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
  </p:notesMasterIdLst>
  <p:handoutMasterIdLst>
    <p:handoutMasterId r:id="rId11"/>
  </p:handoutMasterIdLst>
  <p:sldIdLst>
    <p:sldId id="256" r:id="rId5"/>
    <p:sldId id="474" r:id="rId6"/>
    <p:sldId id="472" r:id="rId7"/>
    <p:sldId id="473" r:id="rId8"/>
    <p:sldId id="471" r:id="rId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bén Riestra" initials="R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4F67"/>
    <a:srgbClr val="B0C0D4"/>
    <a:srgbClr val="6696CA"/>
    <a:srgbClr val="0F5160"/>
    <a:srgbClr val="162D50"/>
    <a:srgbClr val="FFFFFF"/>
    <a:srgbClr val="7C97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18397C-402F-44D1-8F69-0560ACFC7103}" v="3" dt="2020-03-16T18:48:47.08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913"/>
  </p:normalViewPr>
  <p:slideViewPr>
    <p:cSldViewPr snapToGrid="0">
      <p:cViewPr>
        <p:scale>
          <a:sx n="80" d="100"/>
          <a:sy n="80" d="100"/>
        </p:scale>
        <p:origin x="-300" y="72"/>
      </p:cViewPr>
      <p:guideLst>
        <p:guide orient="horz" pos="2160"/>
        <p:guide pos="3840"/>
      </p:guideLst>
    </p:cSldViewPr>
  </p:slideViewPr>
  <p:outlineViewPr>
    <p:cViewPr>
      <p:scale>
        <a:sx n="33" d="100"/>
        <a:sy n="33" d="100"/>
      </p:scale>
      <p:origin x="0" y="-5864"/>
    </p:cViewPr>
  </p:outlineViewPr>
  <p:notesTextViewPr>
    <p:cViewPr>
      <p:scale>
        <a:sx n="1" d="1"/>
        <a:sy n="1" d="1"/>
      </p:scale>
      <p:origin x="0" y="0"/>
    </p:cViewPr>
  </p:notesTextViewPr>
  <p:sorterViewPr>
    <p:cViewPr>
      <p:scale>
        <a:sx n="110" d="100"/>
        <a:sy n="110" d="100"/>
      </p:scale>
      <p:origin x="0" y="0"/>
    </p:cViewPr>
  </p:sorterViewPr>
  <p:notesViewPr>
    <p:cSldViewPr snapToGrid="0">
      <p:cViewPr varScale="1">
        <p:scale>
          <a:sx n="71" d="100"/>
          <a:sy n="71" d="100"/>
        </p:scale>
        <p:origin x="359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 Meizner" userId="18c9f8dd-a8d3-4b2e-a11e-39c51cf947a0" providerId="ADAL" clId="{1E1B8CCA-531D-4544-A391-FC2BA0832AE5}"/>
    <pc:docChg chg="custSel modSld">
      <pc:chgData name="Jan Meizner" userId="18c9f8dd-a8d3-4b2e-a11e-39c51cf947a0" providerId="ADAL" clId="{1E1B8CCA-531D-4544-A391-FC2BA0832AE5}" dt="2020-03-16T18:50:04.730" v="93" actId="12"/>
      <pc:docMkLst>
        <pc:docMk/>
      </pc:docMkLst>
      <pc:sldChg chg="addSp modSp">
        <pc:chgData name="Jan Meizner" userId="18c9f8dd-a8d3-4b2e-a11e-39c51cf947a0" providerId="ADAL" clId="{1E1B8CCA-531D-4544-A391-FC2BA0832AE5}" dt="2020-03-16T18:50:04.730" v="93" actId="12"/>
        <pc:sldMkLst>
          <pc:docMk/>
          <pc:sldMk cId="3095635061" sldId="473"/>
        </pc:sldMkLst>
        <pc:spChg chg="add mod">
          <ac:chgData name="Jan Meizner" userId="18c9f8dd-a8d3-4b2e-a11e-39c51cf947a0" providerId="ADAL" clId="{1E1B8CCA-531D-4544-A391-FC2BA0832AE5}" dt="2020-03-16T18:50:04.730" v="93" actId="12"/>
          <ac:spMkLst>
            <pc:docMk/>
            <pc:sldMk cId="3095635061" sldId="473"/>
            <ac:spMk id="8" creationId="{00391138-D2F0-412E-B1C9-2DFF2AF6B0F7}"/>
          </ac:spMkLst>
        </pc:spChg>
        <pc:spChg chg="mod">
          <ac:chgData name="Jan Meizner" userId="18c9f8dd-a8d3-4b2e-a11e-39c51cf947a0" providerId="ADAL" clId="{1E1B8CCA-531D-4544-A391-FC2BA0832AE5}" dt="2020-03-16T18:48:01.796" v="67" actId="20577"/>
          <ac:spMkLst>
            <pc:docMk/>
            <pc:sldMk cId="3095635061" sldId="473"/>
            <ac:spMk id="12" creationId="{1C7C2A6B-2B18-4AF1-964F-7B5D0604A90B}"/>
          </ac:spMkLst>
        </pc:spChg>
      </pc:sldChg>
      <pc:sldChg chg="modSp">
        <pc:chgData name="Jan Meizner" userId="18c9f8dd-a8d3-4b2e-a11e-39c51cf947a0" providerId="ADAL" clId="{1E1B8CCA-531D-4544-A391-FC2BA0832AE5}" dt="2020-03-16T17:14:19.905" v="27" actId="790"/>
        <pc:sldMkLst>
          <pc:docMk/>
          <pc:sldMk cId="2409802391" sldId="474"/>
        </pc:sldMkLst>
        <pc:spChg chg="mod">
          <ac:chgData name="Jan Meizner" userId="18c9f8dd-a8d3-4b2e-a11e-39c51cf947a0" providerId="ADAL" clId="{1E1B8CCA-531D-4544-A391-FC2BA0832AE5}" dt="2020-03-16T17:14:19.905" v="27" actId="790"/>
          <ac:spMkLst>
            <pc:docMk/>
            <pc:sldMk cId="2409802391" sldId="474"/>
            <ac:spMk id="2" creationId="{00000000-0000-0000-0000-000000000000}"/>
          </ac:spMkLst>
        </pc:spChg>
        <pc:spChg chg="mod">
          <ac:chgData name="Jan Meizner" userId="18c9f8dd-a8d3-4b2e-a11e-39c51cf947a0" providerId="ADAL" clId="{1E1B8CCA-531D-4544-A391-FC2BA0832AE5}" dt="2020-03-16T17:13:35.571" v="0"/>
          <ac:spMkLst>
            <pc:docMk/>
            <pc:sldMk cId="2409802391" sldId="47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xmlns="" id="{5EF35C27-105F-D246-815D-B27E6BFC7A8D}"/>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Datumsplatzhalter 2">
            <a:extLst>
              <a:ext uri="{FF2B5EF4-FFF2-40B4-BE49-F238E27FC236}">
                <a16:creationId xmlns:a16="http://schemas.microsoft.com/office/drawing/2014/main" xmlns="" id="{EECFD359-67E8-5E4A-8E95-B3F0777817E4}"/>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CDE168CE-ACC5-4347-9EC3-387AC019C994}" type="datetimeFigureOut">
              <a:rPr lang="en-GB" smtClean="0"/>
              <a:t>17/03/2020</a:t>
            </a:fld>
            <a:endParaRPr lang="en-GB"/>
          </a:p>
        </p:txBody>
      </p:sp>
      <p:sp>
        <p:nvSpPr>
          <p:cNvPr id="4" name="Fußzeilenplatzhalter 3">
            <a:extLst>
              <a:ext uri="{FF2B5EF4-FFF2-40B4-BE49-F238E27FC236}">
                <a16:creationId xmlns:a16="http://schemas.microsoft.com/office/drawing/2014/main" xmlns="" id="{1D18549A-6C3A-C34A-8140-C212AF07C39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5" name="Foliennummernplatzhalter 4">
            <a:extLst>
              <a:ext uri="{FF2B5EF4-FFF2-40B4-BE49-F238E27FC236}">
                <a16:creationId xmlns:a16="http://schemas.microsoft.com/office/drawing/2014/main" xmlns="" id="{A7428E4A-4B45-5747-B290-B2E85EA5625E}"/>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03BE69-75FB-4B40-9459-CB64F6A54A66}" type="slidenum">
              <a:rPr lang="en-GB" smtClean="0"/>
              <a:t>‹#›</a:t>
            </a:fld>
            <a:endParaRPr lang="en-GB"/>
          </a:p>
        </p:txBody>
      </p:sp>
    </p:spTree>
    <p:extLst>
      <p:ext uri="{BB962C8B-B14F-4D97-AF65-F5344CB8AC3E}">
        <p14:creationId xmlns:p14="http://schemas.microsoft.com/office/powerpoint/2010/main" val="3795864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1D5BF88-2802-4CD8-8E6D-29CB6C6F1F73}" type="datetimeFigureOut">
              <a:rPr lang="en-US" smtClean="0"/>
              <a:t>3/17/2020</a:t>
            </a:fld>
            <a:endParaRPr lang="en-US"/>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A41622D-BF09-48F3-A0EA-2ADAF000CECC}" type="slidenum">
              <a:rPr lang="en-US" smtClean="0"/>
              <a:t>‹#›</a:t>
            </a:fld>
            <a:endParaRPr lang="en-US"/>
          </a:p>
        </p:txBody>
      </p:sp>
    </p:spTree>
    <p:extLst>
      <p:ext uri="{BB962C8B-B14F-4D97-AF65-F5344CB8AC3E}">
        <p14:creationId xmlns:p14="http://schemas.microsoft.com/office/powerpoint/2010/main" val="1625441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CA41622D-BF09-48F3-A0EA-2ADAF000CECC}" type="slidenum">
              <a:rPr lang="en-US" smtClean="0"/>
              <a:t>1</a:t>
            </a:fld>
            <a:endParaRPr lang="en-US"/>
          </a:p>
        </p:txBody>
      </p:sp>
    </p:spTree>
    <p:extLst>
      <p:ext uri="{BB962C8B-B14F-4D97-AF65-F5344CB8AC3E}">
        <p14:creationId xmlns:p14="http://schemas.microsoft.com/office/powerpoint/2010/main" val="3142628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CA41622D-BF09-48F3-A0EA-2ADAF000CECC}" type="slidenum">
              <a:rPr lang="en-US" smtClean="0"/>
              <a:t>5</a:t>
            </a:fld>
            <a:endParaRPr lang="en-US"/>
          </a:p>
        </p:txBody>
      </p:sp>
    </p:spTree>
    <p:extLst>
      <p:ext uri="{BB962C8B-B14F-4D97-AF65-F5344CB8AC3E}">
        <p14:creationId xmlns:p14="http://schemas.microsoft.com/office/powerpoint/2010/main" val="391639160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gif"/><Relationship Id="rId7" Type="http://schemas.openxmlformats.org/officeDocument/2006/relationships/image" Target="../media/image6.gif"/><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image" Target="../media/image5.gif"/><Relationship Id="rId11" Type="http://schemas.openxmlformats.org/officeDocument/2006/relationships/image" Target="../media/image10.png"/><Relationship Id="rId5" Type="http://schemas.openxmlformats.org/officeDocument/2006/relationships/image" Target="../media/image4.gif"/><Relationship Id="rId10" Type="http://schemas.openxmlformats.org/officeDocument/2006/relationships/image" Target="../media/image9.gif"/><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6" name="Rechteck 25"/>
          <p:cNvSpPr/>
          <p:nvPr userDrawn="1"/>
        </p:nvSpPr>
        <p:spPr>
          <a:xfrm>
            <a:off x="0" y="6290730"/>
            <a:ext cx="12192000" cy="5795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hteck 24"/>
          <p:cNvSpPr/>
          <p:nvPr userDrawn="1"/>
        </p:nvSpPr>
        <p:spPr>
          <a:xfrm>
            <a:off x="0" y="6290914"/>
            <a:ext cx="12192000" cy="579368"/>
          </a:xfrm>
          <a:prstGeom prst="rect">
            <a:avLst/>
          </a:prstGeom>
          <a:solidFill>
            <a:srgbClr val="B0C0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eck 6"/>
          <p:cNvSpPr/>
          <p:nvPr userDrawn="1"/>
        </p:nvSpPr>
        <p:spPr>
          <a:xfrm>
            <a:off x="-1" y="0"/>
            <a:ext cx="12192001" cy="1468016"/>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hasCustomPrompt="1"/>
          </p:nvPr>
        </p:nvSpPr>
        <p:spPr>
          <a:xfrm>
            <a:off x="1517779" y="2045291"/>
            <a:ext cx="9144000" cy="2543889"/>
          </a:xfrm>
        </p:spPr>
        <p:txBody>
          <a:bodyPr anchor="ctr" anchorCtr="0"/>
          <a:lstStyle>
            <a:lvl1pPr algn="ctr">
              <a:defRPr sz="6000"/>
            </a:lvl1pPr>
          </a:lstStyle>
          <a:p>
            <a:r>
              <a:rPr lang="de-DE" dirty="0"/>
              <a:t>Title </a:t>
            </a:r>
            <a:r>
              <a:rPr lang="de-DE" dirty="0" err="1"/>
              <a:t>of</a:t>
            </a:r>
            <a:r>
              <a:rPr lang="de-DE" dirty="0"/>
              <a:t> </a:t>
            </a:r>
            <a:r>
              <a:rPr lang="de-DE" dirty="0" err="1"/>
              <a:t>the</a:t>
            </a:r>
            <a:r>
              <a:rPr lang="de-DE" dirty="0"/>
              <a:t> </a:t>
            </a:r>
            <a:r>
              <a:rPr lang="de-DE" dirty="0" err="1"/>
              <a:t>presentation</a:t>
            </a:r>
            <a:endParaRPr lang="en-US" dirty="0"/>
          </a:p>
        </p:txBody>
      </p:sp>
      <p:sp>
        <p:nvSpPr>
          <p:cNvPr id="3" name="Untertitel 2"/>
          <p:cNvSpPr>
            <a:spLocks noGrp="1"/>
          </p:cNvSpPr>
          <p:nvPr>
            <p:ph type="subTitle" idx="1" hasCustomPrompt="1"/>
          </p:nvPr>
        </p:nvSpPr>
        <p:spPr>
          <a:xfrm>
            <a:off x="1517779" y="4721289"/>
            <a:ext cx="9144000" cy="108949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err="1"/>
              <a:t>Subtitle</a:t>
            </a:r>
            <a:endParaRPr lang="en-US" dirty="0"/>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28955" y="16164"/>
            <a:ext cx="6334087" cy="1509138"/>
          </a:xfrm>
          <a:prstGeom prst="rect">
            <a:avLst/>
          </a:prstGeom>
        </p:spPr>
      </p:pic>
      <p:grpSp>
        <p:nvGrpSpPr>
          <p:cNvPr id="4" name="Gruppieren 3"/>
          <p:cNvGrpSpPr/>
          <p:nvPr userDrawn="1"/>
        </p:nvGrpSpPr>
        <p:grpSpPr>
          <a:xfrm>
            <a:off x="188470" y="6380582"/>
            <a:ext cx="11779594" cy="403445"/>
            <a:chOff x="188470" y="6380582"/>
            <a:chExt cx="11779594" cy="403445"/>
          </a:xfrm>
        </p:grpSpPr>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5831" y="6386371"/>
              <a:ext cx="1485741" cy="350635"/>
            </a:xfrm>
            <a:prstGeom prst="rect">
              <a:avLst/>
            </a:prstGeom>
          </p:spPr>
        </p:pic>
        <p:pic>
          <p:nvPicPr>
            <p:cNvPr id="11" name="Grafik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75874" y="6390023"/>
              <a:ext cx="856238" cy="394004"/>
            </a:xfrm>
            <a:prstGeom prst="rect">
              <a:avLst/>
            </a:prstGeom>
          </p:spPr>
        </p:pic>
        <p:pic>
          <p:nvPicPr>
            <p:cNvPr id="17" name="Grafik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88470" y="6386372"/>
              <a:ext cx="733685" cy="351159"/>
            </a:xfrm>
            <a:prstGeom prst="rect">
              <a:avLst/>
            </a:prstGeom>
          </p:spPr>
        </p:pic>
        <p:pic>
          <p:nvPicPr>
            <p:cNvPr id="18" name="Grafik 1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025292" y="6390023"/>
              <a:ext cx="1580845" cy="352628"/>
            </a:xfrm>
            <a:prstGeom prst="rect">
              <a:avLst/>
            </a:prstGeom>
          </p:spPr>
        </p:pic>
        <p:pic>
          <p:nvPicPr>
            <p:cNvPr id="19" name="Grafik 1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59857" y="6471148"/>
              <a:ext cx="1719521" cy="184689"/>
            </a:xfrm>
            <a:prstGeom prst="rect">
              <a:avLst/>
            </a:prstGeom>
          </p:spPr>
        </p:pic>
        <p:pic>
          <p:nvPicPr>
            <p:cNvPr id="21" name="Grafik 20"/>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799487" y="6390969"/>
              <a:ext cx="969296" cy="346037"/>
            </a:xfrm>
            <a:prstGeom prst="rect">
              <a:avLst/>
            </a:prstGeom>
          </p:spPr>
        </p:pic>
        <p:pic>
          <p:nvPicPr>
            <p:cNvPr id="22" name="Grafik 2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022503" y="6390023"/>
              <a:ext cx="1759813" cy="352628"/>
            </a:xfrm>
            <a:prstGeom prst="rect">
              <a:avLst/>
            </a:prstGeom>
          </p:spPr>
        </p:pic>
        <p:grpSp>
          <p:nvGrpSpPr>
            <p:cNvPr id="24" name="Gruppieren 23"/>
            <p:cNvGrpSpPr/>
            <p:nvPr userDrawn="1"/>
          </p:nvGrpSpPr>
          <p:grpSpPr>
            <a:xfrm>
              <a:off x="11036036" y="6380582"/>
              <a:ext cx="932028" cy="351961"/>
              <a:chOff x="11036036" y="6466837"/>
              <a:chExt cx="932028" cy="351961"/>
            </a:xfrm>
          </p:grpSpPr>
          <p:pic>
            <p:nvPicPr>
              <p:cNvPr id="20" name="Grafik 1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1036036" y="6477503"/>
                <a:ext cx="175953" cy="340878"/>
              </a:xfrm>
              <a:prstGeom prst="rect">
                <a:avLst/>
              </a:prstGeom>
            </p:spPr>
          </p:pic>
          <p:pic>
            <p:nvPicPr>
              <p:cNvPr id="23" name="Grafik 2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230649" y="6466837"/>
                <a:ext cx="737415" cy="351961"/>
              </a:xfrm>
              <a:prstGeom prst="rect">
                <a:avLst/>
              </a:prstGeom>
            </p:spPr>
          </p:pic>
        </p:grpSp>
      </p:grpSp>
    </p:spTree>
    <p:extLst>
      <p:ext uri="{BB962C8B-B14F-4D97-AF65-F5344CB8AC3E}">
        <p14:creationId xmlns:p14="http://schemas.microsoft.com/office/powerpoint/2010/main" val="373360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1_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pl-PL"/>
              <a:t>Kliknij, aby edytować styl</a:t>
            </a:r>
            <a:endParaRPr lang="sk-SK"/>
          </a:p>
        </p:txBody>
      </p:sp>
      <p:sp>
        <p:nvSpPr>
          <p:cNvPr id="3" name="Zástupný symbol obsah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sk-SK"/>
          </a:p>
        </p:txBody>
      </p:sp>
      <p:sp>
        <p:nvSpPr>
          <p:cNvPr id="4" name="Zástupný symbol obsah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sk-SK"/>
          </a:p>
        </p:txBody>
      </p:sp>
      <p:sp>
        <p:nvSpPr>
          <p:cNvPr id="5" name="Zástupný symbol dátumu 4"/>
          <p:cNvSpPr>
            <a:spLocks noGrp="1"/>
          </p:cNvSpPr>
          <p:nvPr>
            <p:ph type="dt" sz="half" idx="10"/>
          </p:nvPr>
        </p:nvSpPr>
        <p:spPr/>
        <p:txBody>
          <a:bodyPr/>
          <a:lstStyle/>
          <a:p>
            <a:endParaRPr lang="sk-SK"/>
          </a:p>
        </p:txBody>
      </p:sp>
      <p:sp>
        <p:nvSpPr>
          <p:cNvPr id="6" name="Zástupný symbol päty 5"/>
          <p:cNvSpPr>
            <a:spLocks noGrp="1"/>
          </p:cNvSpPr>
          <p:nvPr>
            <p:ph type="ftr" sz="quarter" idx="11"/>
          </p:nvPr>
        </p:nvSpPr>
        <p:spPr/>
        <p:txBody>
          <a:bodyPr/>
          <a:lstStyle/>
          <a:p>
            <a:r>
              <a:rPr lang="sk-SK"/>
              <a:t>PROCESS - LRZ - 22.07.19</a:t>
            </a:r>
          </a:p>
        </p:txBody>
      </p:sp>
      <p:sp>
        <p:nvSpPr>
          <p:cNvPr id="7" name="Zástupný symbol čísla snímky 6"/>
          <p:cNvSpPr>
            <a:spLocks noGrp="1"/>
          </p:cNvSpPr>
          <p:nvPr>
            <p:ph type="sldNum" sz="quarter" idx="12"/>
          </p:nvPr>
        </p:nvSpPr>
        <p:spPr/>
        <p:txBody>
          <a:bodyPr/>
          <a:lstStyle/>
          <a:p>
            <a:fld id="{926E3F37-012A-4403-AC9A-443C69CDC34E}" type="slidenum">
              <a:rPr lang="sk-SK" smtClean="0"/>
              <a:t>‹#›</a:t>
            </a:fld>
            <a:endParaRPr lang="sk-SK"/>
          </a:p>
        </p:txBody>
      </p:sp>
    </p:spTree>
    <p:extLst>
      <p:ext uri="{BB962C8B-B14F-4D97-AF65-F5344CB8AC3E}">
        <p14:creationId xmlns:p14="http://schemas.microsoft.com/office/powerpoint/2010/main" val="385569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pl-PL"/>
              <a:t>Kliknij, aby edytować styl</a:t>
            </a:r>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pl-PL"/>
              <a:t>Kliknij, aby edytować style wzorca tekstu</a:t>
            </a: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pl-PL"/>
              <a:t>Kliknij, aby edytować style wzorca tekstu</a:t>
            </a: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de-DE" smtClean="0"/>
              <a:pPr/>
              <a:t>‹#›</a:t>
            </a:fld>
            <a:endParaRPr lang="de-DE"/>
          </a:p>
        </p:txBody>
      </p:sp>
    </p:spTree>
    <p:extLst>
      <p:ext uri="{BB962C8B-B14F-4D97-AF65-F5344CB8AC3E}">
        <p14:creationId xmlns:p14="http://schemas.microsoft.com/office/powerpoint/2010/main" val="195558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ylko tytuł">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pl-PL"/>
              <a:t>Kliknij, aby edytować styl</a:t>
            </a:r>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de-DE" smtClean="0"/>
              <a:pPr/>
              <a:t>‹#›</a:t>
            </a:fld>
            <a:endParaRPr lang="de-DE"/>
          </a:p>
        </p:txBody>
      </p:sp>
    </p:spTree>
    <p:extLst>
      <p:ext uri="{BB962C8B-B14F-4D97-AF65-F5344CB8AC3E}">
        <p14:creationId xmlns:p14="http://schemas.microsoft.com/office/powerpoint/2010/main" val="3266287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Nagłówek sekcji">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pl-PL"/>
              <a:t>Kliknij, aby edytować styl</a:t>
            </a:r>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de-DE" smtClean="0"/>
              <a:pPr/>
              <a:t>‹#›</a:t>
            </a:fld>
            <a:endParaRPr lang="de-DE"/>
          </a:p>
        </p:txBody>
      </p:sp>
    </p:spTree>
    <p:extLst>
      <p:ext uri="{BB962C8B-B14F-4D97-AF65-F5344CB8AC3E}">
        <p14:creationId xmlns:p14="http://schemas.microsoft.com/office/powerpoint/2010/main" val="146011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pl-PL"/>
              <a:t>Kliknij, aby edytować styl</a:t>
            </a:r>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pl-PL"/>
              <a:t>Kliknij, aby edytować style wzorca tekstu</a:t>
            </a: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de-DE" smtClean="0"/>
              <a:pPr/>
              <a:t>‹#›</a:t>
            </a:fld>
            <a:endParaRPr lang="de-DE"/>
          </a:p>
        </p:txBody>
      </p:sp>
    </p:spTree>
    <p:extLst>
      <p:ext uri="{BB962C8B-B14F-4D97-AF65-F5344CB8AC3E}">
        <p14:creationId xmlns:p14="http://schemas.microsoft.com/office/powerpoint/2010/main" val="218514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sp>
        <p:nvSpPr>
          <p:cNvPr id="7" name="Rechteck 6"/>
          <p:cNvSpPr/>
          <p:nvPr userDrawn="1"/>
        </p:nvSpPr>
        <p:spPr>
          <a:xfrm>
            <a:off x="-1" y="0"/>
            <a:ext cx="12192001" cy="1468016"/>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hasCustomPrompt="1"/>
          </p:nvPr>
        </p:nvSpPr>
        <p:spPr>
          <a:xfrm>
            <a:off x="1517779" y="2045291"/>
            <a:ext cx="9144000" cy="2543889"/>
          </a:xfrm>
        </p:spPr>
        <p:txBody>
          <a:bodyPr anchor="ctr" anchorCtr="0"/>
          <a:lstStyle>
            <a:lvl1pPr algn="ctr">
              <a:defRPr sz="6000"/>
            </a:lvl1pPr>
          </a:lstStyle>
          <a:p>
            <a:r>
              <a:rPr lang="de-DE" dirty="0"/>
              <a:t>Title </a:t>
            </a:r>
            <a:r>
              <a:rPr lang="de-DE" dirty="0" err="1"/>
              <a:t>of</a:t>
            </a:r>
            <a:r>
              <a:rPr lang="de-DE" dirty="0"/>
              <a:t> </a:t>
            </a:r>
            <a:r>
              <a:rPr lang="de-DE" dirty="0" err="1"/>
              <a:t>the</a:t>
            </a:r>
            <a:r>
              <a:rPr lang="de-DE" dirty="0"/>
              <a:t> </a:t>
            </a:r>
            <a:r>
              <a:rPr lang="de-DE" dirty="0" err="1"/>
              <a:t>presentation</a:t>
            </a:r>
            <a:endParaRPr lang="en-US" dirty="0"/>
          </a:p>
        </p:txBody>
      </p:sp>
      <p:sp>
        <p:nvSpPr>
          <p:cNvPr id="3" name="Untertitel 2"/>
          <p:cNvSpPr>
            <a:spLocks noGrp="1"/>
          </p:cNvSpPr>
          <p:nvPr>
            <p:ph type="subTitle" idx="1" hasCustomPrompt="1"/>
          </p:nvPr>
        </p:nvSpPr>
        <p:spPr>
          <a:xfrm>
            <a:off x="1517779" y="4721289"/>
            <a:ext cx="9144000" cy="108949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err="1"/>
              <a:t>Subtitle</a:t>
            </a:r>
            <a:endParaRPr lang="en-US" dirty="0"/>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02740" y="9525"/>
            <a:ext cx="6322236" cy="1506315"/>
          </a:xfrm>
          <a:prstGeom prst="rect">
            <a:avLst/>
          </a:prstGeom>
        </p:spPr>
      </p:pic>
      <p:sp>
        <p:nvSpPr>
          <p:cNvPr id="28" name="Fußzeilenplatzhalter 4">
            <a:extLst>
              <a:ext uri="{FF2B5EF4-FFF2-40B4-BE49-F238E27FC236}">
                <a16:creationId xmlns:a16="http://schemas.microsoft.com/office/drawing/2014/main" xmlns="" id="{6DE2138C-7C21-6549-9698-CDC9E6486DB0}"/>
              </a:ext>
            </a:extLst>
          </p:cNvPr>
          <p:cNvSpPr>
            <a:spLocks noGrp="1"/>
          </p:cNvSpPr>
          <p:nvPr>
            <p:ph type="ftr" sz="quarter" idx="11"/>
          </p:nvPr>
        </p:nvSpPr>
        <p:spPr>
          <a:xfrm>
            <a:off x="216905" y="6646606"/>
            <a:ext cx="10307217" cy="191159"/>
          </a:xfrm>
        </p:spPr>
        <p:txBody>
          <a:bodyPr lIns="0" rIns="0"/>
          <a:lstStyle/>
          <a:p>
            <a:r>
              <a:rPr lang="en-US"/>
              <a:t>PROCESS - LRZ - 22.07.19</a:t>
            </a:r>
            <a:endParaRPr lang="en-US" dirty="0"/>
          </a:p>
        </p:txBody>
      </p:sp>
      <p:sp>
        <p:nvSpPr>
          <p:cNvPr id="29" name="Foliennummernplatzhalter 5">
            <a:extLst>
              <a:ext uri="{FF2B5EF4-FFF2-40B4-BE49-F238E27FC236}">
                <a16:creationId xmlns:a16="http://schemas.microsoft.com/office/drawing/2014/main" xmlns="" id="{63BCAE7B-D71C-1F40-8D03-4AD245FB0B24}"/>
              </a:ext>
            </a:extLst>
          </p:cNvPr>
          <p:cNvSpPr>
            <a:spLocks noGrp="1"/>
          </p:cNvSpPr>
          <p:nvPr>
            <p:ph type="sldNum" sz="quarter" idx="12"/>
          </p:nvPr>
        </p:nvSpPr>
        <p:spPr>
          <a:xfrm>
            <a:off x="10886885" y="6646606"/>
            <a:ext cx="1045028" cy="197511"/>
          </a:xfrm>
        </p:spPr>
        <p:txBody>
          <a:bodyPr/>
          <a:lstStyle/>
          <a:p>
            <a:fld id="{B04B51E9-9654-44BF-A86A-7769812AC3B2}" type="slidenum">
              <a:rPr lang="en-US" smtClean="0"/>
              <a:t>‹#›</a:t>
            </a:fld>
            <a:endParaRPr lang="en-US"/>
          </a:p>
        </p:txBody>
      </p:sp>
    </p:spTree>
    <p:extLst>
      <p:ext uri="{BB962C8B-B14F-4D97-AF65-F5344CB8AC3E}">
        <p14:creationId xmlns:p14="http://schemas.microsoft.com/office/powerpoint/2010/main" val="1323638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216905" y="933026"/>
            <a:ext cx="11728168" cy="5571946"/>
          </a:xfrm>
        </p:spPr>
        <p:txBody>
          <a:bodyPr/>
          <a:lstStyle/>
          <a:p>
            <a:pPr lvl="0"/>
            <a:r>
              <a:rPr lang="de-DE" dirty="0"/>
              <a:t>Text</a:t>
            </a:r>
          </a:p>
          <a:p>
            <a:pPr lvl="1"/>
            <a:r>
              <a:rPr lang="de-DE" dirty="0"/>
              <a:t>Text</a:t>
            </a:r>
          </a:p>
          <a:p>
            <a:pPr lvl="2"/>
            <a:r>
              <a:rPr lang="de-DE" dirty="0"/>
              <a:t>Text</a:t>
            </a:r>
          </a:p>
          <a:p>
            <a:pPr lvl="3"/>
            <a:r>
              <a:rPr lang="de-DE" dirty="0"/>
              <a:t>Text</a:t>
            </a:r>
          </a:p>
          <a:p>
            <a:pPr lvl="4"/>
            <a:r>
              <a:rPr lang="de-DE" dirty="0"/>
              <a:t>Text</a:t>
            </a:r>
            <a:endParaRPr lang="en-US" dirty="0"/>
          </a:p>
        </p:txBody>
      </p:sp>
      <p:sp>
        <p:nvSpPr>
          <p:cNvPr id="5" name="Fußzeilenplatzhalter 4"/>
          <p:cNvSpPr>
            <a:spLocks noGrp="1"/>
          </p:cNvSpPr>
          <p:nvPr>
            <p:ph type="ftr" sz="quarter" idx="11"/>
          </p:nvPr>
        </p:nvSpPr>
        <p:spPr/>
        <p:txBody>
          <a:bodyPr lIns="0" rIns="0"/>
          <a:lstStyle/>
          <a:p>
            <a:r>
              <a:rPr lang="en-US"/>
              <a:t>PROCESS - LRZ - 22.07.19</a:t>
            </a:r>
            <a:endParaRPr lang="en-US" dirty="0"/>
          </a:p>
        </p:txBody>
      </p:sp>
      <p:sp>
        <p:nvSpPr>
          <p:cNvPr id="6" name="Foliennummernplatzhalter 5"/>
          <p:cNvSpPr>
            <a:spLocks noGrp="1"/>
          </p:cNvSpPr>
          <p:nvPr>
            <p:ph type="sldNum" sz="quarter" idx="12"/>
          </p:nvPr>
        </p:nvSpPr>
        <p:spPr>
          <a:xfrm>
            <a:off x="10886885" y="6646606"/>
            <a:ext cx="1045028" cy="197511"/>
          </a:xfrm>
        </p:spPr>
        <p:txBody>
          <a:bodyPr/>
          <a:lstStyle/>
          <a:p>
            <a:fld id="{B04B51E9-9654-44BF-A86A-7769812AC3B2}" type="slidenum">
              <a:rPr lang="en-US" smtClean="0"/>
              <a:t>‹#›</a:t>
            </a:fld>
            <a:endParaRPr lang="en-US"/>
          </a:p>
        </p:txBody>
      </p:sp>
      <p:sp>
        <p:nvSpPr>
          <p:cNvPr id="9" name="Titelplatzhalter 1">
            <a:extLst>
              <a:ext uri="{FF2B5EF4-FFF2-40B4-BE49-F238E27FC236}">
                <a16:creationId xmlns:a16="http://schemas.microsoft.com/office/drawing/2014/main" xmlns="" id="{6F30CEC2-72D0-514E-977F-D65369E6E682}"/>
              </a:ext>
            </a:extLst>
          </p:cNvPr>
          <p:cNvSpPr>
            <a:spLocks noGrp="1"/>
          </p:cNvSpPr>
          <p:nvPr>
            <p:ph type="title"/>
          </p:nvPr>
        </p:nvSpPr>
        <p:spPr>
          <a:xfrm>
            <a:off x="2506824" y="139614"/>
            <a:ext cx="9293290" cy="558121"/>
          </a:xfrm>
          <a:prstGeom prst="rect">
            <a:avLst/>
          </a:prstGeom>
        </p:spPr>
        <p:txBody>
          <a:bodyPr vert="horz" wrap="square" lIns="90000" tIns="45720" rIns="91440" bIns="45720" rtlCol="0" anchor="ctr" anchorCtr="0">
            <a:normAutofit/>
          </a:bodyPr>
          <a:lstStyle/>
          <a:p>
            <a:r>
              <a:rPr lang="pl-PL"/>
              <a:t>Kliknij, aby edytować styl</a:t>
            </a:r>
            <a:endParaRPr lang="en-US" dirty="0"/>
          </a:p>
        </p:txBody>
      </p:sp>
    </p:spTree>
    <p:extLst>
      <p:ext uri="{BB962C8B-B14F-4D97-AF65-F5344CB8AC3E}">
        <p14:creationId xmlns:p14="http://schemas.microsoft.com/office/powerpoint/2010/main" val="326854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6" name="Fußzeilenplatzhalter 5"/>
          <p:cNvSpPr>
            <a:spLocks noGrp="1"/>
          </p:cNvSpPr>
          <p:nvPr>
            <p:ph type="ftr" sz="quarter" idx="11"/>
          </p:nvPr>
        </p:nvSpPr>
        <p:spPr/>
        <p:txBody>
          <a:bodyPr/>
          <a:lstStyle/>
          <a:p>
            <a:r>
              <a:rPr lang="en-US"/>
              <a:t>PROCESS - LRZ - 22.07.19</a:t>
            </a:r>
          </a:p>
        </p:txBody>
      </p:sp>
      <p:sp>
        <p:nvSpPr>
          <p:cNvPr id="7" name="Foliennummernplatzhalter 6"/>
          <p:cNvSpPr>
            <a:spLocks noGrp="1"/>
          </p:cNvSpPr>
          <p:nvPr>
            <p:ph type="sldNum" sz="quarter" idx="12"/>
          </p:nvPr>
        </p:nvSpPr>
        <p:spPr/>
        <p:txBody>
          <a:bodyPr/>
          <a:lstStyle/>
          <a:p>
            <a:fld id="{B04B51E9-9654-44BF-A86A-7769812AC3B2}" type="slidenum">
              <a:rPr lang="en-US" smtClean="0"/>
              <a:t>‹#›</a:t>
            </a:fld>
            <a:endParaRPr lang="en-US"/>
          </a:p>
        </p:txBody>
      </p:sp>
      <p:sp>
        <p:nvSpPr>
          <p:cNvPr id="10" name="Inhaltsplatzhalter 2">
            <a:extLst>
              <a:ext uri="{FF2B5EF4-FFF2-40B4-BE49-F238E27FC236}">
                <a16:creationId xmlns:a16="http://schemas.microsoft.com/office/drawing/2014/main" xmlns="" id="{F069E4DC-2759-334C-A866-9D3674149815}"/>
              </a:ext>
            </a:extLst>
          </p:cNvPr>
          <p:cNvSpPr>
            <a:spLocks noGrp="1"/>
          </p:cNvSpPr>
          <p:nvPr>
            <p:ph idx="1" hasCustomPrompt="1"/>
          </p:nvPr>
        </p:nvSpPr>
        <p:spPr>
          <a:xfrm>
            <a:off x="216905" y="933026"/>
            <a:ext cx="5697758" cy="5571946"/>
          </a:xfrm>
        </p:spPr>
        <p:txBody>
          <a:bodyPr/>
          <a:lstStyle/>
          <a:p>
            <a:pPr lvl="0"/>
            <a:r>
              <a:rPr lang="de-DE" dirty="0"/>
              <a:t>Text</a:t>
            </a:r>
          </a:p>
          <a:p>
            <a:pPr lvl="1"/>
            <a:r>
              <a:rPr lang="de-DE" dirty="0"/>
              <a:t>Text</a:t>
            </a:r>
          </a:p>
          <a:p>
            <a:pPr lvl="2"/>
            <a:r>
              <a:rPr lang="de-DE" dirty="0"/>
              <a:t>Text</a:t>
            </a:r>
          </a:p>
          <a:p>
            <a:pPr lvl="3"/>
            <a:r>
              <a:rPr lang="de-DE" dirty="0"/>
              <a:t>Text</a:t>
            </a:r>
          </a:p>
          <a:p>
            <a:pPr lvl="4"/>
            <a:r>
              <a:rPr lang="de-DE" dirty="0"/>
              <a:t>Text</a:t>
            </a:r>
            <a:endParaRPr lang="en-US" dirty="0"/>
          </a:p>
        </p:txBody>
      </p:sp>
      <p:sp>
        <p:nvSpPr>
          <p:cNvPr id="11" name="Inhaltsplatzhalter 2">
            <a:extLst>
              <a:ext uri="{FF2B5EF4-FFF2-40B4-BE49-F238E27FC236}">
                <a16:creationId xmlns:a16="http://schemas.microsoft.com/office/drawing/2014/main" xmlns="" id="{0D583BC6-C040-464B-BE5A-39223BB89B27}"/>
              </a:ext>
            </a:extLst>
          </p:cNvPr>
          <p:cNvSpPr>
            <a:spLocks noGrp="1"/>
          </p:cNvSpPr>
          <p:nvPr>
            <p:ph idx="13" hasCustomPrompt="1"/>
          </p:nvPr>
        </p:nvSpPr>
        <p:spPr>
          <a:xfrm>
            <a:off x="6216633" y="933026"/>
            <a:ext cx="5697758" cy="5571946"/>
          </a:xfrm>
        </p:spPr>
        <p:txBody>
          <a:bodyPr/>
          <a:lstStyle/>
          <a:p>
            <a:pPr lvl="0"/>
            <a:r>
              <a:rPr lang="de-DE" dirty="0"/>
              <a:t>Text</a:t>
            </a:r>
          </a:p>
          <a:p>
            <a:pPr lvl="1"/>
            <a:r>
              <a:rPr lang="de-DE" dirty="0"/>
              <a:t>Text</a:t>
            </a:r>
          </a:p>
          <a:p>
            <a:pPr lvl="2"/>
            <a:r>
              <a:rPr lang="de-DE" dirty="0"/>
              <a:t>Text</a:t>
            </a:r>
          </a:p>
          <a:p>
            <a:pPr lvl="3"/>
            <a:r>
              <a:rPr lang="de-DE" dirty="0"/>
              <a:t>Text</a:t>
            </a:r>
          </a:p>
          <a:p>
            <a:pPr lvl="4"/>
            <a:r>
              <a:rPr lang="de-DE" dirty="0"/>
              <a:t>Text</a:t>
            </a:r>
            <a:endParaRPr lang="en-US" dirty="0"/>
          </a:p>
        </p:txBody>
      </p:sp>
      <p:sp>
        <p:nvSpPr>
          <p:cNvPr id="12" name="Titelplatzhalter 1">
            <a:extLst>
              <a:ext uri="{FF2B5EF4-FFF2-40B4-BE49-F238E27FC236}">
                <a16:creationId xmlns:a16="http://schemas.microsoft.com/office/drawing/2014/main" xmlns="" id="{E5CD342C-4C97-FB40-940B-2C24B501196F}"/>
              </a:ext>
            </a:extLst>
          </p:cNvPr>
          <p:cNvSpPr>
            <a:spLocks noGrp="1"/>
          </p:cNvSpPr>
          <p:nvPr>
            <p:ph type="title"/>
          </p:nvPr>
        </p:nvSpPr>
        <p:spPr>
          <a:xfrm>
            <a:off x="2506824" y="139614"/>
            <a:ext cx="9293290" cy="558121"/>
          </a:xfrm>
          <a:prstGeom prst="rect">
            <a:avLst/>
          </a:prstGeom>
        </p:spPr>
        <p:txBody>
          <a:bodyPr vert="horz" wrap="square" lIns="90000" tIns="45720" rIns="91440" bIns="45720" rtlCol="0" anchor="ctr" anchorCtr="0">
            <a:normAutofit/>
          </a:bodyPr>
          <a:lstStyle/>
          <a:p>
            <a:r>
              <a:rPr lang="pl-PL"/>
              <a:t>Kliknij, aby edytować styl</a:t>
            </a:r>
            <a:endParaRPr lang="en-US" dirty="0"/>
          </a:p>
        </p:txBody>
      </p:sp>
    </p:spTree>
    <p:extLst>
      <p:ext uri="{BB962C8B-B14F-4D97-AF65-F5344CB8AC3E}">
        <p14:creationId xmlns:p14="http://schemas.microsoft.com/office/powerpoint/2010/main" val="74652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r>
              <a:rPr lang="en-US"/>
              <a:t>PROCESS - LRZ - 22.07.19</a:t>
            </a:r>
          </a:p>
        </p:txBody>
      </p:sp>
      <p:sp>
        <p:nvSpPr>
          <p:cNvPr id="5" name="Foliennummernplatzhalter 4"/>
          <p:cNvSpPr>
            <a:spLocks noGrp="1"/>
          </p:cNvSpPr>
          <p:nvPr>
            <p:ph type="sldNum" sz="quarter" idx="12"/>
          </p:nvPr>
        </p:nvSpPr>
        <p:spPr/>
        <p:txBody>
          <a:bodyPr/>
          <a:lstStyle/>
          <a:p>
            <a:fld id="{B04B51E9-9654-44BF-A86A-7769812AC3B2}" type="slidenum">
              <a:rPr lang="en-US" smtClean="0"/>
              <a:t>‹#›</a:t>
            </a:fld>
            <a:endParaRPr lang="en-US"/>
          </a:p>
        </p:txBody>
      </p:sp>
      <p:sp>
        <p:nvSpPr>
          <p:cNvPr id="8" name="Titelplatzhalter 1">
            <a:extLst>
              <a:ext uri="{FF2B5EF4-FFF2-40B4-BE49-F238E27FC236}">
                <a16:creationId xmlns:a16="http://schemas.microsoft.com/office/drawing/2014/main" xmlns="" id="{64157551-54A9-8548-B710-E019DE16B8A9}"/>
              </a:ext>
            </a:extLst>
          </p:cNvPr>
          <p:cNvSpPr>
            <a:spLocks noGrp="1"/>
          </p:cNvSpPr>
          <p:nvPr>
            <p:ph type="title"/>
          </p:nvPr>
        </p:nvSpPr>
        <p:spPr>
          <a:xfrm>
            <a:off x="2506824" y="139614"/>
            <a:ext cx="9293290" cy="558121"/>
          </a:xfrm>
          <a:prstGeom prst="rect">
            <a:avLst/>
          </a:prstGeom>
        </p:spPr>
        <p:txBody>
          <a:bodyPr vert="horz" wrap="square" lIns="90000" tIns="45720" rIns="91440" bIns="45720" rtlCol="0" anchor="ctr" anchorCtr="0">
            <a:normAutofit/>
          </a:bodyPr>
          <a:lstStyle/>
          <a:p>
            <a:r>
              <a:rPr lang="pl-PL"/>
              <a:t>Kliknij, aby edytować styl</a:t>
            </a:r>
            <a:endParaRPr lang="en-US" dirty="0"/>
          </a:p>
        </p:txBody>
      </p:sp>
    </p:spTree>
    <p:extLst>
      <p:ext uri="{BB962C8B-B14F-4D97-AF65-F5344CB8AC3E}">
        <p14:creationId xmlns:p14="http://schemas.microsoft.com/office/powerpoint/2010/main" val="3493792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r>
              <a:rPr lang="pl-PL" sz="1800" b="0" strike="noStrike" spc="-1">
                <a:solidFill>
                  <a:srgbClr val="000000"/>
                </a:solidFill>
                <a:latin typeface="Arial"/>
              </a:rPr>
              <a:t>Kliknij, aby edytować styl</a:t>
            </a:r>
            <a:endParaRPr lang="sk-SK" sz="1800" b="0" strike="noStrike" spc="-1">
              <a:solidFill>
                <a:srgbClr val="000000"/>
              </a:solidFill>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tIns="0" rIns="0" bIns="0">
            <a:normAutofit/>
          </a:bodyPr>
          <a:lstStyle/>
          <a:p>
            <a:pPr lvl="0"/>
            <a:r>
              <a:rPr lang="pl-PL" sz="1800" b="0" strike="noStrike" spc="-1">
                <a:solidFill>
                  <a:srgbClr val="000000"/>
                </a:solidFill>
                <a:latin typeface="Arial"/>
              </a:rPr>
              <a:t>Kliknij, aby edytować style wzorca tekstu</a:t>
            </a:r>
          </a:p>
        </p:txBody>
      </p:sp>
    </p:spTree>
    <p:extLst>
      <p:ext uri="{BB962C8B-B14F-4D97-AF65-F5344CB8AC3E}">
        <p14:creationId xmlns:p14="http://schemas.microsoft.com/office/powerpoint/2010/main" val="185290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08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3000"/>
            </a:lvl1pPr>
          </a:lstStyle>
          <a:p>
            <a:r>
              <a:rPr lang="pl-PL"/>
              <a:t>Kliknij, aby edytować styl</a:t>
            </a:r>
            <a:endParaRPr lang="en-US" dirty="0"/>
          </a:p>
        </p:txBody>
      </p:sp>
      <p:sp>
        <p:nvSpPr>
          <p:cNvPr id="3" name="Content Placeholder 2"/>
          <p:cNvSpPr>
            <a:spLocks noGrp="1"/>
          </p:cNvSpPr>
          <p:nvPr>
            <p:ph idx="1"/>
          </p:nvPr>
        </p:nvSpPr>
        <p:spPr>
          <a:xfrm>
            <a:off x="5715000" y="822960"/>
            <a:ext cx="5678424" cy="5184648"/>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r>
              <a:rPr lang="es-ES"/>
              <a:t>PROCESS - LRZ - 22.07.19</a:t>
            </a:r>
          </a:p>
        </p:txBody>
      </p:sp>
      <p:sp>
        <p:nvSpPr>
          <p:cNvPr id="7" name="Slide Number Placeholder 6"/>
          <p:cNvSpPr>
            <a:spLocks noGrp="1"/>
          </p:cNvSpPr>
          <p:nvPr>
            <p:ph type="sldNum" sz="quarter" idx="12"/>
          </p:nvPr>
        </p:nvSpPr>
        <p:spPr/>
        <p:txBody>
          <a:bodyPr/>
          <a:lstStyle/>
          <a:p>
            <a:fld id="{CF4B4E22-80D1-4724-BF0C-3841150E7D49}" type="slidenum">
              <a:rPr lang="es-ES" smtClean="0"/>
              <a:t>‹#›</a:t>
            </a:fld>
            <a:endParaRPr lang="es-ES"/>
          </a:p>
        </p:txBody>
      </p:sp>
    </p:spTree>
    <p:extLst>
      <p:ext uri="{BB962C8B-B14F-4D97-AF65-F5344CB8AC3E}">
        <p14:creationId xmlns:p14="http://schemas.microsoft.com/office/powerpoint/2010/main" val="226824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va obsahy">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rPr lang="pl-PL"/>
              <a:t>Kliknij, aby edytować styl</a:t>
            </a:r>
            <a:endParaRPr/>
          </a:p>
        </p:txBody>
      </p:sp>
      <p:sp>
        <p:nvSpPr>
          <p:cNvPr id="39" name="Body Level One…"/>
          <p:cNvSpPr txBox="1">
            <a:spLocks noGrp="1"/>
          </p:cNvSpPr>
          <p:nvPr>
            <p:ph type="body" sz="half" idx="1"/>
          </p:nvPr>
        </p:nvSpPr>
        <p:spPr>
          <a:xfrm>
            <a:off x="609600" y="1600201"/>
            <a:ext cx="53848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3276076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hteck 14"/>
          <p:cNvSpPr/>
          <p:nvPr userDrawn="1"/>
        </p:nvSpPr>
        <p:spPr>
          <a:xfrm>
            <a:off x="0" y="6603790"/>
            <a:ext cx="12192000" cy="288000"/>
          </a:xfrm>
          <a:prstGeom prst="rect">
            <a:avLst/>
          </a:prstGeom>
          <a:solidFill>
            <a:srgbClr val="B0C0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eck 6"/>
          <p:cNvSpPr/>
          <p:nvPr userDrawn="1"/>
        </p:nvSpPr>
        <p:spPr>
          <a:xfrm>
            <a:off x="0" y="0"/>
            <a:ext cx="12192000" cy="733879"/>
          </a:xfrm>
          <a:prstGeom prst="rect">
            <a:avLst/>
          </a:prstGeom>
          <a:solidFill>
            <a:srgbClr val="B0C0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platzhalter 1"/>
          <p:cNvSpPr>
            <a:spLocks noGrp="1"/>
          </p:cNvSpPr>
          <p:nvPr>
            <p:ph type="title"/>
          </p:nvPr>
        </p:nvSpPr>
        <p:spPr>
          <a:xfrm>
            <a:off x="2506824" y="139614"/>
            <a:ext cx="9293290" cy="558121"/>
          </a:xfrm>
          <a:prstGeom prst="rect">
            <a:avLst/>
          </a:prstGeom>
        </p:spPr>
        <p:txBody>
          <a:bodyPr vert="horz" wrap="square" lIns="90000" tIns="45720" rIns="91440" bIns="45720" rtlCol="0" anchor="ctr" anchorCtr="0">
            <a:normAutofit/>
          </a:bodyPr>
          <a:lstStyle/>
          <a:p>
            <a:r>
              <a:rPr lang="de-DE" dirty="0"/>
              <a:t>Add a title </a:t>
            </a:r>
            <a:r>
              <a:rPr lang="de-DE" dirty="0" err="1"/>
              <a:t>for</a:t>
            </a:r>
            <a:r>
              <a:rPr lang="de-DE" dirty="0"/>
              <a:t> </a:t>
            </a:r>
            <a:r>
              <a:rPr lang="de-DE" dirty="0" err="1"/>
              <a:t>the</a:t>
            </a:r>
            <a:r>
              <a:rPr lang="de-DE" dirty="0"/>
              <a:t> </a:t>
            </a:r>
            <a:r>
              <a:rPr lang="de-DE" dirty="0" err="1"/>
              <a:t>slide</a:t>
            </a:r>
            <a:endParaRPr lang="en-US" dirty="0"/>
          </a:p>
        </p:txBody>
      </p:sp>
      <p:sp>
        <p:nvSpPr>
          <p:cNvPr id="3" name="Textplatzhalter 2"/>
          <p:cNvSpPr>
            <a:spLocks noGrp="1"/>
          </p:cNvSpPr>
          <p:nvPr>
            <p:ph type="body" idx="1"/>
          </p:nvPr>
        </p:nvSpPr>
        <p:spPr>
          <a:xfrm>
            <a:off x="216905" y="845324"/>
            <a:ext cx="11697485" cy="5590131"/>
          </a:xfrm>
          <a:prstGeom prst="rect">
            <a:avLst/>
          </a:prstGeom>
        </p:spPr>
        <p:txBody>
          <a:bodyPr vert="horz" lIns="91440" tIns="45720" rIns="91440" bIns="45720" rtlCol="0">
            <a:normAutofit/>
          </a:bodyPr>
          <a:lstStyle/>
          <a:p>
            <a:pPr lvl="0"/>
            <a:r>
              <a:rPr lang="de-DE" dirty="0"/>
              <a:t>Text</a:t>
            </a:r>
          </a:p>
          <a:p>
            <a:pPr lvl="1"/>
            <a:r>
              <a:rPr lang="de-DE" dirty="0"/>
              <a:t>Text</a:t>
            </a:r>
          </a:p>
          <a:p>
            <a:pPr lvl="2"/>
            <a:r>
              <a:rPr lang="de-DE" dirty="0"/>
              <a:t>Text</a:t>
            </a:r>
          </a:p>
          <a:p>
            <a:pPr lvl="3"/>
            <a:r>
              <a:rPr lang="de-DE" dirty="0"/>
              <a:t>Text</a:t>
            </a:r>
          </a:p>
          <a:p>
            <a:pPr lvl="4"/>
            <a:r>
              <a:rPr lang="de-DE" dirty="0"/>
              <a:t>Text</a:t>
            </a:r>
            <a:endParaRPr lang="en-US" dirty="0"/>
          </a:p>
        </p:txBody>
      </p:sp>
      <p:sp>
        <p:nvSpPr>
          <p:cNvPr id="5" name="Fußzeilenplatzhalter 4"/>
          <p:cNvSpPr>
            <a:spLocks noGrp="1"/>
          </p:cNvSpPr>
          <p:nvPr>
            <p:ph type="ftr" sz="quarter" idx="3"/>
          </p:nvPr>
        </p:nvSpPr>
        <p:spPr>
          <a:xfrm>
            <a:off x="216905" y="6646606"/>
            <a:ext cx="10307217" cy="191159"/>
          </a:xfrm>
          <a:prstGeom prst="rect">
            <a:avLst/>
          </a:prstGeom>
        </p:spPr>
        <p:txBody>
          <a:bodyPr vert="horz" lIns="0" tIns="45720" rIns="0" bIns="45720" rtlCol="0" anchor="ctr"/>
          <a:lstStyle>
            <a:lvl1pPr algn="l">
              <a:defRPr sz="120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a:t>PROCESS - LRZ - 22.07.19</a:t>
            </a:r>
          </a:p>
        </p:txBody>
      </p:sp>
      <p:sp>
        <p:nvSpPr>
          <p:cNvPr id="6" name="Foliennummernplatzhalter 5"/>
          <p:cNvSpPr>
            <a:spLocks noGrp="1"/>
          </p:cNvSpPr>
          <p:nvPr>
            <p:ph type="sldNum" sz="quarter" idx="4"/>
          </p:nvPr>
        </p:nvSpPr>
        <p:spPr>
          <a:xfrm>
            <a:off x="10869363" y="6636772"/>
            <a:ext cx="1045028" cy="197511"/>
          </a:xfrm>
          <a:prstGeom prst="rect">
            <a:avLst/>
          </a:prstGeom>
        </p:spPr>
        <p:txBody>
          <a:bodyPr vert="horz" lIns="0" tIns="45720" rIns="0" bIns="45720" rtlCol="0" anchor="ctr"/>
          <a:lstStyle>
            <a:lvl1pPr algn="r">
              <a:defRPr sz="120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a:lstStyle>
          <a:p>
            <a:fld id="{B04B51E9-9654-44BF-A86A-7769812AC3B2}" type="slidenum">
              <a:rPr lang="en-US" smtClean="0"/>
              <a:pPr/>
              <a:t>‹#›</a:t>
            </a:fld>
            <a:endParaRPr lang="en-US"/>
          </a:p>
        </p:txBody>
      </p:sp>
      <p:pic>
        <p:nvPicPr>
          <p:cNvPr id="9" name="Grafik 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3440" y="111445"/>
            <a:ext cx="2138215" cy="509444"/>
          </a:xfrm>
          <a:prstGeom prst="rect">
            <a:avLst/>
          </a:prstGeom>
        </p:spPr>
      </p:pic>
      <p:sp>
        <p:nvSpPr>
          <p:cNvPr id="13" name="Rechteck 12"/>
          <p:cNvSpPr/>
          <p:nvPr userDrawn="1"/>
        </p:nvSpPr>
        <p:spPr>
          <a:xfrm>
            <a:off x="0" y="719143"/>
            <a:ext cx="12192000" cy="18000"/>
          </a:xfrm>
          <a:prstGeom prst="rect">
            <a:avLst/>
          </a:prstGeom>
          <a:solidFill>
            <a:srgbClr val="162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xmlns="" id="{5CCC5094-B5DB-A74F-9F6A-3F811A1F87A0}"/>
              </a:ext>
            </a:extLst>
          </p:cNvPr>
          <p:cNvSpPr/>
          <p:nvPr userDrawn="1"/>
        </p:nvSpPr>
        <p:spPr>
          <a:xfrm>
            <a:off x="216905" y="743596"/>
            <a:ext cx="12192000" cy="18000"/>
          </a:xfrm>
          <a:prstGeom prst="rect">
            <a:avLst/>
          </a:prstGeom>
          <a:solidFill>
            <a:srgbClr val="162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xmlns="" id="{07041282-2506-F44C-AA72-9828C6488AD8}"/>
              </a:ext>
            </a:extLst>
          </p:cNvPr>
          <p:cNvSpPr/>
          <p:nvPr userDrawn="1"/>
        </p:nvSpPr>
        <p:spPr>
          <a:xfrm>
            <a:off x="524719" y="768049"/>
            <a:ext cx="12192000" cy="18000"/>
          </a:xfrm>
          <a:prstGeom prst="rect">
            <a:avLst/>
          </a:prstGeom>
          <a:solidFill>
            <a:srgbClr val="162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2602981"/>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2"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Lst>
  <p:hf hdr="0" dt="0"/>
  <p:txStyles>
    <p:titleStyle>
      <a:lvl1pPr algn="l" defTabSz="914400" rtl="0" eaLnBrk="1" latinLnBrk="0" hangingPunct="1">
        <a:lnSpc>
          <a:spcPct val="90000"/>
        </a:lnSpc>
        <a:spcBef>
          <a:spcPct val="0"/>
        </a:spcBef>
        <a:buNone/>
        <a:defRPr sz="3200" kern="1200">
          <a:solidFill>
            <a:srgbClr val="162D50"/>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process-project.eu/" TargetMode="External"/><Relationship Id="rId7"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hyperlink" Target="http://dice.cyfronet.p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0" y="2488711"/>
            <a:ext cx="12192000" cy="2543889"/>
          </a:xfrm>
        </p:spPr>
        <p:txBody>
          <a:bodyPr>
            <a:normAutofit/>
          </a:bodyPr>
          <a:lstStyle/>
          <a:p>
            <a:r>
              <a:rPr lang="en-US" sz="4000" dirty="0">
                <a:solidFill>
                  <a:schemeClr val="accent1">
                    <a:lumMod val="75000"/>
                  </a:schemeClr>
                </a:solidFill>
              </a:rPr>
              <a:t>A hybrid platform for </a:t>
            </a:r>
            <a:r>
              <a:rPr lang="en-US" sz="4000" dirty="0" err="1">
                <a:solidFill>
                  <a:schemeClr val="accent1">
                    <a:lumMod val="75000"/>
                  </a:schemeClr>
                </a:solidFill>
              </a:rPr>
              <a:t>exascale</a:t>
            </a:r>
            <a:r>
              <a:rPr lang="en-US" sz="4000" dirty="0">
                <a:solidFill>
                  <a:schemeClr val="accent1">
                    <a:lumMod val="75000"/>
                  </a:schemeClr>
                </a:solidFill>
              </a:rPr>
              <a:t> multidisciplinary scientific applications</a:t>
            </a:r>
            <a:r>
              <a:rPr lang="pl-PL" sz="1800" dirty="0"/>
              <a:t/>
            </a:r>
            <a:br>
              <a:rPr lang="pl-PL" sz="1800" dirty="0"/>
            </a:br>
            <a:r>
              <a:rPr lang="pl-PL" sz="1800" dirty="0"/>
              <a:t/>
            </a:r>
            <a:br>
              <a:rPr lang="pl-PL" sz="1800" dirty="0"/>
            </a:br>
            <a:r>
              <a:rPr lang="pl-PL" sz="1600" dirty="0"/>
              <a:t/>
            </a:r>
            <a:br>
              <a:rPr lang="pl-PL" sz="1600" dirty="0"/>
            </a:br>
            <a:r>
              <a:rPr lang="pl-PL" sz="1800" dirty="0">
                <a:solidFill>
                  <a:schemeClr val="accent6">
                    <a:lumMod val="75000"/>
                  </a:schemeClr>
                </a:solidFill>
              </a:rPr>
              <a:t>Marian Bubak, Piotr Nowakowski, </a:t>
            </a:r>
            <a:r>
              <a:rPr lang="pl-PL" sz="1800" u="sng" dirty="0">
                <a:solidFill>
                  <a:schemeClr val="accent6">
                    <a:lumMod val="75000"/>
                  </a:schemeClr>
                </a:solidFill>
              </a:rPr>
              <a:t>Jan Meizner</a:t>
            </a:r>
            <a:r>
              <a:rPr lang="pl-PL" sz="1800" dirty="0">
                <a:solidFill>
                  <a:schemeClr val="accent6">
                    <a:lumMod val="75000"/>
                  </a:schemeClr>
                </a:solidFill>
              </a:rPr>
              <a:t>, Martin </a:t>
            </a:r>
            <a:r>
              <a:rPr lang="pl-PL" sz="1800" dirty="0" err="1">
                <a:solidFill>
                  <a:schemeClr val="accent6">
                    <a:lumMod val="75000"/>
                  </a:schemeClr>
                </a:solidFill>
              </a:rPr>
              <a:t>Bobák</a:t>
            </a:r>
            <a:r>
              <a:rPr lang="pl-PL" sz="1800" dirty="0">
                <a:solidFill>
                  <a:schemeClr val="accent6">
                    <a:lumMod val="75000"/>
                  </a:schemeClr>
                </a:solidFill>
              </a:rPr>
              <a:t>, </a:t>
            </a:r>
            <a:r>
              <a:rPr lang="pl-PL" sz="1800" dirty="0" err="1">
                <a:solidFill>
                  <a:schemeClr val="accent6">
                    <a:lumMod val="75000"/>
                  </a:schemeClr>
                </a:solidFill>
              </a:rPr>
              <a:t>Ondrej</a:t>
            </a:r>
            <a:r>
              <a:rPr lang="pl-PL" sz="1800" dirty="0">
                <a:solidFill>
                  <a:schemeClr val="accent6">
                    <a:lumMod val="75000"/>
                  </a:schemeClr>
                </a:solidFill>
              </a:rPr>
              <a:t> </a:t>
            </a:r>
            <a:r>
              <a:rPr lang="pl-PL" sz="1800" dirty="0" err="1">
                <a:solidFill>
                  <a:schemeClr val="accent6">
                    <a:lumMod val="75000"/>
                  </a:schemeClr>
                </a:solidFill>
              </a:rPr>
              <a:t>Habala</a:t>
            </a:r>
            <a:r>
              <a:rPr lang="pl-PL" sz="1800" dirty="0">
                <a:solidFill>
                  <a:schemeClr val="accent6">
                    <a:lumMod val="75000"/>
                  </a:schemeClr>
                </a:solidFill>
              </a:rPr>
              <a:t>, Ladislav </a:t>
            </a:r>
            <a:r>
              <a:rPr lang="pl-PL" sz="1800" dirty="0" err="1">
                <a:solidFill>
                  <a:schemeClr val="accent6">
                    <a:lumMod val="75000"/>
                  </a:schemeClr>
                </a:solidFill>
              </a:rPr>
              <a:t>Hluchý</a:t>
            </a:r>
            <a:r>
              <a:rPr lang="pl-PL" sz="1800" dirty="0">
                <a:solidFill>
                  <a:schemeClr val="accent6">
                    <a:lumMod val="75000"/>
                  </a:schemeClr>
                </a:solidFill>
              </a:rPr>
              <a:t>, </a:t>
            </a:r>
            <a:r>
              <a:rPr lang="pl-PL" sz="1800" dirty="0" err="1">
                <a:solidFill>
                  <a:schemeClr val="accent6">
                    <a:lumMod val="75000"/>
                  </a:schemeClr>
                </a:solidFill>
              </a:rPr>
              <a:t>Viet</a:t>
            </a:r>
            <a:r>
              <a:rPr lang="pl-PL" sz="1800" dirty="0">
                <a:solidFill>
                  <a:schemeClr val="accent6">
                    <a:lumMod val="75000"/>
                  </a:schemeClr>
                </a:solidFill>
              </a:rPr>
              <a:t> Tran, </a:t>
            </a:r>
            <a:br>
              <a:rPr lang="pl-PL" sz="1800" dirty="0">
                <a:solidFill>
                  <a:schemeClr val="accent6">
                    <a:lumMod val="75000"/>
                  </a:schemeClr>
                </a:solidFill>
              </a:rPr>
            </a:br>
            <a:r>
              <a:rPr lang="pl-PL" sz="1800" dirty="0">
                <a:solidFill>
                  <a:schemeClr val="accent6">
                    <a:lumMod val="75000"/>
                  </a:schemeClr>
                </a:solidFill>
              </a:rPr>
              <a:t>Adam S. Z. </a:t>
            </a:r>
            <a:r>
              <a:rPr lang="pl-PL" sz="1800" dirty="0" err="1">
                <a:solidFill>
                  <a:schemeClr val="accent6">
                    <a:lumMod val="75000"/>
                  </a:schemeClr>
                </a:solidFill>
              </a:rPr>
              <a:t>Belloum</a:t>
            </a:r>
            <a:r>
              <a:rPr lang="pl-PL" sz="1800" dirty="0">
                <a:solidFill>
                  <a:schemeClr val="accent6">
                    <a:lumMod val="75000"/>
                  </a:schemeClr>
                </a:solidFill>
              </a:rPr>
              <a:t>, Reginald Cushing, Maximilian </a:t>
            </a:r>
            <a:r>
              <a:rPr lang="pl-PL" sz="1800" dirty="0" err="1">
                <a:solidFill>
                  <a:schemeClr val="accent6">
                    <a:lumMod val="75000"/>
                  </a:schemeClr>
                </a:solidFill>
              </a:rPr>
              <a:t>Höb</a:t>
            </a:r>
            <a:r>
              <a:rPr lang="pl-PL" sz="1800" dirty="0">
                <a:solidFill>
                  <a:schemeClr val="accent6">
                    <a:lumMod val="75000"/>
                  </a:schemeClr>
                </a:solidFill>
              </a:rPr>
              <a:t>, Dieter </a:t>
            </a:r>
            <a:r>
              <a:rPr lang="pl-PL" sz="1800" dirty="0" err="1">
                <a:solidFill>
                  <a:schemeClr val="accent6">
                    <a:lumMod val="75000"/>
                  </a:schemeClr>
                </a:solidFill>
              </a:rPr>
              <a:t>Kranzlmüller</a:t>
            </a:r>
            <a:r>
              <a:rPr lang="pl-PL" sz="1800" dirty="0">
                <a:solidFill>
                  <a:schemeClr val="accent6">
                    <a:lumMod val="75000"/>
                  </a:schemeClr>
                </a:solidFill>
              </a:rPr>
              <a:t>, Jan Schmidt</a:t>
            </a:r>
            <a:endParaRPr lang="en-US" sz="2800" dirty="0">
              <a:solidFill>
                <a:schemeClr val="accent6">
                  <a:lumMod val="75000"/>
                </a:schemeClr>
              </a:solidFill>
            </a:endParaRPr>
          </a:p>
        </p:txBody>
      </p:sp>
      <p:sp>
        <p:nvSpPr>
          <p:cNvPr id="3" name="Untertitel 2"/>
          <p:cNvSpPr>
            <a:spLocks noGrp="1"/>
          </p:cNvSpPr>
          <p:nvPr>
            <p:ph type="subTitle" idx="1"/>
          </p:nvPr>
        </p:nvSpPr>
        <p:spPr>
          <a:xfrm>
            <a:off x="1517779" y="5804125"/>
            <a:ext cx="9144000" cy="329975"/>
          </a:xfrm>
        </p:spPr>
        <p:txBody>
          <a:bodyPr>
            <a:normAutofit fontScale="92500" lnSpcReduction="10000"/>
          </a:bodyPr>
          <a:lstStyle/>
          <a:p>
            <a:r>
              <a:rPr lang="en-US" sz="2000" i="1" dirty="0" smtClean="0"/>
              <a:t>Supercomputing </a:t>
            </a:r>
            <a:r>
              <a:rPr lang="en-US" sz="2000" i="1" dirty="0"/>
              <a:t>Frontiers </a:t>
            </a:r>
            <a:r>
              <a:rPr lang="pl-PL" sz="2000" i="1" dirty="0"/>
              <a:t>Europe </a:t>
            </a:r>
            <a:r>
              <a:rPr lang="pl-PL" sz="2000" i="1" dirty="0" smtClean="0"/>
              <a:t>2020</a:t>
            </a:r>
            <a:r>
              <a:rPr lang="en-US" sz="2000" i="1" dirty="0" smtClean="0"/>
              <a:t>, 23-25 March 2020, Warsaw, PL</a:t>
            </a:r>
            <a:endParaRPr lang="en-US" sz="2000" i="1" dirty="0"/>
          </a:p>
        </p:txBody>
      </p:sp>
      <p:sp>
        <p:nvSpPr>
          <p:cNvPr id="4" name="Titel 1">
            <a:extLst>
              <a:ext uri="{FF2B5EF4-FFF2-40B4-BE49-F238E27FC236}">
                <a16:creationId xmlns:a16="http://schemas.microsoft.com/office/drawing/2014/main" xmlns="" id="{BC8B544C-29A7-4B42-B8FE-ED92AA0BDBA7}"/>
              </a:ext>
            </a:extLst>
          </p:cNvPr>
          <p:cNvSpPr txBox="1">
            <a:spLocks/>
          </p:cNvSpPr>
          <p:nvPr/>
        </p:nvSpPr>
        <p:spPr>
          <a:xfrm>
            <a:off x="0" y="1634649"/>
            <a:ext cx="12192000" cy="611529"/>
          </a:xfrm>
          <a:prstGeom prst="rect">
            <a:avLst/>
          </a:prstGeom>
        </p:spPr>
        <p:txBody>
          <a:bodyPr vert="horz" wrap="square" lIns="90000" tIns="45720" rIns="91440" bIns="45720" rtlCol="0" anchor="ctr" anchorCtr="0">
            <a:normAutofit/>
          </a:bodyPr>
          <a:lstStyle>
            <a:lvl1pPr algn="ctr" defTabSz="914400" rtl="0" eaLnBrk="1" latinLnBrk="0" hangingPunct="1">
              <a:lnSpc>
                <a:spcPct val="90000"/>
              </a:lnSpc>
              <a:spcBef>
                <a:spcPct val="0"/>
              </a:spcBef>
              <a:buNone/>
              <a:defRPr sz="6000" kern="1200">
                <a:solidFill>
                  <a:srgbClr val="162D50"/>
                </a:solidFill>
                <a:latin typeface="Verdana" panose="020B0604030504040204" pitchFamily="34" charset="0"/>
                <a:ea typeface="Verdana" panose="020B0604030504040204" pitchFamily="34" charset="0"/>
                <a:cs typeface="Verdana" panose="020B0604030504040204" pitchFamily="34" charset="0"/>
              </a:defRPr>
            </a:lvl1pPr>
          </a:lstStyle>
          <a:p>
            <a:r>
              <a:rPr lang="de-DE" sz="2400" dirty="0"/>
              <a:t>PROviding Computing solutions for ExaScale ChallengeS</a:t>
            </a:r>
          </a:p>
        </p:txBody>
      </p:sp>
    </p:spTree>
    <p:extLst>
      <p:ext uri="{BB962C8B-B14F-4D97-AF65-F5344CB8AC3E}">
        <p14:creationId xmlns:p14="http://schemas.microsoft.com/office/powerpoint/2010/main" val="3156816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85000" lnSpcReduction="20000"/>
          </a:bodyPr>
          <a:lstStyle/>
          <a:p>
            <a:r>
              <a:rPr lang="en-US" b="1" dirty="0">
                <a:latin typeface="Calibri Light" panose="020F0302020204030204" pitchFamily="34" charset="0"/>
                <a:cs typeface="Calibri Light" panose="020F0302020204030204" pitchFamily="34" charset="0"/>
              </a:rPr>
              <a:t>Vision</a:t>
            </a:r>
            <a:r>
              <a:rPr lang="en-US" dirty="0">
                <a:latin typeface="Calibri Light" panose="020F0302020204030204" pitchFamily="34" charset="0"/>
                <a:cs typeface="Calibri Light" panose="020F0302020204030204" pitchFamily="34" charset="0"/>
              </a:rPr>
              <a:t> </a:t>
            </a:r>
          </a:p>
          <a:p>
            <a:pPr lvl="1"/>
            <a:r>
              <a:rPr lang="en-US" dirty="0">
                <a:latin typeface="Calibri Light" panose="020F0302020204030204" pitchFamily="34" charset="0"/>
                <a:cs typeface="Calibri Light" panose="020F0302020204030204" pitchFamily="34" charset="0"/>
              </a:rPr>
              <a:t>As the result of research we will deliver a comprehensive set of mature services prototypes and tools specially developed to enable extreme scale data processing in both scientific research and advanced industry settings</a:t>
            </a:r>
          </a:p>
          <a:p>
            <a:r>
              <a:rPr lang="en-US" b="1" dirty="0" smtClean="0">
                <a:latin typeface="Calibri Light" panose="020F0302020204030204" pitchFamily="34" charset="0"/>
                <a:cs typeface="Calibri Light" panose="020F0302020204030204" pitchFamily="34" charset="0"/>
              </a:rPr>
              <a:t>Principles</a:t>
            </a:r>
            <a:endParaRPr lang="en-US" b="1" dirty="0">
              <a:latin typeface="Calibri Light" panose="020F0302020204030204" pitchFamily="34" charset="0"/>
              <a:cs typeface="Calibri Light" panose="020F0302020204030204" pitchFamily="34" charset="0"/>
            </a:endParaRPr>
          </a:p>
          <a:p>
            <a:pPr lvl="1"/>
            <a:r>
              <a:rPr lang="en-US" dirty="0">
                <a:latin typeface="Calibri Light" panose="020F0302020204030204" pitchFamily="34" charset="0"/>
                <a:cs typeface="Calibri Light" panose="020F0302020204030204" pitchFamily="34" charset="0"/>
              </a:rPr>
              <a:t>Leapfrog beyond the current state of the art</a:t>
            </a:r>
          </a:p>
          <a:p>
            <a:pPr lvl="1"/>
            <a:r>
              <a:rPr lang="en-US" dirty="0">
                <a:latin typeface="Calibri Light" panose="020F0302020204030204" pitchFamily="34" charset="0"/>
                <a:cs typeface="Calibri Light" panose="020F0302020204030204" pitchFamily="34" charset="0"/>
              </a:rPr>
              <a:t>Ensure broad research and innovation impact</a:t>
            </a:r>
          </a:p>
          <a:p>
            <a:pPr lvl="1"/>
            <a:r>
              <a:rPr lang="en-US" dirty="0">
                <a:latin typeface="Calibri Light" panose="020F0302020204030204" pitchFamily="34" charset="0"/>
                <a:cs typeface="Calibri Light" panose="020F0302020204030204" pitchFamily="34" charset="0"/>
              </a:rPr>
              <a:t>Support the long tail of science and broader innovation</a:t>
            </a:r>
          </a:p>
          <a:p>
            <a:r>
              <a:rPr lang="en-US" b="1" dirty="0">
                <a:latin typeface="Calibri Light" panose="020F0302020204030204" pitchFamily="34" charset="0"/>
                <a:cs typeface="Calibri Light" panose="020F0302020204030204" pitchFamily="34" charset="0"/>
              </a:rPr>
              <a:t>Concept</a:t>
            </a:r>
          </a:p>
          <a:p>
            <a:pPr lvl="1"/>
            <a:r>
              <a:rPr lang="en-US" dirty="0">
                <a:latin typeface="Calibri Light" panose="020F0302020204030204" pitchFamily="34" charset="0"/>
                <a:cs typeface="Calibri Light" panose="020F0302020204030204" pitchFamily="34" charset="0"/>
              </a:rPr>
              <a:t>A user-friendly modular </a:t>
            </a:r>
            <a:r>
              <a:rPr lang="en-US" dirty="0" err="1">
                <a:latin typeface="Calibri Light" panose="020F0302020204030204" pitchFamily="34" charset="0"/>
                <a:cs typeface="Calibri Light" panose="020F0302020204030204" pitchFamily="34" charset="0"/>
              </a:rPr>
              <a:t>exascale</a:t>
            </a:r>
            <a:r>
              <a:rPr lang="en-US" dirty="0">
                <a:latin typeface="Calibri Light" panose="020F0302020204030204" pitchFamily="34" charset="0"/>
                <a:cs typeface="Calibri Light" panose="020F0302020204030204" pitchFamily="34" charset="0"/>
              </a:rPr>
              <a:t> service platform to combine data and computational services on top of European research infrastructures</a:t>
            </a:r>
            <a:r>
              <a:rPr lang="pl-PL" dirty="0">
                <a:latin typeface="Calibri Light" panose="020F0302020204030204" pitchFamily="34" charset="0"/>
                <a:cs typeface="Calibri Light" panose="020F0302020204030204" pitchFamily="34" charset="0"/>
              </a:rPr>
              <a:t> – </a:t>
            </a:r>
            <a:r>
              <a:rPr lang="en-US" dirty="0">
                <a:latin typeface="Calibri Light" panose="020F0302020204030204" pitchFamily="34" charset="0"/>
                <a:cs typeface="Calibri Light" panose="020F0302020204030204" pitchFamily="34" charset="0"/>
              </a:rPr>
              <a:t>HPC and Clouds alike</a:t>
            </a:r>
          </a:p>
          <a:p>
            <a:r>
              <a:rPr lang="en-US" b="1" dirty="0">
                <a:latin typeface="Calibri Light" panose="020F0302020204030204" pitchFamily="34" charset="0"/>
                <a:cs typeface="Calibri Light" panose="020F0302020204030204" pitchFamily="34" charset="0"/>
              </a:rPr>
              <a:t>Goals</a:t>
            </a:r>
          </a:p>
          <a:p>
            <a:pPr lvl="1"/>
            <a:r>
              <a:rPr lang="en-US" dirty="0">
                <a:latin typeface="Calibri Light" panose="020F0302020204030204" pitchFamily="34" charset="0"/>
                <a:cs typeface="Calibri Light" panose="020F0302020204030204" pitchFamily="34" charset="0"/>
              </a:rPr>
              <a:t>Mature, modular, generalizable Open Source solutions for user friendly </a:t>
            </a:r>
            <a:r>
              <a:rPr lang="en-US" dirty="0" err="1">
                <a:latin typeface="Calibri Light" panose="020F0302020204030204" pitchFamily="34" charset="0"/>
                <a:cs typeface="Calibri Light" panose="020F0302020204030204" pitchFamily="34" charset="0"/>
              </a:rPr>
              <a:t>exascale</a:t>
            </a:r>
            <a:r>
              <a:rPr lang="en-US" dirty="0">
                <a:latin typeface="Calibri Light" panose="020F0302020204030204" pitchFamily="34" charset="0"/>
                <a:cs typeface="Calibri Light" panose="020F0302020204030204" pitchFamily="34" charset="0"/>
              </a:rPr>
              <a:t> data</a:t>
            </a:r>
          </a:p>
          <a:p>
            <a:pPr lvl="2"/>
            <a:r>
              <a:rPr lang="en-US" sz="2100" dirty="0" err="1">
                <a:latin typeface="Calibri Light" panose="020F0302020204030204" pitchFamily="34" charset="0"/>
                <a:cs typeface="Calibri Light" panose="020F0302020204030204" pitchFamily="34" charset="0"/>
              </a:rPr>
              <a:t>Exascale</a:t>
            </a:r>
            <a:r>
              <a:rPr lang="en-US" sz="2100" dirty="0">
                <a:latin typeface="Calibri Light" panose="020F0302020204030204" pitchFamily="34" charset="0"/>
                <a:cs typeface="Calibri Light" panose="020F0302020204030204" pitchFamily="34" charset="0"/>
              </a:rPr>
              <a:t> learning on medical image data</a:t>
            </a:r>
          </a:p>
          <a:p>
            <a:pPr lvl="2"/>
            <a:r>
              <a:rPr lang="en-US" sz="2100" dirty="0">
                <a:latin typeface="Calibri Light" panose="020F0302020204030204" pitchFamily="34" charset="0"/>
                <a:cs typeface="Calibri Light" panose="020F0302020204030204" pitchFamily="34" charset="0"/>
              </a:rPr>
              <a:t>Low Frequency Array / Square Kilometer Array</a:t>
            </a:r>
          </a:p>
          <a:p>
            <a:pPr lvl="2"/>
            <a:r>
              <a:rPr lang="en-US" sz="2100" dirty="0">
                <a:latin typeface="Calibri Light" panose="020F0302020204030204" pitchFamily="34" charset="0"/>
                <a:cs typeface="Calibri Light" panose="020F0302020204030204" pitchFamily="34" charset="0"/>
              </a:rPr>
              <a:t>Supporting innovation based on global disaster risk data</a:t>
            </a:r>
          </a:p>
          <a:p>
            <a:pPr lvl="2"/>
            <a:r>
              <a:rPr lang="en-US" sz="2100" dirty="0">
                <a:latin typeface="Calibri Light" panose="020F0302020204030204" pitchFamily="34" charset="0"/>
                <a:cs typeface="Calibri Light" panose="020F0302020204030204" pitchFamily="34" charset="0"/>
              </a:rPr>
              <a:t>Ancillary pricing/airline revenue management</a:t>
            </a:r>
          </a:p>
          <a:p>
            <a:pPr lvl="2"/>
            <a:r>
              <a:rPr lang="en-US" sz="2100" dirty="0">
                <a:latin typeface="Calibri Light" panose="020F0302020204030204" pitchFamily="34" charset="0"/>
                <a:cs typeface="Calibri Light" panose="020F0302020204030204" pitchFamily="34" charset="0"/>
              </a:rPr>
              <a:t>Agro-Copernicus (correlating data between simulation and observation)</a:t>
            </a:r>
          </a:p>
        </p:txBody>
      </p:sp>
      <p:sp>
        <p:nvSpPr>
          <p:cNvPr id="3" name="Symbol zastępczy stopki 2"/>
          <p:cNvSpPr>
            <a:spLocks noGrp="1"/>
          </p:cNvSpPr>
          <p:nvPr>
            <p:ph type="ftr" sz="quarter" idx="11"/>
          </p:nvPr>
        </p:nvSpPr>
        <p:spPr/>
        <p:txBody>
          <a:bodyPr/>
          <a:lstStyle/>
          <a:p>
            <a:r>
              <a:rPr lang="en-US" dirty="0"/>
              <a:t>PROCESS - Supercomputing Frontiers </a:t>
            </a:r>
            <a:r>
              <a:rPr lang="pl-PL" dirty="0"/>
              <a:t>Europe 2020</a:t>
            </a:r>
            <a:endParaRPr lang="en-US" dirty="0"/>
          </a:p>
        </p:txBody>
      </p:sp>
      <p:sp>
        <p:nvSpPr>
          <p:cNvPr id="4" name="Symbol zastępczy numeru slajdu 3"/>
          <p:cNvSpPr>
            <a:spLocks noGrp="1"/>
          </p:cNvSpPr>
          <p:nvPr>
            <p:ph type="sldNum" sz="quarter" idx="12"/>
          </p:nvPr>
        </p:nvSpPr>
        <p:spPr/>
        <p:txBody>
          <a:bodyPr/>
          <a:lstStyle/>
          <a:p>
            <a:fld id="{B04B51E9-9654-44BF-A86A-7769812AC3B2}" type="slidenum">
              <a:rPr lang="en-US" smtClean="0"/>
              <a:t>2</a:t>
            </a:fld>
            <a:endParaRPr lang="en-US"/>
          </a:p>
        </p:txBody>
      </p:sp>
      <p:sp>
        <p:nvSpPr>
          <p:cNvPr id="5" name="Tytuł 4"/>
          <p:cNvSpPr>
            <a:spLocks noGrp="1"/>
          </p:cNvSpPr>
          <p:nvPr>
            <p:ph type="title"/>
          </p:nvPr>
        </p:nvSpPr>
        <p:spPr/>
        <p:txBody>
          <a:bodyPr>
            <a:normAutofit/>
          </a:bodyPr>
          <a:lstStyle/>
          <a:p>
            <a:r>
              <a:rPr lang="en-US" dirty="0"/>
              <a:t>Vision, </a:t>
            </a:r>
            <a:r>
              <a:rPr lang="en-US" dirty="0" smtClean="0"/>
              <a:t>principles</a:t>
            </a:r>
            <a:r>
              <a:rPr lang="en-US" dirty="0"/>
              <a:t>, concept, and goals</a:t>
            </a:r>
          </a:p>
        </p:txBody>
      </p:sp>
    </p:spTree>
    <p:extLst>
      <p:ext uri="{BB962C8B-B14F-4D97-AF65-F5344CB8AC3E}">
        <p14:creationId xmlns:p14="http://schemas.microsoft.com/office/powerpoint/2010/main" val="2409802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xmlns="" id="{6E88BC85-C54C-1A48-918F-422EACA840B6}"/>
              </a:ext>
            </a:extLst>
          </p:cNvPr>
          <p:cNvSpPr>
            <a:spLocks noGrp="1"/>
          </p:cNvSpPr>
          <p:nvPr>
            <p:ph type="ftr" sz="quarter" idx="11"/>
          </p:nvPr>
        </p:nvSpPr>
        <p:spPr/>
        <p:txBody>
          <a:bodyPr/>
          <a:lstStyle/>
          <a:p>
            <a:r>
              <a:rPr lang="en-US" dirty="0"/>
              <a:t>PROCESS - Supercomputing Frontiers </a:t>
            </a:r>
            <a:r>
              <a:rPr lang="pl-PL" dirty="0"/>
              <a:t>Europe 2020</a:t>
            </a:r>
            <a:endParaRPr lang="en-US" dirty="0"/>
          </a:p>
        </p:txBody>
      </p:sp>
      <p:sp>
        <p:nvSpPr>
          <p:cNvPr id="4" name="Foliennummernplatzhalter 3">
            <a:extLst>
              <a:ext uri="{FF2B5EF4-FFF2-40B4-BE49-F238E27FC236}">
                <a16:creationId xmlns:a16="http://schemas.microsoft.com/office/drawing/2014/main" xmlns="" id="{3F1B3A37-099C-FE4A-A172-61065313FB6B}"/>
              </a:ext>
            </a:extLst>
          </p:cNvPr>
          <p:cNvSpPr>
            <a:spLocks noGrp="1"/>
          </p:cNvSpPr>
          <p:nvPr>
            <p:ph type="sldNum" sz="quarter" idx="12"/>
          </p:nvPr>
        </p:nvSpPr>
        <p:spPr/>
        <p:txBody>
          <a:bodyPr/>
          <a:lstStyle/>
          <a:p>
            <a:fld id="{B04B51E9-9654-44BF-A86A-7769812AC3B2}" type="slidenum">
              <a:rPr lang="en-US" smtClean="0"/>
              <a:t>3</a:t>
            </a:fld>
            <a:endParaRPr lang="en-US"/>
          </a:p>
        </p:txBody>
      </p:sp>
      <p:sp>
        <p:nvSpPr>
          <p:cNvPr id="5" name="Titel 4">
            <a:extLst>
              <a:ext uri="{FF2B5EF4-FFF2-40B4-BE49-F238E27FC236}">
                <a16:creationId xmlns:a16="http://schemas.microsoft.com/office/drawing/2014/main" xmlns="" id="{856CB0DC-4987-E442-BBB4-B204D0D4A3A3}"/>
              </a:ext>
            </a:extLst>
          </p:cNvPr>
          <p:cNvSpPr>
            <a:spLocks noGrp="1"/>
          </p:cNvSpPr>
          <p:nvPr>
            <p:ph type="title"/>
          </p:nvPr>
        </p:nvSpPr>
        <p:spPr/>
        <p:txBody>
          <a:bodyPr>
            <a:noAutofit/>
          </a:bodyPr>
          <a:lstStyle/>
          <a:p>
            <a:r>
              <a:rPr lang="en-US" dirty="0"/>
              <a:t>Extreme large scale computing services</a:t>
            </a:r>
          </a:p>
        </p:txBody>
      </p:sp>
      <p:pic>
        <p:nvPicPr>
          <p:cNvPr id="8" name="Obraz 7">
            <a:extLst>
              <a:ext uri="{FF2B5EF4-FFF2-40B4-BE49-F238E27FC236}">
                <a16:creationId xmlns:a16="http://schemas.microsoft.com/office/drawing/2014/main" xmlns="" id="{1CE5EC2D-3284-4506-A8C0-7A70CB9038ED}"/>
              </a:ext>
            </a:extLst>
          </p:cNvPr>
          <p:cNvPicPr>
            <a:picLocks noChangeAspect="1"/>
          </p:cNvPicPr>
          <p:nvPr/>
        </p:nvPicPr>
        <p:blipFill>
          <a:blip r:embed="rId2"/>
          <a:stretch>
            <a:fillRect/>
          </a:stretch>
        </p:blipFill>
        <p:spPr>
          <a:xfrm>
            <a:off x="0" y="1131923"/>
            <a:ext cx="7436189" cy="5183152"/>
          </a:xfrm>
          <a:prstGeom prst="rect">
            <a:avLst/>
          </a:prstGeom>
        </p:spPr>
      </p:pic>
      <p:sp>
        <p:nvSpPr>
          <p:cNvPr id="9" name="Prostokąt 8">
            <a:extLst>
              <a:ext uri="{FF2B5EF4-FFF2-40B4-BE49-F238E27FC236}">
                <a16:creationId xmlns:a16="http://schemas.microsoft.com/office/drawing/2014/main" xmlns="" id="{CC64DEF0-44C9-48EB-AEC6-331D7B55E01B}"/>
              </a:ext>
            </a:extLst>
          </p:cNvPr>
          <p:cNvSpPr/>
          <p:nvPr/>
        </p:nvSpPr>
        <p:spPr>
          <a:xfrm>
            <a:off x="7578025" y="997705"/>
            <a:ext cx="4397070" cy="5262979"/>
          </a:xfrm>
          <a:prstGeom prst="rect">
            <a:avLst/>
          </a:prstGeom>
        </p:spPr>
        <p:txBody>
          <a:bodyPr wrap="square">
            <a:spAutoFit/>
          </a:bodyPr>
          <a:lstStyle/>
          <a:p>
            <a:pPr marL="171450" indent="-171450" fontAlgn="base">
              <a:buFont typeface="Arial" panose="020B0604020202020204" pitchFamily="34" charset="0"/>
              <a:buChar char="•"/>
            </a:pPr>
            <a:r>
              <a:rPr lang="en-US" sz="1600" i="1" dirty="0"/>
              <a:t>“Focus on services and forget about infrastructures” </a:t>
            </a:r>
            <a:r>
              <a:rPr lang="en-US" sz="1600" dirty="0"/>
              <a:t>idea</a:t>
            </a:r>
          </a:p>
          <a:p>
            <a:pPr marL="171450" indent="-171450" fontAlgn="base">
              <a:buFont typeface="Arial" panose="020B0604020202020204" pitchFamily="34" charset="0"/>
              <a:buChar char="•"/>
            </a:pPr>
            <a:r>
              <a:rPr lang="en-US" sz="1600" dirty="0"/>
              <a:t>Analysis, data mining, pattern recognition, etc.</a:t>
            </a:r>
          </a:p>
          <a:p>
            <a:pPr marL="171450" indent="-171450" fontAlgn="base">
              <a:buFont typeface="Arial" panose="020B0604020202020204" pitchFamily="34" charset="0"/>
              <a:buChar char="•"/>
            </a:pPr>
            <a:r>
              <a:rPr lang="en-US" sz="1600" dirty="0"/>
              <a:t>Heterogeneous research datasets </a:t>
            </a:r>
          </a:p>
          <a:p>
            <a:pPr marL="171450" indent="-171450" fontAlgn="base">
              <a:buFont typeface="Arial" panose="020B0604020202020204" pitchFamily="34" charset="0"/>
              <a:buChar char="•"/>
            </a:pPr>
            <a:r>
              <a:rPr lang="en-US" sz="1600" dirty="0"/>
              <a:t>Support HPC and cloud-based computations</a:t>
            </a:r>
          </a:p>
          <a:p>
            <a:pPr marL="171450" indent="-171450" fontAlgn="base">
              <a:buFont typeface="Arial" panose="020B0604020202020204" pitchFamily="34" charset="0"/>
              <a:buChar char="•"/>
            </a:pPr>
            <a:r>
              <a:rPr lang="en-US" sz="1600" dirty="0"/>
              <a:t>Utilize Docker, Singularity or </a:t>
            </a:r>
            <a:r>
              <a:rPr lang="en-US" sz="1600" dirty="0" err="1"/>
              <a:t>Charliecloud</a:t>
            </a:r>
            <a:endParaRPr lang="en-US" sz="1600" dirty="0"/>
          </a:p>
          <a:p>
            <a:pPr marL="171450" indent="-171450" fontAlgn="base">
              <a:buFont typeface="Arial" panose="020B0604020202020204" pitchFamily="34" charset="0"/>
              <a:buChar char="•"/>
            </a:pPr>
            <a:endParaRPr lang="en-US" sz="1600" dirty="0"/>
          </a:p>
          <a:p>
            <a:pPr marL="171450" indent="-171450" fontAlgn="base">
              <a:buFont typeface="Arial" panose="020B0604020202020204" pitchFamily="34" charset="0"/>
              <a:buChar char="•"/>
            </a:pPr>
            <a:endParaRPr lang="en-US" sz="1600" dirty="0"/>
          </a:p>
          <a:p>
            <a:pPr marL="171450" indent="-171450" fontAlgn="base">
              <a:buFont typeface="Arial" panose="020B0604020202020204" pitchFamily="34" charset="0"/>
              <a:buChar char="•"/>
            </a:pPr>
            <a:r>
              <a:rPr lang="en-US" sz="1600" dirty="0"/>
              <a:t>Follows simplified workflow:</a:t>
            </a:r>
          </a:p>
          <a:p>
            <a:pPr marL="628650" lvl="1" indent="-171450" fontAlgn="base">
              <a:buFont typeface="Arial" panose="020B0604020202020204" pitchFamily="34" charset="0"/>
              <a:buChar char="•"/>
            </a:pPr>
            <a:r>
              <a:rPr lang="en-US" sz="1600" dirty="0"/>
              <a:t>User defines pipeline/steps in IEE via UI</a:t>
            </a:r>
          </a:p>
          <a:p>
            <a:pPr marL="628650" lvl="1" indent="-171450" fontAlgn="base">
              <a:buFont typeface="Arial" panose="020B0604020202020204" pitchFamily="34" charset="0"/>
              <a:buChar char="•"/>
            </a:pPr>
            <a:r>
              <a:rPr lang="en-US" sz="1600" dirty="0"/>
              <a:t>IEE </a:t>
            </a:r>
            <a:r>
              <a:rPr lang="en-US" sz="1600" dirty="0" smtClean="0"/>
              <a:t>reads </a:t>
            </a:r>
            <a:r>
              <a:rPr lang="en-US" sz="1600" dirty="0"/>
              <a:t>a computation for execution or starts it automatically (as requested)</a:t>
            </a:r>
          </a:p>
          <a:p>
            <a:pPr marL="628650" lvl="1" indent="-171450" fontAlgn="base">
              <a:buFont typeface="Arial" panose="020B0604020202020204" pitchFamily="34" charset="0"/>
              <a:buChar char="•"/>
            </a:pPr>
            <a:r>
              <a:rPr lang="en-US" sz="1600" dirty="0"/>
              <a:t>Pipeline steps are executed – containers are scheduled as HPC jobs via Rimrock</a:t>
            </a:r>
          </a:p>
          <a:p>
            <a:pPr marL="628650" lvl="1" indent="-171450" fontAlgn="base">
              <a:buFont typeface="Arial" panose="020B0604020202020204" pitchFamily="34" charset="0"/>
              <a:buChar char="•"/>
            </a:pPr>
            <a:r>
              <a:rPr lang="en-US" sz="1600" dirty="0"/>
              <a:t>HPC queues and executes jobs (SLURM)</a:t>
            </a:r>
          </a:p>
          <a:p>
            <a:pPr marL="628650" lvl="1" indent="-171450" fontAlgn="base">
              <a:buFont typeface="Arial" panose="020B0604020202020204" pitchFamily="34" charset="0"/>
              <a:buChar char="•"/>
            </a:pPr>
            <a:r>
              <a:rPr lang="en-US" sz="1600" dirty="0"/>
              <a:t>Jobs run embedded containers with appropriate options</a:t>
            </a:r>
          </a:p>
          <a:p>
            <a:pPr marL="228600" indent="-228600" fontAlgn="base">
              <a:buFont typeface="Arial" panose="020B0604020202020204" pitchFamily="34" charset="0"/>
              <a:buChar char="•"/>
            </a:pPr>
            <a:endParaRPr lang="en-US" sz="1600" dirty="0"/>
          </a:p>
          <a:p>
            <a:pPr fontAlgn="base"/>
            <a:endParaRPr lang="en-US" sz="1600" dirty="0"/>
          </a:p>
          <a:p>
            <a:pPr marL="228600" indent="-228600" fontAlgn="base">
              <a:buFont typeface="Arial" panose="020B0604020202020204" pitchFamily="34" charset="0"/>
              <a:buChar char="•"/>
            </a:pPr>
            <a:r>
              <a:rPr lang="en-US" sz="1600" dirty="0"/>
              <a:t>Data transfers are also handled automatically by the LOBCDER</a:t>
            </a:r>
            <a:endParaRPr lang="en-US" sz="5400" dirty="0"/>
          </a:p>
        </p:txBody>
      </p:sp>
    </p:spTree>
    <p:extLst>
      <p:ext uri="{BB962C8B-B14F-4D97-AF65-F5344CB8AC3E}">
        <p14:creationId xmlns:p14="http://schemas.microsoft.com/office/powerpoint/2010/main" val="2267104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xmlns="" id="{6E88BC85-C54C-1A48-918F-422EACA840B6}"/>
              </a:ext>
            </a:extLst>
          </p:cNvPr>
          <p:cNvSpPr>
            <a:spLocks noGrp="1"/>
          </p:cNvSpPr>
          <p:nvPr>
            <p:ph type="ftr" sz="quarter" idx="11"/>
          </p:nvPr>
        </p:nvSpPr>
        <p:spPr/>
        <p:txBody>
          <a:bodyPr/>
          <a:lstStyle/>
          <a:p>
            <a:r>
              <a:rPr lang="en-US" dirty="0"/>
              <a:t>PROCESS - Supercomputing Frontiers </a:t>
            </a:r>
            <a:r>
              <a:rPr lang="pl-PL" dirty="0"/>
              <a:t>Europe 2020</a:t>
            </a:r>
            <a:endParaRPr lang="en-US" dirty="0"/>
          </a:p>
        </p:txBody>
      </p:sp>
      <p:sp>
        <p:nvSpPr>
          <p:cNvPr id="4" name="Foliennummernplatzhalter 3">
            <a:extLst>
              <a:ext uri="{FF2B5EF4-FFF2-40B4-BE49-F238E27FC236}">
                <a16:creationId xmlns:a16="http://schemas.microsoft.com/office/drawing/2014/main" xmlns="" id="{3F1B3A37-099C-FE4A-A172-61065313FB6B}"/>
              </a:ext>
            </a:extLst>
          </p:cNvPr>
          <p:cNvSpPr>
            <a:spLocks noGrp="1"/>
          </p:cNvSpPr>
          <p:nvPr>
            <p:ph type="sldNum" sz="quarter" idx="12"/>
          </p:nvPr>
        </p:nvSpPr>
        <p:spPr/>
        <p:txBody>
          <a:bodyPr/>
          <a:lstStyle/>
          <a:p>
            <a:fld id="{B04B51E9-9654-44BF-A86A-7769812AC3B2}" type="slidenum">
              <a:rPr lang="en-US" smtClean="0"/>
              <a:t>4</a:t>
            </a:fld>
            <a:endParaRPr lang="en-US"/>
          </a:p>
        </p:txBody>
      </p:sp>
      <p:sp>
        <p:nvSpPr>
          <p:cNvPr id="5" name="Titel 4">
            <a:extLst>
              <a:ext uri="{FF2B5EF4-FFF2-40B4-BE49-F238E27FC236}">
                <a16:creationId xmlns:a16="http://schemas.microsoft.com/office/drawing/2014/main" xmlns="" id="{856CB0DC-4987-E442-BBB4-B204D0D4A3A3}"/>
              </a:ext>
            </a:extLst>
          </p:cNvPr>
          <p:cNvSpPr>
            <a:spLocks noGrp="1"/>
          </p:cNvSpPr>
          <p:nvPr>
            <p:ph type="title"/>
          </p:nvPr>
        </p:nvSpPr>
        <p:spPr/>
        <p:txBody>
          <a:bodyPr>
            <a:noAutofit/>
          </a:bodyPr>
          <a:lstStyle/>
          <a:p>
            <a:r>
              <a:rPr lang="en-US" dirty="0"/>
              <a:t>Status of the platform</a:t>
            </a:r>
          </a:p>
        </p:txBody>
      </p:sp>
      <p:pic>
        <p:nvPicPr>
          <p:cNvPr id="7" name="Obraz 6">
            <a:extLst>
              <a:ext uri="{FF2B5EF4-FFF2-40B4-BE49-F238E27FC236}">
                <a16:creationId xmlns:a16="http://schemas.microsoft.com/office/drawing/2014/main" xmlns="" id="{603BF127-D1D9-48FA-BF86-048CFBBE7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29" y="697735"/>
            <a:ext cx="5949371" cy="4341433"/>
          </a:xfrm>
          <a:prstGeom prst="rect">
            <a:avLst/>
          </a:prstGeom>
        </p:spPr>
      </p:pic>
      <p:sp>
        <p:nvSpPr>
          <p:cNvPr id="12" name="pole tekstowe 11">
            <a:extLst>
              <a:ext uri="{FF2B5EF4-FFF2-40B4-BE49-F238E27FC236}">
                <a16:creationId xmlns:a16="http://schemas.microsoft.com/office/drawing/2014/main" xmlns="" id="{1C7C2A6B-2B18-4AF1-964F-7B5D0604A90B}"/>
              </a:ext>
            </a:extLst>
          </p:cNvPr>
          <p:cNvSpPr txBox="1"/>
          <p:nvPr/>
        </p:nvSpPr>
        <p:spPr>
          <a:xfrm>
            <a:off x="6096000" y="813558"/>
            <a:ext cx="5794150" cy="2862322"/>
          </a:xfrm>
          <a:prstGeom prst="rect">
            <a:avLst/>
          </a:prstGeom>
          <a:noFill/>
        </p:spPr>
        <p:txBody>
          <a:bodyPr wrap="square" rtlCol="0">
            <a:spAutoFit/>
          </a:bodyPr>
          <a:lstStyle/>
          <a:p>
            <a:r>
              <a:rPr lang="en-US" b="1" dirty="0">
                <a:solidFill>
                  <a:schemeClr val="accent1"/>
                </a:solidFill>
              </a:rPr>
              <a:t>Current status of the PROCESS platform</a:t>
            </a:r>
            <a:endParaRPr lang="pl-PL" dirty="0"/>
          </a:p>
          <a:p>
            <a:pPr marL="171450" indent="-171450">
              <a:buFont typeface="Arial" panose="020B0604020202020204" pitchFamily="34" charset="0"/>
              <a:buChar char="•"/>
            </a:pPr>
            <a:r>
              <a:rPr lang="en-US" dirty="0"/>
              <a:t>integrated solution</a:t>
            </a:r>
          </a:p>
          <a:p>
            <a:pPr marL="171450" indent="-171450">
              <a:buFont typeface="Arial" panose="020B0604020202020204" pitchFamily="34" charset="0"/>
              <a:buChar char="•"/>
            </a:pPr>
            <a:r>
              <a:rPr lang="en-US" dirty="0"/>
              <a:t>running use cases on heterogeneous e-</a:t>
            </a:r>
            <a:r>
              <a:rPr lang="pl-PL" dirty="0"/>
              <a:t>i</a:t>
            </a:r>
            <a:r>
              <a:rPr lang="en-US" dirty="0" err="1"/>
              <a:t>nfrastructures</a:t>
            </a:r>
            <a:endParaRPr lang="en-US" dirty="0"/>
          </a:p>
          <a:p>
            <a:pPr marL="171450" indent="-171450">
              <a:buFont typeface="Arial" panose="020B0604020202020204" pitchFamily="34" charset="0"/>
              <a:buChar char="•"/>
            </a:pPr>
            <a:r>
              <a:rPr lang="en-US" dirty="0"/>
              <a:t>support for </a:t>
            </a:r>
            <a:r>
              <a:rPr lang="pl-PL" dirty="0"/>
              <a:t>a </a:t>
            </a:r>
            <a:r>
              <a:rPr lang="en-US" dirty="0"/>
              <a:t>range of core technologies (HPC, Cloud) </a:t>
            </a:r>
          </a:p>
          <a:p>
            <a:pPr marL="171450" indent="-171450">
              <a:buFont typeface="Arial" panose="020B0604020202020204" pitchFamily="34" charset="0"/>
              <a:buChar char="•"/>
            </a:pPr>
            <a:r>
              <a:rPr lang="en-US" dirty="0"/>
              <a:t>application</a:t>
            </a:r>
            <a:r>
              <a:rPr lang="pl-PL" dirty="0"/>
              <a:t>s </a:t>
            </a:r>
            <a:r>
              <a:rPr lang="en-US" dirty="0"/>
              <a:t>containerized for portability</a:t>
            </a:r>
          </a:p>
          <a:p>
            <a:pPr marL="171450" indent="-171450">
              <a:buFont typeface="Arial" panose="020B0604020202020204" pitchFamily="34" charset="0"/>
              <a:buChar char="•"/>
            </a:pPr>
            <a:r>
              <a:rPr lang="en-US" dirty="0"/>
              <a:t>multiple geographical locations</a:t>
            </a:r>
          </a:p>
          <a:p>
            <a:pPr marL="171450" indent="-171450">
              <a:buFont typeface="Arial" panose="020B0604020202020204" pitchFamily="34" charset="0"/>
              <a:buChar char="•"/>
            </a:pPr>
            <a:r>
              <a:rPr lang="en-US" dirty="0"/>
              <a:t>Containers: small footprint, low overhead, quick launch, manageable images</a:t>
            </a:r>
          </a:p>
          <a:p>
            <a:pPr marL="171450" indent="-171450">
              <a:buFont typeface="Arial" panose="020B0604020202020204" pitchFamily="34" charset="0"/>
              <a:buChar char="•"/>
            </a:pPr>
            <a:r>
              <a:rPr lang="en-US" dirty="0"/>
              <a:t>Singularity: built for HPC, support for SLURM, unprivileged, support for MPI and GPUs</a:t>
            </a:r>
          </a:p>
        </p:txBody>
      </p:sp>
      <p:sp>
        <p:nvSpPr>
          <p:cNvPr id="13" name="pole tekstowe 12">
            <a:extLst>
              <a:ext uri="{FF2B5EF4-FFF2-40B4-BE49-F238E27FC236}">
                <a16:creationId xmlns:a16="http://schemas.microsoft.com/office/drawing/2014/main" xmlns="" id="{D1594CCB-0B8A-4616-86B3-200485A9B665}"/>
              </a:ext>
            </a:extLst>
          </p:cNvPr>
          <p:cNvSpPr txBox="1"/>
          <p:nvPr/>
        </p:nvSpPr>
        <p:spPr>
          <a:xfrm>
            <a:off x="301850" y="4613281"/>
            <a:ext cx="11588300" cy="1754326"/>
          </a:xfrm>
          <a:prstGeom prst="rect">
            <a:avLst/>
          </a:prstGeom>
          <a:noFill/>
        </p:spPr>
        <p:txBody>
          <a:bodyPr wrap="square" rtlCol="0">
            <a:spAutoFit/>
          </a:bodyPr>
          <a:lstStyle/>
          <a:p>
            <a:r>
              <a:rPr lang="en-US" b="1" dirty="0">
                <a:solidFill>
                  <a:schemeClr val="accent1"/>
                </a:solidFill>
              </a:rPr>
              <a:t>Future work</a:t>
            </a:r>
          </a:p>
          <a:p>
            <a:pPr marL="171450" indent="-171450">
              <a:buFont typeface="Arial" panose="020B0604020202020204" pitchFamily="34" charset="0"/>
              <a:buChar char="•"/>
            </a:pPr>
            <a:r>
              <a:rPr lang="en-US" dirty="0"/>
              <a:t>streamlining data transfers across technologies and sites </a:t>
            </a:r>
          </a:p>
          <a:p>
            <a:pPr marL="171450" indent="-171450">
              <a:buFont typeface="Arial" panose="020B0604020202020204" pitchFamily="34" charset="0"/>
              <a:buChar char="•"/>
            </a:pPr>
            <a:r>
              <a:rPr lang="en-US" dirty="0"/>
              <a:t>concurrent execution of application</a:t>
            </a:r>
            <a:r>
              <a:rPr lang="pl-PL" dirty="0"/>
              <a:t>s</a:t>
            </a:r>
            <a:r>
              <a:rPr lang="en-US" dirty="0"/>
              <a:t> on multiple sites</a:t>
            </a:r>
          </a:p>
          <a:p>
            <a:pPr marL="171450" indent="-171450">
              <a:buFont typeface="Arial" panose="020B0604020202020204" pitchFamily="34" charset="0"/>
              <a:buChar char="•"/>
            </a:pPr>
            <a:r>
              <a:rPr lang="en-US" dirty="0"/>
              <a:t>supporting a multi-node MPI on Singularity (with </a:t>
            </a:r>
            <a:r>
              <a:rPr lang="en-US" dirty="0" err="1"/>
              <a:t>Horovod</a:t>
            </a:r>
            <a:r>
              <a:rPr lang="en-US" dirty="0"/>
              <a:t>) </a:t>
            </a:r>
          </a:p>
          <a:p>
            <a:pPr marL="171450" indent="-171450">
              <a:buFont typeface="Arial" panose="020B0604020202020204" pitchFamily="34" charset="0"/>
              <a:buChar char="•"/>
            </a:pPr>
            <a:r>
              <a:rPr lang="en-US" dirty="0"/>
              <a:t>scaling</a:t>
            </a:r>
            <a:r>
              <a:rPr lang="pl-PL" dirty="0"/>
              <a:t> </a:t>
            </a:r>
            <a:r>
              <a:rPr lang="en-US" dirty="0"/>
              <a:t>up pipeline</a:t>
            </a:r>
            <a:r>
              <a:rPr lang="pl-PL" dirty="0"/>
              <a:t>s</a:t>
            </a:r>
            <a:r>
              <a:rPr lang="en-US" dirty="0"/>
              <a:t> to run on </a:t>
            </a:r>
            <a:r>
              <a:rPr lang="en-US" dirty="0" err="1"/>
              <a:t>SuperMUC</a:t>
            </a:r>
            <a:r>
              <a:rPr lang="en-US" dirty="0"/>
              <a:t>-NG (TOP500 #9)</a:t>
            </a:r>
          </a:p>
          <a:p>
            <a:pPr marL="171450" indent="-171450">
              <a:buFont typeface="Arial" panose="020B0604020202020204" pitchFamily="34" charset="0"/>
              <a:buChar char="•"/>
            </a:pPr>
            <a:r>
              <a:rPr lang="en-US" dirty="0"/>
              <a:t>improving interface between IEE and the LOFAR portal</a:t>
            </a:r>
          </a:p>
        </p:txBody>
      </p:sp>
      <p:sp>
        <p:nvSpPr>
          <p:cNvPr id="8" name="pole tekstowe 7">
            <a:extLst>
              <a:ext uri="{FF2B5EF4-FFF2-40B4-BE49-F238E27FC236}">
                <a16:creationId xmlns:a16="http://schemas.microsoft.com/office/drawing/2014/main" xmlns="" id="{00391138-D2F0-412E-B1C9-2DFF2AF6B0F7}"/>
              </a:ext>
            </a:extLst>
          </p:cNvPr>
          <p:cNvSpPr txBox="1"/>
          <p:nvPr/>
        </p:nvSpPr>
        <p:spPr>
          <a:xfrm>
            <a:off x="6096000" y="3791703"/>
            <a:ext cx="5949371" cy="2680322"/>
          </a:xfrm>
          <a:prstGeom prst="rect">
            <a:avLst/>
          </a:prstGeom>
          <a:noFill/>
          <a:ln>
            <a:noFill/>
          </a:ln>
        </p:spPr>
        <p:txBody>
          <a:bodyPr wrap="square" lIns="180000" tIns="108000" rIns="180000" bIns="108000" rtlCol="0">
            <a:spAutoFit/>
          </a:bodyPr>
          <a:lstStyle/>
          <a:p>
            <a:pPr lvl="0" indent="-514350"/>
            <a:r>
              <a:rPr lang="en-US" sz="1600" b="1" dirty="0">
                <a:solidFill>
                  <a:schemeClr val="accent1"/>
                </a:solidFill>
              </a:rPr>
              <a:t>References</a:t>
            </a:r>
          </a:p>
          <a:p>
            <a:pPr marL="228600" lvl="0" indent="-228600">
              <a:buFont typeface="+mj-lt"/>
              <a:buAutoNum type="arabicPeriod"/>
            </a:pPr>
            <a:r>
              <a:rPr lang="en-US" sz="1200" dirty="0"/>
              <a:t>M. </a:t>
            </a:r>
            <a:r>
              <a:rPr lang="en-US" sz="1200" dirty="0" err="1"/>
              <a:t>Bobak</a:t>
            </a:r>
            <a:r>
              <a:rPr lang="en-US" sz="1200" dirty="0"/>
              <a:t>, A. S. Z. </a:t>
            </a:r>
            <a:r>
              <a:rPr lang="en-US" sz="1200" dirty="0" err="1"/>
              <a:t>Belloum</a:t>
            </a:r>
            <a:r>
              <a:rPr lang="en-US" sz="1200" dirty="0"/>
              <a:t>, P. Nowakowski, J. Meizner, M. </a:t>
            </a:r>
            <a:r>
              <a:rPr lang="en-US" sz="1200" dirty="0" err="1"/>
              <a:t>Bubak</a:t>
            </a:r>
            <a:r>
              <a:rPr lang="en-US" sz="1200" dirty="0"/>
              <a:t>, M. </a:t>
            </a:r>
            <a:r>
              <a:rPr lang="en-US" sz="1200" dirty="0" err="1"/>
              <a:t>Heikkurinen</a:t>
            </a:r>
            <a:r>
              <a:rPr lang="en-US" sz="1200" dirty="0"/>
              <a:t>, </a:t>
            </a:r>
            <a:r>
              <a:rPr lang="pl-PL" sz="1200" dirty="0" smtClean="0"/>
              <a:t>     </a:t>
            </a:r>
            <a:r>
              <a:rPr lang="en-US" sz="1200" dirty="0" smtClean="0"/>
              <a:t>O</a:t>
            </a:r>
            <a:r>
              <a:rPr lang="en-US" sz="1200" dirty="0"/>
              <a:t>. </a:t>
            </a:r>
            <a:r>
              <a:rPr lang="en-US" sz="1200" dirty="0" err="1"/>
              <a:t>Habala</a:t>
            </a:r>
            <a:r>
              <a:rPr lang="en-US" sz="1200" dirty="0"/>
              <a:t>, and L. </a:t>
            </a:r>
            <a:r>
              <a:rPr lang="en-US" sz="1200" dirty="0" err="1"/>
              <a:t>Hluchý</a:t>
            </a:r>
            <a:r>
              <a:rPr lang="en-US" sz="1200" dirty="0"/>
              <a:t>, “</a:t>
            </a:r>
            <a:r>
              <a:rPr lang="en-US" sz="1200" dirty="0" err="1"/>
              <a:t>Exascale</a:t>
            </a:r>
            <a:r>
              <a:rPr lang="en-US" sz="1200" dirty="0"/>
              <a:t> computing and data architectures for brownfield applications,” in Fuzzy Systems and Knowledge Discovery (FSKD), 2018 14th International Conference on. IEEE, 2018, pp. 461 – 468.</a:t>
            </a:r>
          </a:p>
          <a:p>
            <a:pPr marL="228600" lvl="0" indent="-228600">
              <a:buFont typeface="+mj-lt"/>
              <a:buAutoNum type="arabicPeriod"/>
            </a:pPr>
            <a:r>
              <a:rPr lang="en-US" sz="1200" dirty="0"/>
              <a:t>M. </a:t>
            </a:r>
            <a:r>
              <a:rPr lang="en-US" sz="1200" dirty="0" err="1"/>
              <a:t>Bobak</a:t>
            </a:r>
            <a:r>
              <a:rPr lang="en-US" sz="1200" dirty="0"/>
              <a:t>, A. S. Z. </a:t>
            </a:r>
            <a:r>
              <a:rPr lang="en-US" sz="1200" dirty="0" err="1"/>
              <a:t>Belloum</a:t>
            </a:r>
            <a:r>
              <a:rPr lang="en-US" sz="1200" dirty="0"/>
              <a:t>, R. Cushing, J. Meizner, P. Nowakowski, V. Tran, O. </a:t>
            </a:r>
            <a:r>
              <a:rPr lang="en-US" sz="1200" dirty="0" err="1"/>
              <a:t>Habala</a:t>
            </a:r>
            <a:r>
              <a:rPr lang="en-US" sz="1200" dirty="0"/>
              <a:t>, </a:t>
            </a:r>
            <a:r>
              <a:rPr lang="pl-PL" sz="1200" dirty="0" smtClean="0"/>
              <a:t> </a:t>
            </a:r>
            <a:r>
              <a:rPr lang="en-US" sz="1200" dirty="0" smtClean="0"/>
              <a:t>J</a:t>
            </a:r>
            <a:r>
              <a:rPr lang="en-US" sz="1200" dirty="0"/>
              <a:t>. </a:t>
            </a:r>
            <a:r>
              <a:rPr lang="en-US" sz="1200" dirty="0" err="1"/>
              <a:t>Maassen</a:t>
            </a:r>
            <a:r>
              <a:rPr lang="en-US" sz="1200" dirty="0"/>
              <a:t>, B. </a:t>
            </a:r>
            <a:r>
              <a:rPr lang="en-US" sz="1200" dirty="0" err="1"/>
              <a:t>Somosköi</a:t>
            </a:r>
            <a:r>
              <a:rPr lang="en-US" sz="1200" dirty="0"/>
              <a:t>, M. Graziani, </a:t>
            </a:r>
            <a:r>
              <a:rPr lang="pl-PL" sz="1200" dirty="0"/>
              <a:t> </a:t>
            </a:r>
            <a:r>
              <a:rPr lang="en-US" sz="1200" dirty="0"/>
              <a:t>M. </a:t>
            </a:r>
            <a:r>
              <a:rPr lang="en-US" sz="1200" dirty="0" err="1"/>
              <a:t>Heikkurinen</a:t>
            </a:r>
            <a:r>
              <a:rPr lang="en-US" sz="1200" dirty="0"/>
              <a:t>, M. </a:t>
            </a:r>
            <a:r>
              <a:rPr lang="en-US" sz="1200" dirty="0" err="1"/>
              <a:t>Höb</a:t>
            </a:r>
            <a:r>
              <a:rPr lang="en-US" sz="1200" dirty="0"/>
              <a:t>, J. Schmidt, L. </a:t>
            </a:r>
            <a:r>
              <a:rPr lang="en-US" sz="1200" dirty="0" err="1"/>
              <a:t>Hluchý</a:t>
            </a:r>
            <a:r>
              <a:rPr lang="en-US" sz="1200" dirty="0"/>
              <a:t>, “Reference </a:t>
            </a:r>
            <a:r>
              <a:rPr lang="en-US" sz="1200" dirty="0" err="1"/>
              <a:t>exascale</a:t>
            </a:r>
            <a:r>
              <a:rPr lang="en-US" sz="1200" dirty="0"/>
              <a:t> architecture”, 15th International Conference on eScience, San Diego, USA</a:t>
            </a:r>
          </a:p>
          <a:p>
            <a:pPr marL="228600" lvl="0" indent="-228600">
              <a:buFont typeface="+mj-lt"/>
              <a:buAutoNum type="arabicPeriod"/>
            </a:pPr>
            <a:r>
              <a:rPr lang="en-US" sz="1200" dirty="0"/>
              <a:t>Docker, https://www.docker.com/ </a:t>
            </a:r>
          </a:p>
          <a:p>
            <a:pPr marL="228600" lvl="0" indent="-228600">
              <a:buFont typeface="+mj-lt"/>
              <a:buAutoNum type="arabicPeriod"/>
            </a:pPr>
            <a:r>
              <a:rPr lang="en-US" sz="1200" dirty="0"/>
              <a:t>Singularity, https://sylabs.io/singularity/ </a:t>
            </a:r>
          </a:p>
          <a:p>
            <a:pPr marL="228600" lvl="0" indent="-228600">
              <a:buFont typeface="+mj-lt"/>
              <a:buAutoNum type="arabicPeriod"/>
            </a:pPr>
            <a:r>
              <a:rPr lang="en-US" sz="1200" dirty="0" err="1"/>
              <a:t>Charliecloud</a:t>
            </a:r>
            <a:r>
              <a:rPr lang="en-US" sz="1200" dirty="0"/>
              <a:t>, https://hpc.github.io/charliecloud/ </a:t>
            </a:r>
          </a:p>
          <a:p>
            <a:pPr marL="228600" lvl="0" indent="-228600">
              <a:buFont typeface="+mj-lt"/>
              <a:buAutoNum type="arabicPeriod"/>
            </a:pPr>
            <a:r>
              <a:rPr lang="en-US" sz="1200" dirty="0"/>
              <a:t>The PL-Grid National Computing Infrastructure, </a:t>
            </a:r>
            <a:r>
              <a:rPr lang="en-US" sz="1200" dirty="0" smtClean="0"/>
              <a:t>www.plgrid.pl</a:t>
            </a:r>
            <a:endParaRPr lang="en-US" sz="1200" dirty="0"/>
          </a:p>
        </p:txBody>
      </p:sp>
    </p:spTree>
    <p:extLst>
      <p:ext uri="{BB962C8B-B14F-4D97-AF65-F5344CB8AC3E}">
        <p14:creationId xmlns:p14="http://schemas.microsoft.com/office/powerpoint/2010/main" val="3095635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ostokąt 5">
            <a:extLst>
              <a:ext uri="{FF2B5EF4-FFF2-40B4-BE49-F238E27FC236}">
                <a16:creationId xmlns:a16="http://schemas.microsoft.com/office/drawing/2014/main" xmlns="" id="{1F73215A-C773-417B-9E69-806FF06826B0}"/>
              </a:ext>
            </a:extLst>
          </p:cNvPr>
          <p:cNvSpPr/>
          <p:nvPr/>
        </p:nvSpPr>
        <p:spPr>
          <a:xfrm>
            <a:off x="2582961" y="1993332"/>
            <a:ext cx="7724775" cy="1754326"/>
          </a:xfrm>
          <a:prstGeom prst="rect">
            <a:avLst/>
          </a:prstGeom>
        </p:spPr>
        <p:txBody>
          <a:bodyPr wrap="square">
            <a:spAutoFit/>
          </a:bodyPr>
          <a:lstStyle/>
          <a:p>
            <a:pPr lvl="1" algn="ctr"/>
            <a:r>
              <a:rPr lang="en-US" sz="3600" dirty="0">
                <a:hlinkClick r:id="rId3"/>
              </a:rPr>
              <a:t>http://www.process-project.eu</a:t>
            </a:r>
            <a:endParaRPr lang="pl-PL" sz="3600" dirty="0"/>
          </a:p>
          <a:p>
            <a:pPr lvl="1" algn="ctr"/>
            <a:endParaRPr lang="en-US" sz="3600" dirty="0"/>
          </a:p>
          <a:p>
            <a:pPr lvl="1" algn="ctr"/>
            <a:r>
              <a:rPr lang="en-US" sz="3600" dirty="0">
                <a:hlinkClick r:id="rId4"/>
              </a:rPr>
              <a:t>http://dice.cyfronet.pl</a:t>
            </a:r>
            <a:endParaRPr lang="pl-PL" sz="3600" dirty="0"/>
          </a:p>
        </p:txBody>
      </p:sp>
      <p:pic>
        <p:nvPicPr>
          <p:cNvPr id="7" name="Obraz 6">
            <a:extLst>
              <a:ext uri="{FF2B5EF4-FFF2-40B4-BE49-F238E27FC236}">
                <a16:creationId xmlns:a16="http://schemas.microsoft.com/office/drawing/2014/main" xmlns="" id="{26555F65-C8DB-48BB-8E34-0478A3B264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6034" y="2851009"/>
            <a:ext cx="954106" cy="1025666"/>
          </a:xfrm>
          <a:prstGeom prst="rect">
            <a:avLst/>
          </a:prstGeom>
        </p:spPr>
      </p:pic>
      <p:sp>
        <p:nvSpPr>
          <p:cNvPr id="8" name="Prostokąt 7">
            <a:extLst>
              <a:ext uri="{FF2B5EF4-FFF2-40B4-BE49-F238E27FC236}">
                <a16:creationId xmlns:a16="http://schemas.microsoft.com/office/drawing/2014/main" xmlns="" id="{B5688185-9AF9-4640-B9FF-D09783A23BF2}"/>
              </a:ext>
            </a:extLst>
          </p:cNvPr>
          <p:cNvSpPr/>
          <p:nvPr/>
        </p:nvSpPr>
        <p:spPr>
          <a:xfrm>
            <a:off x="5309447" y="5504666"/>
            <a:ext cx="6530139" cy="646331"/>
          </a:xfrm>
          <a:prstGeom prst="rect">
            <a:avLst/>
          </a:prstGeom>
        </p:spPr>
        <p:txBody>
          <a:bodyPr wrap="square">
            <a:spAutoFit/>
          </a:bodyPr>
          <a:lstStyle/>
          <a:p>
            <a:r>
              <a:rPr lang="en-US" sz="1200" i="1" dirty="0" smtClean="0"/>
              <a:t>This </a:t>
            </a:r>
            <a:r>
              <a:rPr lang="en-US" sz="1200" i="1" dirty="0"/>
              <a:t>research was supported in part by PL-Grid Infrastructure. </a:t>
            </a:r>
          </a:p>
          <a:p>
            <a:r>
              <a:rPr lang="en-US" sz="1200" i="1" dirty="0"/>
              <a:t>The authors also want to thank Mara Graziani, </a:t>
            </a:r>
            <a:r>
              <a:rPr lang="en-US" sz="1200" i="1" dirty="0" err="1"/>
              <a:t>Balázs</a:t>
            </a:r>
            <a:r>
              <a:rPr lang="en-US" sz="1200" i="1" dirty="0"/>
              <a:t> </a:t>
            </a:r>
            <a:r>
              <a:rPr lang="en-US" sz="1200" i="1" dirty="0" err="1"/>
              <a:t>Somosköi</a:t>
            </a:r>
            <a:r>
              <a:rPr lang="en-US" sz="1200" i="1" dirty="0"/>
              <a:t>, Jason </a:t>
            </a:r>
            <a:r>
              <a:rPr lang="en-US" sz="1200" i="1" dirty="0" err="1"/>
              <a:t>Maassen</a:t>
            </a:r>
            <a:r>
              <a:rPr lang="en-US" sz="1200" i="1" dirty="0"/>
              <a:t> and Henning Müller for their valuable insight on the presented subject.</a:t>
            </a:r>
            <a:endParaRPr lang="pl-PL" sz="1200" i="1" dirty="0"/>
          </a:p>
        </p:txBody>
      </p:sp>
      <p:grpSp>
        <p:nvGrpSpPr>
          <p:cNvPr id="9" name="Gruppieren 26">
            <a:extLst>
              <a:ext uri="{FF2B5EF4-FFF2-40B4-BE49-F238E27FC236}">
                <a16:creationId xmlns:a16="http://schemas.microsoft.com/office/drawing/2014/main" xmlns="" id="{F96EA9E4-AC77-43EA-B811-22C7C52787C9}"/>
              </a:ext>
            </a:extLst>
          </p:cNvPr>
          <p:cNvGrpSpPr/>
          <p:nvPr/>
        </p:nvGrpSpPr>
        <p:grpSpPr>
          <a:xfrm>
            <a:off x="5309447" y="4682320"/>
            <a:ext cx="6720291" cy="776218"/>
            <a:chOff x="167579" y="6022573"/>
            <a:chExt cx="3040242" cy="351159"/>
          </a:xfrm>
        </p:grpSpPr>
        <p:pic>
          <p:nvPicPr>
            <p:cNvPr id="10" name="Grafik 8">
              <a:extLst>
                <a:ext uri="{FF2B5EF4-FFF2-40B4-BE49-F238E27FC236}">
                  <a16:creationId xmlns:a16="http://schemas.microsoft.com/office/drawing/2014/main" xmlns="" id="{48689325-808D-4A34-A9F3-E319DD8D863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579" y="6022573"/>
              <a:ext cx="516855" cy="351159"/>
            </a:xfrm>
            <a:prstGeom prst="rect">
              <a:avLst/>
            </a:prstGeom>
          </p:spPr>
        </p:pic>
        <p:sp>
          <p:nvSpPr>
            <p:cNvPr id="11" name="Textfeld 14">
              <a:extLst>
                <a:ext uri="{FF2B5EF4-FFF2-40B4-BE49-F238E27FC236}">
                  <a16:creationId xmlns:a16="http://schemas.microsoft.com/office/drawing/2014/main" xmlns="" id="{2AEB8380-5C28-49C7-8389-8C38ABCDAA88}"/>
                </a:ext>
              </a:extLst>
            </p:cNvPr>
            <p:cNvSpPr txBox="1"/>
            <p:nvPr userDrawn="1"/>
          </p:nvSpPr>
          <p:spPr>
            <a:xfrm>
              <a:off x="684434" y="6051953"/>
              <a:ext cx="2523387" cy="292398"/>
            </a:xfrm>
            <a:prstGeom prst="rect">
              <a:avLst/>
            </a:prstGeom>
            <a:noFill/>
          </p:spPr>
          <p:txBody>
            <a:bodyPr wrap="square" rtlCol="0">
              <a:spAutoFit/>
            </a:bodyPr>
            <a:lstStyle/>
            <a:p>
              <a:r>
                <a:rPr lang="en-US" sz="1200" i="1" dirty="0"/>
                <a:t>This work is supported by the “</a:t>
              </a:r>
              <a:r>
                <a:rPr lang="en-US" sz="1200" i="1" dirty="0" err="1"/>
                <a:t>PROviding</a:t>
              </a:r>
              <a:r>
                <a:rPr lang="en-US" sz="1200" i="1" dirty="0"/>
                <a:t> Computing solutions for </a:t>
              </a:r>
              <a:r>
                <a:rPr lang="en-US" sz="1200" i="1" dirty="0" err="1"/>
                <a:t>ExaScale</a:t>
              </a:r>
              <a:r>
                <a:rPr lang="en-US" sz="1200" i="1" dirty="0"/>
                <a:t> </a:t>
              </a:r>
              <a:r>
                <a:rPr lang="en-US" sz="1200" i="1" dirty="0" err="1"/>
                <a:t>ChallengeS</a:t>
              </a:r>
              <a:r>
                <a:rPr lang="en-US" sz="1200" i="1" dirty="0"/>
                <a:t>” (PROCESS) project that received funding from the European Union’s Horizon 2020 research and innovation </a:t>
              </a:r>
              <a:r>
                <a:rPr lang="en-US" sz="1200" i="1" dirty="0" err="1"/>
                <a:t>programme</a:t>
              </a:r>
              <a:r>
                <a:rPr lang="en-US" sz="1200" i="1" dirty="0"/>
                <a:t> under grant agreement No 777533.</a:t>
              </a:r>
            </a:p>
          </p:txBody>
        </p:sp>
      </p:grpSp>
      <p:pic>
        <p:nvPicPr>
          <p:cNvPr id="2" name="Obraz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5358" y="1506658"/>
            <a:ext cx="2988487" cy="4482000"/>
          </a:xfrm>
          <a:prstGeom prst="rect">
            <a:avLst/>
          </a:prstGeom>
        </p:spPr>
      </p:pic>
    </p:spTree>
    <p:extLst>
      <p:ext uri="{BB962C8B-B14F-4D97-AF65-F5344CB8AC3E}">
        <p14:creationId xmlns:p14="http://schemas.microsoft.com/office/powerpoint/2010/main" val="3818282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akiet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OCESS_LRZ" id="{CF028D5D-3333-CE46-A7E8-40E1E080321A}" vid="{4477F3C7-6EED-6443-9A51-D9BFD688093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65AB860A89A40F4FA7344145152972F4" ma:contentTypeVersion="8" ma:contentTypeDescription="Utwórz nowy dokument." ma:contentTypeScope="" ma:versionID="db60bce1a8ec6d461672d13dd94d1c1b">
  <xsd:schema xmlns:xsd="http://www.w3.org/2001/XMLSchema" xmlns:xs="http://www.w3.org/2001/XMLSchema" xmlns:p="http://schemas.microsoft.com/office/2006/metadata/properties" xmlns:ns3="b3b67c59-37e0-4c90-86d8-de8b6767919b" targetNamespace="http://schemas.microsoft.com/office/2006/metadata/properties" ma:root="true" ma:fieldsID="3a9b8e826f6c64cc91125fac33e56a58" ns3:_="">
    <xsd:import namespace="b3b67c59-37e0-4c90-86d8-de8b6767919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b67c59-37e0-4c90-86d8-de8b676791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56076B-C7E9-4B77-BF0A-A9117D321FE7}">
  <ds:schemaRefs>
    <ds:schemaRef ds:uri="http://schemas.microsoft.com/sharepoint/v3/contenttype/forms"/>
  </ds:schemaRefs>
</ds:datastoreItem>
</file>

<file path=customXml/itemProps2.xml><?xml version="1.0" encoding="utf-8"?>
<ds:datastoreItem xmlns:ds="http://schemas.openxmlformats.org/officeDocument/2006/customXml" ds:itemID="{2CD30C80-5ADC-4182-B80E-0275CC96B4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b67c59-37e0-4c90-86d8-de8b676791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7F882-1E2A-4912-9082-C3B5A5752B10}">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b3b67c59-37e0-4c90-86d8-de8b6767919b"/>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PROCESS_T</Template>
  <TotalTime>241</TotalTime>
  <Words>658</Words>
  <Application>Microsoft Office PowerPoint</Application>
  <PresentationFormat>Niestandardowy</PresentationFormat>
  <Paragraphs>72</Paragraphs>
  <Slides>5</Slides>
  <Notes>2</Notes>
  <HiddenSlides>0</HiddenSlides>
  <MMClips>0</MMClips>
  <ScaleCrop>false</ScaleCrop>
  <HeadingPairs>
    <vt:vector size="4" baseType="variant">
      <vt:variant>
        <vt:lpstr>Motyw</vt:lpstr>
      </vt:variant>
      <vt:variant>
        <vt:i4>1</vt:i4>
      </vt:variant>
      <vt:variant>
        <vt:lpstr>Tytuły slajdów</vt:lpstr>
      </vt:variant>
      <vt:variant>
        <vt:i4>5</vt:i4>
      </vt:variant>
    </vt:vector>
  </HeadingPairs>
  <TitlesOfParts>
    <vt:vector size="6" baseType="lpstr">
      <vt:lpstr>Pakiet Office</vt:lpstr>
      <vt:lpstr>A hybrid platform for exascale multidisciplinary scientific applications   Marian Bubak, Piotr Nowakowski, Jan Meizner, Martin Bobák, Ondrej Habala, Ladislav Hluchý, Viet Tran,  Adam S. Z. Belloum, Reginald Cushing, Maximilian Höb, Dieter Kranzlmüller, Jan Schmidt</vt:lpstr>
      <vt:lpstr>Vision, principles, concept, and goals</vt:lpstr>
      <vt:lpstr>Extreme large scale computing services</vt:lpstr>
      <vt:lpstr>Status of the platform</vt:lpstr>
      <vt:lpstr>Prezentacja programu PowerPoint</vt:lpstr>
    </vt:vector>
  </TitlesOfParts>
  <Company>MNM-Team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hybrid HPC and Cloud platform for multidisciplinary scientific application   Marian Bubak, Piotr Nowakowski, Jan Meizner, Martin Bobák, Ondrej Habala, Ladislav Hluchý, Viet Tran,  Adam S. Z. Belloum, Reginald Cushing, Maximilian Höb, Dieter Kranzlmüller, Jan Schmidt</dc:title>
  <dc:creator>Jan Meizner</dc:creator>
  <cp:lastModifiedBy>X220</cp:lastModifiedBy>
  <cp:revision>10</cp:revision>
  <cp:lastPrinted>2019-05-24T12:09:38Z</cp:lastPrinted>
  <dcterms:created xsi:type="dcterms:W3CDTF">2020-03-16T09:15:48Z</dcterms:created>
  <dcterms:modified xsi:type="dcterms:W3CDTF">2020-03-17T07:42:19Z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0x01010065AB860A89A40F4FA7344145152972F4</vt:lpwstr>
  </property>
</Properties>
</file>