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06" r:id="rId3"/>
    <p:sldId id="328" r:id="rId4"/>
    <p:sldId id="331" r:id="rId5"/>
    <p:sldId id="349" r:id="rId6"/>
    <p:sldId id="392" r:id="rId7"/>
    <p:sldId id="395" r:id="rId8"/>
    <p:sldId id="394" r:id="rId9"/>
    <p:sldId id="397" r:id="rId10"/>
    <p:sldId id="389" r:id="rId11"/>
    <p:sldId id="396" r:id="rId12"/>
    <p:sldId id="390" r:id="rId13"/>
    <p:sldId id="400" r:id="rId14"/>
    <p:sldId id="401" r:id="rId15"/>
    <p:sldId id="403" r:id="rId16"/>
    <p:sldId id="387" r:id="rId17"/>
    <p:sldId id="404" r:id="rId18"/>
    <p:sldId id="405" r:id="rId19"/>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4EE0ECDB-0C93-4AF4-8452-190BED98D505}">
          <p14:sldIdLst>
            <p14:sldId id="256"/>
            <p14:sldId id="306"/>
            <p14:sldId id="328"/>
            <p14:sldId id="331"/>
            <p14:sldId id="349"/>
            <p14:sldId id="392"/>
            <p14:sldId id="395"/>
            <p14:sldId id="394"/>
            <p14:sldId id="397"/>
            <p14:sldId id="389"/>
            <p14:sldId id="396"/>
            <p14:sldId id="390"/>
            <p14:sldId id="400"/>
            <p14:sldId id="401"/>
            <p14:sldId id="403"/>
            <p14:sldId id="387"/>
            <p14:sldId id="404"/>
            <p14:sldId id="405"/>
          </p14:sldIdLst>
        </p14:section>
        <p14:section name="Untitled Section" id="{D8FA655D-D8CE-4CFA-92D8-A3F219B2133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8260" autoAdjust="0"/>
  </p:normalViewPr>
  <p:slideViewPr>
    <p:cSldViewPr snapToObjects="1">
      <p:cViewPr varScale="1">
        <p:scale>
          <a:sx n="91" d="100"/>
          <a:sy n="91" d="100"/>
        </p:scale>
        <p:origin x="114"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1" d="100"/>
          <a:sy n="81" d="100"/>
        </p:scale>
        <p:origin x="-4020" y="-10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8ED8128-71BF-48AF-9DA3-4EAA137CC5E7}" type="datetimeFigureOut">
              <a:rPr lang="es-ES"/>
              <a:pPr>
                <a:defRPr/>
              </a:pPr>
              <a:t>19/11/2017</a:t>
            </a:fld>
            <a:endParaRPr lang="es-E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E34AA28-0F91-4556-B447-48CD8FEDB7F5}" type="slidenum">
              <a:rPr lang="es-ES" altLang="en-US"/>
              <a:pPr/>
              <a:t>‹#›</a:t>
            </a:fld>
            <a:endParaRPr lang="es-ES" altLang="en-US"/>
          </a:p>
        </p:txBody>
      </p:sp>
    </p:spTree>
    <p:extLst>
      <p:ext uri="{BB962C8B-B14F-4D97-AF65-F5344CB8AC3E}">
        <p14:creationId xmlns:p14="http://schemas.microsoft.com/office/powerpoint/2010/main" val="1566661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FF9A492-EC41-4D3B-AE8C-A9C55A3C6D1A}" type="datetimeFigureOut">
              <a:rPr lang="en-GB"/>
              <a:pPr>
                <a:defRPr/>
              </a:pPr>
              <a:t>19/11/2017</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6C97DD3-7A1E-437D-8518-174108021DCB}" type="slidenum">
              <a:rPr lang="en-GB" altLang="en-US"/>
              <a:pPr/>
              <a:t>‹#›</a:t>
            </a:fld>
            <a:endParaRPr lang="en-GB" altLang="en-US"/>
          </a:p>
        </p:txBody>
      </p:sp>
    </p:spTree>
    <p:extLst>
      <p:ext uri="{BB962C8B-B14F-4D97-AF65-F5344CB8AC3E}">
        <p14:creationId xmlns:p14="http://schemas.microsoft.com/office/powerpoint/2010/main" val="19571306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r>
              <a:rPr lang="en-US" dirty="0"/>
              <a:t>Add WP2,WP7…and other technical ?</a:t>
            </a:r>
            <a:endParaRPr dirty="0"/>
          </a:p>
        </p:txBody>
      </p:sp>
    </p:spTree>
    <p:extLst>
      <p:ext uri="{BB962C8B-B14F-4D97-AF65-F5344CB8AC3E}">
        <p14:creationId xmlns:p14="http://schemas.microsoft.com/office/powerpoint/2010/main" val="1648639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14</a:t>
            </a:fld>
            <a:endParaRPr lang="en-GB" altLang="en-US">
              <a:latin typeface="Calibri" panose="020F0502020204030204" pitchFamily="34" charset="0"/>
            </a:endParaRPr>
          </a:p>
        </p:txBody>
      </p:sp>
    </p:spTree>
    <p:extLst>
      <p:ext uri="{BB962C8B-B14F-4D97-AF65-F5344CB8AC3E}">
        <p14:creationId xmlns:p14="http://schemas.microsoft.com/office/powerpoint/2010/main" val="1054217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C97DD3-7A1E-437D-8518-174108021DCB}" type="slidenum">
              <a:rPr lang="en-GB" altLang="en-US" smtClean="0"/>
              <a:pPr/>
              <a:t>15</a:t>
            </a:fld>
            <a:endParaRPr lang="en-GB" altLang="en-US"/>
          </a:p>
        </p:txBody>
      </p:sp>
    </p:spTree>
    <p:extLst>
      <p:ext uri="{BB962C8B-B14F-4D97-AF65-F5344CB8AC3E}">
        <p14:creationId xmlns:p14="http://schemas.microsoft.com/office/powerpoint/2010/main" val="2115865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511175" indent="-609600" eaLnBrk="1" hangingPunct="1">
              <a:lnSpc>
                <a:spcPct val="80000"/>
              </a:lnSpc>
              <a:spcBef>
                <a:spcPct val="0"/>
              </a:spcBef>
            </a:pPr>
            <a:endParaRPr lang="en-GB" altLang="en-US" dirty="0"/>
          </a:p>
        </p:txBody>
      </p:sp>
      <p:sp>
        <p:nvSpPr>
          <p:cNvPr id="399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8282F1-5BD4-4A77-A0EC-A11DFAC11DE4}" type="slidenum">
              <a:rPr lang="en-GB" altLang="en-US">
                <a:latin typeface="Calibri" panose="020F0502020204030204" pitchFamily="34" charset="0"/>
              </a:rPr>
              <a:pPr eaLnBrk="1" hangingPunct="1"/>
              <a:t>16</a:t>
            </a:fld>
            <a:endParaRPr lang="en-GB" altLang="en-US">
              <a:latin typeface="Calibri" panose="020F0502020204030204" pitchFamily="34" charset="0"/>
            </a:endParaRPr>
          </a:p>
        </p:txBody>
      </p:sp>
    </p:spTree>
    <p:extLst>
      <p:ext uri="{BB962C8B-B14F-4D97-AF65-F5344CB8AC3E}">
        <p14:creationId xmlns:p14="http://schemas.microsoft.com/office/powerpoint/2010/main" val="360027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511175" indent="-609600" eaLnBrk="1" hangingPunct="1">
              <a:lnSpc>
                <a:spcPct val="80000"/>
              </a:lnSpc>
              <a:spcBef>
                <a:spcPct val="0"/>
              </a:spcBef>
            </a:pPr>
            <a:endParaRPr lang="en-GB" altLang="en-US" dirty="0"/>
          </a:p>
        </p:txBody>
      </p:sp>
      <p:sp>
        <p:nvSpPr>
          <p:cNvPr id="3994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8282F1-5BD4-4A77-A0EC-A11DFAC11DE4}" type="slidenum">
              <a:rPr lang="en-GB" altLang="en-US">
                <a:latin typeface="Calibri" panose="020F0502020204030204" pitchFamily="34" charset="0"/>
              </a:rPr>
              <a:pPr eaLnBrk="1" hangingPunct="1"/>
              <a:t>17</a:t>
            </a:fld>
            <a:endParaRPr lang="en-GB" altLang="en-US">
              <a:latin typeface="Calibri" panose="020F0502020204030204" pitchFamily="34" charset="0"/>
            </a:endParaRPr>
          </a:p>
        </p:txBody>
      </p:sp>
    </p:spTree>
    <p:extLst>
      <p:ext uri="{BB962C8B-B14F-4D97-AF65-F5344CB8AC3E}">
        <p14:creationId xmlns:p14="http://schemas.microsoft.com/office/powerpoint/2010/main" val="825408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ES" altLang="en-US" dirty="0"/>
          </a:p>
        </p:txBody>
      </p:sp>
      <p:sp>
        <p:nvSpPr>
          <p:cNvPr id="30724"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86199B-BDF1-4446-BBE1-09DBEA1E39C6}" type="slidenum">
              <a:rPr lang="en-GB" altLang="en-US">
                <a:latin typeface="Calibri" panose="020F0502020204030204" pitchFamily="34" charset="0"/>
              </a:rPr>
              <a:pPr eaLnBrk="1" hangingPunct="1"/>
              <a:t>3</a:t>
            </a:fld>
            <a:endParaRPr lang="en-GB" altLang="en-US">
              <a:latin typeface="Calibri" panose="020F0502020204030204" pitchFamily="34" charset="0"/>
            </a:endParaRPr>
          </a:p>
        </p:txBody>
      </p:sp>
    </p:spTree>
    <p:extLst>
      <p:ext uri="{BB962C8B-B14F-4D97-AF65-F5344CB8AC3E}">
        <p14:creationId xmlns:p14="http://schemas.microsoft.com/office/powerpoint/2010/main" val="293379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5</a:t>
            </a:fld>
            <a:endParaRPr lang="en-GB" altLang="en-US">
              <a:latin typeface="Calibri" panose="020F0502020204030204" pitchFamily="34" charset="0"/>
            </a:endParaRPr>
          </a:p>
        </p:txBody>
      </p:sp>
    </p:spTree>
    <p:extLst>
      <p:ext uri="{BB962C8B-B14F-4D97-AF65-F5344CB8AC3E}">
        <p14:creationId xmlns:p14="http://schemas.microsoft.com/office/powerpoint/2010/main" val="1054217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C97DD3-7A1E-437D-8518-174108021DCB}" type="slidenum">
              <a:rPr lang="en-GB" altLang="en-US" smtClean="0"/>
              <a:pPr/>
              <a:t>8</a:t>
            </a:fld>
            <a:endParaRPr lang="en-GB" altLang="en-US"/>
          </a:p>
        </p:txBody>
      </p:sp>
    </p:spTree>
    <p:extLst>
      <p:ext uri="{BB962C8B-B14F-4D97-AF65-F5344CB8AC3E}">
        <p14:creationId xmlns:p14="http://schemas.microsoft.com/office/powerpoint/2010/main" val="74108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9</a:t>
            </a:fld>
            <a:endParaRPr lang="en-GB" altLang="en-US">
              <a:latin typeface="Calibri" panose="020F0502020204030204" pitchFamily="34" charset="0"/>
            </a:endParaRPr>
          </a:p>
        </p:txBody>
      </p:sp>
    </p:spTree>
    <p:extLst>
      <p:ext uri="{BB962C8B-B14F-4D97-AF65-F5344CB8AC3E}">
        <p14:creationId xmlns:p14="http://schemas.microsoft.com/office/powerpoint/2010/main" val="1054217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10</a:t>
            </a:fld>
            <a:endParaRPr lang="en-GB" altLang="en-US">
              <a:latin typeface="Calibri" panose="020F0502020204030204" pitchFamily="34" charset="0"/>
            </a:endParaRPr>
          </a:p>
        </p:txBody>
      </p:sp>
    </p:spTree>
    <p:extLst>
      <p:ext uri="{BB962C8B-B14F-4D97-AF65-F5344CB8AC3E}">
        <p14:creationId xmlns:p14="http://schemas.microsoft.com/office/powerpoint/2010/main" val="105421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11</a:t>
            </a:fld>
            <a:endParaRPr lang="en-GB" altLang="en-US">
              <a:latin typeface="Calibri" panose="020F0502020204030204" pitchFamily="34" charset="0"/>
            </a:endParaRPr>
          </a:p>
        </p:txBody>
      </p:sp>
    </p:spTree>
    <p:extLst>
      <p:ext uri="{BB962C8B-B14F-4D97-AF65-F5344CB8AC3E}">
        <p14:creationId xmlns:p14="http://schemas.microsoft.com/office/powerpoint/2010/main" val="10542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12</a:t>
            </a:fld>
            <a:endParaRPr lang="en-GB" altLang="en-US">
              <a:latin typeface="Calibri" panose="020F0502020204030204" pitchFamily="34" charset="0"/>
            </a:endParaRPr>
          </a:p>
        </p:txBody>
      </p:sp>
    </p:spTree>
    <p:extLst>
      <p:ext uri="{BB962C8B-B14F-4D97-AF65-F5344CB8AC3E}">
        <p14:creationId xmlns:p14="http://schemas.microsoft.com/office/powerpoint/2010/main" val="105421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13</a:t>
            </a:fld>
            <a:endParaRPr lang="en-GB" altLang="en-US">
              <a:latin typeface="Calibri" panose="020F0502020204030204" pitchFamily="34" charset="0"/>
            </a:endParaRPr>
          </a:p>
        </p:txBody>
      </p:sp>
    </p:spTree>
    <p:extLst>
      <p:ext uri="{BB962C8B-B14F-4D97-AF65-F5344CB8AC3E}">
        <p14:creationId xmlns:p14="http://schemas.microsoft.com/office/powerpoint/2010/main" val="105421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89943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23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76401"/>
            <a:ext cx="2057400" cy="304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436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69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7722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967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2832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418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21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636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564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39863" y="241300"/>
            <a:ext cx="6515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8" name="Picture 7"/>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6033" y="29763"/>
            <a:ext cx="1089583" cy="734941"/>
          </a:xfrm>
          <a:prstGeom prst="rect">
            <a:avLst/>
          </a:prstGeom>
          <a:noFill/>
          <a:ln>
            <a:noFill/>
          </a:ln>
        </p:spPr>
      </p:pic>
      <p:sp>
        <p:nvSpPr>
          <p:cNvPr id="12" name="Footer Placeholder 4"/>
          <p:cNvSpPr txBox="1">
            <a:spLocks/>
          </p:cNvSpPr>
          <p:nvPr userDrawn="1"/>
        </p:nvSpPr>
        <p:spPr>
          <a:xfrm>
            <a:off x="7668344" y="6615417"/>
            <a:ext cx="1224136" cy="211438"/>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defRPr/>
            </a:pPr>
            <a:fld id="{4ED9C510-15E0-442B-90E8-004B0F57896A}" type="slidenum">
              <a:rPr lang="en-US" sz="1000" smtClean="0"/>
              <a:pPr algn="r">
                <a:defRPr/>
              </a:pPr>
              <a:t>‹#›</a:t>
            </a:fld>
            <a:endParaRPr lang="en-US" sz="1000" dirty="0"/>
          </a:p>
        </p:txBody>
      </p:sp>
      <p:sp>
        <p:nvSpPr>
          <p:cNvPr id="13" name="Footer Placeholder 4"/>
          <p:cNvSpPr txBox="1">
            <a:spLocks/>
          </p:cNvSpPr>
          <p:nvPr userDrawn="1"/>
        </p:nvSpPr>
        <p:spPr>
          <a:xfrm>
            <a:off x="204064" y="6615417"/>
            <a:ext cx="1631631" cy="211438"/>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sz="1000" noProof="0" dirty="0">
                <a:solidFill>
                  <a:schemeClr val="bg1">
                    <a:lumMod val="50000"/>
                  </a:schemeClr>
                </a:solidFill>
              </a:rPr>
              <a:t>Kick-Off, 20/21-Nov-17</a:t>
            </a:r>
          </a:p>
        </p:txBody>
      </p:sp>
      <p:sp>
        <p:nvSpPr>
          <p:cNvPr id="14" name="TextBox 13"/>
          <p:cNvSpPr txBox="1"/>
          <p:nvPr userDrawn="1"/>
        </p:nvSpPr>
        <p:spPr>
          <a:xfrm>
            <a:off x="3610382" y="6580634"/>
            <a:ext cx="1944216" cy="246221"/>
          </a:xfrm>
          <a:prstGeom prst="rect">
            <a:avLst/>
          </a:prstGeom>
          <a:noFill/>
        </p:spPr>
        <p:txBody>
          <a:bodyPr wrap="square" rtlCol="0">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sz="1000" dirty="0">
                <a:solidFill>
                  <a:schemeClr val="bg1">
                    <a:lumMod val="50000"/>
                  </a:schemeClr>
                </a:solidFill>
                <a:latin typeface="+mn-lt"/>
              </a:rPr>
              <a:t>© </a:t>
            </a:r>
            <a:r>
              <a:rPr lang="pl-PL" sz="1000" dirty="0">
                <a:solidFill>
                  <a:schemeClr val="bg1">
                    <a:lumMod val="50000"/>
                  </a:schemeClr>
                </a:solidFill>
                <a:latin typeface="+mn-lt"/>
              </a:rPr>
              <a:t>PROCESS</a:t>
            </a:r>
            <a:r>
              <a:rPr lang="en-US" sz="1000" dirty="0">
                <a:solidFill>
                  <a:schemeClr val="bg1">
                    <a:lumMod val="50000"/>
                  </a:schemeClr>
                </a:solidFill>
                <a:latin typeface="+mn-lt"/>
              </a:rPr>
              <a:t> 201</a:t>
            </a:r>
            <a:r>
              <a:rPr lang="pl-PL" sz="1000" dirty="0">
                <a:solidFill>
                  <a:schemeClr val="bg1">
                    <a:lumMod val="50000"/>
                  </a:schemeClr>
                </a:solidFill>
                <a:latin typeface="+mn-lt"/>
              </a:rPr>
              <a:t>7</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1" r:id="rId8"/>
    <p:sldLayoutId id="2147483702" r:id="rId9"/>
    <p:sldLayoutId id="2147483703" r:id="rId10"/>
    <p:sldLayoutId id="2147483700" r:id="rId11"/>
  </p:sldLayoutIdLst>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http/dice.cyfronet.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ice.cyfronet.pl/" TargetMode="External"/><Relationship Id="rId2" Type="http://schemas.openxmlformats.org/officeDocument/2006/relationships/hyperlink" Target="http://www.cyfronet.krakow.pl/en/" TargetMode="Externa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ctrTitle"/>
          </p:nvPr>
        </p:nvSpPr>
        <p:spPr>
          <a:xfrm>
            <a:off x="502938" y="1142984"/>
            <a:ext cx="8136904" cy="1470025"/>
          </a:xfrm>
        </p:spPr>
        <p:txBody>
          <a:bodyPr/>
          <a:lstStyle/>
          <a:p>
            <a:pPr eaLnBrk="1" hangingPunct="1"/>
            <a:r>
              <a:rPr lang="es-ES" altLang="en-US" b="1" dirty="0"/>
              <a:t>PROCESS</a:t>
            </a:r>
            <a:r>
              <a:rPr lang="pl-PL" altLang="en-US" dirty="0"/>
              <a:t> - </a:t>
            </a:r>
            <a:r>
              <a:rPr lang="es-ES" altLang="en-US" dirty="0"/>
              <a:t>H2020 Project 777533</a:t>
            </a:r>
            <a:r>
              <a:rPr lang="es-ES" altLang="en-US" sz="4800" dirty="0"/>
              <a:t/>
            </a:r>
            <a:br>
              <a:rPr lang="es-ES" altLang="en-US" sz="4800" dirty="0"/>
            </a:br>
            <a:r>
              <a:rPr lang="es-ES" altLang="en-US" sz="1200" dirty="0"/>
              <a:t/>
            </a:r>
            <a:br>
              <a:rPr lang="es-ES" altLang="en-US" sz="1200" dirty="0"/>
            </a:br>
            <a:r>
              <a:rPr lang="es-ES" altLang="en-US" dirty="0"/>
              <a:t>Work</a:t>
            </a:r>
            <a:r>
              <a:rPr lang="pl-PL" altLang="en-US" dirty="0"/>
              <a:t> </a:t>
            </a:r>
            <a:r>
              <a:rPr lang="es-ES" altLang="en-US" dirty="0"/>
              <a:t>Package</a:t>
            </a:r>
            <a:r>
              <a:rPr lang="pl-PL" altLang="en-US" dirty="0"/>
              <a:t> </a:t>
            </a:r>
            <a:r>
              <a:rPr lang="es-ES" altLang="en-US" b="1" dirty="0">
                <a:solidFill>
                  <a:schemeClr val="tx1">
                    <a:lumMod val="65000"/>
                    <a:lumOff val="35000"/>
                  </a:schemeClr>
                </a:solidFill>
              </a:rPr>
              <a:t>WP6 </a:t>
            </a:r>
            <a:r>
              <a:rPr lang="pl-PL" altLang="en-US" b="1" dirty="0">
                <a:solidFill>
                  <a:schemeClr val="tx1">
                    <a:lumMod val="65000"/>
                    <a:lumOff val="35000"/>
                  </a:schemeClr>
                </a:solidFill>
              </a:rPr>
              <a:t> </a:t>
            </a:r>
            <a:r>
              <a:rPr lang="es-ES" altLang="en-US" b="1" dirty="0">
                <a:solidFill>
                  <a:schemeClr val="tx1">
                    <a:lumMod val="65000"/>
                    <a:lumOff val="35000"/>
                  </a:schemeClr>
                </a:solidFill>
              </a:rPr>
              <a:t>JRA3 </a:t>
            </a:r>
            <a:endParaRPr lang="en-US" altLang="en-US" dirty="0"/>
          </a:p>
        </p:txBody>
      </p:sp>
      <p:sp>
        <p:nvSpPr>
          <p:cNvPr id="5" name="Title 1"/>
          <p:cNvSpPr txBox="1">
            <a:spLocks/>
          </p:cNvSpPr>
          <p:nvPr/>
        </p:nvSpPr>
        <p:spPr bwMode="auto">
          <a:xfrm>
            <a:off x="502938" y="2613009"/>
            <a:ext cx="8136904" cy="314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pPr eaLnBrk="1" hangingPunct="1"/>
            <a:r>
              <a:rPr lang="es-ES" altLang="en-US" b="1" dirty="0">
                <a:solidFill>
                  <a:schemeClr val="tx1">
                    <a:lumMod val="65000"/>
                    <a:lumOff val="35000"/>
                  </a:schemeClr>
                </a:solidFill>
              </a:rPr>
              <a:t>Extreme Large Computing </a:t>
            </a:r>
            <a:endParaRPr lang="pl-PL" altLang="en-US" b="1" dirty="0" smtClean="0">
              <a:solidFill>
                <a:schemeClr val="tx1">
                  <a:lumMod val="65000"/>
                  <a:lumOff val="35000"/>
                </a:schemeClr>
              </a:solidFill>
            </a:endParaRPr>
          </a:p>
          <a:p>
            <a:pPr eaLnBrk="1" hangingPunct="1"/>
            <a:r>
              <a:rPr lang="es-ES" altLang="en-US" b="1" dirty="0" smtClean="0">
                <a:solidFill>
                  <a:schemeClr val="tx1">
                    <a:lumMod val="65000"/>
                    <a:lumOff val="35000"/>
                  </a:schemeClr>
                </a:solidFill>
              </a:rPr>
              <a:t>Service-oriented </a:t>
            </a:r>
            <a:r>
              <a:rPr lang="es-ES" altLang="en-US" b="1" dirty="0">
                <a:solidFill>
                  <a:schemeClr val="tx1">
                    <a:lumMod val="65000"/>
                    <a:lumOff val="35000"/>
                  </a:schemeClr>
                </a:solidFill>
              </a:rPr>
              <a:t>Infrastructure</a:t>
            </a:r>
            <a:endParaRPr lang="pl-PL" altLang="en-US" b="1" dirty="0">
              <a:solidFill>
                <a:schemeClr val="tx1">
                  <a:lumMod val="65000"/>
                  <a:lumOff val="35000"/>
                </a:schemeClr>
              </a:solidFill>
            </a:endParaRPr>
          </a:p>
          <a:p>
            <a:pPr eaLnBrk="1" hangingPunct="1"/>
            <a:endParaRPr lang="es-ES" altLang="en-US" b="1" dirty="0">
              <a:solidFill>
                <a:schemeClr val="tx1">
                  <a:lumMod val="65000"/>
                  <a:lumOff val="35000"/>
                </a:schemeClr>
              </a:solidFill>
            </a:endParaRPr>
          </a:p>
          <a:p>
            <a:pPr eaLnBrk="1" hangingPunct="1"/>
            <a:r>
              <a:rPr lang="es-ES" altLang="en-US" sz="3200" dirty="0">
                <a:solidFill>
                  <a:schemeClr val="tx1">
                    <a:lumMod val="65000"/>
                    <a:lumOff val="35000"/>
                  </a:schemeClr>
                </a:solidFill>
              </a:rPr>
              <a:t>Marian Bubak</a:t>
            </a:r>
            <a:r>
              <a:rPr lang="pl-PL" altLang="en-US" sz="3200" dirty="0">
                <a:solidFill>
                  <a:schemeClr val="tx1">
                    <a:lumMod val="65000"/>
                    <a:lumOff val="35000"/>
                  </a:schemeClr>
                </a:solidFill>
              </a:rPr>
              <a:t>, Jan </a:t>
            </a:r>
            <a:r>
              <a:rPr lang="pl-PL" altLang="en-US" sz="3200" dirty="0" err="1">
                <a:solidFill>
                  <a:schemeClr val="tx1">
                    <a:lumMod val="65000"/>
                    <a:lumOff val="35000"/>
                  </a:schemeClr>
                </a:solidFill>
              </a:rPr>
              <a:t>Meizner</a:t>
            </a:r>
            <a:r>
              <a:rPr lang="pl-PL" altLang="en-US" sz="3200" dirty="0">
                <a:solidFill>
                  <a:schemeClr val="tx1">
                    <a:lumMod val="65000"/>
                    <a:lumOff val="35000"/>
                  </a:schemeClr>
                </a:solidFill>
              </a:rPr>
              <a:t>, Piotr Nowakowski</a:t>
            </a:r>
            <a:r>
              <a:rPr lang="es-ES" altLang="en-US" sz="3200" dirty="0">
                <a:solidFill>
                  <a:schemeClr val="tx1">
                    <a:lumMod val="65000"/>
                    <a:lumOff val="35000"/>
                  </a:schemeClr>
                </a:solidFill>
              </a:rPr>
              <a:t> </a:t>
            </a:r>
          </a:p>
          <a:p>
            <a:pPr eaLnBrk="1" hangingPunct="1"/>
            <a:r>
              <a:rPr lang="es-ES" altLang="en-US" dirty="0">
                <a:solidFill>
                  <a:schemeClr val="tx1">
                    <a:lumMod val="65000"/>
                    <a:lumOff val="35000"/>
                  </a:schemeClr>
                </a:solidFill>
              </a:rPr>
              <a:t>ACC Cyfronet AGH, Krakow, PL</a:t>
            </a:r>
            <a:endParaRPr lang="en-US" altLang="en-US" dirty="0">
              <a:solidFill>
                <a:schemeClr val="tx1">
                  <a:lumMod val="65000"/>
                  <a:lumOff val="35000"/>
                </a:schemeClr>
              </a:solidFill>
            </a:endParaRPr>
          </a:p>
          <a:p>
            <a:pPr eaLnBrk="1" hangingPunct="1"/>
            <a:r>
              <a:rPr lang="en-US" altLang="en-US" sz="2800" dirty="0">
                <a:solidFill>
                  <a:schemeClr val="tx1">
                    <a:lumMod val="65000"/>
                    <a:lumOff val="35000"/>
                  </a:schemeClr>
                </a:solidFill>
                <a:hlinkClick r:id="rId2"/>
              </a:rPr>
              <a:t>http://dice.cyfronet.pl/</a:t>
            </a:r>
            <a:r>
              <a:rPr lang="en-US" altLang="en-US" sz="3200" dirty="0">
                <a:solidFill>
                  <a:schemeClr val="tx1">
                    <a:lumMod val="65000"/>
                    <a:lumOff val="35000"/>
                  </a:schemeClr>
                </a:solidFill>
              </a:rPr>
              <a:t> </a:t>
            </a:r>
            <a:endParaRPr lang="es-ES" altLang="en-US" sz="3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15616" y="116632"/>
            <a:ext cx="7128792" cy="1080120"/>
          </a:xfrm>
        </p:spPr>
        <p:txBody>
          <a:bodyPr/>
          <a:lstStyle/>
          <a:p>
            <a:pPr eaLnBrk="1" hangingPunct="1"/>
            <a:r>
              <a:rPr lang="pl-PL" altLang="en-US" sz="2400" dirty="0"/>
              <a:t>JRA3.2</a:t>
            </a:r>
            <a:r>
              <a:rPr lang="es-ES" altLang="en-US" sz="2400" dirty="0"/>
              <a:t>: </a:t>
            </a:r>
            <a:r>
              <a:rPr lang="en-US" sz="2400" dirty="0"/>
              <a:t>Benchmarking and monitoring </a:t>
            </a:r>
            <a:br>
              <a:rPr lang="en-US" sz="2400" dirty="0"/>
            </a:br>
            <a:r>
              <a:rPr lang="en-US" sz="2400" dirty="0"/>
              <a:t>services – conceptual view</a:t>
            </a:r>
            <a:endParaRPr lang="en-US" altLang="en-US" sz="2400" dirty="0"/>
          </a:p>
        </p:txBody>
      </p:sp>
      <p:sp>
        <p:nvSpPr>
          <p:cNvPr id="5" name="Rectangle 242">
            <a:extLst>
              <a:ext uri="{FF2B5EF4-FFF2-40B4-BE49-F238E27FC236}">
                <a16:creationId xmlns:a16="http://schemas.microsoft.com/office/drawing/2014/main" xmlns="" id="{BC325C79-E32C-4BD8-96FB-F93D524F39D2}"/>
              </a:ext>
            </a:extLst>
          </p:cNvPr>
          <p:cNvSpPr/>
          <p:nvPr/>
        </p:nvSpPr>
        <p:spPr>
          <a:xfrm>
            <a:off x="322969" y="4625385"/>
            <a:ext cx="8667844" cy="1938992"/>
          </a:xfrm>
          <a:prstGeom prst="rect">
            <a:avLst/>
          </a:prstGeom>
        </p:spPr>
        <p:txBody>
          <a:bodyPr wrap="square">
            <a:spAutoFit/>
          </a:bodyPr>
          <a:lstStyle/>
          <a:p>
            <a:pPr marL="177800" indent="-177800">
              <a:buFont typeface="Arial" pitchFamily="34" charset="0"/>
              <a:buChar char="•"/>
            </a:pPr>
            <a:r>
              <a:rPr lang="pl-PL" dirty="0"/>
              <a:t>A framework for </a:t>
            </a:r>
            <a:r>
              <a:rPr lang="en-GB" dirty="0"/>
              <a:t>benchmarking and monitoring services</a:t>
            </a:r>
            <a:r>
              <a:rPr lang="pl-PL" dirty="0"/>
              <a:t> will be provided</a:t>
            </a:r>
            <a:endParaRPr lang="en-GB" dirty="0"/>
          </a:p>
          <a:p>
            <a:pPr marL="177800" indent="-177800">
              <a:buFont typeface="Arial" pitchFamily="34" charset="0"/>
              <a:buChar char="•"/>
            </a:pPr>
            <a:r>
              <a:rPr lang="pl-PL" dirty="0"/>
              <a:t>The s</a:t>
            </a:r>
            <a:r>
              <a:rPr lang="en-GB" dirty="0" err="1"/>
              <a:t>olution</a:t>
            </a:r>
            <a:r>
              <a:rPr lang="en-GB" dirty="0"/>
              <a:t> will be tailored </a:t>
            </a:r>
            <a:r>
              <a:rPr lang="pl-PL" dirty="0"/>
              <a:t>to the </a:t>
            </a:r>
            <a:r>
              <a:rPr lang="en-GB" dirty="0"/>
              <a:t>computational workload </a:t>
            </a:r>
            <a:r>
              <a:rPr lang="pl-PL" dirty="0"/>
              <a:t>requirements </a:t>
            </a:r>
            <a:r>
              <a:rPr lang="en-GB" dirty="0"/>
              <a:t>of those services</a:t>
            </a:r>
          </a:p>
          <a:p>
            <a:pPr marL="177800" indent="-177800">
              <a:buFont typeface="Arial" pitchFamily="34" charset="0"/>
              <a:buChar char="•"/>
            </a:pPr>
            <a:r>
              <a:rPr lang="pl-PL" dirty="0"/>
              <a:t>Specifically, the p</a:t>
            </a:r>
            <a:r>
              <a:rPr lang="en-GB" dirty="0" err="1"/>
              <a:t>latform</a:t>
            </a:r>
            <a:r>
              <a:rPr lang="en-GB" dirty="0"/>
              <a:t> </a:t>
            </a:r>
            <a:r>
              <a:rPr lang="pl-PL" dirty="0"/>
              <a:t>will enable</a:t>
            </a:r>
            <a:r>
              <a:rPr lang="en-GB" dirty="0"/>
              <a:t>:</a:t>
            </a:r>
            <a:endParaRPr lang="pl-PL" dirty="0"/>
          </a:p>
          <a:p>
            <a:pPr marL="742950" lvl="1" indent="-285750">
              <a:buFont typeface="Arial" panose="020B0604020202020204" pitchFamily="34" charset="0"/>
              <a:buChar char="•"/>
            </a:pPr>
            <a:r>
              <a:rPr lang="pl-PL" sz="1600" dirty="0"/>
              <a:t>c</a:t>
            </a:r>
            <a:r>
              <a:rPr lang="en-GB" sz="1600" dirty="0" err="1"/>
              <a:t>ollection</a:t>
            </a:r>
            <a:r>
              <a:rPr lang="en-GB" sz="1600" dirty="0"/>
              <a:t> of performance data</a:t>
            </a:r>
          </a:p>
          <a:p>
            <a:pPr marL="742950" lvl="1" indent="-285750">
              <a:buFont typeface="Arial" panose="020B0604020202020204" pitchFamily="34" charset="0"/>
              <a:buChar char="•"/>
            </a:pPr>
            <a:r>
              <a:rPr lang="pl-PL" sz="1600" dirty="0"/>
              <a:t>i</a:t>
            </a:r>
            <a:r>
              <a:rPr lang="en-GB" sz="1600" dirty="0" err="1"/>
              <a:t>nstrumentation</a:t>
            </a:r>
            <a:r>
              <a:rPr lang="en-GB" sz="1600" dirty="0"/>
              <a:t> of applications</a:t>
            </a:r>
          </a:p>
          <a:p>
            <a:pPr marL="742950" lvl="1" indent="-285750">
              <a:buFont typeface="Arial" panose="020B0604020202020204" pitchFamily="34" charset="0"/>
              <a:buChar char="•"/>
            </a:pPr>
            <a:r>
              <a:rPr lang="en-GB" sz="1600" dirty="0"/>
              <a:t>Infrastructure</a:t>
            </a:r>
            <a:r>
              <a:rPr lang="pl-PL" sz="1600" dirty="0"/>
              <a:t> monitoring</a:t>
            </a:r>
            <a:endParaRPr lang="en-GB" sz="1600" dirty="0"/>
          </a:p>
        </p:txBody>
      </p:sp>
      <p:pic>
        <p:nvPicPr>
          <p:cNvPr id="8" name="Obraz 7" descr="JRA3.2arch.png"/>
          <p:cNvPicPr>
            <a:picLocks noChangeAspect="1"/>
          </p:cNvPicPr>
          <p:nvPr/>
        </p:nvPicPr>
        <p:blipFill>
          <a:blip r:embed="rId3" cstate="print"/>
          <a:stretch>
            <a:fillRect/>
          </a:stretch>
        </p:blipFill>
        <p:spPr>
          <a:xfrm>
            <a:off x="1979712" y="1139007"/>
            <a:ext cx="5472608" cy="3486378"/>
          </a:xfrm>
          <a:prstGeom prst="rect">
            <a:avLst/>
          </a:prstGeom>
        </p:spPr>
      </p:pic>
    </p:spTree>
    <p:extLst>
      <p:ext uri="{BB962C8B-B14F-4D97-AF65-F5344CB8AC3E}">
        <p14:creationId xmlns:p14="http://schemas.microsoft.com/office/powerpoint/2010/main" val="178594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15616" y="116632"/>
            <a:ext cx="7128792" cy="1080120"/>
          </a:xfrm>
        </p:spPr>
        <p:txBody>
          <a:bodyPr/>
          <a:lstStyle/>
          <a:p>
            <a:pPr eaLnBrk="1" hangingPunct="1"/>
            <a:r>
              <a:rPr lang="pl-PL" altLang="en-US" sz="2400" dirty="0"/>
              <a:t>JRA3.2</a:t>
            </a:r>
            <a:r>
              <a:rPr lang="es-ES" altLang="en-US" sz="2400" dirty="0"/>
              <a:t>: </a:t>
            </a:r>
            <a:r>
              <a:rPr lang="en-GB" sz="2400" dirty="0"/>
              <a:t>Benchmarking and monitoring </a:t>
            </a:r>
            <a:r>
              <a:rPr lang="pl-PL" sz="2400" dirty="0"/>
              <a:t/>
            </a:r>
            <a:br>
              <a:rPr lang="pl-PL" sz="2400" dirty="0"/>
            </a:br>
            <a:r>
              <a:rPr lang="en-US" sz="2400" dirty="0"/>
              <a:t>services – core features</a:t>
            </a:r>
            <a:endParaRPr lang="en-US" altLang="en-US" sz="2400" dirty="0"/>
          </a:p>
        </p:txBody>
      </p:sp>
      <p:sp>
        <p:nvSpPr>
          <p:cNvPr id="8" name="Rectangle 242">
            <a:extLst>
              <a:ext uri="{FF2B5EF4-FFF2-40B4-BE49-F238E27FC236}">
                <a16:creationId xmlns:a16="http://schemas.microsoft.com/office/drawing/2014/main" xmlns="" id="{BC325C79-E32C-4BD8-96FB-F93D524F39D2}"/>
              </a:ext>
            </a:extLst>
          </p:cNvPr>
          <p:cNvSpPr/>
          <p:nvPr/>
        </p:nvSpPr>
        <p:spPr>
          <a:xfrm>
            <a:off x="251520" y="1700808"/>
            <a:ext cx="8667844" cy="3970318"/>
          </a:xfrm>
          <a:prstGeom prst="rect">
            <a:avLst/>
          </a:prstGeom>
        </p:spPr>
        <p:txBody>
          <a:bodyPr wrap="square">
            <a:spAutoFit/>
          </a:bodyPr>
          <a:lstStyle/>
          <a:p>
            <a:pPr marL="177800" indent="-177800">
              <a:buFont typeface="Arial" pitchFamily="34" charset="0"/>
              <a:buChar char="•"/>
            </a:pPr>
            <a:r>
              <a:rPr lang="en-GB" sz="2800" dirty="0"/>
              <a:t>Registration and de</a:t>
            </a:r>
            <a:r>
              <a:rPr lang="pl-PL" sz="2800" dirty="0"/>
              <a:t>-</a:t>
            </a:r>
            <a:r>
              <a:rPr lang="en-GB" sz="2800" dirty="0"/>
              <a:t>registration of services in/from the monitoring and benchmarking system</a:t>
            </a:r>
          </a:p>
          <a:p>
            <a:pPr marL="177800" indent="-177800">
              <a:buFont typeface="Arial" pitchFamily="34" charset="0"/>
              <a:buChar char="•"/>
            </a:pPr>
            <a:r>
              <a:rPr lang="en-GB" sz="2800" dirty="0"/>
              <a:t>Management of services being monitored/benchmarked and relevant details (metrics, triggers, events, graphs, etc</a:t>
            </a:r>
            <a:r>
              <a:rPr lang="pl-PL" sz="2800" dirty="0"/>
              <a:t>.</a:t>
            </a:r>
            <a:r>
              <a:rPr lang="en-GB" sz="2800" dirty="0"/>
              <a:t>)</a:t>
            </a:r>
          </a:p>
          <a:p>
            <a:pPr marL="177800" indent="-177800">
              <a:buFont typeface="Arial" pitchFamily="34" charset="0"/>
              <a:buChar char="•"/>
            </a:pPr>
            <a:r>
              <a:rPr lang="en-GB" sz="2800" dirty="0"/>
              <a:t>Integration with the project security system to control access</a:t>
            </a:r>
          </a:p>
          <a:p>
            <a:pPr marL="177800" indent="-177800">
              <a:buFont typeface="Arial" pitchFamily="34" charset="0"/>
              <a:buChar char="•"/>
            </a:pPr>
            <a:r>
              <a:rPr lang="en-GB" sz="2800" dirty="0" err="1"/>
              <a:t>Enabl</a:t>
            </a:r>
            <a:r>
              <a:rPr lang="pl-PL" sz="2800" dirty="0"/>
              <a:t>ing</a:t>
            </a:r>
            <a:r>
              <a:rPr lang="en-GB" sz="2800" dirty="0"/>
              <a:t> integration </a:t>
            </a:r>
            <a:r>
              <a:rPr lang="pl-PL" sz="2800" dirty="0"/>
              <a:t>with </a:t>
            </a:r>
            <a:r>
              <a:rPr lang="en-GB" sz="2800" dirty="0"/>
              <a:t>external project components</a:t>
            </a:r>
          </a:p>
        </p:txBody>
      </p:sp>
    </p:spTree>
    <p:extLst>
      <p:ext uri="{BB962C8B-B14F-4D97-AF65-F5344CB8AC3E}">
        <p14:creationId xmlns:p14="http://schemas.microsoft.com/office/powerpoint/2010/main" val="178594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15616" y="116632"/>
            <a:ext cx="7128792" cy="1080120"/>
          </a:xfrm>
        </p:spPr>
        <p:txBody>
          <a:bodyPr/>
          <a:lstStyle/>
          <a:p>
            <a:pPr eaLnBrk="1" hangingPunct="1"/>
            <a:r>
              <a:rPr lang="es-ES" altLang="en-US" sz="2400" dirty="0"/>
              <a:t>Task </a:t>
            </a:r>
            <a:r>
              <a:rPr lang="pl-PL" altLang="en-US" sz="2400" dirty="0"/>
              <a:t>JRA2.3</a:t>
            </a:r>
            <a:r>
              <a:rPr lang="es-ES" altLang="en-US" sz="2400" dirty="0"/>
              <a:t>: </a:t>
            </a:r>
            <a:r>
              <a:rPr lang="en-GB" sz="2400" b="1" u="sng" dirty="0"/>
              <a:t>Federated Metadata storage service for extreme data application</a:t>
            </a:r>
            <a:r>
              <a:rPr lang="en-GB" sz="2400" dirty="0"/>
              <a:t> </a:t>
            </a:r>
            <a:r>
              <a:rPr lang="en-US" altLang="en-US" sz="2400" dirty="0"/>
              <a:t/>
            </a:r>
            <a:br>
              <a:rPr lang="en-US" altLang="en-US" sz="2400" dirty="0"/>
            </a:br>
            <a:r>
              <a:rPr lang="en-US" altLang="en-US" sz="2400" b="1" dirty="0"/>
              <a:t>[</a:t>
            </a:r>
            <a:r>
              <a:rPr lang="pl-PL" altLang="en-US" sz="2400" b="1" dirty="0"/>
              <a:t>CYF, </a:t>
            </a:r>
            <a:r>
              <a:rPr lang="pl-PL" altLang="en-US" sz="2400" dirty="0" err="1"/>
              <a:t>UvA</a:t>
            </a:r>
            <a:r>
              <a:rPr lang="pl-PL" altLang="en-US" sz="2400" dirty="0"/>
              <a:t>, HESSO</a:t>
            </a:r>
            <a:r>
              <a:rPr lang="en-US" altLang="en-US" sz="2400" dirty="0"/>
              <a:t>]</a:t>
            </a:r>
          </a:p>
        </p:txBody>
      </p:sp>
      <p:sp>
        <p:nvSpPr>
          <p:cNvPr id="4" name="AutoShape 17"/>
          <p:cNvSpPr>
            <a:spLocks noChangeArrowheads="1"/>
          </p:cNvSpPr>
          <p:nvPr/>
        </p:nvSpPr>
        <p:spPr bwMode="auto">
          <a:xfrm>
            <a:off x="827584" y="1698067"/>
            <a:ext cx="8067216" cy="4321175"/>
          </a:xfrm>
          <a:prstGeom prst="roundRect">
            <a:avLst>
              <a:gd name="adj" fmla="val 5828"/>
            </a:avLst>
          </a:prstGeom>
          <a:solidFill>
            <a:srgbClr val="FFFFCC"/>
          </a:solidFill>
          <a:ln w="28575">
            <a:solidFill>
              <a:srgbClr val="000000"/>
            </a:solidFill>
            <a:round/>
            <a:headEnd/>
            <a:tailEnd/>
          </a:ln>
        </p:spPr>
        <p:txBody>
          <a:bodyPr/>
          <a:lstStyle/>
          <a:p>
            <a:pPr algn="ctr" fontAlgn="auto">
              <a:spcBef>
                <a:spcPts val="0"/>
              </a:spcBef>
              <a:spcAft>
                <a:spcPts val="0"/>
              </a:spcAft>
              <a:defRPr/>
            </a:pPr>
            <a:r>
              <a:rPr lang="en-US" sz="2800" b="1" dirty="0">
                <a:cs typeface="Arial" panose="020B0604020202020204" pitchFamily="34" charset="0"/>
              </a:rPr>
              <a:t>Task Overview</a:t>
            </a:r>
          </a:p>
          <a:p>
            <a:pPr algn="ctr" fontAlgn="auto">
              <a:spcBef>
                <a:spcPts val="0"/>
              </a:spcBef>
              <a:spcAft>
                <a:spcPts val="0"/>
              </a:spcAft>
              <a:defRPr/>
            </a:pPr>
            <a:endParaRPr lang="en-US" sz="2800" dirty="0">
              <a:cs typeface="Arial" panose="020B0604020202020204" pitchFamily="34" charset="0"/>
            </a:endParaRPr>
          </a:p>
          <a:p>
            <a:pPr marL="177800" indent="-177800">
              <a:buFont typeface="Arial" pitchFamily="34" charset="0"/>
              <a:buChar char="•"/>
            </a:pPr>
            <a:r>
              <a:rPr lang="pl-PL" sz="2000" dirty="0"/>
              <a:t>M</a:t>
            </a:r>
            <a:r>
              <a:rPr lang="en-GB" sz="2000" dirty="0" err="1" smtClean="0"/>
              <a:t>etadata</a:t>
            </a:r>
            <a:r>
              <a:rPr lang="en-GB" sz="2000" dirty="0" smtClean="0"/>
              <a:t> </a:t>
            </a:r>
            <a:r>
              <a:rPr lang="en-GB" sz="2000" dirty="0"/>
              <a:t>storage for research datasets distributed across infrastructures</a:t>
            </a:r>
          </a:p>
          <a:p>
            <a:pPr marL="177800" indent="-177800">
              <a:buFont typeface="Arial" pitchFamily="34" charset="0"/>
              <a:buChar char="•"/>
            </a:pPr>
            <a:r>
              <a:rPr lang="en-GB" sz="2000" dirty="0" err="1"/>
              <a:t>DataNet</a:t>
            </a:r>
            <a:r>
              <a:rPr lang="en-GB" sz="2000" dirty="0"/>
              <a:t> service (deployed and used in </a:t>
            </a:r>
            <a:r>
              <a:rPr lang="pl-PL" sz="2000" dirty="0"/>
              <a:t>the </a:t>
            </a:r>
            <a:r>
              <a:rPr lang="en-GB" sz="2000" dirty="0" err="1"/>
              <a:t>PLGrid</a:t>
            </a:r>
            <a:r>
              <a:rPr lang="en-GB" sz="2000" dirty="0"/>
              <a:t> Infrastructure) will be used as </a:t>
            </a:r>
            <a:r>
              <a:rPr lang="pl-PL" sz="2000" dirty="0"/>
              <a:t>the </a:t>
            </a:r>
            <a:r>
              <a:rPr lang="en-GB" sz="2000" dirty="0"/>
              <a:t>basis for this task</a:t>
            </a:r>
          </a:p>
          <a:p>
            <a:pPr marL="177800" indent="-177800">
              <a:buFont typeface="Arial" pitchFamily="34" charset="0"/>
              <a:buChar char="•"/>
            </a:pPr>
            <a:r>
              <a:rPr lang="en-GB" sz="2000" dirty="0"/>
              <a:t>Interoperability </a:t>
            </a:r>
            <a:r>
              <a:rPr lang="pl-PL" sz="2000" dirty="0"/>
              <a:t>via </a:t>
            </a:r>
            <a:r>
              <a:rPr lang="en-GB" sz="2000" dirty="0"/>
              <a:t>well</a:t>
            </a:r>
            <a:r>
              <a:rPr lang="pl-PL" sz="2000" dirty="0"/>
              <a:t>-</a:t>
            </a:r>
            <a:r>
              <a:rPr lang="en-GB" sz="2000" dirty="0"/>
              <a:t>defined protocols currently </a:t>
            </a:r>
            <a:r>
              <a:rPr lang="pl-PL" sz="2000" dirty="0"/>
              <a:t>used </a:t>
            </a:r>
            <a:r>
              <a:rPr lang="en-GB" sz="2000" dirty="0"/>
              <a:t>by various storage systems </a:t>
            </a:r>
            <a:r>
              <a:rPr lang="pl-PL" sz="2000" dirty="0"/>
              <a:t>running in </a:t>
            </a:r>
            <a:r>
              <a:rPr lang="en-GB" sz="2000" dirty="0"/>
              <a:t>European e-Infrastructures:</a:t>
            </a:r>
          </a:p>
          <a:p>
            <a:pPr marL="635000" lvl="1" indent="-177800">
              <a:buFont typeface="Arial" pitchFamily="34" charset="0"/>
              <a:buChar char="•"/>
            </a:pPr>
            <a:r>
              <a:rPr lang="en-GB" sz="2000" dirty="0" err="1"/>
              <a:t>GridFTP</a:t>
            </a:r>
            <a:endParaRPr lang="en-GB" sz="2000" dirty="0"/>
          </a:p>
          <a:p>
            <a:pPr marL="635000" lvl="1" indent="-177800">
              <a:buFont typeface="Arial" pitchFamily="34" charset="0"/>
              <a:buChar char="•"/>
            </a:pPr>
            <a:r>
              <a:rPr lang="en-GB" sz="2000" dirty="0"/>
              <a:t>General</a:t>
            </a:r>
            <a:r>
              <a:rPr lang="pl-PL" sz="2000" dirty="0"/>
              <a:t>-</a:t>
            </a:r>
            <a:r>
              <a:rPr lang="en-GB" sz="2000" dirty="0"/>
              <a:t>purpose REST protocol</a:t>
            </a:r>
            <a:r>
              <a:rPr lang="pl-PL" sz="2000" dirty="0"/>
              <a:t>s</a:t>
            </a:r>
          </a:p>
        </p:txBody>
      </p:sp>
    </p:spTree>
    <p:extLst>
      <p:ext uri="{BB962C8B-B14F-4D97-AF65-F5344CB8AC3E}">
        <p14:creationId xmlns:p14="http://schemas.microsoft.com/office/powerpoint/2010/main" val="413508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15616" y="116632"/>
            <a:ext cx="7128792" cy="1080120"/>
          </a:xfrm>
        </p:spPr>
        <p:txBody>
          <a:bodyPr/>
          <a:lstStyle/>
          <a:p>
            <a:pPr eaLnBrk="1" hangingPunct="1"/>
            <a:r>
              <a:rPr lang="en-US" altLang="en-US" sz="2400" dirty="0"/>
              <a:t>JRA2.3: Federated Metadata storage service for extreme data application</a:t>
            </a:r>
            <a:r>
              <a:rPr lang="en-US" sz="2400" dirty="0"/>
              <a:t> – conceptual view</a:t>
            </a:r>
            <a:endParaRPr lang="en-US" altLang="en-US" sz="2400" dirty="0"/>
          </a:p>
        </p:txBody>
      </p:sp>
      <p:sp>
        <p:nvSpPr>
          <p:cNvPr id="5" name="Rectangle 242">
            <a:extLst>
              <a:ext uri="{FF2B5EF4-FFF2-40B4-BE49-F238E27FC236}">
                <a16:creationId xmlns:a16="http://schemas.microsoft.com/office/drawing/2014/main" xmlns="" id="{BC325C79-E32C-4BD8-96FB-F93D524F39D2}"/>
              </a:ext>
            </a:extLst>
          </p:cNvPr>
          <p:cNvSpPr/>
          <p:nvPr/>
        </p:nvSpPr>
        <p:spPr>
          <a:xfrm>
            <a:off x="322969" y="4625385"/>
            <a:ext cx="8667844" cy="1200329"/>
          </a:xfrm>
          <a:prstGeom prst="rect">
            <a:avLst/>
          </a:prstGeom>
        </p:spPr>
        <p:txBody>
          <a:bodyPr wrap="square">
            <a:spAutoFit/>
          </a:bodyPr>
          <a:lstStyle/>
          <a:p>
            <a:pPr marL="177800" indent="-177800">
              <a:buFont typeface="Arial" pitchFamily="34" charset="0"/>
              <a:buChar char="•"/>
            </a:pPr>
            <a:r>
              <a:rPr lang="pl-PL" dirty="0"/>
              <a:t>A p</a:t>
            </a:r>
            <a:r>
              <a:rPr lang="en-US" dirty="0" err="1"/>
              <a:t>latform</a:t>
            </a:r>
            <a:r>
              <a:rPr lang="en-US" dirty="0"/>
              <a:t> that would </a:t>
            </a:r>
            <a:r>
              <a:rPr lang="en-US" dirty="0" err="1"/>
              <a:t>defin</a:t>
            </a:r>
            <a:r>
              <a:rPr lang="pl-PL" dirty="0"/>
              <a:t>e</a:t>
            </a:r>
            <a:r>
              <a:rPr lang="en-US" dirty="0"/>
              <a:t> the metadata for </a:t>
            </a:r>
            <a:r>
              <a:rPr lang="pl-PL" dirty="0"/>
              <a:t>a </a:t>
            </a:r>
            <a:r>
              <a:rPr lang="en-US" dirty="0"/>
              <a:t>wide range of project </a:t>
            </a:r>
            <a:r>
              <a:rPr lang="pl-PL" dirty="0"/>
              <a:t>u</a:t>
            </a:r>
            <a:r>
              <a:rPr lang="en-US" dirty="0"/>
              <a:t>se </a:t>
            </a:r>
            <a:r>
              <a:rPr lang="pl-PL" dirty="0"/>
              <a:t>c</a:t>
            </a:r>
            <a:r>
              <a:rPr lang="en-US" dirty="0" err="1"/>
              <a:t>ases</a:t>
            </a:r>
            <a:endParaRPr lang="en-US" dirty="0"/>
          </a:p>
          <a:p>
            <a:pPr marL="177800" indent="-177800">
              <a:buFont typeface="Arial" pitchFamily="34" charset="0"/>
              <a:buChar char="•"/>
            </a:pPr>
            <a:r>
              <a:rPr lang="en-US" dirty="0"/>
              <a:t>Streamlined process of metadata handling </a:t>
            </a:r>
            <a:r>
              <a:rPr lang="pl-PL" dirty="0"/>
              <a:t>across </a:t>
            </a:r>
            <a:r>
              <a:rPr lang="en-US" dirty="0"/>
              <a:t>all phases</a:t>
            </a:r>
            <a:r>
              <a:rPr lang="pl-PL" dirty="0"/>
              <a:t>: </a:t>
            </a:r>
            <a:r>
              <a:rPr lang="en-US" dirty="0"/>
              <a:t>specification, collection, storage, access and sharing </a:t>
            </a:r>
          </a:p>
          <a:p>
            <a:pPr marL="177800" indent="-177800">
              <a:buFont typeface="Arial" pitchFamily="34" charset="0"/>
              <a:buChar char="•"/>
            </a:pPr>
            <a:r>
              <a:rPr lang="pl-PL" dirty="0"/>
              <a:t>A</a:t>
            </a:r>
            <a:r>
              <a:rPr lang="en-US" dirty="0" err="1"/>
              <a:t>ccess</a:t>
            </a:r>
            <a:r>
              <a:rPr lang="en-US" dirty="0"/>
              <a:t> to metadata </a:t>
            </a:r>
            <a:r>
              <a:rPr lang="pl-PL" dirty="0"/>
              <a:t>exposed via </a:t>
            </a:r>
            <a:r>
              <a:rPr lang="en-US" dirty="0"/>
              <a:t>common protocols (such as REST)</a:t>
            </a:r>
          </a:p>
        </p:txBody>
      </p:sp>
      <p:sp>
        <p:nvSpPr>
          <p:cNvPr id="4" name="Prostokąt 3"/>
          <p:cNvSpPr/>
          <p:nvPr/>
        </p:nvSpPr>
        <p:spPr>
          <a:xfrm>
            <a:off x="827584" y="1628800"/>
            <a:ext cx="2232248" cy="129614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 model</a:t>
            </a:r>
            <a:endParaRPr lang="pl-PL" dirty="0"/>
          </a:p>
        </p:txBody>
      </p:sp>
      <p:sp>
        <p:nvSpPr>
          <p:cNvPr id="9" name="Wygięta strzałka 8"/>
          <p:cNvSpPr/>
          <p:nvPr/>
        </p:nvSpPr>
        <p:spPr>
          <a:xfrm rot="10800000" flipH="1">
            <a:off x="1929432" y="2924944"/>
            <a:ext cx="1418432" cy="86868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
        <p:nvSpPr>
          <p:cNvPr id="10" name="Prostokąt 9"/>
          <p:cNvSpPr/>
          <p:nvPr/>
        </p:nvSpPr>
        <p:spPr>
          <a:xfrm>
            <a:off x="3347864" y="2924944"/>
            <a:ext cx="252028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Metadata repository</a:t>
            </a:r>
            <a:endParaRPr lang="pl-PL" dirty="0"/>
          </a:p>
        </p:txBody>
      </p:sp>
      <p:sp>
        <p:nvSpPr>
          <p:cNvPr id="11" name="Prostokąt zaokrąglony 355">
            <a:extLst>
              <a:ext uri="{FF2B5EF4-FFF2-40B4-BE49-F238E27FC236}">
                <a16:creationId xmlns:a16="http://schemas.microsoft.com/office/drawing/2014/main" xmlns="" id="{ED745CC6-A0A5-48E9-A21C-4E6B1CC70AE9}"/>
              </a:ext>
            </a:extLst>
          </p:cNvPr>
          <p:cNvSpPr/>
          <p:nvPr/>
        </p:nvSpPr>
        <p:spPr bwMode="auto">
          <a:xfrm>
            <a:off x="3995936" y="1155863"/>
            <a:ext cx="1466166" cy="1366918"/>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Service storing metadata</a:t>
            </a:r>
          </a:p>
        </p:txBody>
      </p:sp>
      <p:sp>
        <p:nvSpPr>
          <p:cNvPr id="14" name="Prostokąt zaokrąglony 355">
            <a:extLst>
              <a:ext uri="{FF2B5EF4-FFF2-40B4-BE49-F238E27FC236}">
                <a16:creationId xmlns:a16="http://schemas.microsoft.com/office/drawing/2014/main" xmlns="" id="{ED745CC6-A0A5-48E9-A21C-4E6B1CC70AE9}"/>
              </a:ext>
            </a:extLst>
          </p:cNvPr>
          <p:cNvSpPr/>
          <p:nvPr/>
        </p:nvSpPr>
        <p:spPr bwMode="auto">
          <a:xfrm>
            <a:off x="6778242" y="2924944"/>
            <a:ext cx="1466166" cy="1366918"/>
          </a:xfrm>
          <a:prstGeom prst="roundRect">
            <a:avLst>
              <a:gd name="adj" fmla="val 11018"/>
            </a:avLst>
          </a:prstGeom>
          <a:solidFill>
            <a:srgbClr val="92D05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Users </a:t>
            </a:r>
            <a:r>
              <a:rPr lang="pl-PL" dirty="0">
                <a:solidFill>
                  <a:schemeClr val="tx1"/>
                </a:solidFill>
              </a:rPr>
              <a:t>q</a:t>
            </a:r>
            <a:r>
              <a:rPr lang="en-US" dirty="0" err="1">
                <a:solidFill>
                  <a:schemeClr val="tx1"/>
                </a:solidFill>
              </a:rPr>
              <a:t>uerying</a:t>
            </a:r>
            <a:endParaRPr lang="en-US" dirty="0">
              <a:solidFill>
                <a:schemeClr val="tx1"/>
              </a:solidFill>
            </a:endParaRPr>
          </a:p>
          <a:p>
            <a:pPr algn="ctr">
              <a:defRPr/>
            </a:pPr>
            <a:r>
              <a:rPr lang="en-US" dirty="0">
                <a:solidFill>
                  <a:schemeClr val="tx1"/>
                </a:solidFill>
              </a:rPr>
              <a:t>Metadata </a:t>
            </a:r>
          </a:p>
        </p:txBody>
      </p:sp>
      <p:sp>
        <p:nvSpPr>
          <p:cNvPr id="15" name="Strzałka w dół 14"/>
          <p:cNvSpPr/>
          <p:nvPr/>
        </p:nvSpPr>
        <p:spPr>
          <a:xfrm>
            <a:off x="4572000" y="2522781"/>
            <a:ext cx="360040" cy="402163"/>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Strzałka w lewo i prawo 15"/>
          <p:cNvSpPr/>
          <p:nvPr/>
        </p:nvSpPr>
        <p:spPr>
          <a:xfrm>
            <a:off x="5868144" y="3429000"/>
            <a:ext cx="910098" cy="427462"/>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78594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15616" y="116632"/>
            <a:ext cx="7128792" cy="1080120"/>
          </a:xfrm>
        </p:spPr>
        <p:txBody>
          <a:bodyPr/>
          <a:lstStyle/>
          <a:p>
            <a:pPr eaLnBrk="1" hangingPunct="1"/>
            <a:r>
              <a:rPr lang="pl-PL" altLang="en-US" sz="2400" dirty="0"/>
              <a:t>JRA2</a:t>
            </a:r>
            <a:r>
              <a:rPr lang="en-US" altLang="en-US" sz="2400" dirty="0"/>
              <a:t>.3</a:t>
            </a:r>
            <a:r>
              <a:rPr lang="es-ES" altLang="en-US" sz="2400" dirty="0"/>
              <a:t>: </a:t>
            </a:r>
            <a:r>
              <a:rPr lang="en-GB" altLang="en-US" sz="2400" dirty="0"/>
              <a:t>Federated Metadata storage service for extreme data application</a:t>
            </a:r>
            <a:r>
              <a:rPr lang="pl-PL" sz="2400" dirty="0"/>
              <a:t> – </a:t>
            </a:r>
            <a:r>
              <a:rPr lang="en-US" sz="2400" dirty="0"/>
              <a:t>core features</a:t>
            </a:r>
            <a:endParaRPr lang="en-US" altLang="en-US" sz="2400" dirty="0"/>
          </a:p>
        </p:txBody>
      </p:sp>
      <p:sp>
        <p:nvSpPr>
          <p:cNvPr id="5" name="Rectangle 242">
            <a:extLst>
              <a:ext uri="{FF2B5EF4-FFF2-40B4-BE49-F238E27FC236}">
                <a16:creationId xmlns:a16="http://schemas.microsoft.com/office/drawing/2014/main" xmlns="" id="{BC325C79-E32C-4BD8-96FB-F93D524F39D2}"/>
              </a:ext>
            </a:extLst>
          </p:cNvPr>
          <p:cNvSpPr/>
          <p:nvPr/>
        </p:nvSpPr>
        <p:spPr>
          <a:xfrm>
            <a:off x="322969" y="1628800"/>
            <a:ext cx="8667844" cy="4678204"/>
          </a:xfrm>
          <a:prstGeom prst="rect">
            <a:avLst/>
          </a:prstGeom>
        </p:spPr>
        <p:txBody>
          <a:bodyPr wrap="square">
            <a:spAutoFit/>
          </a:bodyPr>
          <a:lstStyle/>
          <a:p>
            <a:pPr marL="288925" indent="-288925">
              <a:buFont typeface="Arial" pitchFamily="34" charset="0"/>
              <a:buChar char="•"/>
            </a:pPr>
            <a:r>
              <a:rPr lang="en-US" sz="2800" dirty="0"/>
              <a:t>Designing metadata models</a:t>
            </a:r>
          </a:p>
          <a:p>
            <a:pPr marL="288925" indent="-288925">
              <a:buFont typeface="Arial" pitchFamily="34" charset="0"/>
              <a:buChar char="•"/>
            </a:pPr>
            <a:r>
              <a:rPr lang="en-US" sz="2800" dirty="0"/>
              <a:t>Providing metadata repositories tailored for application requirements</a:t>
            </a:r>
          </a:p>
          <a:p>
            <a:pPr marL="288925" indent="-288925">
              <a:buFont typeface="Arial" pitchFamily="34" charset="0"/>
              <a:buChar char="•"/>
            </a:pPr>
            <a:r>
              <a:rPr lang="en-US" sz="2800" dirty="0"/>
              <a:t>Ensuring straightforward access to the repository</a:t>
            </a:r>
          </a:p>
          <a:p>
            <a:pPr marL="288925" indent="-288925">
              <a:buFont typeface="Arial" pitchFamily="34" charset="0"/>
              <a:buChar char="•"/>
            </a:pPr>
            <a:r>
              <a:rPr lang="en-US" sz="2800" dirty="0"/>
              <a:t>Enable operations on stored metadata (e.g. querying)</a:t>
            </a:r>
          </a:p>
          <a:p>
            <a:pPr marL="288925" indent="-288925">
              <a:buFont typeface="Arial" pitchFamily="34" charset="0"/>
              <a:buChar char="•"/>
            </a:pPr>
            <a:r>
              <a:rPr lang="en-US" sz="2800" dirty="0"/>
              <a:t>Provide mechanism</a:t>
            </a:r>
            <a:r>
              <a:rPr lang="pl-PL" sz="2800" dirty="0"/>
              <a:t>s</a:t>
            </a:r>
            <a:r>
              <a:rPr lang="en-US" sz="2800" dirty="0"/>
              <a:t> to ensure secure access and processing of stored metadata</a:t>
            </a:r>
            <a:r>
              <a:rPr lang="pl-PL" sz="2800" dirty="0"/>
              <a:t>,</a:t>
            </a:r>
            <a:r>
              <a:rPr lang="en-US" sz="2800" dirty="0"/>
              <a:t> as well as integration with the</a:t>
            </a:r>
            <a:r>
              <a:rPr lang="pl-PL" sz="2800" dirty="0"/>
              <a:t> PROCESS security solutions</a:t>
            </a:r>
            <a:endParaRPr lang="en-US" sz="2800" dirty="0"/>
          </a:p>
          <a:p>
            <a:pPr marL="177800" indent="-177800">
              <a:buFont typeface="Arial" pitchFamily="34" charset="0"/>
              <a:buChar char="•"/>
            </a:pPr>
            <a:endParaRPr lang="en-US" sz="2800" dirty="0"/>
          </a:p>
          <a:p>
            <a:pPr marL="177800" indent="-177800">
              <a:buFont typeface="Arial" pitchFamily="34" charset="0"/>
              <a:buChar char="•"/>
            </a:pPr>
            <a:endParaRPr lang="en-GB" dirty="0"/>
          </a:p>
        </p:txBody>
      </p:sp>
    </p:spTree>
    <p:extLst>
      <p:ext uri="{BB962C8B-B14F-4D97-AF65-F5344CB8AC3E}">
        <p14:creationId xmlns:p14="http://schemas.microsoft.com/office/powerpoint/2010/main" val="178594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1440000" y="241200"/>
            <a:ext cx="6514920" cy="1142640"/>
          </a:xfrm>
          <a:prstGeom prst="rect">
            <a:avLst/>
          </a:prstGeom>
          <a:noFill/>
          <a:ln>
            <a:noFill/>
          </a:ln>
        </p:spPr>
        <p:txBody>
          <a:bodyPr anchor="ctr"/>
          <a:lstStyle/>
          <a:p>
            <a:pPr algn="ctr">
              <a:lnSpc>
                <a:spcPct val="100000"/>
              </a:lnSpc>
            </a:pPr>
            <a:r>
              <a:rPr lang="en-US" sz="2800" strike="noStrike" dirty="0" err="1">
                <a:solidFill>
                  <a:srgbClr val="000000"/>
                </a:solidFill>
                <a:latin typeface="Calibri"/>
              </a:rPr>
              <a:t>DataNet</a:t>
            </a:r>
            <a:r>
              <a:rPr lang="en-US" sz="2800" strike="noStrike" dirty="0">
                <a:solidFill>
                  <a:srgbClr val="000000"/>
                </a:solidFill>
                <a:latin typeface="Calibri"/>
              </a:rPr>
              <a:t> – web</a:t>
            </a:r>
            <a:r>
              <a:rPr lang="pl-PL" sz="2800" strike="noStrike" dirty="0">
                <a:solidFill>
                  <a:srgbClr val="000000"/>
                </a:solidFill>
                <a:latin typeface="Calibri"/>
              </a:rPr>
              <a:t>-</a:t>
            </a:r>
            <a:r>
              <a:rPr lang="en-US" sz="2800" strike="noStrike" dirty="0">
                <a:solidFill>
                  <a:srgbClr val="000000"/>
                </a:solidFill>
                <a:latin typeface="Calibri"/>
              </a:rPr>
              <a:t>based metadata management platform
</a:t>
            </a:r>
            <a:endParaRPr dirty="0"/>
          </a:p>
        </p:txBody>
      </p:sp>
      <p:pic>
        <p:nvPicPr>
          <p:cNvPr id="245" name="Obraz 1"/>
          <p:cNvPicPr/>
          <p:nvPr/>
        </p:nvPicPr>
        <p:blipFill>
          <a:blip r:embed="rId3" cstate="print">
            <a:extLst>
              <a:ext uri="{28A0092B-C50C-407E-A947-70E740481C1C}">
                <a14:useLocalDpi xmlns:a14="http://schemas.microsoft.com/office/drawing/2010/main" val="0"/>
              </a:ext>
            </a:extLst>
          </a:blip>
          <a:stretch>
            <a:fillRect/>
          </a:stretch>
        </p:blipFill>
        <p:spPr>
          <a:xfrm>
            <a:off x="3384075" y="1872000"/>
            <a:ext cx="3615330" cy="3670200"/>
          </a:xfrm>
          <a:prstGeom prst="rect">
            <a:avLst/>
          </a:prstGeom>
          <a:ln>
            <a:noFill/>
          </a:ln>
        </p:spPr>
      </p:pic>
      <p:sp>
        <p:nvSpPr>
          <p:cNvPr id="246" name="TextShape 2"/>
          <p:cNvSpPr txBox="1"/>
          <p:nvPr/>
        </p:nvSpPr>
        <p:spPr>
          <a:xfrm>
            <a:off x="6999480" y="1728000"/>
            <a:ext cx="2000520" cy="4435560"/>
          </a:xfrm>
          <a:prstGeom prst="rect">
            <a:avLst/>
          </a:prstGeom>
          <a:noFill/>
          <a:ln>
            <a:noFill/>
          </a:ln>
        </p:spPr>
        <p:txBody>
          <a:bodyPr lIns="90000" tIns="45000" rIns="90000" bIns="45000"/>
          <a:lstStyle/>
          <a:p>
            <a:pPr marL="92075" indent="-92075">
              <a:buSzPct val="45000"/>
              <a:buFont typeface="Arial" pitchFamily="34" charset="0"/>
              <a:buChar char="•"/>
            </a:pPr>
            <a:r>
              <a:rPr lang="en-US" sz="1600" b="1" dirty="0">
                <a:latin typeface="Calibri"/>
              </a:rPr>
              <a:t>Web </a:t>
            </a:r>
            <a:r>
              <a:rPr lang="pl-PL" sz="1600" b="1" dirty="0">
                <a:latin typeface="Calibri"/>
              </a:rPr>
              <a:t>i</a:t>
            </a:r>
            <a:r>
              <a:rPr lang="en-US" sz="1600" b="1" dirty="0" err="1">
                <a:latin typeface="Calibri"/>
              </a:rPr>
              <a:t>nterface</a:t>
            </a:r>
            <a:r>
              <a:rPr lang="en-US" sz="1600" dirty="0">
                <a:latin typeface="Calibri"/>
              </a:rPr>
              <a:t> used to create, extend and discover metadata models</a:t>
            </a:r>
            <a:endParaRPr sz="2400" dirty="0"/>
          </a:p>
          <a:p>
            <a:pPr marL="92075" indent="-92075">
              <a:buSzPct val="45000"/>
              <a:buFont typeface="Arial" pitchFamily="34" charset="0"/>
              <a:buChar char="•"/>
            </a:pPr>
            <a:endParaRPr lang="en-US" sz="1600" dirty="0">
              <a:latin typeface="Calibri"/>
            </a:endParaRPr>
          </a:p>
          <a:p>
            <a:pPr marL="92075" indent="-92075">
              <a:buSzPct val="45000"/>
              <a:buFont typeface="Arial" pitchFamily="34" charset="0"/>
              <a:buChar char="•"/>
            </a:pPr>
            <a:r>
              <a:rPr lang="en-US" sz="1600" b="1" dirty="0">
                <a:latin typeface="Calibri"/>
              </a:rPr>
              <a:t>Model repositories</a:t>
            </a:r>
            <a:r>
              <a:rPr lang="en-US" sz="1600" dirty="0">
                <a:latin typeface="Calibri"/>
              </a:rPr>
              <a:t> with access from computing nodes through REST interfaces</a:t>
            </a:r>
            <a:endParaRPr sz="2400" dirty="0"/>
          </a:p>
          <a:p>
            <a:pPr marL="92075" indent="-92075">
              <a:buSzPct val="45000"/>
              <a:buFont typeface="Arial" pitchFamily="34" charset="0"/>
              <a:buChar char="•"/>
            </a:pPr>
            <a:endParaRPr lang="en-US" sz="1600" dirty="0">
              <a:latin typeface="Calibri"/>
            </a:endParaRPr>
          </a:p>
          <a:p>
            <a:pPr marL="92075" indent="-92075">
              <a:buSzPct val="45000"/>
              <a:buFont typeface="Arial" pitchFamily="34" charset="0"/>
              <a:buChar char="•"/>
            </a:pPr>
            <a:r>
              <a:rPr lang="en-US" sz="1600" dirty="0">
                <a:latin typeface="Calibri"/>
              </a:rPr>
              <a:t>Data items from </a:t>
            </a:r>
            <a:r>
              <a:rPr lang="en-US" sz="1600" b="1" dirty="0">
                <a:latin typeface="Calibri"/>
              </a:rPr>
              <a:t>Storage Sites</a:t>
            </a:r>
            <a:r>
              <a:rPr lang="en-US" sz="1600" dirty="0">
                <a:latin typeface="Calibri"/>
              </a:rPr>
              <a:t> linked from the model repositories</a:t>
            </a:r>
            <a:endParaRPr sz="2400" dirty="0"/>
          </a:p>
        </p:txBody>
      </p:sp>
      <p:sp>
        <p:nvSpPr>
          <p:cNvPr id="247" name="TextShape 3"/>
          <p:cNvSpPr txBox="1"/>
          <p:nvPr/>
        </p:nvSpPr>
        <p:spPr>
          <a:xfrm>
            <a:off x="-144000" y="1584000"/>
            <a:ext cx="3707888" cy="4738680"/>
          </a:xfrm>
          <a:prstGeom prst="rect">
            <a:avLst/>
          </a:prstGeom>
          <a:noFill/>
          <a:ln>
            <a:noFill/>
          </a:ln>
        </p:spPr>
        <p:txBody>
          <a:bodyPr lIns="90000" tIns="45000" rIns="90000" bIns="45000"/>
          <a:lstStyle/>
          <a:p>
            <a:pPr marL="541338" lvl="1" indent="-84138">
              <a:buSzPct val="45000"/>
              <a:buFont typeface="Arial" pitchFamily="34" charset="0"/>
              <a:buChar char="•"/>
            </a:pPr>
            <a:r>
              <a:rPr lang="pl-PL" sz="1600" dirty="0">
                <a:latin typeface="Calibri"/>
              </a:rPr>
              <a:t>Provides means for </a:t>
            </a:r>
            <a:r>
              <a:rPr lang="pl-PL" sz="1600" b="1" dirty="0">
                <a:latin typeface="Calibri"/>
              </a:rPr>
              <a:t>ad-hoc metadata model creation</a:t>
            </a:r>
            <a:r>
              <a:rPr lang="pl-PL" sz="1600" dirty="0">
                <a:latin typeface="Calibri"/>
              </a:rPr>
              <a:t> and deployment of the corresponding storage facilities</a:t>
            </a:r>
          </a:p>
          <a:p>
            <a:pPr marL="541338" lvl="1" indent="-84138">
              <a:buSzPct val="45000"/>
              <a:buFont typeface="Arial" pitchFamily="34" charset="0"/>
              <a:buChar char="•"/>
            </a:pPr>
            <a:endParaRPr sz="2000" dirty="0"/>
          </a:p>
          <a:p>
            <a:pPr marL="541338" lvl="1" indent="-84138">
              <a:buSzPct val="45000"/>
              <a:buFont typeface="Arial" pitchFamily="34" charset="0"/>
              <a:buChar char="•"/>
            </a:pPr>
            <a:r>
              <a:rPr lang="pl-PL" sz="1600" dirty="0" err="1">
                <a:latin typeface="Calibri"/>
              </a:rPr>
              <a:t>Constitutes</a:t>
            </a:r>
            <a:r>
              <a:rPr lang="pl-PL" sz="1600" dirty="0">
                <a:latin typeface="Calibri"/>
              </a:rPr>
              <a:t> a </a:t>
            </a:r>
            <a:r>
              <a:rPr lang="pl-PL" sz="1600" dirty="0" err="1">
                <a:latin typeface="Calibri"/>
              </a:rPr>
              <a:t>research</a:t>
            </a:r>
            <a:r>
              <a:rPr lang="pl-PL" sz="1600" dirty="0">
                <a:latin typeface="Calibri"/>
              </a:rPr>
              <a:t> </a:t>
            </a:r>
            <a:r>
              <a:rPr lang="pl-PL" sz="1600" dirty="0" err="1">
                <a:latin typeface="Calibri"/>
              </a:rPr>
              <a:t>space</a:t>
            </a:r>
            <a:r>
              <a:rPr lang="pl-PL" sz="1600" dirty="0">
                <a:latin typeface="Calibri"/>
              </a:rPr>
              <a:t> for </a:t>
            </a:r>
            <a:r>
              <a:rPr lang="pl-PL" sz="1600" b="1" dirty="0" err="1">
                <a:latin typeface="Calibri"/>
              </a:rPr>
              <a:t>metadata</a:t>
            </a:r>
            <a:r>
              <a:rPr lang="pl-PL" sz="1600" b="1" dirty="0">
                <a:latin typeface="Calibri"/>
              </a:rPr>
              <a:t> model </a:t>
            </a:r>
            <a:r>
              <a:rPr lang="pl-PL" sz="1600" b="1" dirty="0" err="1">
                <a:latin typeface="Calibri"/>
              </a:rPr>
              <a:t>exchange</a:t>
            </a:r>
            <a:r>
              <a:rPr lang="pl-PL" sz="1600" b="1" dirty="0">
                <a:latin typeface="Calibri"/>
              </a:rPr>
              <a:t> and </a:t>
            </a:r>
            <a:r>
              <a:rPr lang="pl-PL" sz="1600" b="1" dirty="0" err="1">
                <a:latin typeface="Calibri"/>
              </a:rPr>
              <a:t>discovery</a:t>
            </a:r>
            <a:r>
              <a:rPr lang="pl-PL" sz="1600" dirty="0">
                <a:latin typeface="Calibri"/>
              </a:rPr>
              <a:t> </a:t>
            </a:r>
            <a:r>
              <a:rPr lang="pl-PL" sz="1600" dirty="0" err="1">
                <a:latin typeface="Calibri"/>
              </a:rPr>
              <a:t>with</a:t>
            </a:r>
            <a:r>
              <a:rPr lang="pl-PL" sz="1600" dirty="0">
                <a:latin typeface="Calibri"/>
              </a:rPr>
              <a:t> associated data </a:t>
            </a:r>
            <a:r>
              <a:rPr lang="pl-PL" sz="1600" dirty="0" err="1">
                <a:latin typeface="Calibri"/>
              </a:rPr>
              <a:t>repositories</a:t>
            </a:r>
            <a:r>
              <a:rPr lang="pl-PL" sz="1600" dirty="0">
                <a:latin typeface="Calibri"/>
              </a:rPr>
              <a:t> </a:t>
            </a:r>
            <a:r>
              <a:rPr lang="pl-PL" sz="1600" dirty="0" err="1">
                <a:latin typeface="Calibri"/>
              </a:rPr>
              <a:t>with</a:t>
            </a:r>
            <a:r>
              <a:rPr lang="pl-PL" sz="1600" dirty="0">
                <a:latin typeface="Calibri"/>
              </a:rPr>
              <a:t> </a:t>
            </a:r>
            <a:r>
              <a:rPr lang="pl-PL" sz="1600" dirty="0" err="1">
                <a:latin typeface="Calibri"/>
              </a:rPr>
              <a:t>access</a:t>
            </a:r>
            <a:r>
              <a:rPr lang="pl-PL" sz="1600" dirty="0">
                <a:latin typeface="Calibri"/>
              </a:rPr>
              <a:t> </a:t>
            </a:r>
            <a:r>
              <a:rPr lang="pl-PL" sz="1600" dirty="0" err="1">
                <a:latin typeface="Calibri"/>
              </a:rPr>
              <a:t>restrictions</a:t>
            </a:r>
            <a:r>
              <a:rPr lang="pl-PL" sz="1600" dirty="0">
                <a:latin typeface="Calibri"/>
              </a:rPr>
              <a:t> </a:t>
            </a:r>
            <a:r>
              <a:rPr lang="pl-PL" sz="1600" dirty="0" err="1">
                <a:latin typeface="Calibri"/>
              </a:rPr>
              <a:t>in</a:t>
            </a:r>
            <a:r>
              <a:rPr lang="pl-PL" sz="1600" dirty="0">
                <a:latin typeface="Calibri"/>
              </a:rPr>
              <a:t> place</a:t>
            </a:r>
          </a:p>
          <a:p>
            <a:pPr marL="541338" lvl="1" indent="-84138">
              <a:buSzPct val="45000"/>
              <a:buFont typeface="Arial" pitchFamily="34" charset="0"/>
              <a:buChar char="•"/>
            </a:pPr>
            <a:endParaRPr sz="2000" dirty="0"/>
          </a:p>
          <a:p>
            <a:pPr marL="541338" lvl="1" indent="-84138">
              <a:buSzPct val="45000"/>
              <a:buFont typeface="Arial" pitchFamily="34" charset="0"/>
              <a:buChar char="•"/>
            </a:pPr>
            <a:r>
              <a:rPr lang="pl-PL" sz="1600" dirty="0" err="1">
                <a:latin typeface="Calibri"/>
              </a:rPr>
              <a:t>Supports</a:t>
            </a:r>
            <a:r>
              <a:rPr lang="pl-PL" sz="1600" dirty="0">
                <a:latin typeface="Calibri"/>
              </a:rPr>
              <a:t> </a:t>
            </a:r>
            <a:r>
              <a:rPr lang="pl-PL" sz="1600" b="1" dirty="0" err="1">
                <a:latin typeface="Calibri"/>
              </a:rPr>
              <a:t>different</a:t>
            </a:r>
            <a:r>
              <a:rPr lang="pl-PL" sz="1600" b="1" dirty="0">
                <a:latin typeface="Calibri"/>
              </a:rPr>
              <a:t> </a:t>
            </a:r>
            <a:r>
              <a:rPr lang="pl-PL" sz="1600" b="1" dirty="0" err="1">
                <a:latin typeface="Calibri"/>
              </a:rPr>
              <a:t>types</a:t>
            </a:r>
            <a:r>
              <a:rPr lang="pl-PL" sz="1600" b="1" dirty="0">
                <a:latin typeface="Calibri"/>
              </a:rPr>
              <a:t> of </a:t>
            </a:r>
            <a:r>
              <a:rPr lang="pl-PL" sz="1600" b="1" dirty="0" err="1">
                <a:latin typeface="Calibri"/>
              </a:rPr>
              <a:t>storage</a:t>
            </a:r>
            <a:r>
              <a:rPr lang="pl-PL" sz="1600" b="1" dirty="0">
                <a:latin typeface="Calibri"/>
              </a:rPr>
              <a:t> </a:t>
            </a:r>
            <a:r>
              <a:rPr lang="pl-PL" sz="1600" b="1" dirty="0" err="1">
                <a:latin typeface="Calibri"/>
              </a:rPr>
              <a:t>sites</a:t>
            </a:r>
            <a:r>
              <a:rPr lang="pl-PL" sz="1600" dirty="0">
                <a:latin typeface="Calibri"/>
              </a:rPr>
              <a:t> and </a:t>
            </a:r>
            <a:r>
              <a:rPr lang="pl-PL" sz="1600" b="1" dirty="0">
                <a:latin typeface="Calibri"/>
              </a:rPr>
              <a:t>data transfer </a:t>
            </a:r>
            <a:r>
              <a:rPr lang="pl-PL" sz="1600" b="1" dirty="0" err="1">
                <a:latin typeface="Calibri"/>
              </a:rPr>
              <a:t>protocols</a:t>
            </a:r>
            <a:endParaRPr lang="pl-PL" sz="1600" b="1" dirty="0">
              <a:latin typeface="Calibri"/>
            </a:endParaRPr>
          </a:p>
          <a:p>
            <a:pPr marL="541338" lvl="1" indent="-84138">
              <a:buSzPct val="45000"/>
              <a:buFont typeface="Arial" pitchFamily="34" charset="0"/>
              <a:buChar char="•"/>
            </a:pPr>
            <a:endParaRPr sz="2000" dirty="0"/>
          </a:p>
          <a:p>
            <a:pPr marL="541338" lvl="1" indent="-84138">
              <a:buSzPct val="45000"/>
              <a:buFont typeface="Arial" pitchFamily="34" charset="0"/>
              <a:buChar char="•"/>
            </a:pPr>
            <a:r>
              <a:rPr lang="pl-PL" sz="1600" dirty="0" err="1">
                <a:latin typeface="Calibri"/>
              </a:rPr>
              <a:t>Supports</a:t>
            </a:r>
            <a:r>
              <a:rPr lang="pl-PL" sz="1600" dirty="0">
                <a:latin typeface="Calibri"/>
              </a:rPr>
              <a:t> </a:t>
            </a:r>
            <a:r>
              <a:rPr lang="pl-PL" sz="1600" dirty="0" err="1">
                <a:latin typeface="Calibri"/>
              </a:rPr>
              <a:t>the</a:t>
            </a:r>
            <a:r>
              <a:rPr lang="pl-PL" sz="1600" dirty="0">
                <a:latin typeface="Calibri"/>
              </a:rPr>
              <a:t> </a:t>
            </a:r>
            <a:r>
              <a:rPr lang="pl-PL" sz="1600" dirty="0" err="1">
                <a:latin typeface="Calibri"/>
              </a:rPr>
              <a:t>exploratory</a:t>
            </a:r>
            <a:r>
              <a:rPr lang="pl-PL" sz="1600" dirty="0">
                <a:latin typeface="Calibri"/>
              </a:rPr>
              <a:t> </a:t>
            </a:r>
            <a:r>
              <a:rPr lang="pl-PL" sz="1600" dirty="0" err="1">
                <a:latin typeface="Calibri"/>
              </a:rPr>
              <a:t>paradigm</a:t>
            </a:r>
            <a:r>
              <a:rPr lang="pl-PL" sz="1600" dirty="0">
                <a:latin typeface="Calibri"/>
              </a:rPr>
              <a:t> by </a:t>
            </a:r>
            <a:r>
              <a:rPr lang="pl-PL" sz="1600" dirty="0" err="1">
                <a:latin typeface="Calibri"/>
              </a:rPr>
              <a:t>making</a:t>
            </a:r>
            <a:r>
              <a:rPr lang="pl-PL" sz="1600" dirty="0">
                <a:latin typeface="Calibri"/>
              </a:rPr>
              <a:t> </a:t>
            </a:r>
            <a:r>
              <a:rPr lang="pl-PL" sz="1600" dirty="0" err="1">
                <a:latin typeface="Calibri"/>
              </a:rPr>
              <a:t>the</a:t>
            </a:r>
            <a:r>
              <a:rPr lang="pl-PL" sz="1600" dirty="0">
                <a:latin typeface="Calibri"/>
              </a:rPr>
              <a:t> </a:t>
            </a:r>
            <a:r>
              <a:rPr lang="pl-PL" sz="1600" dirty="0" err="1">
                <a:latin typeface="Calibri"/>
              </a:rPr>
              <a:t>models</a:t>
            </a:r>
            <a:r>
              <a:rPr lang="pl-PL" sz="1600" dirty="0">
                <a:latin typeface="Calibri"/>
              </a:rPr>
              <a:t> </a:t>
            </a:r>
            <a:r>
              <a:rPr lang="pl-PL" sz="1600" dirty="0" err="1">
                <a:latin typeface="Calibri"/>
              </a:rPr>
              <a:t>evolve</a:t>
            </a:r>
            <a:r>
              <a:rPr lang="pl-PL" sz="1600" dirty="0">
                <a:latin typeface="Calibri"/>
              </a:rPr>
              <a:t> </a:t>
            </a:r>
            <a:r>
              <a:rPr lang="pl-PL" sz="1600" dirty="0" err="1">
                <a:latin typeface="Calibri"/>
              </a:rPr>
              <a:t>together</a:t>
            </a:r>
            <a:r>
              <a:rPr lang="pl-PL" sz="1600" dirty="0">
                <a:latin typeface="Calibri"/>
              </a:rPr>
              <a:t> </a:t>
            </a:r>
            <a:r>
              <a:rPr lang="pl-PL" sz="1600" dirty="0" err="1">
                <a:latin typeface="Calibri"/>
              </a:rPr>
              <a:t>with</a:t>
            </a:r>
            <a:r>
              <a:rPr lang="pl-PL" sz="1600" dirty="0">
                <a:latin typeface="Calibri"/>
              </a:rPr>
              <a:t> data</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5"/>
          <p:cNvGraphicFramePr>
            <a:graphicFrameLocks noGrp="1"/>
          </p:cNvGraphicFramePr>
          <p:nvPr>
            <p:extLst>
              <p:ext uri="{D42A27DB-BD31-4B8C-83A1-F6EECF244321}">
                <p14:modId xmlns:p14="http://schemas.microsoft.com/office/powerpoint/2010/main" val="1053372129"/>
              </p:ext>
            </p:extLst>
          </p:nvPr>
        </p:nvGraphicFramePr>
        <p:xfrm>
          <a:off x="539552" y="980728"/>
          <a:ext cx="7835901" cy="4896546"/>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xmlns="" val="20002"/>
                    </a:ext>
                  </a:extLst>
                </a:gridCol>
                <a:gridCol w="5040560">
                  <a:extLst>
                    <a:ext uri="{9D8B030D-6E8A-4147-A177-3AD203B41FA5}">
                      <a16:colId xmlns:a16="http://schemas.microsoft.com/office/drawing/2014/main" xmlns="" val="20000"/>
                    </a:ext>
                  </a:extLst>
                </a:gridCol>
                <a:gridCol w="2291285">
                  <a:extLst>
                    <a:ext uri="{9D8B030D-6E8A-4147-A177-3AD203B41FA5}">
                      <a16:colId xmlns:a16="http://schemas.microsoft.com/office/drawing/2014/main" xmlns="" val="20001"/>
                    </a:ext>
                  </a:extLst>
                </a:gridCol>
              </a:tblGrid>
              <a:tr h="3543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solidFill>
                            <a:schemeClr val="bg1"/>
                          </a:solidFill>
                        </a:rPr>
                        <a:t>#</a:t>
                      </a:r>
                    </a:p>
                  </a:txBody>
                  <a:tcPr marL="91449" marR="91449"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solidFill>
                            <a:schemeClr val="bg1"/>
                          </a:solidFill>
                        </a:rPr>
                        <a:t>Questions</a:t>
                      </a:r>
                      <a:r>
                        <a:rPr lang="pl-PL" sz="1600" b="1" dirty="0">
                          <a:solidFill>
                            <a:schemeClr val="bg1"/>
                          </a:solidFill>
                        </a:rPr>
                        <a:t> </a:t>
                      </a:r>
                      <a:r>
                        <a:rPr lang="en-US" sz="1600" b="1" noProof="0" dirty="0">
                          <a:solidFill>
                            <a:schemeClr val="bg1"/>
                          </a:solidFill>
                        </a:rPr>
                        <a:t>to</a:t>
                      </a:r>
                      <a:r>
                        <a:rPr lang="pl-PL" sz="1600" b="1" dirty="0">
                          <a:solidFill>
                            <a:schemeClr val="bg1"/>
                          </a:solidFill>
                        </a:rPr>
                        <a:t> </a:t>
                      </a:r>
                      <a:r>
                        <a:rPr lang="en-US" sz="1600" b="1" noProof="0" dirty="0">
                          <a:solidFill>
                            <a:schemeClr val="bg1"/>
                          </a:solidFill>
                        </a:rPr>
                        <a:t>other WPs</a:t>
                      </a:r>
                    </a:p>
                  </a:txBody>
                  <a:tcPr marL="91449" marR="91449"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To be answered by…</a:t>
                      </a:r>
                      <a:endParaRPr lang="de-DE" sz="1600" b="1" dirty="0">
                        <a:solidFill>
                          <a:schemeClr val="bg1"/>
                        </a:solidFill>
                      </a:endParaRPr>
                    </a:p>
                  </a:txBody>
                  <a:tcPr marL="91449" marR="91449" marT="45726" marB="45726" anchor="ctr"/>
                </a:tc>
                <a:extLst>
                  <a:ext uri="{0D108BD9-81ED-4DB2-BD59-A6C34878D82A}">
                    <a16:rowId xmlns:a16="http://schemas.microsoft.com/office/drawing/2014/main" xmlns="" val="10000"/>
                  </a:ext>
                </a:extLst>
              </a:tr>
              <a:tr h="966415">
                <a:tc>
                  <a:txBody>
                    <a:bodyPr/>
                    <a:lstStyle/>
                    <a:p>
                      <a:pPr algn="ctr">
                        <a:buFont typeface="Arial" charset="0"/>
                        <a:buNone/>
                        <a:defRPr/>
                      </a:pPr>
                      <a:r>
                        <a:rPr lang="es-ES" sz="1800" b="1" dirty="0"/>
                        <a:t>1</a:t>
                      </a:r>
                    </a:p>
                  </a:txBody>
                  <a:tcPr marL="91449" marR="91449" marT="45726" marB="45726" anchor="ctr"/>
                </a:tc>
                <a:tc>
                  <a:txBody>
                    <a:bodyPr/>
                    <a:lstStyle/>
                    <a:p>
                      <a:pPr algn="just">
                        <a:buFont typeface="Arial" charset="0"/>
                        <a:buNone/>
                        <a:defRPr/>
                      </a:pPr>
                      <a:r>
                        <a:rPr lang="pl-PL" sz="1800" dirty="0"/>
                        <a:t>Can </a:t>
                      </a:r>
                      <a:r>
                        <a:rPr lang="en-US" sz="1800" dirty="0"/>
                        <a:t>you define </a:t>
                      </a:r>
                      <a:r>
                        <a:rPr lang="pl-PL" sz="1800" dirty="0"/>
                        <a:t>a </a:t>
                      </a:r>
                      <a:r>
                        <a:rPr lang="en-US" sz="1800" dirty="0"/>
                        <a:t>set</a:t>
                      </a:r>
                      <a:r>
                        <a:rPr lang="en-US" sz="1800" baseline="0" dirty="0"/>
                        <a:t> of functional and non-functional requirements </a:t>
                      </a:r>
                      <a:r>
                        <a:rPr lang="pl-PL" sz="1800" baseline="0" dirty="0"/>
                        <a:t>associated with PROCESS </a:t>
                      </a:r>
                      <a:r>
                        <a:rPr lang="en-US" sz="1800" baseline="0" dirty="0"/>
                        <a:t>use cases?</a:t>
                      </a:r>
                      <a:endParaRPr lang="es-ES" sz="1800" dirty="0"/>
                    </a:p>
                  </a:txBody>
                  <a:tcPr marL="91449" marR="9144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tx1"/>
                          </a:solidFill>
                        </a:rPr>
                        <a:t>WP2</a:t>
                      </a:r>
                    </a:p>
                  </a:txBody>
                  <a:tcPr marL="91449" marR="91449" marT="45726" marB="45726" anchor="ctr"/>
                </a:tc>
                <a:extLst>
                  <a:ext uri="{0D108BD9-81ED-4DB2-BD59-A6C34878D82A}">
                    <a16:rowId xmlns:a16="http://schemas.microsoft.com/office/drawing/2014/main" xmlns="" val="10001"/>
                  </a:ext>
                </a:extLst>
              </a:tr>
              <a:tr h="966415">
                <a:tc>
                  <a:txBody>
                    <a:bodyPr/>
                    <a:lstStyle/>
                    <a:p>
                      <a:pPr algn="ctr">
                        <a:buFont typeface="Arial" charset="0"/>
                        <a:buNone/>
                        <a:defRPr/>
                      </a:pPr>
                      <a:r>
                        <a:rPr lang="es-ES" sz="1800" b="1" dirty="0"/>
                        <a:t>2</a:t>
                      </a:r>
                    </a:p>
                  </a:txBody>
                  <a:tcPr marL="91449" marR="91449" marT="45726" marB="45726" anchor="ctr"/>
                </a:tc>
                <a:tc>
                  <a:txBody>
                    <a:bodyPr/>
                    <a:lstStyle/>
                    <a:p>
                      <a:pPr algn="just">
                        <a:buFont typeface="Arial" charset="0"/>
                        <a:buNone/>
                        <a:defRPr/>
                      </a:pPr>
                      <a:r>
                        <a:rPr lang="pl-PL" sz="1800" baseline="0" dirty="0"/>
                        <a:t>We need a </a:t>
                      </a:r>
                      <a:r>
                        <a:rPr lang="es-ES" sz="1800" baseline="0" dirty="0" err="1"/>
                        <a:t>d</a:t>
                      </a:r>
                      <a:r>
                        <a:rPr lang="es-ES" sz="1800" dirty="0" err="1"/>
                        <a:t>etailed</a:t>
                      </a:r>
                      <a:r>
                        <a:rPr lang="es-ES" sz="1800" baseline="0" dirty="0"/>
                        <a:t> flow of computations and data between the software components: </a:t>
                      </a:r>
                      <a:r>
                        <a:rPr lang="es-ES" sz="1800" baseline="0" dirty="0" err="1"/>
                        <a:t>workflow</a:t>
                      </a:r>
                      <a:r>
                        <a:rPr lang="pl-PL" sz="1800" baseline="0" dirty="0"/>
                        <a:t> </a:t>
                      </a:r>
                      <a:r>
                        <a:rPr lang="es-ES" sz="1800" baseline="0" dirty="0" err="1"/>
                        <a:t>graph</a:t>
                      </a:r>
                      <a:r>
                        <a:rPr lang="es-ES" sz="1800" baseline="0" dirty="0"/>
                        <a:t>, data</a:t>
                      </a:r>
                      <a:r>
                        <a:rPr lang="pl-PL" sz="1800" baseline="0" dirty="0"/>
                        <a:t> flows</a:t>
                      </a:r>
                      <a:r>
                        <a:rPr lang="es-ES" sz="1800" baseline="0" dirty="0"/>
                        <a:t>,  </a:t>
                      </a:r>
                      <a:r>
                        <a:rPr lang="es-ES" sz="1800" baseline="0" dirty="0" err="1"/>
                        <a:t>number</a:t>
                      </a:r>
                      <a:r>
                        <a:rPr lang="es-ES" sz="1800" baseline="0" dirty="0"/>
                        <a:t> </a:t>
                      </a:r>
                      <a:r>
                        <a:rPr lang="es-ES" sz="1800" baseline="0" dirty="0" err="1"/>
                        <a:t>of</a:t>
                      </a:r>
                      <a:r>
                        <a:rPr lang="es-ES" sz="1800" baseline="0" dirty="0"/>
                        <a:t> </a:t>
                      </a:r>
                      <a:r>
                        <a:rPr lang="es-ES" sz="1800" baseline="0" dirty="0" err="1"/>
                        <a:t>runs</a:t>
                      </a:r>
                      <a:r>
                        <a:rPr lang="pl-PL" sz="1800" baseline="0" dirty="0"/>
                        <a:t> involved etc.</a:t>
                      </a:r>
                      <a:endParaRPr lang="es-ES" sz="1800" dirty="0"/>
                    </a:p>
                  </a:txBody>
                  <a:tcPr marL="91449" marR="9144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WP2</a:t>
                      </a:r>
                      <a:endParaRPr lang="de-DE" sz="1800" b="0" dirty="0">
                        <a:solidFill>
                          <a:schemeClr val="tx1"/>
                        </a:solidFill>
                      </a:endParaRPr>
                    </a:p>
                  </a:txBody>
                  <a:tcPr marL="91449" marR="91449" marT="45726" marB="45726" anchor="ctr"/>
                </a:tc>
                <a:extLst>
                  <a:ext uri="{0D108BD9-81ED-4DB2-BD59-A6C34878D82A}">
                    <a16:rowId xmlns:a16="http://schemas.microsoft.com/office/drawing/2014/main" xmlns="" val="10002"/>
                  </a:ext>
                </a:extLst>
              </a:tr>
              <a:tr h="676494">
                <a:tc>
                  <a:txBody>
                    <a:bodyPr/>
                    <a:lstStyle/>
                    <a:p>
                      <a:pPr algn="ctr">
                        <a:buFont typeface="Arial" charset="0"/>
                        <a:buNone/>
                        <a:defRPr/>
                      </a:pPr>
                      <a:r>
                        <a:rPr lang="es-ES" sz="1800" b="1" dirty="0"/>
                        <a:t>3</a:t>
                      </a:r>
                    </a:p>
                  </a:txBody>
                  <a:tcPr marL="91449" marR="91449" marT="45726" marB="45726" anchor="ctr"/>
                </a:tc>
                <a:tc>
                  <a:txBody>
                    <a:bodyPr/>
                    <a:lstStyle/>
                    <a:p>
                      <a:pPr algn="just">
                        <a:buFont typeface="Arial" charset="0"/>
                        <a:buNone/>
                        <a:defRPr/>
                      </a:pPr>
                      <a:r>
                        <a:rPr lang="en-GB" altLang="en-US" sz="1800" dirty="0"/>
                        <a:t>What</a:t>
                      </a:r>
                      <a:r>
                        <a:rPr lang="en-GB" altLang="en-US" sz="1800" baseline="0" dirty="0"/>
                        <a:t> </a:t>
                      </a:r>
                      <a:r>
                        <a:rPr lang="pl-PL" altLang="en-US" sz="1800" baseline="0" dirty="0"/>
                        <a:t>are the </a:t>
                      </a:r>
                      <a:r>
                        <a:rPr lang="en-GB" altLang="en-US" sz="1800" baseline="0" dirty="0"/>
                        <a:t>d</a:t>
                      </a:r>
                      <a:r>
                        <a:rPr lang="en-GB" altLang="en-US" sz="1800" dirty="0"/>
                        <a:t>ata</a:t>
                      </a:r>
                      <a:r>
                        <a:rPr lang="en-GB" altLang="en-US" sz="1800" baseline="0" dirty="0"/>
                        <a:t> and metadata characteristics </a:t>
                      </a:r>
                      <a:r>
                        <a:rPr lang="pl-PL" altLang="en-US" sz="1800" baseline="0" dirty="0"/>
                        <a:t>of </a:t>
                      </a:r>
                      <a:r>
                        <a:rPr lang="en-GB" altLang="en-US" sz="1800" baseline="0" dirty="0"/>
                        <a:t>the use case you are responsible for? </a:t>
                      </a:r>
                      <a:endParaRPr lang="es-ES" sz="1800" dirty="0"/>
                    </a:p>
                  </a:txBody>
                  <a:tcPr marL="91449" marR="9144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tx1"/>
                          </a:solidFill>
                        </a:rPr>
                        <a:t>WP2</a:t>
                      </a:r>
                    </a:p>
                  </a:txBody>
                  <a:tcPr marL="91449" marR="91449" marT="45726" marB="45726" anchor="ctr"/>
                </a:tc>
                <a:extLst>
                  <a:ext uri="{0D108BD9-81ED-4DB2-BD59-A6C34878D82A}">
                    <a16:rowId xmlns:a16="http://schemas.microsoft.com/office/drawing/2014/main" xmlns="" val="10003"/>
                  </a:ext>
                </a:extLst>
              </a:tr>
              <a:tr h="966415">
                <a:tc>
                  <a:txBody>
                    <a:bodyPr/>
                    <a:lstStyle/>
                    <a:p>
                      <a:pPr algn="ctr">
                        <a:buFont typeface="Arial" charset="0"/>
                        <a:buNone/>
                        <a:defRPr/>
                      </a:pPr>
                      <a:r>
                        <a:rPr lang="es-ES" sz="1800" b="1" dirty="0"/>
                        <a:t>4</a:t>
                      </a:r>
                    </a:p>
                  </a:txBody>
                  <a:tcPr marL="91449" marR="91449" marT="45726" marB="45726" anchor="ctr"/>
                </a:tc>
                <a:tc>
                  <a:txBody>
                    <a:bodyPr/>
                    <a:lstStyle/>
                    <a:p>
                      <a:pPr algn="just">
                        <a:buFont typeface="Arial" charset="0"/>
                        <a:buNone/>
                        <a:defRPr/>
                      </a:pPr>
                      <a:r>
                        <a:rPr lang="es-ES" sz="1800" dirty="0"/>
                        <a:t>Please </a:t>
                      </a:r>
                      <a:r>
                        <a:rPr lang="es-ES" sz="1800" dirty="0" err="1"/>
                        <a:t>estimate</a:t>
                      </a:r>
                      <a:r>
                        <a:rPr lang="es-ES" sz="1800" dirty="0"/>
                        <a:t> </a:t>
                      </a:r>
                      <a:r>
                        <a:rPr lang="pl-PL" sz="1800" dirty="0"/>
                        <a:t>the </a:t>
                      </a:r>
                      <a:r>
                        <a:rPr lang="es-ES" sz="1800" dirty="0" err="1"/>
                        <a:t>computational</a:t>
                      </a:r>
                      <a:r>
                        <a:rPr lang="es-ES" sz="1800" baseline="0" dirty="0"/>
                        <a:t> </a:t>
                      </a:r>
                      <a:r>
                        <a:rPr lang="es-ES" sz="1800" baseline="0" dirty="0" err="1"/>
                        <a:t>requirements</a:t>
                      </a:r>
                      <a:r>
                        <a:rPr lang="es-ES" sz="1800" baseline="0" dirty="0"/>
                        <a:t> </a:t>
                      </a:r>
                      <a:r>
                        <a:rPr lang="pl-PL" sz="1800" baseline="0" dirty="0"/>
                        <a:t>of </a:t>
                      </a:r>
                      <a:r>
                        <a:rPr lang="es-ES" sz="1800" baseline="0" dirty="0" err="1"/>
                        <a:t>your</a:t>
                      </a:r>
                      <a:r>
                        <a:rPr lang="es-ES" sz="1800" baseline="0" dirty="0"/>
                        <a:t> use case (e.g. </a:t>
                      </a:r>
                      <a:r>
                        <a:rPr lang="pl-PL" sz="1800" baseline="0" dirty="0"/>
                        <a:t>run</a:t>
                      </a:r>
                      <a:r>
                        <a:rPr lang="es-ES" sz="1800" baseline="0" dirty="0"/>
                        <a:t>time </a:t>
                      </a:r>
                      <a:r>
                        <a:rPr lang="pl-PL" sz="1800" baseline="0" dirty="0"/>
                        <a:t>for a given number of </a:t>
                      </a:r>
                      <a:r>
                        <a:rPr lang="es-ES" sz="1800" baseline="0" dirty="0" err="1"/>
                        <a:t>nodes</a:t>
                      </a:r>
                      <a:r>
                        <a:rPr lang="es-ES" sz="1800" baseline="0" dirty="0"/>
                        <a:t>/</a:t>
                      </a:r>
                      <a:r>
                        <a:rPr lang="es-ES" sz="1800" baseline="0" dirty="0" err="1"/>
                        <a:t>cores</a:t>
                      </a:r>
                      <a:r>
                        <a:rPr lang="es-ES" sz="1800" baseline="0" dirty="0"/>
                        <a:t>)</a:t>
                      </a:r>
                      <a:r>
                        <a:rPr lang="pl-PL" sz="1800" baseline="0" dirty="0"/>
                        <a:t>.</a:t>
                      </a:r>
                      <a:endParaRPr lang="es-ES" sz="1800" dirty="0"/>
                    </a:p>
                  </a:txBody>
                  <a:tcPr marL="91449" marR="9144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tx1"/>
                          </a:solidFill>
                        </a:rPr>
                        <a:t>WP2</a:t>
                      </a:r>
                    </a:p>
                  </a:txBody>
                  <a:tcPr marL="91449" marR="91449" marT="45726" marB="45726" anchor="ctr"/>
                </a:tc>
                <a:extLst>
                  <a:ext uri="{0D108BD9-81ED-4DB2-BD59-A6C34878D82A}">
                    <a16:rowId xmlns:a16="http://schemas.microsoft.com/office/drawing/2014/main" xmlns="" val="10004"/>
                  </a:ext>
                </a:extLst>
              </a:tr>
              <a:tr h="966415">
                <a:tc>
                  <a:txBody>
                    <a:bodyPr/>
                    <a:lstStyle/>
                    <a:p>
                      <a:pPr algn="ctr">
                        <a:buFont typeface="Arial" charset="0"/>
                        <a:buNone/>
                        <a:defRPr/>
                      </a:pPr>
                      <a:r>
                        <a:rPr lang="es-ES" sz="1800" b="1" dirty="0"/>
                        <a:t>5</a:t>
                      </a:r>
                    </a:p>
                  </a:txBody>
                  <a:tcPr marL="91449" marR="91449" marT="45726" marB="45726" anchor="ctr"/>
                </a:tc>
                <a:tc>
                  <a:txBody>
                    <a:bodyPr/>
                    <a:lstStyle/>
                    <a:p>
                      <a:pPr algn="just">
                        <a:buFont typeface="Arial" charset="0"/>
                        <a:buNone/>
                        <a:defRPr/>
                      </a:pPr>
                      <a:r>
                        <a:rPr lang="es-ES" sz="1800" dirty="0"/>
                        <a:t>Do you expect metadata produced by your use case </a:t>
                      </a:r>
                      <a:r>
                        <a:rPr lang="es-ES" sz="1800" dirty="0" err="1"/>
                        <a:t>to</a:t>
                      </a:r>
                      <a:r>
                        <a:rPr lang="es-ES" sz="1800" dirty="0"/>
                        <a:t> </a:t>
                      </a:r>
                      <a:r>
                        <a:rPr lang="pl-PL" sz="1800" dirty="0"/>
                        <a:t>follow a </a:t>
                      </a:r>
                      <a:r>
                        <a:rPr lang="es-ES" sz="1800" dirty="0" err="1"/>
                        <a:t>fixed</a:t>
                      </a:r>
                      <a:r>
                        <a:rPr lang="es-ES" sz="1800" dirty="0"/>
                        <a:t> </a:t>
                      </a:r>
                      <a:r>
                        <a:rPr lang="es-ES" sz="1800" dirty="0" err="1"/>
                        <a:t>schema</a:t>
                      </a:r>
                      <a:r>
                        <a:rPr lang="pl-PL" sz="1800" dirty="0"/>
                        <a:t>,</a:t>
                      </a:r>
                      <a:r>
                        <a:rPr lang="es-ES" sz="1800" dirty="0"/>
                        <a:t> </a:t>
                      </a:r>
                      <a:r>
                        <a:rPr lang="es-ES" sz="1800" dirty="0" err="1"/>
                        <a:t>or</a:t>
                      </a:r>
                      <a:r>
                        <a:rPr lang="es-ES" sz="1800" dirty="0"/>
                        <a:t> </a:t>
                      </a:r>
                      <a:r>
                        <a:rPr lang="pl-PL" sz="1800" dirty="0"/>
                        <a:t>is the schema going to evolve</a:t>
                      </a:r>
                      <a:r>
                        <a:rPr lang="es-ES" sz="1800" dirty="0"/>
                        <a:t>?</a:t>
                      </a:r>
                    </a:p>
                  </a:txBody>
                  <a:tcPr marL="91449" marR="9144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tx1"/>
                          </a:solidFill>
                        </a:rPr>
                        <a:t>WP2</a:t>
                      </a:r>
                    </a:p>
                  </a:txBody>
                  <a:tcPr marL="91449" marR="91449" marT="45726" marB="45726" anchor="ctr"/>
                </a:tc>
                <a:extLst>
                  <a:ext uri="{0D108BD9-81ED-4DB2-BD59-A6C34878D82A}">
                    <a16:rowId xmlns:a16="http://schemas.microsoft.com/office/drawing/2014/main" xmlns="" val="10005"/>
                  </a:ext>
                </a:extLst>
              </a:tr>
            </a:tbl>
          </a:graphicData>
        </a:graphic>
      </p:graphicFrame>
      <p:sp>
        <p:nvSpPr>
          <p:cNvPr id="24607" name="Titolo 1"/>
          <p:cNvSpPr>
            <a:spLocks noGrp="1"/>
          </p:cNvSpPr>
          <p:nvPr>
            <p:ph type="title"/>
          </p:nvPr>
        </p:nvSpPr>
        <p:spPr>
          <a:xfrm>
            <a:off x="1115615" y="68263"/>
            <a:ext cx="7091759" cy="696441"/>
          </a:xfrm>
        </p:spPr>
        <p:txBody>
          <a:bodyPr/>
          <a:lstStyle/>
          <a:p>
            <a:pPr eaLnBrk="1" hangingPunct="1"/>
            <a:r>
              <a:rPr lang="en-GB" altLang="en-US" dirty="0">
                <a:ea typeface="MS PGothic"/>
                <a:cs typeface="MS PGothic"/>
              </a:rPr>
              <a:t>W</a:t>
            </a:r>
            <a:r>
              <a:rPr lang="pl-PL" altLang="en-US" dirty="0">
                <a:ea typeface="MS PGothic"/>
                <a:cs typeface="MS PGothic"/>
              </a:rPr>
              <a:t>P</a:t>
            </a:r>
            <a:r>
              <a:rPr lang="en-US" altLang="en-US" dirty="0">
                <a:ea typeface="MS PGothic"/>
                <a:cs typeface="MS PGothic"/>
              </a:rPr>
              <a:t>6</a:t>
            </a:r>
            <a:r>
              <a:rPr lang="en-GB" altLang="en-US" dirty="0">
                <a:ea typeface="MS PGothic"/>
                <a:cs typeface="MS PGothic"/>
              </a:rPr>
              <a:t>: Main Questions</a:t>
            </a:r>
            <a:r>
              <a:rPr lang="pl-PL" altLang="en-US" dirty="0">
                <a:ea typeface="MS PGothic"/>
                <a:cs typeface="MS PGothic"/>
              </a:rPr>
              <a:t> (1/2)</a:t>
            </a:r>
            <a:endParaRPr lang="en-GB" altLang="en-US" dirty="0">
              <a:ea typeface="MS PGothic"/>
              <a:cs typeface="MS P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5"/>
          <p:cNvGraphicFramePr>
            <a:graphicFrameLocks noGrp="1"/>
          </p:cNvGraphicFramePr>
          <p:nvPr>
            <p:extLst>
              <p:ext uri="{D42A27DB-BD31-4B8C-83A1-F6EECF244321}">
                <p14:modId xmlns:p14="http://schemas.microsoft.com/office/powerpoint/2010/main" val="3513343040"/>
              </p:ext>
            </p:extLst>
          </p:nvPr>
        </p:nvGraphicFramePr>
        <p:xfrm>
          <a:off x="539552" y="980728"/>
          <a:ext cx="7835901" cy="4861128"/>
        </p:xfrm>
        <a:graphic>
          <a:graphicData uri="http://schemas.openxmlformats.org/drawingml/2006/table">
            <a:tbl>
              <a:tblPr firstRow="1" bandRow="1">
                <a:tableStyleId>{5C22544A-7EE6-4342-B048-85BDC9FD1C3A}</a:tableStyleId>
              </a:tblPr>
              <a:tblGrid>
                <a:gridCol w="504056">
                  <a:extLst>
                    <a:ext uri="{9D8B030D-6E8A-4147-A177-3AD203B41FA5}">
                      <a16:colId xmlns:a16="http://schemas.microsoft.com/office/drawing/2014/main" xmlns="" val="20002"/>
                    </a:ext>
                  </a:extLst>
                </a:gridCol>
                <a:gridCol w="5040560">
                  <a:extLst>
                    <a:ext uri="{9D8B030D-6E8A-4147-A177-3AD203B41FA5}">
                      <a16:colId xmlns:a16="http://schemas.microsoft.com/office/drawing/2014/main" xmlns="" val="20000"/>
                    </a:ext>
                  </a:extLst>
                </a:gridCol>
                <a:gridCol w="2291285">
                  <a:extLst>
                    <a:ext uri="{9D8B030D-6E8A-4147-A177-3AD203B41FA5}">
                      <a16:colId xmlns:a16="http://schemas.microsoft.com/office/drawing/2014/main" xmlns="" val="20001"/>
                    </a:ext>
                  </a:extLst>
                </a:gridCol>
              </a:tblGrid>
              <a:tr h="3353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solidFill>
                            <a:schemeClr val="bg1"/>
                          </a:solidFill>
                        </a:rPr>
                        <a:t>#</a:t>
                      </a:r>
                    </a:p>
                  </a:txBody>
                  <a:tcPr marL="91449" marR="91449"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solidFill>
                            <a:schemeClr val="bg1"/>
                          </a:solidFill>
                        </a:rPr>
                        <a:t>Questions</a:t>
                      </a:r>
                      <a:r>
                        <a:rPr lang="pl-PL" sz="1600" b="1" dirty="0">
                          <a:solidFill>
                            <a:schemeClr val="bg1"/>
                          </a:solidFill>
                        </a:rPr>
                        <a:t> </a:t>
                      </a:r>
                      <a:r>
                        <a:rPr lang="en-US" sz="1600" b="1" noProof="0" dirty="0">
                          <a:solidFill>
                            <a:schemeClr val="bg1"/>
                          </a:solidFill>
                        </a:rPr>
                        <a:t>to</a:t>
                      </a:r>
                      <a:r>
                        <a:rPr lang="pl-PL" sz="1600" b="1" dirty="0">
                          <a:solidFill>
                            <a:schemeClr val="bg1"/>
                          </a:solidFill>
                        </a:rPr>
                        <a:t> </a:t>
                      </a:r>
                      <a:r>
                        <a:rPr lang="en-US" sz="1600" b="1" noProof="0" dirty="0">
                          <a:solidFill>
                            <a:schemeClr val="bg1"/>
                          </a:solidFill>
                        </a:rPr>
                        <a:t>other WPs</a:t>
                      </a:r>
                    </a:p>
                  </a:txBody>
                  <a:tcPr marL="91449" marR="91449" marT="45726" marB="457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To be answered by…</a:t>
                      </a:r>
                      <a:endParaRPr lang="de-DE" sz="1600" b="1" dirty="0">
                        <a:solidFill>
                          <a:schemeClr val="bg1"/>
                        </a:solidFill>
                      </a:endParaRPr>
                    </a:p>
                  </a:txBody>
                  <a:tcPr marL="91449" marR="91449" marT="45726" marB="45726" anchor="ctr"/>
                </a:tc>
                <a:extLst>
                  <a:ext uri="{0D108BD9-81ED-4DB2-BD59-A6C34878D82A}">
                    <a16:rowId xmlns:a16="http://schemas.microsoft.com/office/drawing/2014/main" xmlns="" val="10000"/>
                  </a:ext>
                </a:extLst>
              </a:tr>
              <a:tr h="898994">
                <a:tc>
                  <a:txBody>
                    <a:bodyPr/>
                    <a:lstStyle/>
                    <a:p>
                      <a:pPr algn="ctr">
                        <a:buFont typeface="Arial" charset="0"/>
                        <a:buNone/>
                        <a:defRPr/>
                      </a:pPr>
                      <a:r>
                        <a:rPr lang="en-US" sz="1800" b="1" noProof="0" dirty="0"/>
                        <a:t>6</a:t>
                      </a:r>
                    </a:p>
                  </a:txBody>
                  <a:tcPr marL="91449" marR="91449" marT="45726" marB="45726" anchor="ctr"/>
                </a:tc>
                <a:tc>
                  <a:txBody>
                    <a:bodyPr/>
                    <a:lstStyle/>
                    <a:p>
                      <a:pPr marL="0" marR="0" indent="0" algn="just" defTabSz="914400" rtl="0" eaLnBrk="1" fontAlgn="auto" latinLnBrk="0" hangingPunct="1">
                        <a:lnSpc>
                          <a:spcPct val="100000"/>
                        </a:lnSpc>
                        <a:spcBef>
                          <a:spcPts val="0"/>
                        </a:spcBef>
                        <a:spcAft>
                          <a:spcPts val="0"/>
                        </a:spcAft>
                        <a:buClrTx/>
                        <a:buSzTx/>
                        <a:buFont typeface="Arial" charset="0"/>
                        <a:buNone/>
                        <a:tabLst/>
                        <a:defRPr/>
                      </a:pPr>
                      <a:r>
                        <a:rPr lang="en-US" sz="1800" noProof="0" dirty="0"/>
                        <a:t>Are there any existing applications for your use</a:t>
                      </a:r>
                      <a:r>
                        <a:rPr lang="pl-PL" sz="1800" noProof="0" dirty="0"/>
                        <a:t> c</a:t>
                      </a:r>
                      <a:r>
                        <a:rPr lang="en-US" sz="1800" noProof="0" dirty="0" err="1"/>
                        <a:t>ase</a:t>
                      </a:r>
                      <a:r>
                        <a:rPr lang="pl-PL" sz="1800" noProof="0" dirty="0"/>
                        <a:t>? If so,</a:t>
                      </a:r>
                      <a:r>
                        <a:rPr lang="en-US" sz="1800" noProof="0" dirty="0"/>
                        <a:t> what type</a:t>
                      </a:r>
                      <a:r>
                        <a:rPr lang="pl-PL" sz="1800" noProof="0" dirty="0"/>
                        <a:t>s</a:t>
                      </a:r>
                      <a:r>
                        <a:rPr lang="en-US" sz="1800" noProof="0" dirty="0"/>
                        <a:t> of metadata </a:t>
                      </a:r>
                      <a:r>
                        <a:rPr lang="pl-PL" sz="1800" noProof="0" dirty="0"/>
                        <a:t>do </a:t>
                      </a:r>
                      <a:r>
                        <a:rPr lang="en-US" sz="1800" noProof="0" dirty="0"/>
                        <a:t>they use?</a:t>
                      </a:r>
                    </a:p>
                  </a:txBody>
                  <a:tcPr marL="91449" marR="9144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tx1"/>
                          </a:solidFill>
                        </a:rPr>
                        <a:t>WP2</a:t>
                      </a:r>
                    </a:p>
                  </a:txBody>
                  <a:tcPr marL="91449" marR="91449" marT="45726" marB="45726" anchor="ctr"/>
                </a:tc>
                <a:extLst>
                  <a:ext uri="{0D108BD9-81ED-4DB2-BD59-A6C34878D82A}">
                    <a16:rowId xmlns:a16="http://schemas.microsoft.com/office/drawing/2014/main" xmlns="" val="2849380781"/>
                  </a:ext>
                </a:extLst>
              </a:tr>
              <a:tr h="898994">
                <a:tc>
                  <a:txBody>
                    <a:bodyPr/>
                    <a:lstStyle/>
                    <a:p>
                      <a:pPr algn="ctr">
                        <a:buFont typeface="Arial" charset="0"/>
                        <a:buNone/>
                        <a:defRPr/>
                      </a:pPr>
                      <a:r>
                        <a:rPr lang="en-US" sz="1800" b="1" noProof="0" dirty="0"/>
                        <a:t>7</a:t>
                      </a:r>
                    </a:p>
                  </a:txBody>
                  <a:tcPr marL="91449" marR="91449" marT="45726" marB="45726" anchor="ctr"/>
                </a:tc>
                <a:tc>
                  <a:txBody>
                    <a:bodyPr/>
                    <a:lstStyle/>
                    <a:p>
                      <a:pPr marL="0" marR="0" lvl="0" indent="0" algn="just" defTabSz="914400" rtl="0" eaLnBrk="1" fontAlgn="auto" latinLnBrk="0" hangingPunct="1">
                        <a:lnSpc>
                          <a:spcPct val="100000"/>
                        </a:lnSpc>
                        <a:spcBef>
                          <a:spcPts val="0"/>
                        </a:spcBef>
                        <a:spcAft>
                          <a:spcPts val="0"/>
                        </a:spcAft>
                        <a:buClrTx/>
                        <a:buSzTx/>
                        <a:buFont typeface="Arial" charset="0"/>
                        <a:buNone/>
                        <a:tabLst/>
                        <a:defRPr/>
                      </a:pPr>
                      <a:r>
                        <a:rPr lang="es-ES" sz="1800" dirty="0"/>
                        <a:t>Please</a:t>
                      </a:r>
                      <a:r>
                        <a:rPr lang="es-ES" sz="1800" baseline="0" dirty="0"/>
                        <a:t> describe your idea for secure storage of data in </a:t>
                      </a:r>
                      <a:r>
                        <a:rPr lang="es-ES" sz="1800" baseline="0" dirty="0" err="1"/>
                        <a:t>the</a:t>
                      </a:r>
                      <a:r>
                        <a:rPr lang="es-ES" sz="1800" baseline="0" dirty="0"/>
                        <a:t> </a:t>
                      </a:r>
                      <a:r>
                        <a:rPr lang="es-ES" sz="1800" baseline="0" dirty="0" err="1"/>
                        <a:t>project</a:t>
                      </a:r>
                      <a:r>
                        <a:rPr lang="pl-PL" sz="1800" baseline="0" dirty="0"/>
                        <a:t>.</a:t>
                      </a:r>
                      <a:endParaRPr lang="es-ES" sz="1800" dirty="0"/>
                    </a:p>
                  </a:txBody>
                  <a:tcPr marL="91449" marR="91449" marT="45726" marB="4572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tx1"/>
                          </a:solidFill>
                        </a:rPr>
                        <a:t>WP5 (UVA)</a:t>
                      </a:r>
                    </a:p>
                  </a:txBody>
                  <a:tcPr marL="91449" marR="91449" marT="45726" marB="45726" anchor="ctr"/>
                </a:tc>
                <a:extLst>
                  <a:ext uri="{0D108BD9-81ED-4DB2-BD59-A6C34878D82A}">
                    <a16:rowId xmlns:a16="http://schemas.microsoft.com/office/drawing/2014/main" xmlns="" val="1294697051"/>
                  </a:ext>
                </a:extLst>
              </a:tr>
              <a:tr h="898994">
                <a:tc>
                  <a:txBody>
                    <a:bodyPr/>
                    <a:lstStyle/>
                    <a:p>
                      <a:pPr algn="ctr">
                        <a:buFont typeface="Arial" charset="0"/>
                        <a:buNone/>
                        <a:defRPr/>
                      </a:pPr>
                      <a:r>
                        <a:rPr lang="es-ES" sz="1800" b="1" dirty="0"/>
                        <a:t>8</a:t>
                      </a:r>
                    </a:p>
                  </a:txBody>
                  <a:tcPr marL="91449" marR="91449" marT="45726" marB="45726" anchor="ctr"/>
                </a:tc>
                <a:tc>
                  <a:txBody>
                    <a:bodyPr/>
                    <a:lstStyle/>
                    <a:p>
                      <a:pPr marL="0" marR="0" indent="0" algn="just" defTabSz="914400" rtl="0" eaLnBrk="1" fontAlgn="auto" latinLnBrk="0" hangingPunct="1">
                        <a:lnSpc>
                          <a:spcPct val="100000"/>
                        </a:lnSpc>
                        <a:spcBef>
                          <a:spcPts val="0"/>
                        </a:spcBef>
                        <a:spcAft>
                          <a:spcPts val="0"/>
                        </a:spcAft>
                        <a:buClrTx/>
                        <a:buSzTx/>
                        <a:buFont typeface="Arial" charset="0"/>
                        <a:buNone/>
                        <a:tabLst/>
                        <a:defRPr/>
                      </a:pPr>
                      <a:r>
                        <a:rPr lang="en-US" sz="1800" noProof="0" dirty="0"/>
                        <a:t>Please provide more details </a:t>
                      </a:r>
                      <a:r>
                        <a:rPr lang="pl-PL" sz="1800" noProof="0" dirty="0"/>
                        <a:t>regarding </a:t>
                      </a:r>
                      <a:r>
                        <a:rPr lang="en-US" sz="1800" noProof="0" dirty="0"/>
                        <a:t>plans for integration of data management with service orchestration.</a:t>
                      </a:r>
                    </a:p>
                  </a:txBody>
                  <a:tcPr marL="91449" marR="91449" marT="45726" marB="4572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tx1"/>
                          </a:solidFill>
                        </a:rPr>
                        <a:t>WP5 (UISAV)</a:t>
                      </a:r>
                    </a:p>
                  </a:txBody>
                  <a:tcPr marL="91449" marR="91449" marT="45726" marB="45726" anchor="ctr"/>
                </a:tc>
                <a:extLst>
                  <a:ext uri="{0D108BD9-81ED-4DB2-BD59-A6C34878D82A}">
                    <a16:rowId xmlns:a16="http://schemas.microsoft.com/office/drawing/2014/main" xmlns="" val="10001"/>
                  </a:ext>
                </a:extLst>
              </a:tr>
              <a:tr h="898994">
                <a:tc>
                  <a:txBody>
                    <a:bodyPr/>
                    <a:lstStyle/>
                    <a:p>
                      <a:pPr algn="ctr">
                        <a:buFont typeface="Arial" charset="0"/>
                        <a:buNone/>
                        <a:defRPr/>
                      </a:pPr>
                      <a:r>
                        <a:rPr lang="es-ES" sz="1800" b="1" dirty="0"/>
                        <a:t>9</a:t>
                      </a:r>
                    </a:p>
                  </a:txBody>
                  <a:tcPr marL="91449" marR="91449" marT="45726" marB="45726" anchor="ctr"/>
                </a:tc>
                <a:tc>
                  <a:txBody>
                    <a:bodyPr/>
                    <a:lstStyle/>
                    <a:p>
                      <a:pPr marL="0" marR="0" indent="0" algn="just" defTabSz="914400" rtl="0" eaLnBrk="1" fontAlgn="auto" latinLnBrk="0" hangingPunct="1">
                        <a:lnSpc>
                          <a:spcPct val="100000"/>
                        </a:lnSpc>
                        <a:spcBef>
                          <a:spcPts val="0"/>
                        </a:spcBef>
                        <a:spcAft>
                          <a:spcPts val="0"/>
                        </a:spcAft>
                        <a:buClrTx/>
                        <a:buSzTx/>
                        <a:buFont typeface="Arial" charset="0"/>
                        <a:buNone/>
                        <a:tabLst/>
                        <a:defRPr/>
                      </a:pPr>
                      <a:r>
                        <a:rPr lang="en-US" sz="1800" noProof="0" dirty="0"/>
                        <a:t>Please provide your requirements related to the integration of WP6 components</a:t>
                      </a:r>
                      <a:r>
                        <a:rPr lang="en-US" sz="1800" baseline="0" noProof="0" dirty="0"/>
                        <a:t> with the UI developed by WP7</a:t>
                      </a:r>
                      <a:r>
                        <a:rPr lang="pl-PL" sz="1800" baseline="0" noProof="0" dirty="0"/>
                        <a:t>.</a:t>
                      </a:r>
                      <a:endParaRPr lang="en-US" sz="1800" noProof="0" dirty="0"/>
                    </a:p>
                  </a:txBody>
                  <a:tcPr marL="91449" marR="9144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800" b="0" dirty="0">
                          <a:solidFill>
                            <a:schemeClr val="tx1"/>
                          </a:solidFill>
                        </a:rPr>
                        <a:t>WP</a:t>
                      </a:r>
                      <a:r>
                        <a:rPr lang="en-US" sz="1800" b="0" dirty="0">
                          <a:solidFill>
                            <a:schemeClr val="tx1"/>
                          </a:solidFill>
                        </a:rPr>
                        <a:t>7</a:t>
                      </a:r>
                      <a:endParaRPr lang="de-DE" sz="1800" b="0" dirty="0">
                        <a:solidFill>
                          <a:schemeClr val="tx1"/>
                        </a:solidFill>
                      </a:endParaRPr>
                    </a:p>
                  </a:txBody>
                  <a:tcPr marL="91449" marR="91449" marT="45726" marB="45726" anchor="ctr"/>
                </a:tc>
                <a:extLst>
                  <a:ext uri="{0D108BD9-81ED-4DB2-BD59-A6C34878D82A}">
                    <a16:rowId xmlns:a16="http://schemas.microsoft.com/office/drawing/2014/main" xmlns="" val="10002"/>
                  </a:ext>
                </a:extLst>
              </a:tr>
              <a:tr h="898994">
                <a:tc>
                  <a:txBody>
                    <a:bodyPr/>
                    <a:lstStyle/>
                    <a:p>
                      <a:pPr algn="ctr">
                        <a:buFont typeface="Arial" charset="0"/>
                        <a:buNone/>
                        <a:defRPr/>
                      </a:pPr>
                      <a:r>
                        <a:rPr lang="es-ES" sz="1800" b="1" dirty="0"/>
                        <a:t>10</a:t>
                      </a:r>
                    </a:p>
                  </a:txBody>
                  <a:tcPr marL="91449" marR="91449" marT="45726" marB="45726" anchor="ctr"/>
                </a:tc>
                <a:tc>
                  <a:txBody>
                    <a:bodyPr/>
                    <a:lstStyle/>
                    <a:p>
                      <a:pPr algn="just">
                        <a:buFont typeface="Arial" charset="0"/>
                        <a:buNone/>
                        <a:defRPr/>
                      </a:pPr>
                      <a:r>
                        <a:rPr lang="es-ES" sz="1800" dirty="0"/>
                        <a:t>What security solutions are integrated with your preexisting components?</a:t>
                      </a:r>
                    </a:p>
                  </a:txBody>
                  <a:tcPr marL="91449" marR="91449" marT="45726" marB="45726"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tx1"/>
                          </a:solidFill>
                        </a:rPr>
                        <a:t>ALL</a:t>
                      </a:r>
                    </a:p>
                  </a:txBody>
                  <a:tcPr marL="91449" marR="91449" marT="45726" marB="45726" anchor="ctr"/>
                </a:tc>
                <a:extLst>
                  <a:ext uri="{0D108BD9-81ED-4DB2-BD59-A6C34878D82A}">
                    <a16:rowId xmlns:a16="http://schemas.microsoft.com/office/drawing/2014/main" xmlns="" val="10005"/>
                  </a:ext>
                </a:extLst>
              </a:tr>
            </a:tbl>
          </a:graphicData>
        </a:graphic>
      </p:graphicFrame>
      <p:sp>
        <p:nvSpPr>
          <p:cNvPr id="24607" name="Titolo 1"/>
          <p:cNvSpPr>
            <a:spLocks noGrp="1"/>
          </p:cNvSpPr>
          <p:nvPr>
            <p:ph type="title"/>
          </p:nvPr>
        </p:nvSpPr>
        <p:spPr>
          <a:xfrm>
            <a:off x="1115615" y="68263"/>
            <a:ext cx="7091759" cy="696441"/>
          </a:xfrm>
        </p:spPr>
        <p:txBody>
          <a:bodyPr/>
          <a:lstStyle/>
          <a:p>
            <a:pPr eaLnBrk="1" hangingPunct="1"/>
            <a:r>
              <a:rPr lang="en-GB" altLang="en-US" dirty="0">
                <a:ea typeface="MS PGothic"/>
                <a:cs typeface="MS PGothic"/>
              </a:rPr>
              <a:t>W</a:t>
            </a:r>
            <a:r>
              <a:rPr lang="pl-PL" altLang="en-US" dirty="0">
                <a:ea typeface="MS PGothic"/>
                <a:cs typeface="MS PGothic"/>
              </a:rPr>
              <a:t>P</a:t>
            </a:r>
            <a:r>
              <a:rPr lang="en-US" altLang="en-US" dirty="0">
                <a:ea typeface="MS PGothic"/>
                <a:cs typeface="MS PGothic"/>
              </a:rPr>
              <a:t>6</a:t>
            </a:r>
            <a:r>
              <a:rPr lang="en-GB" altLang="en-US" dirty="0">
                <a:ea typeface="MS PGothic"/>
                <a:cs typeface="MS PGothic"/>
              </a:rPr>
              <a:t>: Main Questions</a:t>
            </a:r>
            <a:r>
              <a:rPr lang="pl-PL" altLang="en-US" dirty="0">
                <a:ea typeface="MS PGothic"/>
                <a:cs typeface="MS PGothic"/>
              </a:rPr>
              <a:t> (</a:t>
            </a:r>
            <a:r>
              <a:rPr lang="en-US" altLang="en-US" dirty="0">
                <a:ea typeface="MS PGothic"/>
                <a:cs typeface="MS PGothic"/>
              </a:rPr>
              <a:t>2</a:t>
            </a:r>
            <a:r>
              <a:rPr lang="pl-PL" altLang="en-US" dirty="0">
                <a:ea typeface="MS PGothic"/>
                <a:cs typeface="MS PGothic"/>
              </a:rPr>
              <a:t>/2)</a:t>
            </a:r>
            <a:endParaRPr lang="en-GB" altLang="en-US" dirty="0">
              <a:ea typeface="MS PGothic"/>
              <a:cs typeface="MS PGothic"/>
            </a:endParaRPr>
          </a:p>
        </p:txBody>
      </p:sp>
    </p:spTree>
    <p:extLst>
      <p:ext uri="{BB962C8B-B14F-4D97-AF65-F5344CB8AC3E}">
        <p14:creationId xmlns:p14="http://schemas.microsoft.com/office/powerpoint/2010/main" val="1493630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rostokąt 13"/>
          <p:cNvSpPr/>
          <p:nvPr/>
        </p:nvSpPr>
        <p:spPr>
          <a:xfrm>
            <a:off x="899592" y="1700808"/>
            <a:ext cx="6912768" cy="1754326"/>
          </a:xfrm>
          <a:prstGeom prst="rect">
            <a:avLst/>
          </a:prstGeom>
        </p:spPr>
        <p:txBody>
          <a:bodyPr wrap="square">
            <a:spAutoFit/>
          </a:bodyPr>
          <a:lstStyle/>
          <a:p>
            <a:pPr algn="ctr"/>
            <a:r>
              <a:rPr lang="en-US" sz="3600" dirty="0">
                <a:hlinkClick r:id="rId2"/>
              </a:rPr>
              <a:t>http://www.cyfronet.krakow.pl/en/</a:t>
            </a:r>
            <a:r>
              <a:rPr lang="en-US" sz="3600" dirty="0"/>
              <a:t>    </a:t>
            </a:r>
            <a:endParaRPr lang="pl-PL" sz="3600" dirty="0"/>
          </a:p>
          <a:p>
            <a:pPr algn="ctr"/>
            <a:endParaRPr lang="pl-PL" sz="3600" dirty="0">
              <a:solidFill>
                <a:schemeClr val="accent6">
                  <a:lumMod val="75000"/>
                </a:schemeClr>
              </a:solidFill>
              <a:hlinkClick r:id="rId3"/>
            </a:endParaRPr>
          </a:p>
          <a:p>
            <a:pPr algn="ctr"/>
            <a:r>
              <a:rPr lang="pl-PL" sz="3600" dirty="0">
                <a:solidFill>
                  <a:schemeClr val="accent6">
                    <a:lumMod val="75000"/>
                  </a:schemeClr>
                </a:solidFill>
                <a:hlinkClick r:id="rId3"/>
              </a:rPr>
              <a:t>http://dice.cyfronet.pl/</a:t>
            </a:r>
            <a:r>
              <a:rPr lang="en-US" sz="3600" dirty="0">
                <a:solidFill>
                  <a:schemeClr val="accent6">
                    <a:lumMod val="75000"/>
                  </a:schemeClr>
                </a:solidFill>
              </a:rPr>
              <a:t> </a:t>
            </a:r>
            <a:endParaRPr lang="pl-PL" sz="3600" dirty="0">
              <a:solidFill>
                <a:schemeClr val="accent6">
                  <a:lumMod val="75000"/>
                </a:schemeClr>
              </a:solidFill>
            </a:endParaRPr>
          </a:p>
        </p:txBody>
      </p:sp>
      <p:pic>
        <p:nvPicPr>
          <p:cNvPr id="23" name="Picture 2"/>
          <p:cNvPicPr>
            <a:picLocks noChangeAspect="1" noChangeArrowheads="1"/>
          </p:cNvPicPr>
          <p:nvPr/>
        </p:nvPicPr>
        <p:blipFill>
          <a:blip r:embed="rId4" cstate="print"/>
          <a:srcRect/>
          <a:stretch>
            <a:fillRect/>
          </a:stretch>
        </p:blipFill>
        <p:spPr bwMode="auto">
          <a:xfrm>
            <a:off x="2843808" y="5373216"/>
            <a:ext cx="462121" cy="828075"/>
          </a:xfrm>
          <a:prstGeom prst="rect">
            <a:avLst/>
          </a:prstGeom>
          <a:noFill/>
          <a:ln w="9525">
            <a:noFill/>
            <a:miter lim="800000"/>
            <a:headEnd/>
            <a:tailEnd/>
          </a:ln>
          <a:effectLst/>
        </p:spPr>
      </p:pic>
      <p:pic>
        <p:nvPicPr>
          <p:cNvPr id="24" name="Picture 23" descr="E:\Teaming2\cyfronet_logo_kolo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74545" y="5459765"/>
            <a:ext cx="1462800" cy="706150"/>
          </a:xfrm>
          <a:prstGeom prst="rect">
            <a:avLst/>
          </a:prstGeom>
          <a:noFill/>
          <a:extLst>
            <a:ext uri="{909E8E84-426E-40DD-AFC4-6F175D3DCCD1}">
              <a14:hiddenFill xmlns:a14="http://schemas.microsoft.com/office/drawing/2010/main">
                <a:solidFill>
                  <a:srgbClr val="FFFFFF"/>
                </a:solidFill>
              </a14:hiddenFill>
            </a:ext>
          </a:extLst>
        </p:spPr>
      </p:pic>
      <p:pic>
        <p:nvPicPr>
          <p:cNvPr id="5" name="Obraz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16416" y="-41445"/>
            <a:ext cx="771556" cy="780323"/>
          </a:xfrm>
          <a:prstGeom prst="rect">
            <a:avLst/>
          </a:prstGeom>
        </p:spPr>
      </p:pic>
    </p:spTree>
    <p:extLst>
      <p:ext uri="{BB962C8B-B14F-4D97-AF65-F5344CB8AC3E}">
        <p14:creationId xmlns:p14="http://schemas.microsoft.com/office/powerpoint/2010/main" val="335698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6" name="Shape 76"/>
          <p:cNvSpPr txBox="1">
            <a:spLocks noGrp="1"/>
          </p:cNvSpPr>
          <p:nvPr>
            <p:ph type="title" idx="4294967295"/>
          </p:nvPr>
        </p:nvSpPr>
        <p:spPr>
          <a:xfrm>
            <a:off x="1160925" y="19050"/>
            <a:ext cx="6984776" cy="764704"/>
          </a:xfrm>
          <a:prstGeom prst="rect">
            <a:avLst/>
          </a:prstGeom>
        </p:spPr>
        <p:txBody>
          <a:bodyPr vert="horz" wrap="square" lIns="91425" tIns="91425" rIns="91425" bIns="91425" numCol="1" anchor="t" anchorCtr="0" compatLnSpc="1">
            <a:prstTxWarp prst="textNoShape">
              <a:avLst/>
            </a:prstTxWarp>
            <a:noAutofit/>
          </a:bodyPr>
          <a:lstStyle/>
          <a:p>
            <a:pPr>
              <a:spcBef>
                <a:spcPts val="0"/>
              </a:spcBef>
            </a:pPr>
            <a:r>
              <a:rPr lang="en-GB" altLang="en-US" dirty="0">
                <a:ea typeface="MS PGothic"/>
                <a:cs typeface="MS PGothic"/>
              </a:rPr>
              <a:t>W</a:t>
            </a:r>
            <a:r>
              <a:rPr lang="pl-PL" altLang="en-US" dirty="0">
                <a:ea typeface="MS PGothic"/>
                <a:cs typeface="MS PGothic"/>
              </a:rPr>
              <a:t>P</a:t>
            </a:r>
            <a:r>
              <a:rPr lang="en-US" altLang="en-US" dirty="0">
                <a:ea typeface="MS PGothic"/>
                <a:cs typeface="MS PGothic"/>
              </a:rPr>
              <a:t>6</a:t>
            </a:r>
            <a:r>
              <a:rPr lang="pl-PL" altLang="en-US" dirty="0">
                <a:ea typeface="MS PGothic"/>
                <a:cs typeface="MS PGothic"/>
              </a:rPr>
              <a:t> JRA3 </a:t>
            </a:r>
            <a:r>
              <a:rPr lang="en-GB" altLang="en-US" dirty="0">
                <a:ea typeface="MS PGothic"/>
                <a:cs typeface="MS PGothic"/>
              </a:rPr>
              <a:t>Vision</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581" y="692696"/>
            <a:ext cx="7776864" cy="58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220986"/>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39863" y="170408"/>
            <a:ext cx="6515100" cy="522288"/>
          </a:xfrm>
        </p:spPr>
        <p:txBody>
          <a:bodyPr/>
          <a:lstStyle/>
          <a:p>
            <a:pPr eaLnBrk="1" hangingPunct="1"/>
            <a:r>
              <a:rPr lang="en-US" altLang="en-US" dirty="0"/>
              <a:t>WP6</a:t>
            </a:r>
            <a:r>
              <a:rPr lang="pl-PL" altLang="en-US" dirty="0"/>
              <a:t> JRA3</a:t>
            </a:r>
            <a:r>
              <a:rPr lang="en-US" altLang="en-US" dirty="0"/>
              <a:t>: Objectives</a:t>
            </a:r>
          </a:p>
        </p:txBody>
      </p:sp>
      <p:sp>
        <p:nvSpPr>
          <p:cNvPr id="5" name="AutoShape 17"/>
          <p:cNvSpPr>
            <a:spLocks noChangeArrowheads="1"/>
          </p:cNvSpPr>
          <p:nvPr/>
        </p:nvSpPr>
        <p:spPr bwMode="auto">
          <a:xfrm>
            <a:off x="179512" y="1052736"/>
            <a:ext cx="8713092" cy="5256931"/>
          </a:xfrm>
          <a:prstGeom prst="roundRect">
            <a:avLst>
              <a:gd name="adj" fmla="val 16667"/>
            </a:avLst>
          </a:prstGeom>
          <a:solidFill>
            <a:srgbClr val="FFFFCC"/>
          </a:solidFill>
          <a:ln w="28575">
            <a:solidFill>
              <a:srgbClr val="000000"/>
            </a:solidFill>
            <a:round/>
            <a:headEnd/>
            <a:tailEnd/>
          </a:ln>
        </p:spPr>
        <p:txBody>
          <a:bodyPr/>
          <a:lstStyle/>
          <a:p>
            <a:pPr lvl="0"/>
            <a:r>
              <a:rPr lang="en-US" b="1" dirty="0">
                <a:latin typeface="+mj-lt"/>
              </a:rPr>
              <a:t>Objective 1</a:t>
            </a:r>
            <a:r>
              <a:rPr lang="en-GB" dirty="0"/>
              <a:t> </a:t>
            </a:r>
          </a:p>
          <a:p>
            <a:pPr lvl="0"/>
            <a:r>
              <a:rPr lang="en-GB" dirty="0"/>
              <a:t>Deliver a set of services supporting computation activities (e.g. analysis, data mining, pattern recognition) that use heterogeneous research datasets i.e. input and output data from modelling, simulation, visualisation and other scientific applications stored in data </a:t>
            </a:r>
            <a:r>
              <a:rPr lang="en-GB" dirty="0" err="1"/>
              <a:t>centers</a:t>
            </a:r>
            <a:r>
              <a:rPr lang="en-GB" dirty="0"/>
              <a:t> and on storage systems available on European e-infrastructures.</a:t>
            </a:r>
          </a:p>
          <a:p>
            <a:pPr lvl="0"/>
            <a:endParaRPr lang="en-GB" dirty="0"/>
          </a:p>
          <a:p>
            <a:pPr lvl="0"/>
            <a:r>
              <a:rPr lang="en-GB" b="1" dirty="0"/>
              <a:t>Objective 2</a:t>
            </a:r>
            <a:endParaRPr lang="pl-PL" b="1" dirty="0"/>
          </a:p>
          <a:p>
            <a:pPr lvl="0"/>
            <a:r>
              <a:rPr lang="en-GB" dirty="0"/>
              <a:t>Support HPC computations needed for various data </a:t>
            </a:r>
            <a:r>
              <a:rPr lang="en-GB" dirty="0" err="1"/>
              <a:t>analys</a:t>
            </a:r>
            <a:r>
              <a:rPr lang="pl-PL" dirty="0"/>
              <a:t>e</a:t>
            </a:r>
            <a:r>
              <a:rPr lang="en-GB" dirty="0"/>
              <a:t>s </a:t>
            </a:r>
          </a:p>
          <a:p>
            <a:pPr lvl="0"/>
            <a:endParaRPr lang="pl-PL" dirty="0"/>
          </a:p>
          <a:p>
            <a:pPr lvl="0"/>
            <a:r>
              <a:rPr lang="en-GB" b="1" dirty="0"/>
              <a:t>Objective 3</a:t>
            </a:r>
          </a:p>
          <a:p>
            <a:pPr lvl="0"/>
            <a:r>
              <a:rPr lang="en-GB" dirty="0"/>
              <a:t>Deliver services for benchmarking and monitoring computational tools developed in this </a:t>
            </a:r>
            <a:r>
              <a:rPr lang="pl-PL" dirty="0"/>
              <a:t>W</a:t>
            </a:r>
            <a:r>
              <a:rPr lang="en-GB" dirty="0" err="1"/>
              <a:t>ork</a:t>
            </a:r>
            <a:r>
              <a:rPr lang="en-GB" dirty="0"/>
              <a:t> </a:t>
            </a:r>
            <a:r>
              <a:rPr lang="pl-PL" dirty="0"/>
              <a:t>P</a:t>
            </a:r>
            <a:r>
              <a:rPr lang="en-GB" dirty="0" err="1"/>
              <a:t>ackage</a:t>
            </a:r>
            <a:r>
              <a:rPr lang="en-GB" dirty="0"/>
              <a:t>. </a:t>
            </a:r>
          </a:p>
          <a:p>
            <a:pPr lvl="0"/>
            <a:endParaRPr lang="en-GB" dirty="0"/>
          </a:p>
          <a:p>
            <a:pPr lvl="0"/>
            <a:r>
              <a:rPr lang="en-GB" b="1" dirty="0"/>
              <a:t>Objective 4</a:t>
            </a:r>
            <a:endParaRPr lang="pl-PL" b="1" dirty="0"/>
          </a:p>
          <a:p>
            <a:r>
              <a:rPr lang="en-GB" dirty="0"/>
              <a:t>Build on the set of services that </a:t>
            </a:r>
            <a:r>
              <a:rPr lang="pl-PL" dirty="0"/>
              <a:t>have </a:t>
            </a:r>
            <a:r>
              <a:rPr lang="en-GB" dirty="0"/>
              <a:t>already reached TRL 6</a:t>
            </a:r>
            <a:r>
              <a:rPr lang="pl-PL" dirty="0"/>
              <a:t> and </a:t>
            </a:r>
            <a:r>
              <a:rPr lang="en-GB" dirty="0"/>
              <a:t>will be brought up to TRL 8. </a:t>
            </a:r>
            <a:r>
              <a:rPr lang="en-US" sz="1600" dirty="0"/>
              <a:t>	</a:t>
            </a:r>
          </a:p>
          <a:p>
            <a:endParaRPr lang="en-US" sz="1600" dirty="0">
              <a:latin typeface="+mn-lt"/>
            </a:endParaRPr>
          </a:p>
          <a:p>
            <a:pPr lvl="1" fontAlgn="ctr">
              <a:spcBef>
                <a:spcPts val="0"/>
              </a:spcBef>
              <a:spcAft>
                <a:spcPts val="0"/>
              </a:spcAft>
              <a:buClr>
                <a:srgbClr val="C00000"/>
              </a:buClr>
              <a:buSzPct val="105000"/>
              <a:buFont typeface="Calibri" pitchFamily="34" charset="0"/>
              <a:buChar char="»"/>
              <a:defRPr/>
            </a:pPr>
            <a:endParaRPr lang="en-US" sz="1600" dirty="0">
              <a:latin typeface="+mn-lt"/>
            </a:endParaRPr>
          </a:p>
        </p:txBody>
      </p:sp>
    </p:spTree>
    <p:extLst>
      <p:ext uri="{BB962C8B-B14F-4D97-AF65-F5344CB8AC3E}">
        <p14:creationId xmlns:p14="http://schemas.microsoft.com/office/powerpoint/2010/main" val="103008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51725" y="4730750"/>
            <a:ext cx="1692275" cy="2127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 name="Rectangle 13"/>
          <p:cNvSpPr/>
          <p:nvPr/>
        </p:nvSpPr>
        <p:spPr>
          <a:xfrm>
            <a:off x="8305800" y="3548063"/>
            <a:ext cx="838200" cy="1182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 name="Titolo 1"/>
          <p:cNvSpPr txBox="1">
            <a:spLocks/>
          </p:cNvSpPr>
          <p:nvPr/>
        </p:nvSpPr>
        <p:spPr bwMode="auto">
          <a:xfrm>
            <a:off x="1115615" y="68263"/>
            <a:ext cx="7091759" cy="696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pPr eaLnBrk="1" hangingPunct="1"/>
            <a:r>
              <a:rPr lang="en-GB" altLang="en-US" dirty="0">
                <a:ea typeface="MS PGothic"/>
                <a:cs typeface="MS PGothic"/>
              </a:rPr>
              <a:t>WP6</a:t>
            </a:r>
            <a:r>
              <a:rPr lang="pl-PL" altLang="en-US" dirty="0">
                <a:ea typeface="MS PGothic"/>
                <a:cs typeface="MS PGothic"/>
              </a:rPr>
              <a:t> JRA3</a:t>
            </a:r>
            <a:r>
              <a:rPr lang="en-GB" altLang="en-US" dirty="0">
                <a:ea typeface="MS PGothic"/>
                <a:cs typeface="MS PGothic"/>
              </a:rPr>
              <a:t>: Task Summary</a:t>
            </a:r>
          </a:p>
        </p:txBody>
      </p:sp>
      <p:graphicFrame>
        <p:nvGraphicFramePr>
          <p:cNvPr id="18" name="Table 17"/>
          <p:cNvGraphicFramePr>
            <a:graphicFrameLocks noGrp="1"/>
          </p:cNvGraphicFramePr>
          <p:nvPr>
            <p:extLst>
              <p:ext uri="{D42A27DB-BD31-4B8C-83A1-F6EECF244321}">
                <p14:modId xmlns:p14="http://schemas.microsoft.com/office/powerpoint/2010/main" val="300259165"/>
              </p:ext>
            </p:extLst>
          </p:nvPr>
        </p:nvGraphicFramePr>
        <p:xfrm>
          <a:off x="467544" y="1145162"/>
          <a:ext cx="8023441" cy="2994244"/>
        </p:xfrm>
        <a:graphic>
          <a:graphicData uri="http://schemas.openxmlformats.org/drawingml/2006/table">
            <a:tbl>
              <a:tblPr firstRow="1" bandRow="1">
                <a:tableStyleId>{5C22544A-7EE6-4342-B048-85BDC9FD1C3A}</a:tableStyleId>
              </a:tblPr>
              <a:tblGrid>
                <a:gridCol w="847136">
                  <a:extLst>
                    <a:ext uri="{9D8B030D-6E8A-4147-A177-3AD203B41FA5}">
                      <a16:colId xmlns:a16="http://schemas.microsoft.com/office/drawing/2014/main" xmlns="" val="20000"/>
                    </a:ext>
                  </a:extLst>
                </a:gridCol>
                <a:gridCol w="389487">
                  <a:extLst>
                    <a:ext uri="{9D8B030D-6E8A-4147-A177-3AD203B41FA5}">
                      <a16:colId xmlns:a16="http://schemas.microsoft.com/office/drawing/2014/main" xmlns="" val="20001"/>
                    </a:ext>
                  </a:extLst>
                </a:gridCol>
                <a:gridCol w="389487">
                  <a:extLst>
                    <a:ext uri="{9D8B030D-6E8A-4147-A177-3AD203B41FA5}">
                      <a16:colId xmlns:a16="http://schemas.microsoft.com/office/drawing/2014/main" xmlns="" val="20003"/>
                    </a:ext>
                  </a:extLst>
                </a:gridCol>
                <a:gridCol w="389487">
                  <a:extLst>
                    <a:ext uri="{9D8B030D-6E8A-4147-A177-3AD203B41FA5}">
                      <a16:colId xmlns:a16="http://schemas.microsoft.com/office/drawing/2014/main" xmlns="" val="20004"/>
                    </a:ext>
                  </a:extLst>
                </a:gridCol>
                <a:gridCol w="516946">
                  <a:extLst>
                    <a:ext uri="{9D8B030D-6E8A-4147-A177-3AD203B41FA5}">
                      <a16:colId xmlns:a16="http://schemas.microsoft.com/office/drawing/2014/main" xmlns="" val="20005"/>
                    </a:ext>
                  </a:extLst>
                </a:gridCol>
                <a:gridCol w="432048">
                  <a:extLst>
                    <a:ext uri="{9D8B030D-6E8A-4147-A177-3AD203B41FA5}">
                      <a16:colId xmlns:a16="http://schemas.microsoft.com/office/drawing/2014/main" xmlns="" val="20006"/>
                    </a:ext>
                  </a:extLst>
                </a:gridCol>
                <a:gridCol w="5058850">
                  <a:extLst>
                    <a:ext uri="{9D8B030D-6E8A-4147-A177-3AD203B41FA5}">
                      <a16:colId xmlns:a16="http://schemas.microsoft.com/office/drawing/2014/main" xmlns="" val="20002"/>
                    </a:ext>
                  </a:extLst>
                </a:gridCol>
              </a:tblGrid>
              <a:tr h="365768">
                <a:tc>
                  <a:txBody>
                    <a:bodyPr/>
                    <a:lstStyle/>
                    <a:p>
                      <a:r>
                        <a:rPr lang="en-GB" sz="1800" b="1" noProof="0" dirty="0"/>
                        <a:t>Task</a:t>
                      </a:r>
                    </a:p>
                  </a:txBody>
                  <a:tcPr marT="45721" marB="45721"/>
                </a:tc>
                <a:tc>
                  <a:txBody>
                    <a:bodyPr/>
                    <a:lstStyle/>
                    <a:p>
                      <a:pPr algn="ctr"/>
                      <a:r>
                        <a:rPr lang="en-GB" sz="1200" b="1" noProof="0" dirty="0"/>
                        <a:t>CYF</a:t>
                      </a:r>
                    </a:p>
                  </a:txBody>
                  <a:tcPr marL="0" marR="0" marT="45721" marB="45721" anchor="ctr"/>
                </a:tc>
                <a:tc>
                  <a:txBody>
                    <a:bodyPr/>
                    <a:lstStyle/>
                    <a:p>
                      <a:pPr algn="ctr"/>
                      <a:endParaRPr lang="en-GB" sz="800" b="1" noProof="0" dirty="0"/>
                    </a:p>
                    <a:p>
                      <a:pPr algn="ctr"/>
                      <a:r>
                        <a:rPr lang="en-GB" sz="1200" b="1" noProof="0" dirty="0"/>
                        <a:t>LMU</a:t>
                      </a:r>
                    </a:p>
                    <a:p>
                      <a:pPr algn="ctr"/>
                      <a:endParaRPr lang="en-GB" sz="800" b="1" noProof="0" dirty="0"/>
                    </a:p>
                  </a:txBody>
                  <a:tcPr marL="0" marR="0" marT="45721" marB="45721" anchor="ctr"/>
                </a:tc>
                <a:tc>
                  <a:txBody>
                    <a:bodyPr/>
                    <a:lstStyle/>
                    <a:p>
                      <a:pPr algn="ctr"/>
                      <a:r>
                        <a:rPr lang="en-GB" sz="1200" b="1" noProof="0" dirty="0" err="1"/>
                        <a:t>UvA</a:t>
                      </a:r>
                      <a:endParaRPr lang="en-GB" sz="1200" b="1" noProof="0" dirty="0"/>
                    </a:p>
                  </a:txBody>
                  <a:tcPr marL="0" marR="0" marT="45721" marB="45721" anchor="ctr"/>
                </a:tc>
                <a:tc>
                  <a:txBody>
                    <a:bodyPr/>
                    <a:lstStyle/>
                    <a:p>
                      <a:pPr algn="ctr"/>
                      <a:r>
                        <a:rPr lang="en-GB" sz="1200" b="1" noProof="0" dirty="0"/>
                        <a:t>NLESC</a:t>
                      </a:r>
                    </a:p>
                  </a:txBody>
                  <a:tcPr marL="0" marR="0" marT="45721" marB="45721" anchor="ctr"/>
                </a:tc>
                <a:tc>
                  <a:txBody>
                    <a:bodyPr/>
                    <a:lstStyle/>
                    <a:p>
                      <a:pPr algn="ctr"/>
                      <a:r>
                        <a:rPr lang="en-GB" sz="1200" b="1" noProof="0" dirty="0"/>
                        <a:t>UISAV</a:t>
                      </a:r>
                    </a:p>
                  </a:txBody>
                  <a:tcPr marL="0" marR="0" marT="45721" marB="45721" anchor="ctr"/>
                </a:tc>
                <a:tc>
                  <a:txBody>
                    <a:bodyPr/>
                    <a:lstStyle/>
                    <a:p>
                      <a:r>
                        <a:rPr lang="en-GB" sz="1800" b="1" noProof="0" dirty="0"/>
                        <a:t>Description</a:t>
                      </a:r>
                    </a:p>
                  </a:txBody>
                  <a:tcPr marT="45721" marB="45721"/>
                </a:tc>
                <a:extLst>
                  <a:ext uri="{0D108BD9-81ED-4DB2-BD59-A6C34878D82A}">
                    <a16:rowId xmlns:a16="http://schemas.microsoft.com/office/drawing/2014/main" xmlns="" val="10000"/>
                  </a:ext>
                </a:extLst>
              </a:tr>
              <a:tr h="612000">
                <a:tc>
                  <a:txBody>
                    <a:bodyPr/>
                    <a:lstStyle/>
                    <a:p>
                      <a:pPr marL="0" algn="l" defTabSz="914400" rtl="0" eaLnBrk="1" latinLnBrk="0" hangingPunct="1"/>
                      <a:r>
                        <a:rPr lang="en-US" sz="1600" b="0" i="0" u="none" strike="noStrike" kern="1200" baseline="0" dirty="0">
                          <a:solidFill>
                            <a:schemeClr val="dk1"/>
                          </a:solidFill>
                          <a:latin typeface="+mn-lt"/>
                          <a:ea typeface="+mn-ea"/>
                          <a:cs typeface="+mn-cs"/>
                        </a:rPr>
                        <a:t>JRA3.1 </a:t>
                      </a:r>
                      <a:endParaRPr lang="en-GB" sz="1600" b="1" kern="1200" noProof="0" dirty="0">
                        <a:solidFill>
                          <a:schemeClr val="dk1"/>
                        </a:solidFill>
                        <a:latin typeface="+mn-lt"/>
                        <a:ea typeface="+mn-ea"/>
                        <a:cs typeface="+mn-cs"/>
                      </a:endParaRPr>
                    </a:p>
                  </a:txBody>
                  <a:tcPr marT="45721" marB="45721" anchor="ctr"/>
                </a:tc>
                <a:tc>
                  <a:txBody>
                    <a:bodyPr/>
                    <a:lstStyle/>
                    <a:p>
                      <a:pPr algn="ctr"/>
                      <a:r>
                        <a:rPr lang="en-GB" sz="1600" noProof="0" dirty="0"/>
                        <a:t>x </a:t>
                      </a:r>
                    </a:p>
                  </a:txBody>
                  <a:tcPr marT="45721" marB="45721" anchor="ctr"/>
                </a:tc>
                <a:tc>
                  <a:txBody>
                    <a:bodyPr/>
                    <a:lstStyle/>
                    <a:p>
                      <a:pPr algn="ctr"/>
                      <a:r>
                        <a:rPr lang="en-GB" sz="1600" noProof="0" dirty="0"/>
                        <a:t>x</a:t>
                      </a:r>
                    </a:p>
                  </a:txBody>
                  <a:tcPr marT="45721" marB="45721" anchor="ctr"/>
                </a:tc>
                <a:tc>
                  <a:txBody>
                    <a:bodyPr/>
                    <a:lstStyle/>
                    <a:p>
                      <a:pPr algn="ctr"/>
                      <a:r>
                        <a:rPr lang="en-GB" sz="1600" noProof="0" dirty="0"/>
                        <a:t>x</a:t>
                      </a:r>
                    </a:p>
                  </a:txBody>
                  <a:tcPr marT="45721" marB="45721" anchor="ctr"/>
                </a:tc>
                <a:tc>
                  <a:txBody>
                    <a:bodyPr/>
                    <a:lstStyle/>
                    <a:p>
                      <a:pPr algn="ctr"/>
                      <a:endParaRPr lang="en-GB" sz="1600" noProof="0" dirty="0"/>
                    </a:p>
                  </a:txBody>
                  <a:tcPr marT="45721" marB="45721" anchor="ctr"/>
                </a:tc>
                <a:tc>
                  <a:txBody>
                    <a:bodyPr/>
                    <a:lstStyle/>
                    <a:p>
                      <a:pPr algn="ctr"/>
                      <a:endParaRPr lang="en-GB" sz="1600" noProof="0" dirty="0"/>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Interactive execution environment 		</a:t>
                      </a:r>
                    </a:p>
                  </a:txBody>
                  <a:tcPr marT="45721" marB="45721" anchor="ctr"/>
                </a:tc>
                <a:extLst>
                  <a:ext uri="{0D108BD9-81ED-4DB2-BD59-A6C34878D82A}">
                    <a16:rowId xmlns:a16="http://schemas.microsoft.com/office/drawing/2014/main" xmlns="" val="10001"/>
                  </a:ext>
                </a:extLst>
              </a:tr>
              <a:tr h="612000">
                <a:tc>
                  <a:txBody>
                    <a:bodyPr/>
                    <a:lstStyle/>
                    <a:p>
                      <a:pPr marL="0" algn="l" defTabSz="914400" rtl="0" eaLnBrk="1" latinLnBrk="0" hangingPunct="1"/>
                      <a:r>
                        <a:rPr lang="en-US" sz="1600" b="0" kern="1200" noProof="0" dirty="0">
                          <a:solidFill>
                            <a:schemeClr val="dk1"/>
                          </a:solidFill>
                          <a:latin typeface="+mn-lt"/>
                          <a:ea typeface="+mn-ea"/>
                          <a:cs typeface="+mn-cs"/>
                        </a:rPr>
                        <a:t>JRA3.2</a:t>
                      </a:r>
                      <a:endParaRPr lang="en-GB" sz="1600" b="0" kern="1200" noProof="0" dirty="0">
                        <a:solidFill>
                          <a:schemeClr val="dk1"/>
                        </a:solidFill>
                        <a:latin typeface="+mn-lt"/>
                        <a:ea typeface="+mn-ea"/>
                        <a:cs typeface="+mn-cs"/>
                      </a:endParaRPr>
                    </a:p>
                  </a:txBody>
                  <a:tcPr marT="45721" marB="45721" anchor="ctr"/>
                </a:tc>
                <a:tc>
                  <a:txBody>
                    <a:bodyPr/>
                    <a:lstStyle/>
                    <a:p>
                      <a:pPr algn="ctr"/>
                      <a:r>
                        <a:rPr lang="en-GB" sz="1600" noProof="0" dirty="0"/>
                        <a:t>x</a:t>
                      </a:r>
                    </a:p>
                  </a:txBody>
                  <a:tcPr marT="45721" marB="45721" anchor="ctr"/>
                </a:tc>
                <a:tc>
                  <a:txBody>
                    <a:bodyPr/>
                    <a:lstStyle/>
                    <a:p>
                      <a:pPr algn="ctr"/>
                      <a:r>
                        <a:rPr lang="en-GB" sz="1600" noProof="0" dirty="0"/>
                        <a:t>x</a:t>
                      </a:r>
                    </a:p>
                  </a:txBody>
                  <a:tcPr marT="45721" marB="45721" anchor="ctr"/>
                </a:tc>
                <a:tc>
                  <a:txBody>
                    <a:bodyPr/>
                    <a:lstStyle/>
                    <a:p>
                      <a:pPr algn="ctr"/>
                      <a:r>
                        <a:rPr lang="en-GB" sz="1600" noProof="0" dirty="0"/>
                        <a:t>x</a:t>
                      </a:r>
                    </a:p>
                  </a:txBody>
                  <a:tcPr marT="45721" marB="45721" anchor="ctr"/>
                </a:tc>
                <a:tc>
                  <a:txBody>
                    <a:bodyPr/>
                    <a:lstStyle/>
                    <a:p>
                      <a:pPr algn="ctr"/>
                      <a:endParaRPr lang="en-GB" sz="1600" noProof="0" dirty="0"/>
                    </a:p>
                  </a:txBody>
                  <a:tcPr marT="45721" marB="45721" anchor="ctr"/>
                </a:tc>
                <a:tc>
                  <a:txBody>
                    <a:bodyPr/>
                    <a:lstStyle/>
                    <a:p>
                      <a:pPr algn="ctr"/>
                      <a:endParaRPr lang="en-GB" sz="1600" noProof="0" dirty="0"/>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noProof="0" dirty="0">
                          <a:solidFill>
                            <a:schemeClr val="dk1"/>
                          </a:solidFill>
                          <a:latin typeface="+mn-lt"/>
                          <a:ea typeface="+mn-ea"/>
                          <a:cs typeface="+mn-cs"/>
                        </a:rPr>
                        <a:t>Benchmarking and monitoring services</a:t>
                      </a:r>
                      <a:endParaRPr lang="en-US" sz="1800" b="0" i="0" u="none" strike="noStrike" kern="1200" baseline="0" dirty="0">
                        <a:solidFill>
                          <a:schemeClr val="dk1"/>
                        </a:solidFill>
                        <a:latin typeface="+mn-lt"/>
                        <a:ea typeface="+mn-ea"/>
                        <a:cs typeface="+mn-cs"/>
                      </a:endParaRPr>
                    </a:p>
                  </a:txBody>
                  <a:tcPr marT="45721" marB="45721" anchor="ctr"/>
                </a:tc>
                <a:extLst>
                  <a:ext uri="{0D108BD9-81ED-4DB2-BD59-A6C34878D82A}">
                    <a16:rowId xmlns:a16="http://schemas.microsoft.com/office/drawing/2014/main" xmlns="" val="10002"/>
                  </a:ext>
                </a:extLst>
              </a:tr>
              <a:tr h="612000">
                <a:tc>
                  <a:txBody>
                    <a:bodyPr/>
                    <a:lstStyle/>
                    <a:p>
                      <a:pPr marL="0" algn="l" defTabSz="914400" rtl="0" eaLnBrk="1" latinLnBrk="0" hangingPunct="1"/>
                      <a:r>
                        <a:rPr lang="en-GB" sz="1600" b="0" kern="1200" noProof="0" dirty="0">
                          <a:solidFill>
                            <a:schemeClr val="dk1"/>
                          </a:solidFill>
                          <a:latin typeface="+mn-lt"/>
                          <a:ea typeface="+mn-ea"/>
                          <a:cs typeface="+mn-cs"/>
                        </a:rPr>
                        <a:t>JRA</a:t>
                      </a:r>
                      <a:r>
                        <a:rPr lang="en-GB" sz="1600" b="0" kern="1200" baseline="0" noProof="0" dirty="0">
                          <a:solidFill>
                            <a:schemeClr val="dk1"/>
                          </a:solidFill>
                          <a:latin typeface="+mn-lt"/>
                          <a:ea typeface="+mn-ea"/>
                          <a:cs typeface="+mn-cs"/>
                        </a:rPr>
                        <a:t> 3.3</a:t>
                      </a:r>
                      <a:endParaRPr lang="en-GB" sz="1600" b="0" kern="1200" noProof="0" dirty="0">
                        <a:solidFill>
                          <a:schemeClr val="dk1"/>
                        </a:solidFill>
                        <a:latin typeface="+mn-lt"/>
                        <a:ea typeface="+mn-ea"/>
                        <a:cs typeface="+mn-cs"/>
                      </a:endParaRPr>
                    </a:p>
                  </a:txBody>
                  <a:tcPr marT="45721" marB="45721" anchor="ctr"/>
                </a:tc>
                <a:tc>
                  <a:txBody>
                    <a:bodyPr/>
                    <a:lstStyle/>
                    <a:p>
                      <a:pPr algn="ctr"/>
                      <a:endParaRPr lang="en-GB" sz="1600" noProof="0" dirty="0"/>
                    </a:p>
                  </a:txBody>
                  <a:tcPr marT="45721" marB="45721" anchor="ctr"/>
                </a:tc>
                <a:tc>
                  <a:txBody>
                    <a:bodyPr/>
                    <a:lstStyle/>
                    <a:p>
                      <a:pPr algn="ctr"/>
                      <a:r>
                        <a:rPr lang="en-GB" sz="1600" noProof="0" dirty="0"/>
                        <a:t>x</a:t>
                      </a:r>
                    </a:p>
                  </a:txBody>
                  <a:tcPr marT="45721" marB="45721" anchor="ctr"/>
                </a:tc>
                <a:tc>
                  <a:txBody>
                    <a:bodyPr/>
                    <a:lstStyle/>
                    <a:p>
                      <a:pPr algn="ctr"/>
                      <a:r>
                        <a:rPr lang="en-GB" sz="1600" noProof="0" dirty="0"/>
                        <a:t>x</a:t>
                      </a:r>
                    </a:p>
                  </a:txBody>
                  <a:tcPr marT="45721" marB="45721" anchor="ctr"/>
                </a:tc>
                <a:tc>
                  <a:txBody>
                    <a:bodyPr/>
                    <a:lstStyle/>
                    <a:p>
                      <a:pPr algn="ctr"/>
                      <a:r>
                        <a:rPr lang="en-GB" sz="1600" noProof="0" dirty="0"/>
                        <a:t>x</a:t>
                      </a:r>
                    </a:p>
                  </a:txBody>
                  <a:tcPr marT="45721" marB="45721" anchor="ctr"/>
                </a:tc>
                <a:tc>
                  <a:txBody>
                    <a:bodyPr/>
                    <a:lstStyle/>
                    <a:p>
                      <a:pPr algn="ctr"/>
                      <a:endParaRPr lang="en-GB" sz="1600" noProof="0" dirty="0"/>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An </a:t>
                      </a:r>
                      <a:r>
                        <a:rPr lang="pl-PL" sz="1800" b="0" i="0" u="none" strike="noStrike" kern="1200" baseline="0" dirty="0">
                          <a:solidFill>
                            <a:schemeClr val="dk1"/>
                          </a:solidFill>
                          <a:latin typeface="+mn-lt"/>
                          <a:ea typeface="+mn-ea"/>
                          <a:cs typeface="+mn-cs"/>
                        </a:rPr>
                        <a:t>a</a:t>
                      </a:r>
                      <a:r>
                        <a:rPr lang="en-US" sz="1800" b="0" i="0" u="none" strike="noStrike" kern="1200" baseline="0" dirty="0" err="1">
                          <a:solidFill>
                            <a:schemeClr val="dk1"/>
                          </a:solidFill>
                          <a:latin typeface="+mn-lt"/>
                          <a:ea typeface="+mn-ea"/>
                          <a:cs typeface="+mn-cs"/>
                        </a:rPr>
                        <a:t>pproach</a:t>
                      </a:r>
                      <a:r>
                        <a:rPr lang="en-US" sz="1800" b="0" i="0" u="none" strike="noStrike" kern="1200" baseline="0" dirty="0">
                          <a:solidFill>
                            <a:schemeClr val="dk1"/>
                          </a:solidFill>
                          <a:latin typeface="+mn-lt"/>
                          <a:ea typeface="+mn-ea"/>
                          <a:cs typeface="+mn-cs"/>
                        </a:rPr>
                        <a:t> </a:t>
                      </a:r>
                      <a:r>
                        <a:rPr lang="pl-PL" sz="1800" b="0" i="0" u="none" strike="noStrike" kern="1200" baseline="0" dirty="0">
                          <a:solidFill>
                            <a:schemeClr val="dk1"/>
                          </a:solidFill>
                          <a:latin typeface="+mn-lt"/>
                          <a:ea typeface="+mn-ea"/>
                          <a:cs typeface="+mn-cs"/>
                        </a:rPr>
                        <a:t>to </a:t>
                      </a:r>
                      <a:r>
                        <a:rPr lang="en-US" sz="1800" b="0" i="0" u="none" strike="noStrike" kern="1200" baseline="0" dirty="0">
                          <a:solidFill>
                            <a:schemeClr val="dk1"/>
                          </a:solidFill>
                          <a:latin typeface="+mn-lt"/>
                          <a:ea typeface="+mn-ea"/>
                          <a:cs typeface="+mn-cs"/>
                        </a:rPr>
                        <a:t>programming multi-core architecture</a:t>
                      </a:r>
                    </a:p>
                  </a:txBody>
                  <a:tcPr marT="45721" marB="45721" anchor="ctr"/>
                </a:tc>
                <a:extLst>
                  <a:ext uri="{0D108BD9-81ED-4DB2-BD59-A6C34878D82A}">
                    <a16:rowId xmlns:a16="http://schemas.microsoft.com/office/drawing/2014/main" xmlns="" val="10003"/>
                  </a:ext>
                </a:extLst>
              </a:tr>
              <a:tr h="612000">
                <a:tc>
                  <a:txBody>
                    <a:bodyPr/>
                    <a:lstStyle/>
                    <a:p>
                      <a:pPr marL="0" algn="l" defTabSz="914400" rtl="0" eaLnBrk="1" latinLnBrk="0" hangingPunct="1"/>
                      <a:r>
                        <a:rPr lang="en-GB" sz="1600" b="0" kern="1200" noProof="0" dirty="0">
                          <a:solidFill>
                            <a:schemeClr val="dk1"/>
                          </a:solidFill>
                          <a:latin typeface="+mn-lt"/>
                          <a:ea typeface="+mn-ea"/>
                          <a:cs typeface="+mn-cs"/>
                        </a:rPr>
                        <a:t>JRA</a:t>
                      </a:r>
                      <a:r>
                        <a:rPr lang="en-GB" sz="1600" b="0" kern="1200" baseline="0" noProof="0" dirty="0">
                          <a:solidFill>
                            <a:schemeClr val="dk1"/>
                          </a:solidFill>
                          <a:latin typeface="+mn-lt"/>
                          <a:ea typeface="+mn-ea"/>
                          <a:cs typeface="+mn-cs"/>
                        </a:rPr>
                        <a:t> 3.4</a:t>
                      </a:r>
                      <a:endParaRPr lang="en-GB" sz="1600" b="0" kern="1200" noProof="0" dirty="0">
                        <a:solidFill>
                          <a:schemeClr val="dk1"/>
                        </a:solidFill>
                        <a:latin typeface="+mn-lt"/>
                        <a:ea typeface="+mn-ea"/>
                        <a:cs typeface="+mn-cs"/>
                      </a:endParaRPr>
                    </a:p>
                  </a:txBody>
                  <a:tcPr marT="45721" marB="45721" anchor="ctr"/>
                </a:tc>
                <a:tc>
                  <a:txBody>
                    <a:bodyPr/>
                    <a:lstStyle/>
                    <a:p>
                      <a:pPr algn="ctr"/>
                      <a:r>
                        <a:rPr lang="en-GB" sz="1600" noProof="0" dirty="0"/>
                        <a:t>x</a:t>
                      </a:r>
                    </a:p>
                  </a:txBody>
                  <a:tcPr marT="45721" marB="45721" anchor="ctr"/>
                </a:tc>
                <a:tc>
                  <a:txBody>
                    <a:bodyPr/>
                    <a:lstStyle/>
                    <a:p>
                      <a:pPr algn="ctr"/>
                      <a:endParaRPr lang="en-GB" sz="1600" noProof="0" dirty="0"/>
                    </a:p>
                  </a:txBody>
                  <a:tcPr marT="45721" marB="45721" anchor="ctr"/>
                </a:tc>
                <a:tc>
                  <a:txBody>
                    <a:bodyPr/>
                    <a:lstStyle/>
                    <a:p>
                      <a:pPr algn="ctr"/>
                      <a:endParaRPr lang="en-GB" sz="1600" noProof="0" dirty="0"/>
                    </a:p>
                  </a:txBody>
                  <a:tcPr marT="45721" marB="45721" anchor="ctr"/>
                </a:tc>
                <a:tc>
                  <a:txBody>
                    <a:bodyPr/>
                    <a:lstStyle/>
                    <a:p>
                      <a:pPr algn="ctr"/>
                      <a:endParaRPr lang="en-GB" sz="1600" noProof="0" dirty="0"/>
                    </a:p>
                  </a:txBody>
                  <a:tcPr marT="45721" marB="45721" anchor="ctr"/>
                </a:tc>
                <a:tc>
                  <a:txBody>
                    <a:bodyPr/>
                    <a:lstStyle/>
                    <a:p>
                      <a:pPr algn="ctr"/>
                      <a:r>
                        <a:rPr lang="en-GB" sz="1600" noProof="0" dirty="0"/>
                        <a:t>x</a:t>
                      </a:r>
                    </a:p>
                  </a:txBody>
                  <a:tcPr marT="45721" marB="45721"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Services for Big Data processing and manipulation</a:t>
                      </a:r>
                      <a:r>
                        <a:rPr lang="en-US" sz="1600" b="0" i="0" u="none" strike="noStrike" kern="1200" baseline="0" dirty="0">
                          <a:solidFill>
                            <a:schemeClr val="dk1"/>
                          </a:solidFill>
                          <a:latin typeface="+mn-lt"/>
                          <a:ea typeface="+mn-ea"/>
                          <a:cs typeface="+mn-cs"/>
                        </a:rPr>
                        <a:t>	</a:t>
                      </a:r>
                    </a:p>
                  </a:txBody>
                  <a:tcPr marT="45721" marB="45721"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21501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15616" y="116632"/>
            <a:ext cx="7128792" cy="1080120"/>
          </a:xfrm>
        </p:spPr>
        <p:txBody>
          <a:bodyPr/>
          <a:lstStyle/>
          <a:p>
            <a:pPr eaLnBrk="1" hangingPunct="1"/>
            <a:r>
              <a:rPr lang="es-ES" altLang="en-US" sz="2400" dirty="0"/>
              <a:t>Task </a:t>
            </a:r>
            <a:r>
              <a:rPr lang="pl-PL" altLang="en-US" sz="2400" dirty="0"/>
              <a:t>JRA3.1</a:t>
            </a:r>
            <a:r>
              <a:rPr lang="es-ES" altLang="en-US" sz="2400" dirty="0"/>
              <a:t>: </a:t>
            </a:r>
            <a:r>
              <a:rPr lang="en-GB" sz="2400" b="1" u="sng" dirty="0"/>
              <a:t>Interactive execution environment</a:t>
            </a:r>
            <a:r>
              <a:rPr lang="en-GB" sz="2400" dirty="0"/>
              <a:t> </a:t>
            </a:r>
            <a:r>
              <a:rPr lang="en-US" altLang="en-US" sz="2400" dirty="0"/>
              <a:t/>
            </a:r>
            <a:br>
              <a:rPr lang="en-US" altLang="en-US" sz="2400" dirty="0"/>
            </a:br>
            <a:r>
              <a:rPr lang="en-US" altLang="en-US" sz="2400" b="1" dirty="0"/>
              <a:t>[</a:t>
            </a:r>
            <a:r>
              <a:rPr lang="pl-PL" altLang="en-US" sz="2400" b="1" dirty="0"/>
              <a:t>CYF, </a:t>
            </a:r>
            <a:r>
              <a:rPr lang="pl-PL" altLang="en-US" sz="2400" dirty="0" err="1"/>
              <a:t>UvA</a:t>
            </a:r>
            <a:r>
              <a:rPr lang="pl-PL" altLang="en-US" sz="2400" dirty="0"/>
              <a:t>, LMU</a:t>
            </a:r>
            <a:r>
              <a:rPr lang="en-US" altLang="en-US" sz="2400" dirty="0"/>
              <a:t>]</a:t>
            </a:r>
          </a:p>
        </p:txBody>
      </p:sp>
      <p:sp>
        <p:nvSpPr>
          <p:cNvPr id="4" name="AutoShape 17"/>
          <p:cNvSpPr>
            <a:spLocks noChangeArrowheads="1"/>
          </p:cNvSpPr>
          <p:nvPr/>
        </p:nvSpPr>
        <p:spPr bwMode="auto">
          <a:xfrm>
            <a:off x="537232" y="1700807"/>
            <a:ext cx="8067216" cy="4321175"/>
          </a:xfrm>
          <a:prstGeom prst="roundRect">
            <a:avLst>
              <a:gd name="adj" fmla="val 5828"/>
            </a:avLst>
          </a:prstGeom>
          <a:solidFill>
            <a:srgbClr val="FFFFCC"/>
          </a:solidFill>
          <a:ln w="28575">
            <a:solidFill>
              <a:srgbClr val="000000"/>
            </a:solidFill>
            <a:round/>
            <a:headEnd/>
            <a:tailEnd/>
          </a:ln>
        </p:spPr>
        <p:txBody>
          <a:bodyPr/>
          <a:lstStyle/>
          <a:p>
            <a:pPr algn="ctr" fontAlgn="auto">
              <a:spcBef>
                <a:spcPts val="0"/>
              </a:spcBef>
              <a:spcAft>
                <a:spcPts val="0"/>
              </a:spcAft>
              <a:defRPr/>
            </a:pPr>
            <a:r>
              <a:rPr lang="en-US" sz="2800" b="1" dirty="0">
                <a:cs typeface="Arial" panose="020B0604020202020204" pitchFamily="34" charset="0"/>
              </a:rPr>
              <a:t>Task </a:t>
            </a:r>
            <a:r>
              <a:rPr lang="pl-PL" sz="2800" b="1" dirty="0">
                <a:cs typeface="Arial" panose="020B0604020202020204" pitchFamily="34" charset="0"/>
              </a:rPr>
              <a:t>Overview</a:t>
            </a:r>
            <a:endParaRPr lang="en-US" sz="2800" b="1" dirty="0">
              <a:cs typeface="Arial" panose="020B0604020202020204" pitchFamily="34" charset="0"/>
            </a:endParaRPr>
          </a:p>
          <a:p>
            <a:pPr algn="ctr" fontAlgn="auto">
              <a:spcBef>
                <a:spcPts val="0"/>
              </a:spcBef>
              <a:spcAft>
                <a:spcPts val="0"/>
              </a:spcAft>
              <a:defRPr/>
            </a:pPr>
            <a:endParaRPr lang="en-US" sz="2000" dirty="0">
              <a:cs typeface="Arial" panose="020B0604020202020204" pitchFamily="34" charset="0"/>
            </a:endParaRPr>
          </a:p>
          <a:p>
            <a:pPr marL="285750" indent="-285750">
              <a:buFont typeface="Arial" panose="020B0604020202020204" pitchFamily="34" charset="0"/>
              <a:buChar char="•"/>
            </a:pPr>
            <a:r>
              <a:rPr lang="pl-PL" dirty="0"/>
              <a:t>I</a:t>
            </a:r>
            <a:r>
              <a:rPr lang="en-GB" dirty="0" err="1" smtClean="0"/>
              <a:t>nteractive</a:t>
            </a:r>
            <a:r>
              <a:rPr lang="en-GB" dirty="0" smtClean="0"/>
              <a:t> </a:t>
            </a:r>
            <a:r>
              <a:rPr lang="en-GB" dirty="0"/>
              <a:t>execution environment that will be based on </a:t>
            </a:r>
            <a:r>
              <a:rPr lang="pl-PL" dirty="0"/>
              <a:t>the </a:t>
            </a:r>
            <a:r>
              <a:rPr lang="en-GB" i="1" dirty="0"/>
              <a:t>“focus on services and forget about infrastructures”</a:t>
            </a:r>
            <a:r>
              <a:rPr lang="pl-PL" i="1" dirty="0"/>
              <a:t> </a:t>
            </a:r>
            <a:r>
              <a:rPr lang="pl-PL" dirty="0"/>
              <a:t>concept</a:t>
            </a:r>
          </a:p>
          <a:p>
            <a:pPr marL="285750" indent="-285750">
              <a:buFont typeface="Arial" panose="020B0604020202020204" pitchFamily="34" charset="0"/>
              <a:buChar char="•"/>
            </a:pPr>
            <a:r>
              <a:rPr lang="pl-PL" dirty="0"/>
              <a:t>A</a:t>
            </a:r>
            <a:r>
              <a:rPr lang="en-GB" dirty="0" smtClean="0"/>
              <a:t>n </a:t>
            </a:r>
            <a:r>
              <a:rPr lang="en-GB" dirty="0"/>
              <a:t>interface to implement, test and reuse mathematical methods and tools for data analysis on heterogeneous infrastructures</a:t>
            </a:r>
            <a:endParaRPr lang="pl-PL" dirty="0"/>
          </a:p>
          <a:p>
            <a:pPr marL="285750" indent="-285750">
              <a:buFont typeface="Arial" panose="020B0604020202020204" pitchFamily="34" charset="0"/>
              <a:buChar char="•"/>
            </a:pPr>
            <a:r>
              <a:rPr lang="pl-PL" dirty="0"/>
              <a:t>B</a:t>
            </a:r>
            <a:r>
              <a:rPr lang="en-GB" dirty="0" err="1" smtClean="0"/>
              <a:t>ased</a:t>
            </a:r>
            <a:r>
              <a:rPr lang="en-GB" dirty="0" smtClean="0"/>
              <a:t> </a:t>
            </a:r>
            <a:r>
              <a:rPr lang="en-GB" dirty="0"/>
              <a:t>on </a:t>
            </a:r>
            <a:r>
              <a:rPr lang="pl-PL" dirty="0"/>
              <a:t>experience from developing the </a:t>
            </a:r>
            <a:r>
              <a:rPr lang="en-GB" dirty="0"/>
              <a:t>Collage </a:t>
            </a:r>
            <a:r>
              <a:rPr lang="pl-PL" dirty="0"/>
              <a:t>and </a:t>
            </a:r>
            <a:r>
              <a:rPr lang="en-GB" dirty="0"/>
              <a:t>Rimrock solution</a:t>
            </a:r>
            <a:r>
              <a:rPr lang="pl-PL" dirty="0"/>
              <a:t>s</a:t>
            </a:r>
          </a:p>
          <a:p>
            <a:pPr marL="285750" indent="-285750">
              <a:buFont typeface="Arial" panose="020B0604020202020204" pitchFamily="34" charset="0"/>
              <a:buChar char="•"/>
            </a:pPr>
            <a:r>
              <a:rPr lang="pl-PL" dirty="0"/>
              <a:t>I</a:t>
            </a:r>
            <a:r>
              <a:rPr lang="en-GB" dirty="0" err="1" smtClean="0"/>
              <a:t>ntegrated</a:t>
            </a:r>
            <a:r>
              <a:rPr lang="en-GB" dirty="0" smtClean="0"/>
              <a:t> </a:t>
            </a:r>
            <a:r>
              <a:rPr lang="en-GB" dirty="0"/>
              <a:t>with notebooks such as </a:t>
            </a:r>
            <a:r>
              <a:rPr lang="en-GB" dirty="0" err="1"/>
              <a:t>Jupyter</a:t>
            </a:r>
            <a:r>
              <a:rPr lang="en-GB" dirty="0"/>
              <a:t> </a:t>
            </a:r>
            <a:r>
              <a:rPr lang="pl-PL" dirty="0"/>
              <a:t>with a view towards </a:t>
            </a:r>
            <a:r>
              <a:rPr lang="en-GB" dirty="0"/>
              <a:t>a common interface for collaborative preparation and open publication of mathematical tools as executable chunks of code</a:t>
            </a:r>
            <a:endParaRPr lang="pl-PL" dirty="0"/>
          </a:p>
          <a:p>
            <a:pPr marL="285750" indent="-285750">
              <a:buFont typeface="Arial" panose="020B0604020202020204" pitchFamily="34" charset="0"/>
              <a:buChar char="•"/>
            </a:pPr>
            <a:r>
              <a:rPr lang="pl-PL" dirty="0" err="1" smtClean="0"/>
              <a:t>P</a:t>
            </a:r>
            <a:r>
              <a:rPr lang="pl-PL" dirty="0" err="1" smtClean="0"/>
              <a:t>rovides</a:t>
            </a:r>
            <a:r>
              <a:rPr lang="pl-PL" dirty="0" smtClean="0"/>
              <a:t> </a:t>
            </a:r>
            <a:r>
              <a:rPr lang="en-GB" dirty="0"/>
              <a:t>access to cloud infrastructures</a:t>
            </a:r>
            <a:endParaRPr lang="pl-PL" dirty="0"/>
          </a:p>
        </p:txBody>
      </p:sp>
    </p:spTree>
    <p:extLst>
      <p:ext uri="{BB962C8B-B14F-4D97-AF65-F5344CB8AC3E}">
        <p14:creationId xmlns:p14="http://schemas.microsoft.com/office/powerpoint/2010/main" val="92070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6165" y="67382"/>
            <a:ext cx="6515100" cy="1143000"/>
          </a:xfrm>
        </p:spPr>
        <p:txBody>
          <a:bodyPr/>
          <a:lstStyle/>
          <a:p>
            <a:r>
              <a:rPr lang="pl-PL" sz="3200" dirty="0"/>
              <a:t>JRA3.1 Interactive Execution Environment – conceptual view</a:t>
            </a:r>
          </a:p>
        </p:txBody>
      </p:sp>
      <p:grpSp>
        <p:nvGrpSpPr>
          <p:cNvPr id="5" name="Group 4">
            <a:extLst>
              <a:ext uri="{FF2B5EF4-FFF2-40B4-BE49-F238E27FC236}">
                <a16:creationId xmlns:a16="http://schemas.microsoft.com/office/drawing/2014/main" xmlns="" id="{83AB9F9F-1BEE-4D6F-9FBF-68E53C8C701E}"/>
              </a:ext>
            </a:extLst>
          </p:cNvPr>
          <p:cNvGrpSpPr/>
          <p:nvPr/>
        </p:nvGrpSpPr>
        <p:grpSpPr>
          <a:xfrm>
            <a:off x="1568559" y="1628800"/>
            <a:ext cx="2571393" cy="738714"/>
            <a:chOff x="291139" y="1250126"/>
            <a:chExt cx="2571393" cy="738714"/>
          </a:xfrm>
        </p:grpSpPr>
        <p:sp>
          <p:nvSpPr>
            <p:cNvPr id="6" name="Prostokąt zaokrąglony 552">
              <a:extLst>
                <a:ext uri="{FF2B5EF4-FFF2-40B4-BE49-F238E27FC236}">
                  <a16:creationId xmlns:a16="http://schemas.microsoft.com/office/drawing/2014/main" xmlns="" id="{3FDA5C51-F76B-4DD0-866B-311121BC4A24}"/>
                </a:ext>
              </a:extLst>
            </p:cNvPr>
            <p:cNvSpPr/>
            <p:nvPr/>
          </p:nvSpPr>
          <p:spPr bwMode="auto">
            <a:xfrm>
              <a:off x="291139" y="1250126"/>
              <a:ext cx="2571393" cy="738714"/>
            </a:xfrm>
            <a:prstGeom prst="roundRect">
              <a:avLst>
                <a:gd name="adj" fmla="val 846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7" name="Prostokąt zaokrąglony 559">
              <a:extLst>
                <a:ext uri="{FF2B5EF4-FFF2-40B4-BE49-F238E27FC236}">
                  <a16:creationId xmlns:a16="http://schemas.microsoft.com/office/drawing/2014/main" xmlns="" id="{1B6F8296-955C-47B1-AF35-FD3791B577DE}"/>
                </a:ext>
              </a:extLst>
            </p:cNvPr>
            <p:cNvSpPr/>
            <p:nvPr/>
          </p:nvSpPr>
          <p:spPr bwMode="auto">
            <a:xfrm>
              <a:off x="390470" y="1346173"/>
              <a:ext cx="1895530" cy="4907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8" name="Obraz 118" descr="1368547005_server.png">
              <a:extLst>
                <a:ext uri="{FF2B5EF4-FFF2-40B4-BE49-F238E27FC236}">
                  <a16:creationId xmlns:a16="http://schemas.microsoft.com/office/drawing/2014/main" xmlns="" id="{D9A6BAAE-AD25-409A-A2FF-A801E9564530}"/>
                </a:ext>
              </a:extLst>
            </p:cNvPr>
            <p:cNvPicPr>
              <a:picLocks noChangeAspect="1"/>
            </p:cNvPicPr>
            <p:nvPr/>
          </p:nvPicPr>
          <p:blipFill>
            <a:blip r:embed="rId2" cstate="print"/>
            <a:srcRect/>
            <a:stretch>
              <a:fillRect/>
            </a:stretch>
          </p:blipFill>
          <p:spPr bwMode="auto">
            <a:xfrm>
              <a:off x="451743" y="1394899"/>
              <a:ext cx="365719" cy="365758"/>
            </a:xfrm>
            <a:prstGeom prst="rect">
              <a:avLst/>
            </a:prstGeom>
            <a:noFill/>
            <a:ln w="9525">
              <a:noFill/>
              <a:miter lim="800000"/>
              <a:headEnd/>
              <a:tailEnd/>
            </a:ln>
          </p:spPr>
        </p:pic>
      </p:grpSp>
      <p:sp>
        <p:nvSpPr>
          <p:cNvPr id="10" name="pole tekstowe 291">
            <a:extLst>
              <a:ext uri="{FF2B5EF4-FFF2-40B4-BE49-F238E27FC236}">
                <a16:creationId xmlns:a16="http://schemas.microsoft.com/office/drawing/2014/main" xmlns="" id="{C3EDEADE-705F-49C4-BC76-4A4328D5D572}"/>
              </a:ext>
            </a:extLst>
          </p:cNvPr>
          <p:cNvSpPr txBox="1">
            <a:spLocks noChangeArrowheads="1"/>
          </p:cNvSpPr>
          <p:nvPr/>
        </p:nvSpPr>
        <p:spPr bwMode="auto">
          <a:xfrm>
            <a:off x="2221026" y="1839436"/>
            <a:ext cx="1191184" cy="261610"/>
          </a:xfrm>
          <a:prstGeom prst="rect">
            <a:avLst/>
          </a:prstGeom>
          <a:noFill/>
          <a:ln w="9525">
            <a:noFill/>
            <a:miter lim="800000"/>
            <a:headEnd/>
            <a:tailEnd/>
          </a:ln>
        </p:spPr>
        <p:txBody>
          <a:bodyPr wrap="square">
            <a:spAutoFit/>
          </a:bodyPr>
          <a:lstStyle/>
          <a:p>
            <a:r>
              <a:rPr lang="pl-PL" sz="1100" dirty="0">
                <a:latin typeface="Calibri" pitchFamily="34" charset="0"/>
              </a:rPr>
              <a:t>PROCESS UI Host</a:t>
            </a:r>
          </a:p>
        </p:txBody>
      </p:sp>
      <p:grpSp>
        <p:nvGrpSpPr>
          <p:cNvPr id="11" name="Group 10">
            <a:extLst>
              <a:ext uri="{FF2B5EF4-FFF2-40B4-BE49-F238E27FC236}">
                <a16:creationId xmlns:a16="http://schemas.microsoft.com/office/drawing/2014/main" xmlns="" id="{46AFF740-9A8A-41CC-90D5-90ED0AC0435B}"/>
              </a:ext>
            </a:extLst>
          </p:cNvPr>
          <p:cNvGrpSpPr/>
          <p:nvPr/>
        </p:nvGrpSpPr>
        <p:grpSpPr>
          <a:xfrm>
            <a:off x="344423" y="2722030"/>
            <a:ext cx="3654425" cy="1536326"/>
            <a:chOff x="323528" y="2127332"/>
            <a:chExt cx="3654425" cy="1536326"/>
          </a:xfrm>
        </p:grpSpPr>
        <p:sp>
          <p:nvSpPr>
            <p:cNvPr id="12" name="Prostokąt zaokrąglony 550">
              <a:extLst>
                <a:ext uri="{FF2B5EF4-FFF2-40B4-BE49-F238E27FC236}">
                  <a16:creationId xmlns:a16="http://schemas.microsoft.com/office/drawing/2014/main" xmlns="" id="{087BCE2E-1920-4F65-BE01-B02443CAB4DE}"/>
                </a:ext>
              </a:extLst>
            </p:cNvPr>
            <p:cNvSpPr/>
            <p:nvPr/>
          </p:nvSpPr>
          <p:spPr bwMode="auto">
            <a:xfrm>
              <a:off x="323528" y="2127332"/>
              <a:ext cx="3654425" cy="1536326"/>
            </a:xfrm>
            <a:prstGeom prst="roundRect">
              <a:avLst>
                <a:gd name="adj" fmla="val 3637"/>
              </a:avLst>
            </a:prstGeom>
            <a:solidFill>
              <a:srgbClr val="FFFF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3" name="Grupa 228">
              <a:extLst>
                <a:ext uri="{FF2B5EF4-FFF2-40B4-BE49-F238E27FC236}">
                  <a16:creationId xmlns:a16="http://schemas.microsoft.com/office/drawing/2014/main" xmlns="" id="{81550E81-97C6-4130-97BD-C3B7A07D8EA4}"/>
                </a:ext>
              </a:extLst>
            </p:cNvPr>
            <p:cNvGrpSpPr/>
            <p:nvPr/>
          </p:nvGrpSpPr>
          <p:grpSpPr>
            <a:xfrm>
              <a:off x="417707" y="2209851"/>
              <a:ext cx="2082298" cy="584738"/>
              <a:chOff x="2411760" y="1536134"/>
              <a:chExt cx="2082298" cy="584738"/>
            </a:xfrm>
          </p:grpSpPr>
          <p:grpSp>
            <p:nvGrpSpPr>
              <p:cNvPr id="22" name="Grupa 289">
                <a:extLst>
                  <a:ext uri="{FF2B5EF4-FFF2-40B4-BE49-F238E27FC236}">
                    <a16:creationId xmlns:a16="http://schemas.microsoft.com/office/drawing/2014/main" xmlns="" id="{31E370A3-1785-43D0-B33D-D6DB753D8686}"/>
                  </a:ext>
                </a:extLst>
              </p:cNvPr>
              <p:cNvGrpSpPr>
                <a:grpSpLocks/>
              </p:cNvGrpSpPr>
              <p:nvPr/>
            </p:nvGrpSpPr>
            <p:grpSpPr bwMode="auto">
              <a:xfrm>
                <a:off x="2411760" y="1536134"/>
                <a:ext cx="2082298" cy="584738"/>
                <a:chOff x="2392910" y="1835621"/>
                <a:chExt cx="2967510" cy="645491"/>
              </a:xfrm>
            </p:grpSpPr>
            <p:sp>
              <p:nvSpPr>
                <p:cNvPr id="24" name="Prostokąt zaokrąglony 565">
                  <a:extLst>
                    <a:ext uri="{FF2B5EF4-FFF2-40B4-BE49-F238E27FC236}">
                      <a16:creationId xmlns:a16="http://schemas.microsoft.com/office/drawing/2014/main" xmlns="" id="{EDE28D03-F161-4ED6-AF78-DAB35C03B862}"/>
                    </a:ext>
                  </a:extLst>
                </p:cNvPr>
                <p:cNvSpPr/>
                <p:nvPr/>
              </p:nvSpPr>
              <p:spPr bwMode="auto">
                <a:xfrm>
                  <a:off x="2392910" y="1835621"/>
                  <a:ext cx="2822281" cy="5417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5" name="pole tekstowe 291">
                  <a:extLst>
                    <a:ext uri="{FF2B5EF4-FFF2-40B4-BE49-F238E27FC236}">
                      <a16:creationId xmlns:a16="http://schemas.microsoft.com/office/drawing/2014/main" xmlns="" id="{1DD0EFAB-5E0C-48F8-8CF8-81CBD0200BB8}"/>
                    </a:ext>
                  </a:extLst>
                </p:cNvPr>
                <p:cNvSpPr txBox="1">
                  <a:spLocks noChangeArrowheads="1"/>
                </p:cNvSpPr>
                <p:nvPr/>
              </p:nvSpPr>
              <p:spPr bwMode="auto">
                <a:xfrm>
                  <a:off x="2929149" y="1971481"/>
                  <a:ext cx="2431271" cy="509631"/>
                </a:xfrm>
                <a:prstGeom prst="rect">
                  <a:avLst/>
                </a:prstGeom>
                <a:noFill/>
                <a:ln w="9525">
                  <a:noFill/>
                  <a:miter lim="800000"/>
                  <a:headEnd/>
                  <a:tailEnd/>
                </a:ln>
              </p:spPr>
              <p:txBody>
                <a:bodyPr wrap="square">
                  <a:spAutoFit/>
                </a:bodyPr>
                <a:lstStyle/>
                <a:p>
                  <a:r>
                    <a:rPr lang="pl-PL" sz="1200" dirty="0">
                      <a:latin typeface="Calibri" pitchFamily="34" charset="0"/>
                    </a:rPr>
                    <a:t>PROCESS Services Host</a:t>
                  </a:r>
                </a:p>
                <a:p>
                  <a:endParaRPr lang="en-US" sz="1200" dirty="0">
                    <a:latin typeface="Courier New" pitchFamily="49" charset="0"/>
                    <a:cs typeface="Courier New" pitchFamily="49" charset="0"/>
                  </a:endParaRPr>
                </a:p>
              </p:txBody>
            </p:sp>
          </p:grpSp>
          <p:pic>
            <p:nvPicPr>
              <p:cNvPr id="23" name="Obraz 118" descr="1368547005_server.png">
                <a:extLst>
                  <a:ext uri="{FF2B5EF4-FFF2-40B4-BE49-F238E27FC236}">
                    <a16:creationId xmlns:a16="http://schemas.microsoft.com/office/drawing/2014/main" xmlns="" id="{11E50E72-5F3A-43E1-83ED-2E11D3DE5DFB}"/>
                  </a:ext>
                </a:extLst>
              </p:cNvPr>
              <p:cNvPicPr>
                <a:picLocks noChangeAspect="1"/>
              </p:cNvPicPr>
              <p:nvPr/>
            </p:nvPicPr>
            <p:blipFill>
              <a:blip r:embed="rId2" cstate="print"/>
              <a:srcRect/>
              <a:stretch>
                <a:fillRect/>
              </a:stretch>
            </p:blipFill>
            <p:spPr bwMode="auto">
              <a:xfrm>
                <a:off x="2473033" y="1604706"/>
                <a:ext cx="365719" cy="365758"/>
              </a:xfrm>
              <a:prstGeom prst="rect">
                <a:avLst/>
              </a:prstGeom>
              <a:noFill/>
              <a:ln w="9525">
                <a:noFill/>
                <a:miter lim="800000"/>
                <a:headEnd/>
                <a:tailEnd/>
              </a:ln>
            </p:spPr>
          </p:pic>
        </p:grpSp>
        <p:sp>
          <p:nvSpPr>
            <p:cNvPr id="14" name="Prostokąt zaokrąglony 599">
              <a:extLst>
                <a:ext uri="{FF2B5EF4-FFF2-40B4-BE49-F238E27FC236}">
                  <a16:creationId xmlns:a16="http://schemas.microsoft.com/office/drawing/2014/main" xmlns="" id="{B21CE698-15A7-4A26-81CD-DF96CD800A82}"/>
                </a:ext>
              </a:extLst>
            </p:cNvPr>
            <p:cNvSpPr/>
            <p:nvPr/>
          </p:nvSpPr>
          <p:spPr bwMode="auto">
            <a:xfrm>
              <a:off x="413389" y="2819778"/>
              <a:ext cx="3419531" cy="734603"/>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5" name="pole tekstowe 291">
              <a:extLst>
                <a:ext uri="{FF2B5EF4-FFF2-40B4-BE49-F238E27FC236}">
                  <a16:creationId xmlns:a16="http://schemas.microsoft.com/office/drawing/2014/main" xmlns="" id="{4A4796F9-5CD1-436E-AEBE-0096E596B054}"/>
                </a:ext>
              </a:extLst>
            </p:cNvPr>
            <p:cNvSpPr txBox="1">
              <a:spLocks noChangeArrowheads="1"/>
            </p:cNvSpPr>
            <p:nvPr/>
          </p:nvSpPr>
          <p:spPr bwMode="auto">
            <a:xfrm>
              <a:off x="1007030" y="2959171"/>
              <a:ext cx="2232248" cy="461655"/>
            </a:xfrm>
            <a:prstGeom prst="rect">
              <a:avLst/>
            </a:prstGeom>
            <a:noFill/>
            <a:ln w="9525">
              <a:noFill/>
              <a:miter lim="800000"/>
              <a:headEnd/>
              <a:tailEnd/>
            </a:ln>
          </p:spPr>
          <p:txBody>
            <a:bodyPr wrap="square" lIns="91430" tIns="45715" rIns="91430" bIns="45715">
              <a:spAutoFit/>
            </a:bodyPr>
            <a:lstStyle/>
            <a:p>
              <a:pPr algn="ctr"/>
              <a:r>
                <a:rPr lang="pl-PL" sz="1200" dirty="0">
                  <a:latin typeface="Calibri" pitchFamily="34" charset="0"/>
                </a:rPr>
                <a:t>Controller logic and low-level infrastructure interfaces</a:t>
              </a:r>
              <a:endParaRPr lang="en-US" sz="1200" dirty="0">
                <a:latin typeface="Calibri" pitchFamily="34" charset="0"/>
              </a:endParaRPr>
            </a:p>
          </p:txBody>
        </p:sp>
        <p:grpSp>
          <p:nvGrpSpPr>
            <p:cNvPr id="16" name="Grupa 144">
              <a:extLst>
                <a:ext uri="{FF2B5EF4-FFF2-40B4-BE49-F238E27FC236}">
                  <a16:creationId xmlns:a16="http://schemas.microsoft.com/office/drawing/2014/main" xmlns="" id="{92216FCA-AD05-44AF-BE7D-C40CE2FB120C}"/>
                </a:ext>
              </a:extLst>
            </p:cNvPr>
            <p:cNvGrpSpPr>
              <a:grpSpLocks/>
            </p:cNvGrpSpPr>
            <p:nvPr/>
          </p:nvGrpSpPr>
          <p:grpSpPr bwMode="auto">
            <a:xfrm>
              <a:off x="3614360" y="2353120"/>
              <a:ext cx="185638" cy="460365"/>
              <a:chOff x="2987824" y="3465003"/>
              <a:chExt cx="71709" cy="178557"/>
            </a:xfrm>
          </p:grpSpPr>
          <p:cxnSp>
            <p:nvCxnSpPr>
              <p:cNvPr id="20" name="Łącznik prosty 602">
                <a:extLst>
                  <a:ext uri="{FF2B5EF4-FFF2-40B4-BE49-F238E27FC236}">
                    <a16:creationId xmlns:a16="http://schemas.microsoft.com/office/drawing/2014/main" xmlns="" id="{54575325-3A4C-4A6F-A809-A056A6D0B8C5}"/>
                  </a:ext>
                </a:extLst>
              </p:cNvPr>
              <p:cNvCxnSpPr/>
              <p:nvPr/>
            </p:nvCxnSpPr>
            <p:spPr>
              <a:xfrm>
                <a:off x="3025277" y="3536127"/>
                <a:ext cx="0" cy="107433"/>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sp>
            <p:nvSpPr>
              <p:cNvPr id="21" name="Elipsa 603">
                <a:extLst>
                  <a:ext uri="{FF2B5EF4-FFF2-40B4-BE49-F238E27FC236}">
                    <a16:creationId xmlns:a16="http://schemas.microsoft.com/office/drawing/2014/main" xmlns="" id="{87479507-A7B4-4E4D-8381-1F13FA251069}"/>
                  </a:ext>
                </a:extLst>
              </p:cNvPr>
              <p:cNvSpPr/>
              <p:nvPr/>
            </p:nvSpPr>
            <p:spPr>
              <a:xfrm>
                <a:off x="2987824" y="3465003"/>
                <a:ext cx="71709" cy="72009"/>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7" name="pole tekstowe 291">
              <a:extLst>
                <a:ext uri="{FF2B5EF4-FFF2-40B4-BE49-F238E27FC236}">
                  <a16:creationId xmlns:a16="http://schemas.microsoft.com/office/drawing/2014/main" xmlns="" id="{D262F57C-49AD-4749-B7CD-15219E33803B}"/>
                </a:ext>
              </a:extLst>
            </p:cNvPr>
            <p:cNvSpPr txBox="1">
              <a:spLocks noChangeArrowheads="1"/>
            </p:cNvSpPr>
            <p:nvPr/>
          </p:nvSpPr>
          <p:spPr bwMode="auto">
            <a:xfrm>
              <a:off x="2452468" y="2315035"/>
              <a:ext cx="1244886" cy="246211"/>
            </a:xfrm>
            <a:prstGeom prst="rect">
              <a:avLst/>
            </a:prstGeom>
            <a:noFill/>
            <a:ln w="9525">
              <a:noFill/>
              <a:miter lim="800000"/>
              <a:headEnd/>
              <a:tailEnd/>
            </a:ln>
          </p:spPr>
          <p:txBody>
            <a:bodyPr wrap="square" lIns="91430" tIns="45715" rIns="91430" bIns="45715">
              <a:spAutoFit/>
            </a:bodyPr>
            <a:lstStyle/>
            <a:p>
              <a:pPr algn="ctr"/>
              <a:r>
                <a:rPr lang="pl-PL" sz="1000" dirty="0">
                  <a:latin typeface="Calibri" pitchFamily="34" charset="0"/>
                </a:rPr>
                <a:t>Secure RESTful API</a:t>
              </a:r>
            </a:p>
          </p:txBody>
        </p:sp>
      </p:grpSp>
      <p:cxnSp>
        <p:nvCxnSpPr>
          <p:cNvPr id="26" name="Łącznik prosty 605">
            <a:extLst>
              <a:ext uri="{FF2B5EF4-FFF2-40B4-BE49-F238E27FC236}">
                <a16:creationId xmlns:a16="http://schemas.microsoft.com/office/drawing/2014/main" xmlns="" id="{5FEF4498-8D5A-4919-8B88-FB647D340474}"/>
              </a:ext>
            </a:extLst>
          </p:cNvPr>
          <p:cNvCxnSpPr/>
          <p:nvPr/>
        </p:nvCxnSpPr>
        <p:spPr bwMode="auto">
          <a:xfrm>
            <a:off x="3732213" y="2378286"/>
            <a:ext cx="0" cy="556396"/>
          </a:xfrm>
          <a:prstGeom prst="line">
            <a:avLst/>
          </a:prstGeom>
          <a:ln w="12700">
            <a:solidFill>
              <a:srgbClr val="385D8A"/>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xmlns="" id="{5870E740-5DA7-4D41-9021-0BD6934BA3E6}"/>
              </a:ext>
            </a:extLst>
          </p:cNvPr>
          <p:cNvGrpSpPr/>
          <p:nvPr/>
        </p:nvGrpSpPr>
        <p:grpSpPr>
          <a:xfrm>
            <a:off x="4580635" y="1268760"/>
            <a:ext cx="4239837" cy="993530"/>
            <a:chOff x="4550242" y="727695"/>
            <a:chExt cx="4239837" cy="993530"/>
          </a:xfrm>
        </p:grpSpPr>
        <p:sp>
          <p:nvSpPr>
            <p:cNvPr id="28" name="Prostokąt zaokrąglony 321">
              <a:extLst>
                <a:ext uri="{FF2B5EF4-FFF2-40B4-BE49-F238E27FC236}">
                  <a16:creationId xmlns:a16="http://schemas.microsoft.com/office/drawing/2014/main" xmlns="" id="{A978DD59-FCBB-484F-B8FB-D6BA8E55E4EE}"/>
                </a:ext>
              </a:extLst>
            </p:cNvPr>
            <p:cNvSpPr/>
            <p:nvPr/>
          </p:nvSpPr>
          <p:spPr bwMode="auto">
            <a:xfrm>
              <a:off x="4550242" y="764705"/>
              <a:ext cx="4239837" cy="956520"/>
            </a:xfrm>
            <a:prstGeom prst="roundRect">
              <a:avLst>
                <a:gd name="adj" fmla="val 451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sp>
          <p:nvSpPr>
            <p:cNvPr id="29" name="pole tekstowe 303">
              <a:extLst>
                <a:ext uri="{FF2B5EF4-FFF2-40B4-BE49-F238E27FC236}">
                  <a16:creationId xmlns:a16="http://schemas.microsoft.com/office/drawing/2014/main" xmlns="" id="{DC25E514-AB74-4F5A-AEDD-5BE7CEDF9D56}"/>
                </a:ext>
              </a:extLst>
            </p:cNvPr>
            <p:cNvSpPr txBox="1">
              <a:spLocks noChangeArrowheads="1"/>
            </p:cNvSpPr>
            <p:nvPr/>
          </p:nvSpPr>
          <p:spPr bwMode="auto">
            <a:xfrm>
              <a:off x="5241008" y="727695"/>
              <a:ext cx="2931392" cy="253033"/>
            </a:xfrm>
            <a:prstGeom prst="rect">
              <a:avLst/>
            </a:prstGeom>
            <a:noFill/>
            <a:ln w="9525">
              <a:noFill/>
              <a:miter lim="800000"/>
              <a:headEnd/>
              <a:tailEnd/>
            </a:ln>
          </p:spPr>
          <p:txBody>
            <a:bodyPr wrap="square" lIns="82945" tIns="41473" rIns="82945" bIns="41473">
              <a:spAutoFit/>
            </a:bodyPr>
            <a:lstStyle/>
            <a:p>
              <a:pPr algn="ctr"/>
              <a:r>
                <a:rPr lang="pl-PL" sz="1100" dirty="0">
                  <a:latin typeface="Calibri" pitchFamily="34" charset="0"/>
                </a:rPr>
                <a:t>Computational resource (private cloud)</a:t>
              </a:r>
            </a:p>
          </p:txBody>
        </p:sp>
        <p:grpSp>
          <p:nvGrpSpPr>
            <p:cNvPr id="30" name="Grupa 356">
              <a:extLst>
                <a:ext uri="{FF2B5EF4-FFF2-40B4-BE49-F238E27FC236}">
                  <a16:creationId xmlns:a16="http://schemas.microsoft.com/office/drawing/2014/main" xmlns="" id="{363740CD-F867-483D-9563-0D8C7A47A498}"/>
                </a:ext>
              </a:extLst>
            </p:cNvPr>
            <p:cNvGrpSpPr/>
            <p:nvPr/>
          </p:nvGrpSpPr>
          <p:grpSpPr>
            <a:xfrm>
              <a:off x="5418224" y="1341544"/>
              <a:ext cx="381000" cy="287256"/>
              <a:chOff x="6236270" y="4758633"/>
              <a:chExt cx="505440" cy="349632"/>
            </a:xfrm>
          </p:grpSpPr>
          <p:sp>
            <p:nvSpPr>
              <p:cNvPr id="54" name="Prostokąt zaokrąglony 355">
                <a:extLst>
                  <a:ext uri="{FF2B5EF4-FFF2-40B4-BE49-F238E27FC236}">
                    <a16:creationId xmlns:a16="http://schemas.microsoft.com/office/drawing/2014/main" xmlns="" id="{47E13B66-665D-4C14-B748-D2B7303CEEA6}"/>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5" name="Obraz 86" descr="1368547005_server.png">
                <a:extLst>
                  <a:ext uri="{FF2B5EF4-FFF2-40B4-BE49-F238E27FC236}">
                    <a16:creationId xmlns:a16="http://schemas.microsoft.com/office/drawing/2014/main" xmlns="" id="{F21365DC-AF94-4AEB-A381-4C6B4FED26D1}"/>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1" name="Grupa 356">
              <a:extLst>
                <a:ext uri="{FF2B5EF4-FFF2-40B4-BE49-F238E27FC236}">
                  <a16:creationId xmlns:a16="http://schemas.microsoft.com/office/drawing/2014/main" xmlns="" id="{D106FE23-B9C7-4AE3-8BE2-EF0770492D31}"/>
                </a:ext>
              </a:extLst>
            </p:cNvPr>
            <p:cNvGrpSpPr/>
            <p:nvPr/>
          </p:nvGrpSpPr>
          <p:grpSpPr>
            <a:xfrm>
              <a:off x="5418224" y="980728"/>
              <a:ext cx="381000" cy="287256"/>
              <a:chOff x="6236270" y="4758633"/>
              <a:chExt cx="505440" cy="349632"/>
            </a:xfrm>
          </p:grpSpPr>
          <p:sp>
            <p:nvSpPr>
              <p:cNvPr id="52" name="Prostokąt zaokrąglony 353">
                <a:extLst>
                  <a:ext uri="{FF2B5EF4-FFF2-40B4-BE49-F238E27FC236}">
                    <a16:creationId xmlns:a16="http://schemas.microsoft.com/office/drawing/2014/main" xmlns="" id="{0E1E252C-6BE3-4D02-BF5D-A0D20C7719E0}"/>
                  </a:ext>
                </a:extLst>
              </p:cNvPr>
              <p:cNvSpPr/>
              <p:nvPr/>
            </p:nvSpPr>
            <p:spPr bwMode="auto">
              <a:xfrm>
                <a:off x="6236270" y="4758633"/>
                <a:ext cx="505440" cy="349632"/>
              </a:xfrm>
              <a:prstGeom prst="roundRect">
                <a:avLst>
                  <a:gd name="adj" fmla="val 11018"/>
                </a:avLst>
              </a:prstGeom>
              <a:solidFill>
                <a:srgbClr val="FAC090">
                  <a:alpha val="49804"/>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3" name="Obraz 86" descr="1368547005_server.png">
                <a:extLst>
                  <a:ext uri="{FF2B5EF4-FFF2-40B4-BE49-F238E27FC236}">
                    <a16:creationId xmlns:a16="http://schemas.microsoft.com/office/drawing/2014/main" xmlns="" id="{161617BB-20F1-4E00-B0F8-BD4A8545DE49}"/>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2" name="Grupa 356">
              <a:extLst>
                <a:ext uri="{FF2B5EF4-FFF2-40B4-BE49-F238E27FC236}">
                  <a16:creationId xmlns:a16="http://schemas.microsoft.com/office/drawing/2014/main" xmlns="" id="{7E264119-2F1D-4FCF-9F64-A6955804A66B}"/>
                </a:ext>
              </a:extLst>
            </p:cNvPr>
            <p:cNvGrpSpPr/>
            <p:nvPr/>
          </p:nvGrpSpPr>
          <p:grpSpPr>
            <a:xfrm>
              <a:off x="5850272" y="980728"/>
              <a:ext cx="381000" cy="287256"/>
              <a:chOff x="6236270" y="4758633"/>
              <a:chExt cx="505440" cy="349632"/>
            </a:xfrm>
          </p:grpSpPr>
          <p:sp>
            <p:nvSpPr>
              <p:cNvPr id="50" name="Prostokąt zaokrąglony 355">
                <a:extLst>
                  <a:ext uri="{FF2B5EF4-FFF2-40B4-BE49-F238E27FC236}">
                    <a16:creationId xmlns:a16="http://schemas.microsoft.com/office/drawing/2014/main" xmlns="" id="{ED745CC6-A0A5-48E9-A21C-4E6B1CC70AE9}"/>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 name="Obraz 86" descr="1368547005_server.png">
                <a:extLst>
                  <a:ext uri="{FF2B5EF4-FFF2-40B4-BE49-F238E27FC236}">
                    <a16:creationId xmlns:a16="http://schemas.microsoft.com/office/drawing/2014/main" xmlns="" id="{AA796A69-37AA-42D3-9A65-FEBFECA71532}"/>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3" name="Grupa 356">
              <a:extLst>
                <a:ext uri="{FF2B5EF4-FFF2-40B4-BE49-F238E27FC236}">
                  <a16:creationId xmlns:a16="http://schemas.microsoft.com/office/drawing/2014/main" xmlns="" id="{59C86BDA-6CC8-4B58-B989-1AD15D4E6178}"/>
                </a:ext>
              </a:extLst>
            </p:cNvPr>
            <p:cNvGrpSpPr/>
            <p:nvPr/>
          </p:nvGrpSpPr>
          <p:grpSpPr>
            <a:xfrm>
              <a:off x="6282320" y="980728"/>
              <a:ext cx="381000" cy="287256"/>
              <a:chOff x="6236270" y="4758633"/>
              <a:chExt cx="505440" cy="349632"/>
            </a:xfrm>
          </p:grpSpPr>
          <p:sp>
            <p:nvSpPr>
              <p:cNvPr id="48" name="Prostokąt zaokrąglony 355">
                <a:extLst>
                  <a:ext uri="{FF2B5EF4-FFF2-40B4-BE49-F238E27FC236}">
                    <a16:creationId xmlns:a16="http://schemas.microsoft.com/office/drawing/2014/main" xmlns="" id="{428F8FAB-1FCE-44DE-AB94-EAA2051BEC89}"/>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9" name="Obraz 86" descr="1368547005_server.png">
                <a:extLst>
                  <a:ext uri="{FF2B5EF4-FFF2-40B4-BE49-F238E27FC236}">
                    <a16:creationId xmlns:a16="http://schemas.microsoft.com/office/drawing/2014/main" xmlns="" id="{6A88E09C-2B23-4107-8CC4-9EA3B6ABCC5A}"/>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4" name="Grupa 356">
              <a:extLst>
                <a:ext uri="{FF2B5EF4-FFF2-40B4-BE49-F238E27FC236}">
                  <a16:creationId xmlns:a16="http://schemas.microsoft.com/office/drawing/2014/main" xmlns="" id="{7268AC76-BF50-40B7-B24A-2AC956798544}"/>
                </a:ext>
              </a:extLst>
            </p:cNvPr>
            <p:cNvGrpSpPr/>
            <p:nvPr/>
          </p:nvGrpSpPr>
          <p:grpSpPr>
            <a:xfrm>
              <a:off x="5850272" y="1340768"/>
              <a:ext cx="381000" cy="287256"/>
              <a:chOff x="6236270" y="4758633"/>
              <a:chExt cx="505440" cy="349632"/>
            </a:xfrm>
          </p:grpSpPr>
          <p:sp>
            <p:nvSpPr>
              <p:cNvPr id="46" name="Prostokąt zaokrąglony 355">
                <a:extLst>
                  <a:ext uri="{FF2B5EF4-FFF2-40B4-BE49-F238E27FC236}">
                    <a16:creationId xmlns:a16="http://schemas.microsoft.com/office/drawing/2014/main" xmlns="" id="{4E8802BB-264B-48E6-9645-40EC0A036E9C}"/>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7" name="Obraz 86" descr="1368547005_server.png">
                <a:extLst>
                  <a:ext uri="{FF2B5EF4-FFF2-40B4-BE49-F238E27FC236}">
                    <a16:creationId xmlns:a16="http://schemas.microsoft.com/office/drawing/2014/main" xmlns="" id="{4DF7069B-AAD5-4D9F-A029-767F49D91E8F}"/>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5" name="Grupa 356">
              <a:extLst>
                <a:ext uri="{FF2B5EF4-FFF2-40B4-BE49-F238E27FC236}">
                  <a16:creationId xmlns:a16="http://schemas.microsoft.com/office/drawing/2014/main" xmlns="" id="{D7D396C5-5373-4F0A-92DC-C73CC46B5D55}"/>
                </a:ext>
              </a:extLst>
            </p:cNvPr>
            <p:cNvGrpSpPr/>
            <p:nvPr/>
          </p:nvGrpSpPr>
          <p:grpSpPr>
            <a:xfrm>
              <a:off x="6714368" y="980728"/>
              <a:ext cx="381000" cy="287256"/>
              <a:chOff x="6236270" y="4758633"/>
              <a:chExt cx="505440" cy="349632"/>
            </a:xfrm>
          </p:grpSpPr>
          <p:sp>
            <p:nvSpPr>
              <p:cNvPr id="44" name="Prostokąt zaokrąglony 355">
                <a:extLst>
                  <a:ext uri="{FF2B5EF4-FFF2-40B4-BE49-F238E27FC236}">
                    <a16:creationId xmlns:a16="http://schemas.microsoft.com/office/drawing/2014/main" xmlns="" id="{C303A7D6-AAE5-428E-B851-53E6B39937FC}"/>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5" name="Obraz 86" descr="1368547005_server.png">
                <a:extLst>
                  <a:ext uri="{FF2B5EF4-FFF2-40B4-BE49-F238E27FC236}">
                    <a16:creationId xmlns:a16="http://schemas.microsoft.com/office/drawing/2014/main" xmlns="" id="{E39F4CD8-90B5-4425-B548-0D19DD5076B7}"/>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sp>
          <p:nvSpPr>
            <p:cNvPr id="36" name="pole tekstowe 303">
              <a:extLst>
                <a:ext uri="{FF2B5EF4-FFF2-40B4-BE49-F238E27FC236}">
                  <a16:creationId xmlns:a16="http://schemas.microsoft.com/office/drawing/2014/main" xmlns="" id="{10C592D0-F75C-46EF-B2A6-5E1535C9C155}"/>
                </a:ext>
              </a:extLst>
            </p:cNvPr>
            <p:cNvSpPr txBox="1">
              <a:spLocks noChangeArrowheads="1"/>
            </p:cNvSpPr>
            <p:nvPr/>
          </p:nvSpPr>
          <p:spPr bwMode="auto">
            <a:xfrm>
              <a:off x="6035421" y="1330011"/>
              <a:ext cx="1366754" cy="253033"/>
            </a:xfrm>
            <a:prstGeom prst="rect">
              <a:avLst/>
            </a:prstGeom>
            <a:noFill/>
            <a:ln w="9525">
              <a:noFill/>
              <a:miter lim="800000"/>
              <a:headEnd/>
              <a:tailEnd/>
            </a:ln>
          </p:spPr>
          <p:txBody>
            <a:bodyPr wrap="square" lIns="82945" tIns="41473" rIns="82945" bIns="41473">
              <a:spAutoFit/>
            </a:bodyPr>
            <a:lstStyle/>
            <a:p>
              <a:pPr algn="ctr"/>
              <a:r>
                <a:rPr lang="pl-PL" sz="1100" dirty="0">
                  <a:latin typeface="Calibri" pitchFamily="34" charset="0"/>
                </a:rPr>
                <a:t>Worker nodes</a:t>
              </a:r>
            </a:p>
          </p:txBody>
        </p:sp>
        <p:grpSp>
          <p:nvGrpSpPr>
            <p:cNvPr id="37" name="Group 36">
              <a:extLst>
                <a:ext uri="{FF2B5EF4-FFF2-40B4-BE49-F238E27FC236}">
                  <a16:creationId xmlns:a16="http://schemas.microsoft.com/office/drawing/2014/main" xmlns="" id="{00946B73-475C-4E40-A2B1-A16D2186D6F3}"/>
                </a:ext>
              </a:extLst>
            </p:cNvPr>
            <p:cNvGrpSpPr/>
            <p:nvPr/>
          </p:nvGrpSpPr>
          <p:grpSpPr>
            <a:xfrm>
              <a:off x="7270869" y="986260"/>
              <a:ext cx="1405587" cy="648343"/>
              <a:chOff x="7254132" y="1087735"/>
              <a:chExt cx="1405587" cy="648343"/>
            </a:xfrm>
          </p:grpSpPr>
          <p:sp>
            <p:nvSpPr>
              <p:cNvPr id="39" name="Prostokąt zaokrąglony 325">
                <a:extLst>
                  <a:ext uri="{FF2B5EF4-FFF2-40B4-BE49-F238E27FC236}">
                    <a16:creationId xmlns:a16="http://schemas.microsoft.com/office/drawing/2014/main" xmlns="" id="{071ED239-19DE-4338-A27C-6F4BE5D3E4EA}"/>
                  </a:ext>
                </a:extLst>
              </p:cNvPr>
              <p:cNvSpPr/>
              <p:nvPr/>
            </p:nvSpPr>
            <p:spPr bwMode="auto">
              <a:xfrm>
                <a:off x="7254132" y="1102873"/>
                <a:ext cx="1405587" cy="633205"/>
              </a:xfrm>
              <a:prstGeom prst="roundRect">
                <a:avLst>
                  <a:gd name="adj" fmla="val 4319"/>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40" name="Obraz 329" descr="1399565533_012.png">
                <a:extLst>
                  <a:ext uri="{FF2B5EF4-FFF2-40B4-BE49-F238E27FC236}">
                    <a16:creationId xmlns:a16="http://schemas.microsoft.com/office/drawing/2014/main" xmlns="" id="{2FF4B8AF-1D67-4C84-A940-3D347E8DD7B4}"/>
                  </a:ext>
                </a:extLst>
              </p:cNvPr>
              <p:cNvPicPr>
                <a:picLocks noChangeAspect="1"/>
              </p:cNvPicPr>
              <p:nvPr/>
            </p:nvPicPr>
            <p:blipFill>
              <a:blip r:embed="rId3" cstate="print"/>
              <a:stretch>
                <a:fillRect/>
              </a:stretch>
            </p:blipFill>
            <p:spPr>
              <a:xfrm>
                <a:off x="7345703" y="1268495"/>
                <a:ext cx="389772" cy="389772"/>
              </a:xfrm>
              <a:prstGeom prst="rect">
                <a:avLst/>
              </a:prstGeom>
            </p:spPr>
          </p:pic>
          <p:pic>
            <p:nvPicPr>
              <p:cNvPr id="41" name="Obraz 331" descr="1399565533_012.png">
                <a:extLst>
                  <a:ext uri="{FF2B5EF4-FFF2-40B4-BE49-F238E27FC236}">
                    <a16:creationId xmlns:a16="http://schemas.microsoft.com/office/drawing/2014/main" xmlns="" id="{269490D9-E6F0-416A-BA71-A1CC777CE5DA}"/>
                  </a:ext>
                </a:extLst>
              </p:cNvPr>
              <p:cNvPicPr>
                <a:picLocks noChangeAspect="1"/>
              </p:cNvPicPr>
              <p:nvPr/>
            </p:nvPicPr>
            <p:blipFill>
              <a:blip r:embed="rId3" cstate="print"/>
              <a:stretch>
                <a:fillRect/>
              </a:stretch>
            </p:blipFill>
            <p:spPr>
              <a:xfrm>
                <a:off x="7770318" y="1268495"/>
                <a:ext cx="389772" cy="389772"/>
              </a:xfrm>
              <a:prstGeom prst="rect">
                <a:avLst/>
              </a:prstGeom>
            </p:spPr>
          </p:pic>
          <p:pic>
            <p:nvPicPr>
              <p:cNvPr id="42" name="Obraz 332" descr="1399565533_012.png">
                <a:extLst>
                  <a:ext uri="{FF2B5EF4-FFF2-40B4-BE49-F238E27FC236}">
                    <a16:creationId xmlns:a16="http://schemas.microsoft.com/office/drawing/2014/main" xmlns="" id="{E4E1B770-6459-4B3A-A047-6D924ED8DD52}"/>
                  </a:ext>
                </a:extLst>
              </p:cNvPr>
              <p:cNvPicPr>
                <a:picLocks noChangeAspect="1"/>
              </p:cNvPicPr>
              <p:nvPr/>
            </p:nvPicPr>
            <p:blipFill>
              <a:blip r:embed="rId3" cstate="print"/>
              <a:stretch>
                <a:fillRect/>
              </a:stretch>
            </p:blipFill>
            <p:spPr>
              <a:xfrm>
                <a:off x="8194933" y="1268495"/>
                <a:ext cx="389772" cy="389772"/>
              </a:xfrm>
              <a:prstGeom prst="rect">
                <a:avLst/>
              </a:prstGeom>
            </p:spPr>
          </p:pic>
          <p:sp>
            <p:nvSpPr>
              <p:cNvPr id="43" name="pole tekstowe 303">
                <a:extLst>
                  <a:ext uri="{FF2B5EF4-FFF2-40B4-BE49-F238E27FC236}">
                    <a16:creationId xmlns:a16="http://schemas.microsoft.com/office/drawing/2014/main" xmlns="" id="{736B6835-7A08-4E4D-97B1-C3202E8AA11D}"/>
                  </a:ext>
                </a:extLst>
              </p:cNvPr>
              <p:cNvSpPr txBox="1">
                <a:spLocks noChangeArrowheads="1"/>
              </p:cNvSpPr>
              <p:nvPr/>
            </p:nvSpPr>
            <p:spPr bwMode="auto">
              <a:xfrm>
                <a:off x="7277911" y="1087735"/>
                <a:ext cx="1366754" cy="253033"/>
              </a:xfrm>
              <a:prstGeom prst="rect">
                <a:avLst/>
              </a:prstGeom>
              <a:noFill/>
              <a:ln w="9525">
                <a:noFill/>
                <a:miter lim="800000"/>
                <a:headEnd/>
                <a:tailEnd/>
              </a:ln>
            </p:spPr>
            <p:txBody>
              <a:bodyPr wrap="square" lIns="82945" tIns="41473" rIns="82945" bIns="41473">
                <a:spAutoFit/>
              </a:bodyPr>
              <a:lstStyle/>
              <a:p>
                <a:pPr algn="ctr"/>
                <a:r>
                  <a:rPr lang="pl-PL" sz="1100" dirty="0">
                    <a:latin typeface="Calibri" pitchFamily="34" charset="0"/>
                  </a:rPr>
                  <a:t>Template repository</a:t>
                </a:r>
              </a:p>
            </p:txBody>
          </p:sp>
        </p:grpSp>
        <p:pic>
          <p:nvPicPr>
            <p:cNvPr id="38" name="Picture 2" descr="http://packetpushers.net/wp-content/uploads/2015/03/openstack-logo.jpg">
              <a:extLst>
                <a:ext uri="{FF2B5EF4-FFF2-40B4-BE49-F238E27FC236}">
                  <a16:creationId xmlns:a16="http://schemas.microsoft.com/office/drawing/2014/main" xmlns="" id="{E22F44B1-5AB2-4E3D-9627-D598E7C29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098" y="992818"/>
              <a:ext cx="635982" cy="635982"/>
            </a:xfrm>
            <a:prstGeom prst="rect">
              <a:avLst/>
            </a:prstGeom>
            <a:noFill/>
            <a:ln w="12700">
              <a:solidFill>
                <a:schemeClr val="accent1">
                  <a:shade val="50000"/>
                </a:schemeClr>
              </a:solidFill>
            </a:ln>
            <a:extLst>
              <a:ext uri="{909E8E84-426E-40DD-AFC4-6F175D3DCCD1}">
                <a14:hiddenFill xmlns:a14="http://schemas.microsoft.com/office/drawing/2010/main">
                  <a:solidFill>
                    <a:srgbClr val="FFFFFF"/>
                  </a:solidFill>
                </a14:hiddenFill>
              </a:ext>
            </a:extLst>
          </p:spPr>
        </p:pic>
      </p:grpSp>
      <p:grpSp>
        <p:nvGrpSpPr>
          <p:cNvPr id="56" name="Group 55">
            <a:extLst>
              <a:ext uri="{FF2B5EF4-FFF2-40B4-BE49-F238E27FC236}">
                <a16:creationId xmlns:a16="http://schemas.microsoft.com/office/drawing/2014/main" xmlns="" id="{0660DF3F-853F-43B8-930B-A0DB77AAB6EA}"/>
              </a:ext>
            </a:extLst>
          </p:cNvPr>
          <p:cNvGrpSpPr/>
          <p:nvPr/>
        </p:nvGrpSpPr>
        <p:grpSpPr>
          <a:xfrm>
            <a:off x="4580635" y="2358132"/>
            <a:ext cx="4239837" cy="993530"/>
            <a:chOff x="4550242" y="727695"/>
            <a:chExt cx="4239837" cy="993530"/>
          </a:xfrm>
        </p:grpSpPr>
        <p:sp>
          <p:nvSpPr>
            <p:cNvPr id="57" name="Prostokąt zaokrąglony 321">
              <a:extLst>
                <a:ext uri="{FF2B5EF4-FFF2-40B4-BE49-F238E27FC236}">
                  <a16:creationId xmlns:a16="http://schemas.microsoft.com/office/drawing/2014/main" xmlns="" id="{3A2021D8-0F0C-4BC6-9418-681FBE8C872E}"/>
                </a:ext>
              </a:extLst>
            </p:cNvPr>
            <p:cNvSpPr/>
            <p:nvPr/>
          </p:nvSpPr>
          <p:spPr bwMode="auto">
            <a:xfrm>
              <a:off x="4550242" y="764705"/>
              <a:ext cx="4239837" cy="956520"/>
            </a:xfrm>
            <a:prstGeom prst="roundRect">
              <a:avLst>
                <a:gd name="adj" fmla="val 451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sp>
          <p:nvSpPr>
            <p:cNvPr id="58" name="pole tekstowe 303">
              <a:extLst>
                <a:ext uri="{FF2B5EF4-FFF2-40B4-BE49-F238E27FC236}">
                  <a16:creationId xmlns:a16="http://schemas.microsoft.com/office/drawing/2014/main" xmlns="" id="{3865D8CC-96C2-49BC-A7D8-431712752523}"/>
                </a:ext>
              </a:extLst>
            </p:cNvPr>
            <p:cNvSpPr txBox="1">
              <a:spLocks noChangeArrowheads="1"/>
            </p:cNvSpPr>
            <p:nvPr/>
          </p:nvSpPr>
          <p:spPr bwMode="auto">
            <a:xfrm>
              <a:off x="5241008" y="727695"/>
              <a:ext cx="2931392" cy="253033"/>
            </a:xfrm>
            <a:prstGeom prst="rect">
              <a:avLst/>
            </a:prstGeom>
            <a:noFill/>
            <a:ln w="9525">
              <a:noFill/>
              <a:miter lim="800000"/>
              <a:headEnd/>
              <a:tailEnd/>
            </a:ln>
          </p:spPr>
          <p:txBody>
            <a:bodyPr wrap="square" lIns="82945" tIns="41473" rIns="82945" bIns="41473">
              <a:spAutoFit/>
            </a:bodyPr>
            <a:lstStyle/>
            <a:p>
              <a:pPr algn="ctr"/>
              <a:r>
                <a:rPr lang="pl-PL" sz="1100" dirty="0">
                  <a:latin typeface="Calibri" pitchFamily="34" charset="0"/>
                </a:rPr>
                <a:t>Computational resource (public cloud)</a:t>
              </a:r>
            </a:p>
          </p:txBody>
        </p:sp>
        <p:grpSp>
          <p:nvGrpSpPr>
            <p:cNvPr id="59" name="Grupa 356">
              <a:extLst>
                <a:ext uri="{FF2B5EF4-FFF2-40B4-BE49-F238E27FC236}">
                  <a16:creationId xmlns:a16="http://schemas.microsoft.com/office/drawing/2014/main" xmlns="" id="{B9A32A64-79AF-4BBE-97BC-4D285D19DDCD}"/>
                </a:ext>
              </a:extLst>
            </p:cNvPr>
            <p:cNvGrpSpPr/>
            <p:nvPr/>
          </p:nvGrpSpPr>
          <p:grpSpPr>
            <a:xfrm>
              <a:off x="5418224" y="1341544"/>
              <a:ext cx="381000" cy="287256"/>
              <a:chOff x="6236270" y="4758633"/>
              <a:chExt cx="505440" cy="349632"/>
            </a:xfrm>
          </p:grpSpPr>
          <p:sp>
            <p:nvSpPr>
              <p:cNvPr id="83" name="Prostokąt zaokrąglony 355">
                <a:extLst>
                  <a:ext uri="{FF2B5EF4-FFF2-40B4-BE49-F238E27FC236}">
                    <a16:creationId xmlns:a16="http://schemas.microsoft.com/office/drawing/2014/main" xmlns="" id="{642303C3-1074-4EF1-A9B2-118ABAB5D65E}"/>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4" name="Obraz 86" descr="1368547005_server.png">
                <a:extLst>
                  <a:ext uri="{FF2B5EF4-FFF2-40B4-BE49-F238E27FC236}">
                    <a16:creationId xmlns:a16="http://schemas.microsoft.com/office/drawing/2014/main" xmlns="" id="{CC0CE931-36CC-4B1C-A60B-55FD391B48F6}"/>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60" name="Grupa 356">
              <a:extLst>
                <a:ext uri="{FF2B5EF4-FFF2-40B4-BE49-F238E27FC236}">
                  <a16:creationId xmlns:a16="http://schemas.microsoft.com/office/drawing/2014/main" xmlns="" id="{0711D824-AE6C-4862-A1CA-5EAFC801329C}"/>
                </a:ext>
              </a:extLst>
            </p:cNvPr>
            <p:cNvGrpSpPr/>
            <p:nvPr/>
          </p:nvGrpSpPr>
          <p:grpSpPr>
            <a:xfrm>
              <a:off x="5418224" y="980728"/>
              <a:ext cx="381000" cy="287256"/>
              <a:chOff x="6236270" y="4758633"/>
              <a:chExt cx="505440" cy="349632"/>
            </a:xfrm>
          </p:grpSpPr>
          <p:sp>
            <p:nvSpPr>
              <p:cNvPr id="81" name="Prostokąt zaokrąglony 353">
                <a:extLst>
                  <a:ext uri="{FF2B5EF4-FFF2-40B4-BE49-F238E27FC236}">
                    <a16:creationId xmlns:a16="http://schemas.microsoft.com/office/drawing/2014/main" xmlns="" id="{A1BF58EE-FF84-4C19-8877-EE9050E45C2C}"/>
                  </a:ext>
                </a:extLst>
              </p:cNvPr>
              <p:cNvSpPr/>
              <p:nvPr/>
            </p:nvSpPr>
            <p:spPr bwMode="auto">
              <a:xfrm>
                <a:off x="6236270" y="4758633"/>
                <a:ext cx="505440" cy="349632"/>
              </a:xfrm>
              <a:prstGeom prst="roundRect">
                <a:avLst>
                  <a:gd name="adj" fmla="val 11018"/>
                </a:avLst>
              </a:prstGeom>
              <a:solidFill>
                <a:srgbClr val="FAC090">
                  <a:alpha val="49804"/>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 name="Obraz 86" descr="1368547005_server.png">
                <a:extLst>
                  <a:ext uri="{FF2B5EF4-FFF2-40B4-BE49-F238E27FC236}">
                    <a16:creationId xmlns:a16="http://schemas.microsoft.com/office/drawing/2014/main" xmlns="" id="{2D762D5C-006C-4BF2-9138-2579A5EEBF37}"/>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61" name="Grupa 356">
              <a:extLst>
                <a:ext uri="{FF2B5EF4-FFF2-40B4-BE49-F238E27FC236}">
                  <a16:creationId xmlns:a16="http://schemas.microsoft.com/office/drawing/2014/main" xmlns="" id="{B63BB28D-D818-41CC-A88B-39082F39E77E}"/>
                </a:ext>
              </a:extLst>
            </p:cNvPr>
            <p:cNvGrpSpPr/>
            <p:nvPr/>
          </p:nvGrpSpPr>
          <p:grpSpPr>
            <a:xfrm>
              <a:off x="5850272" y="980728"/>
              <a:ext cx="381000" cy="287256"/>
              <a:chOff x="6236270" y="4758633"/>
              <a:chExt cx="505440" cy="349632"/>
            </a:xfrm>
          </p:grpSpPr>
          <p:sp>
            <p:nvSpPr>
              <p:cNvPr id="79" name="Prostokąt zaokrąglony 355">
                <a:extLst>
                  <a:ext uri="{FF2B5EF4-FFF2-40B4-BE49-F238E27FC236}">
                    <a16:creationId xmlns:a16="http://schemas.microsoft.com/office/drawing/2014/main" xmlns="" id="{4DB4B171-2601-43A0-8162-0796B9C22BB1}"/>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0" name="Obraz 86" descr="1368547005_server.png">
                <a:extLst>
                  <a:ext uri="{FF2B5EF4-FFF2-40B4-BE49-F238E27FC236}">
                    <a16:creationId xmlns:a16="http://schemas.microsoft.com/office/drawing/2014/main" xmlns="" id="{493DC0F0-CF0D-46CD-9DB2-1B488584A310}"/>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62" name="Grupa 356">
              <a:extLst>
                <a:ext uri="{FF2B5EF4-FFF2-40B4-BE49-F238E27FC236}">
                  <a16:creationId xmlns:a16="http://schemas.microsoft.com/office/drawing/2014/main" xmlns="" id="{3D96B444-25B3-4822-AE0A-98A257F3F695}"/>
                </a:ext>
              </a:extLst>
            </p:cNvPr>
            <p:cNvGrpSpPr/>
            <p:nvPr/>
          </p:nvGrpSpPr>
          <p:grpSpPr>
            <a:xfrm>
              <a:off x="6282320" y="980728"/>
              <a:ext cx="381000" cy="287256"/>
              <a:chOff x="6236270" y="4758633"/>
              <a:chExt cx="505440" cy="349632"/>
            </a:xfrm>
          </p:grpSpPr>
          <p:sp>
            <p:nvSpPr>
              <p:cNvPr id="77" name="Prostokąt zaokrąglony 355">
                <a:extLst>
                  <a:ext uri="{FF2B5EF4-FFF2-40B4-BE49-F238E27FC236}">
                    <a16:creationId xmlns:a16="http://schemas.microsoft.com/office/drawing/2014/main" xmlns="" id="{83D50322-8BEA-470A-A195-4C2ED4E4B4E9}"/>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8" name="Obraz 86" descr="1368547005_server.png">
                <a:extLst>
                  <a:ext uri="{FF2B5EF4-FFF2-40B4-BE49-F238E27FC236}">
                    <a16:creationId xmlns:a16="http://schemas.microsoft.com/office/drawing/2014/main" xmlns="" id="{EE0FEA2F-AA1E-4D71-B697-72040EE61E8E}"/>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63" name="Grupa 356">
              <a:extLst>
                <a:ext uri="{FF2B5EF4-FFF2-40B4-BE49-F238E27FC236}">
                  <a16:creationId xmlns:a16="http://schemas.microsoft.com/office/drawing/2014/main" xmlns="" id="{CE447F52-E601-46F2-B744-3B45AF6F61F5}"/>
                </a:ext>
              </a:extLst>
            </p:cNvPr>
            <p:cNvGrpSpPr/>
            <p:nvPr/>
          </p:nvGrpSpPr>
          <p:grpSpPr>
            <a:xfrm>
              <a:off x="5850272" y="1340768"/>
              <a:ext cx="381000" cy="287256"/>
              <a:chOff x="6236270" y="4758633"/>
              <a:chExt cx="505440" cy="349632"/>
            </a:xfrm>
          </p:grpSpPr>
          <p:sp>
            <p:nvSpPr>
              <p:cNvPr id="75" name="Prostokąt zaokrąglony 355">
                <a:extLst>
                  <a:ext uri="{FF2B5EF4-FFF2-40B4-BE49-F238E27FC236}">
                    <a16:creationId xmlns:a16="http://schemas.microsoft.com/office/drawing/2014/main" xmlns="" id="{FC9F4550-A4ED-4DEF-9D9B-1121931C3D6A}"/>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6" name="Obraz 86" descr="1368547005_server.png">
                <a:extLst>
                  <a:ext uri="{FF2B5EF4-FFF2-40B4-BE49-F238E27FC236}">
                    <a16:creationId xmlns:a16="http://schemas.microsoft.com/office/drawing/2014/main" xmlns="" id="{F58350D1-A577-4FB1-BE12-53DC18A7263A}"/>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64" name="Grupa 356">
              <a:extLst>
                <a:ext uri="{FF2B5EF4-FFF2-40B4-BE49-F238E27FC236}">
                  <a16:creationId xmlns:a16="http://schemas.microsoft.com/office/drawing/2014/main" xmlns="" id="{D355A0FE-52F9-4C92-A86A-45F942F884AD}"/>
                </a:ext>
              </a:extLst>
            </p:cNvPr>
            <p:cNvGrpSpPr/>
            <p:nvPr/>
          </p:nvGrpSpPr>
          <p:grpSpPr>
            <a:xfrm>
              <a:off x="6714368" y="980728"/>
              <a:ext cx="381000" cy="287256"/>
              <a:chOff x="6236270" y="4758633"/>
              <a:chExt cx="505440" cy="349632"/>
            </a:xfrm>
          </p:grpSpPr>
          <p:sp>
            <p:nvSpPr>
              <p:cNvPr id="73" name="Prostokąt zaokrąglony 355">
                <a:extLst>
                  <a:ext uri="{FF2B5EF4-FFF2-40B4-BE49-F238E27FC236}">
                    <a16:creationId xmlns:a16="http://schemas.microsoft.com/office/drawing/2014/main" xmlns="" id="{874A5BAC-7B76-4354-9DAF-7D22630CFAAF}"/>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4" name="Obraz 86" descr="1368547005_server.png">
                <a:extLst>
                  <a:ext uri="{FF2B5EF4-FFF2-40B4-BE49-F238E27FC236}">
                    <a16:creationId xmlns:a16="http://schemas.microsoft.com/office/drawing/2014/main" xmlns="" id="{61832DA0-83DC-480A-999D-7CBC6F4E29BF}"/>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sp>
          <p:nvSpPr>
            <p:cNvPr id="65" name="pole tekstowe 303">
              <a:extLst>
                <a:ext uri="{FF2B5EF4-FFF2-40B4-BE49-F238E27FC236}">
                  <a16:creationId xmlns:a16="http://schemas.microsoft.com/office/drawing/2014/main" xmlns="" id="{167C65F5-D0F6-4D06-885C-DF4B396964A9}"/>
                </a:ext>
              </a:extLst>
            </p:cNvPr>
            <p:cNvSpPr txBox="1">
              <a:spLocks noChangeArrowheads="1"/>
            </p:cNvSpPr>
            <p:nvPr/>
          </p:nvSpPr>
          <p:spPr bwMode="auto">
            <a:xfrm>
              <a:off x="6035421" y="1330011"/>
              <a:ext cx="1366754" cy="253033"/>
            </a:xfrm>
            <a:prstGeom prst="rect">
              <a:avLst/>
            </a:prstGeom>
            <a:noFill/>
            <a:ln w="9525">
              <a:noFill/>
              <a:miter lim="800000"/>
              <a:headEnd/>
              <a:tailEnd/>
            </a:ln>
          </p:spPr>
          <p:txBody>
            <a:bodyPr wrap="square" lIns="82945" tIns="41473" rIns="82945" bIns="41473">
              <a:spAutoFit/>
            </a:bodyPr>
            <a:lstStyle/>
            <a:p>
              <a:pPr algn="ctr"/>
              <a:r>
                <a:rPr lang="pl-PL" sz="1100" dirty="0">
                  <a:latin typeface="Calibri" pitchFamily="34" charset="0"/>
                </a:rPr>
                <a:t>Worker nodes</a:t>
              </a:r>
            </a:p>
          </p:txBody>
        </p:sp>
        <p:grpSp>
          <p:nvGrpSpPr>
            <p:cNvPr id="66" name="Group 65">
              <a:extLst>
                <a:ext uri="{FF2B5EF4-FFF2-40B4-BE49-F238E27FC236}">
                  <a16:creationId xmlns:a16="http://schemas.microsoft.com/office/drawing/2014/main" xmlns="" id="{4820D584-3C0E-42BA-808B-7476DC845A2B}"/>
                </a:ext>
              </a:extLst>
            </p:cNvPr>
            <p:cNvGrpSpPr/>
            <p:nvPr/>
          </p:nvGrpSpPr>
          <p:grpSpPr>
            <a:xfrm>
              <a:off x="7270869" y="986260"/>
              <a:ext cx="1405587" cy="648343"/>
              <a:chOff x="7254132" y="1087735"/>
              <a:chExt cx="1405587" cy="648343"/>
            </a:xfrm>
          </p:grpSpPr>
          <p:sp>
            <p:nvSpPr>
              <p:cNvPr id="68" name="Prostokąt zaokrąglony 325">
                <a:extLst>
                  <a:ext uri="{FF2B5EF4-FFF2-40B4-BE49-F238E27FC236}">
                    <a16:creationId xmlns:a16="http://schemas.microsoft.com/office/drawing/2014/main" xmlns="" id="{75867D9F-1940-4944-8497-E86A91417CDE}"/>
                  </a:ext>
                </a:extLst>
              </p:cNvPr>
              <p:cNvSpPr/>
              <p:nvPr/>
            </p:nvSpPr>
            <p:spPr bwMode="auto">
              <a:xfrm>
                <a:off x="7254132" y="1102873"/>
                <a:ext cx="1405587" cy="633205"/>
              </a:xfrm>
              <a:prstGeom prst="roundRect">
                <a:avLst>
                  <a:gd name="adj" fmla="val 4319"/>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69" name="Obraz 329" descr="1399565533_012.png">
                <a:extLst>
                  <a:ext uri="{FF2B5EF4-FFF2-40B4-BE49-F238E27FC236}">
                    <a16:creationId xmlns:a16="http://schemas.microsoft.com/office/drawing/2014/main" xmlns="" id="{23C6039C-3CF4-47CD-AF63-B90A0D73C651}"/>
                  </a:ext>
                </a:extLst>
              </p:cNvPr>
              <p:cNvPicPr>
                <a:picLocks noChangeAspect="1"/>
              </p:cNvPicPr>
              <p:nvPr/>
            </p:nvPicPr>
            <p:blipFill>
              <a:blip r:embed="rId3" cstate="print"/>
              <a:stretch>
                <a:fillRect/>
              </a:stretch>
            </p:blipFill>
            <p:spPr>
              <a:xfrm>
                <a:off x="7345703" y="1268495"/>
                <a:ext cx="389772" cy="389772"/>
              </a:xfrm>
              <a:prstGeom prst="rect">
                <a:avLst/>
              </a:prstGeom>
            </p:spPr>
          </p:pic>
          <p:pic>
            <p:nvPicPr>
              <p:cNvPr id="70" name="Obraz 331" descr="1399565533_012.png">
                <a:extLst>
                  <a:ext uri="{FF2B5EF4-FFF2-40B4-BE49-F238E27FC236}">
                    <a16:creationId xmlns:a16="http://schemas.microsoft.com/office/drawing/2014/main" xmlns="" id="{3D6F8C6D-5223-4852-9508-0D8738C097D8}"/>
                  </a:ext>
                </a:extLst>
              </p:cNvPr>
              <p:cNvPicPr>
                <a:picLocks noChangeAspect="1"/>
              </p:cNvPicPr>
              <p:nvPr/>
            </p:nvPicPr>
            <p:blipFill>
              <a:blip r:embed="rId3" cstate="print"/>
              <a:stretch>
                <a:fillRect/>
              </a:stretch>
            </p:blipFill>
            <p:spPr>
              <a:xfrm>
                <a:off x="7770318" y="1268495"/>
                <a:ext cx="389772" cy="389772"/>
              </a:xfrm>
              <a:prstGeom prst="rect">
                <a:avLst/>
              </a:prstGeom>
            </p:spPr>
          </p:pic>
          <p:pic>
            <p:nvPicPr>
              <p:cNvPr id="71" name="Obraz 332" descr="1399565533_012.png">
                <a:extLst>
                  <a:ext uri="{FF2B5EF4-FFF2-40B4-BE49-F238E27FC236}">
                    <a16:creationId xmlns:a16="http://schemas.microsoft.com/office/drawing/2014/main" xmlns="" id="{666527F2-2918-4E48-82B7-C57415B559ED}"/>
                  </a:ext>
                </a:extLst>
              </p:cNvPr>
              <p:cNvPicPr>
                <a:picLocks noChangeAspect="1"/>
              </p:cNvPicPr>
              <p:nvPr/>
            </p:nvPicPr>
            <p:blipFill>
              <a:blip r:embed="rId3" cstate="print"/>
              <a:stretch>
                <a:fillRect/>
              </a:stretch>
            </p:blipFill>
            <p:spPr>
              <a:xfrm>
                <a:off x="8194933" y="1268495"/>
                <a:ext cx="389772" cy="389772"/>
              </a:xfrm>
              <a:prstGeom prst="rect">
                <a:avLst/>
              </a:prstGeom>
            </p:spPr>
          </p:pic>
          <p:sp>
            <p:nvSpPr>
              <p:cNvPr id="72" name="pole tekstowe 303">
                <a:extLst>
                  <a:ext uri="{FF2B5EF4-FFF2-40B4-BE49-F238E27FC236}">
                    <a16:creationId xmlns:a16="http://schemas.microsoft.com/office/drawing/2014/main" xmlns="" id="{E400D02B-DF67-4697-BC56-7A5ADD540643}"/>
                  </a:ext>
                </a:extLst>
              </p:cNvPr>
              <p:cNvSpPr txBox="1">
                <a:spLocks noChangeArrowheads="1"/>
              </p:cNvSpPr>
              <p:nvPr/>
            </p:nvSpPr>
            <p:spPr bwMode="auto">
              <a:xfrm>
                <a:off x="7277911" y="1087735"/>
                <a:ext cx="1366754" cy="253033"/>
              </a:xfrm>
              <a:prstGeom prst="rect">
                <a:avLst/>
              </a:prstGeom>
              <a:noFill/>
              <a:ln w="9525">
                <a:noFill/>
                <a:miter lim="800000"/>
                <a:headEnd/>
                <a:tailEnd/>
              </a:ln>
            </p:spPr>
            <p:txBody>
              <a:bodyPr wrap="square" lIns="82945" tIns="41473" rIns="82945" bIns="41473">
                <a:spAutoFit/>
              </a:bodyPr>
              <a:lstStyle/>
              <a:p>
                <a:pPr algn="ctr"/>
                <a:r>
                  <a:rPr lang="pl-PL" sz="1100" dirty="0">
                    <a:latin typeface="Calibri" pitchFamily="34" charset="0"/>
                  </a:rPr>
                  <a:t>Template repository</a:t>
                </a:r>
              </a:p>
            </p:txBody>
          </p:sp>
        </p:grpSp>
      </p:grpSp>
      <p:sp>
        <p:nvSpPr>
          <p:cNvPr id="169" name="Prostokąt zaokrąglony 321">
            <a:extLst>
              <a:ext uri="{FF2B5EF4-FFF2-40B4-BE49-F238E27FC236}">
                <a16:creationId xmlns:a16="http://schemas.microsoft.com/office/drawing/2014/main" xmlns="" id="{0C361B74-762B-4284-A65C-04FBA5130FB0}"/>
              </a:ext>
            </a:extLst>
          </p:cNvPr>
          <p:cNvSpPr/>
          <p:nvPr/>
        </p:nvSpPr>
        <p:spPr bwMode="auto">
          <a:xfrm>
            <a:off x="4572000" y="3484514"/>
            <a:ext cx="4239837" cy="956520"/>
          </a:xfrm>
          <a:prstGeom prst="roundRect">
            <a:avLst>
              <a:gd name="adj" fmla="val 451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sp>
        <p:nvSpPr>
          <p:cNvPr id="170" name="pole tekstowe 303">
            <a:extLst>
              <a:ext uri="{FF2B5EF4-FFF2-40B4-BE49-F238E27FC236}">
                <a16:creationId xmlns:a16="http://schemas.microsoft.com/office/drawing/2014/main" xmlns="" id="{05EC0889-5DD7-4959-BC79-9B2BBC0532D7}"/>
              </a:ext>
            </a:extLst>
          </p:cNvPr>
          <p:cNvSpPr txBox="1">
            <a:spLocks noChangeArrowheads="1"/>
          </p:cNvSpPr>
          <p:nvPr/>
        </p:nvSpPr>
        <p:spPr bwMode="auto">
          <a:xfrm>
            <a:off x="5262766" y="3447504"/>
            <a:ext cx="2931392" cy="253033"/>
          </a:xfrm>
          <a:prstGeom prst="rect">
            <a:avLst/>
          </a:prstGeom>
          <a:noFill/>
          <a:ln w="9525">
            <a:noFill/>
            <a:miter lim="800000"/>
            <a:headEnd/>
            <a:tailEnd/>
          </a:ln>
        </p:spPr>
        <p:txBody>
          <a:bodyPr wrap="square" lIns="82945" tIns="41473" rIns="82945" bIns="41473">
            <a:spAutoFit/>
          </a:bodyPr>
          <a:lstStyle/>
          <a:p>
            <a:pPr algn="ctr"/>
            <a:r>
              <a:rPr lang="pl-PL" sz="1100" dirty="0">
                <a:latin typeface="Calibri" pitchFamily="34" charset="0"/>
              </a:rPr>
              <a:t>Computational resource (computing cluster) </a:t>
            </a:r>
          </a:p>
        </p:txBody>
      </p:sp>
      <p:grpSp>
        <p:nvGrpSpPr>
          <p:cNvPr id="171" name="Grupa 356">
            <a:extLst>
              <a:ext uri="{FF2B5EF4-FFF2-40B4-BE49-F238E27FC236}">
                <a16:creationId xmlns:a16="http://schemas.microsoft.com/office/drawing/2014/main" xmlns="" id="{5E7CF7F1-44D0-4DBD-AD49-A1CFDAB14E22}"/>
              </a:ext>
            </a:extLst>
          </p:cNvPr>
          <p:cNvGrpSpPr/>
          <p:nvPr/>
        </p:nvGrpSpPr>
        <p:grpSpPr>
          <a:xfrm>
            <a:off x="6156176" y="4061353"/>
            <a:ext cx="381000" cy="287256"/>
            <a:chOff x="6236270" y="4758633"/>
            <a:chExt cx="505440" cy="349632"/>
          </a:xfrm>
        </p:grpSpPr>
        <p:sp>
          <p:nvSpPr>
            <p:cNvPr id="195" name="Prostokąt zaokrąglony 355">
              <a:extLst>
                <a:ext uri="{FF2B5EF4-FFF2-40B4-BE49-F238E27FC236}">
                  <a16:creationId xmlns:a16="http://schemas.microsoft.com/office/drawing/2014/main" xmlns="" id="{F8D0090B-DF92-43E4-9081-D60241574741}"/>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6" name="Obraz 86" descr="1368547005_server.png">
              <a:extLst>
                <a:ext uri="{FF2B5EF4-FFF2-40B4-BE49-F238E27FC236}">
                  <a16:creationId xmlns:a16="http://schemas.microsoft.com/office/drawing/2014/main" xmlns="" id="{76449787-D2BA-4994-AA98-0488B4CF552D}"/>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172" name="Grupa 356">
            <a:extLst>
              <a:ext uri="{FF2B5EF4-FFF2-40B4-BE49-F238E27FC236}">
                <a16:creationId xmlns:a16="http://schemas.microsoft.com/office/drawing/2014/main" xmlns="" id="{EDF483C4-95CA-428D-9E70-7109EFF574AC}"/>
              </a:ext>
            </a:extLst>
          </p:cNvPr>
          <p:cNvGrpSpPr/>
          <p:nvPr/>
        </p:nvGrpSpPr>
        <p:grpSpPr>
          <a:xfrm>
            <a:off x="6156176" y="3700537"/>
            <a:ext cx="381000" cy="287256"/>
            <a:chOff x="6236270" y="4758633"/>
            <a:chExt cx="505440" cy="349632"/>
          </a:xfrm>
        </p:grpSpPr>
        <p:sp>
          <p:nvSpPr>
            <p:cNvPr id="193" name="Prostokąt zaokrąglony 353">
              <a:extLst>
                <a:ext uri="{FF2B5EF4-FFF2-40B4-BE49-F238E27FC236}">
                  <a16:creationId xmlns:a16="http://schemas.microsoft.com/office/drawing/2014/main" xmlns="" id="{4E16516F-8CDA-4439-8D20-A948FD86040B}"/>
                </a:ext>
              </a:extLst>
            </p:cNvPr>
            <p:cNvSpPr/>
            <p:nvPr/>
          </p:nvSpPr>
          <p:spPr bwMode="auto">
            <a:xfrm>
              <a:off x="6236270" y="4758633"/>
              <a:ext cx="505440" cy="349632"/>
            </a:xfrm>
            <a:prstGeom prst="roundRect">
              <a:avLst>
                <a:gd name="adj" fmla="val 11018"/>
              </a:avLst>
            </a:prstGeom>
            <a:solidFill>
              <a:srgbClr val="FAC090">
                <a:alpha val="49804"/>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4" name="Obraz 86" descr="1368547005_server.png">
              <a:extLst>
                <a:ext uri="{FF2B5EF4-FFF2-40B4-BE49-F238E27FC236}">
                  <a16:creationId xmlns:a16="http://schemas.microsoft.com/office/drawing/2014/main" xmlns="" id="{2AF205D0-8A4C-4552-A9EA-C44B1543D4A6}"/>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173" name="Grupa 356">
            <a:extLst>
              <a:ext uri="{FF2B5EF4-FFF2-40B4-BE49-F238E27FC236}">
                <a16:creationId xmlns:a16="http://schemas.microsoft.com/office/drawing/2014/main" xmlns="" id="{07D98004-858B-4260-AAB9-6F39765A5F93}"/>
              </a:ext>
            </a:extLst>
          </p:cNvPr>
          <p:cNvGrpSpPr/>
          <p:nvPr/>
        </p:nvGrpSpPr>
        <p:grpSpPr>
          <a:xfrm>
            <a:off x="6588224" y="3700537"/>
            <a:ext cx="381000" cy="287256"/>
            <a:chOff x="6236270" y="4758633"/>
            <a:chExt cx="505440" cy="349632"/>
          </a:xfrm>
        </p:grpSpPr>
        <p:sp>
          <p:nvSpPr>
            <p:cNvPr id="191" name="Prostokąt zaokrąglony 355">
              <a:extLst>
                <a:ext uri="{FF2B5EF4-FFF2-40B4-BE49-F238E27FC236}">
                  <a16:creationId xmlns:a16="http://schemas.microsoft.com/office/drawing/2014/main" xmlns="" id="{3F7B2C57-EC61-4641-9629-283D1C40500F}"/>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2" name="Obraz 86" descr="1368547005_server.png">
              <a:extLst>
                <a:ext uri="{FF2B5EF4-FFF2-40B4-BE49-F238E27FC236}">
                  <a16:creationId xmlns:a16="http://schemas.microsoft.com/office/drawing/2014/main" xmlns="" id="{CBEAE9F5-0EC2-4E06-B537-99B567DA076A}"/>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174" name="Grupa 356">
            <a:extLst>
              <a:ext uri="{FF2B5EF4-FFF2-40B4-BE49-F238E27FC236}">
                <a16:creationId xmlns:a16="http://schemas.microsoft.com/office/drawing/2014/main" xmlns="" id="{6371766E-706E-42FE-A399-08416D8FC59A}"/>
              </a:ext>
            </a:extLst>
          </p:cNvPr>
          <p:cNvGrpSpPr/>
          <p:nvPr/>
        </p:nvGrpSpPr>
        <p:grpSpPr>
          <a:xfrm>
            <a:off x="7020272" y="3700537"/>
            <a:ext cx="381000" cy="287256"/>
            <a:chOff x="6236270" y="4758633"/>
            <a:chExt cx="505440" cy="349632"/>
          </a:xfrm>
        </p:grpSpPr>
        <p:sp>
          <p:nvSpPr>
            <p:cNvPr id="189" name="Prostokąt zaokrąglony 355">
              <a:extLst>
                <a:ext uri="{FF2B5EF4-FFF2-40B4-BE49-F238E27FC236}">
                  <a16:creationId xmlns:a16="http://schemas.microsoft.com/office/drawing/2014/main" xmlns="" id="{429E3E27-BC47-45B3-9971-AF436EF91A48}"/>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0" name="Obraz 86" descr="1368547005_server.png">
              <a:extLst>
                <a:ext uri="{FF2B5EF4-FFF2-40B4-BE49-F238E27FC236}">
                  <a16:creationId xmlns:a16="http://schemas.microsoft.com/office/drawing/2014/main" xmlns="" id="{CA985D50-CC6E-4D4E-A670-711E6B70450D}"/>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175" name="Grupa 356">
            <a:extLst>
              <a:ext uri="{FF2B5EF4-FFF2-40B4-BE49-F238E27FC236}">
                <a16:creationId xmlns:a16="http://schemas.microsoft.com/office/drawing/2014/main" xmlns="" id="{46CF6895-5242-45B9-B039-8AA2948C7CF2}"/>
              </a:ext>
            </a:extLst>
          </p:cNvPr>
          <p:cNvGrpSpPr/>
          <p:nvPr/>
        </p:nvGrpSpPr>
        <p:grpSpPr>
          <a:xfrm>
            <a:off x="6588224" y="4060577"/>
            <a:ext cx="381000" cy="287256"/>
            <a:chOff x="6236270" y="4758633"/>
            <a:chExt cx="505440" cy="349632"/>
          </a:xfrm>
        </p:grpSpPr>
        <p:sp>
          <p:nvSpPr>
            <p:cNvPr id="187" name="Prostokąt zaokrąglony 355">
              <a:extLst>
                <a:ext uri="{FF2B5EF4-FFF2-40B4-BE49-F238E27FC236}">
                  <a16:creationId xmlns:a16="http://schemas.microsoft.com/office/drawing/2014/main" xmlns="" id="{FDD8832B-2494-44EA-8BA8-123027481053}"/>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8" name="Obraz 86" descr="1368547005_server.png">
              <a:extLst>
                <a:ext uri="{FF2B5EF4-FFF2-40B4-BE49-F238E27FC236}">
                  <a16:creationId xmlns:a16="http://schemas.microsoft.com/office/drawing/2014/main" xmlns="" id="{0E461D32-849B-4CA5-B3AC-F5C56848A8AC}"/>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176" name="Grupa 356">
            <a:extLst>
              <a:ext uri="{FF2B5EF4-FFF2-40B4-BE49-F238E27FC236}">
                <a16:creationId xmlns:a16="http://schemas.microsoft.com/office/drawing/2014/main" xmlns="" id="{F600F41C-B027-439A-86F6-29A5DD27C9BD}"/>
              </a:ext>
            </a:extLst>
          </p:cNvPr>
          <p:cNvGrpSpPr/>
          <p:nvPr/>
        </p:nvGrpSpPr>
        <p:grpSpPr>
          <a:xfrm>
            <a:off x="7452320" y="3700537"/>
            <a:ext cx="381000" cy="287256"/>
            <a:chOff x="6236270" y="4758633"/>
            <a:chExt cx="505440" cy="349632"/>
          </a:xfrm>
        </p:grpSpPr>
        <p:sp>
          <p:nvSpPr>
            <p:cNvPr id="185" name="Prostokąt zaokrąglony 355">
              <a:extLst>
                <a:ext uri="{FF2B5EF4-FFF2-40B4-BE49-F238E27FC236}">
                  <a16:creationId xmlns:a16="http://schemas.microsoft.com/office/drawing/2014/main" xmlns="" id="{2BEF4303-2209-4D4B-99D9-4B2B25715BB6}"/>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6" name="Obraz 86" descr="1368547005_server.png">
              <a:extLst>
                <a:ext uri="{FF2B5EF4-FFF2-40B4-BE49-F238E27FC236}">
                  <a16:creationId xmlns:a16="http://schemas.microsoft.com/office/drawing/2014/main" xmlns="" id="{70F13340-3918-4EEB-BE5D-9D3B0BE32AAE}"/>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sp>
        <p:nvSpPr>
          <p:cNvPr id="177" name="pole tekstowe 303">
            <a:extLst>
              <a:ext uri="{FF2B5EF4-FFF2-40B4-BE49-F238E27FC236}">
                <a16:creationId xmlns:a16="http://schemas.microsoft.com/office/drawing/2014/main" xmlns="" id="{EA19F55A-B367-4279-BD56-3F08A7D6B5AF}"/>
              </a:ext>
            </a:extLst>
          </p:cNvPr>
          <p:cNvSpPr txBox="1">
            <a:spLocks noChangeArrowheads="1"/>
          </p:cNvSpPr>
          <p:nvPr/>
        </p:nvSpPr>
        <p:spPr bwMode="auto">
          <a:xfrm>
            <a:off x="7362147" y="4085809"/>
            <a:ext cx="1458325" cy="253033"/>
          </a:xfrm>
          <a:prstGeom prst="rect">
            <a:avLst/>
          </a:prstGeom>
          <a:noFill/>
          <a:ln w="9525">
            <a:noFill/>
            <a:miter lim="800000"/>
            <a:headEnd/>
            <a:tailEnd/>
          </a:ln>
        </p:spPr>
        <p:txBody>
          <a:bodyPr wrap="square" lIns="82945" tIns="41473" rIns="82945" bIns="41473">
            <a:spAutoFit/>
          </a:bodyPr>
          <a:lstStyle/>
          <a:p>
            <a:pPr algn="ctr"/>
            <a:r>
              <a:rPr lang="pl-PL" sz="1100" dirty="0">
                <a:latin typeface="Calibri" pitchFamily="34" charset="0"/>
              </a:rPr>
              <a:t>Computational nodes</a:t>
            </a:r>
          </a:p>
        </p:txBody>
      </p:sp>
      <p:sp>
        <p:nvSpPr>
          <p:cNvPr id="229" name="Right Arrow 266">
            <a:extLst>
              <a:ext uri="{FF2B5EF4-FFF2-40B4-BE49-F238E27FC236}">
                <a16:creationId xmlns:a16="http://schemas.microsoft.com/office/drawing/2014/main" xmlns="" id="{4DF83956-B1BE-4CB4-B135-18B8B48F932A}"/>
              </a:ext>
            </a:extLst>
          </p:cNvPr>
          <p:cNvSpPr/>
          <p:nvPr/>
        </p:nvSpPr>
        <p:spPr>
          <a:xfrm>
            <a:off x="4143796" y="3104831"/>
            <a:ext cx="253543" cy="550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1" name="Picture 4" descr="http://www.oit.uci.edu/wp-content/uploads/aws-1.jpg">
            <a:extLst>
              <a:ext uri="{FF2B5EF4-FFF2-40B4-BE49-F238E27FC236}">
                <a16:creationId xmlns:a16="http://schemas.microsoft.com/office/drawing/2014/main" xmlns="" id="{37146621-5E23-4F0F-9127-79CCC989EF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3046" y="2635981"/>
            <a:ext cx="633122" cy="524879"/>
          </a:xfrm>
          <a:prstGeom prst="rect">
            <a:avLst/>
          </a:prstGeom>
          <a:noFill/>
          <a:ln w="12700">
            <a:solidFill>
              <a:schemeClr val="accent1">
                <a:shade val="50000"/>
              </a:schemeClr>
            </a:solidFill>
          </a:ln>
          <a:extLst>
            <a:ext uri="{909E8E84-426E-40DD-AFC4-6F175D3DCCD1}">
              <a14:hiddenFill xmlns:a14="http://schemas.microsoft.com/office/drawing/2010/main">
                <a:solidFill>
                  <a:srgbClr val="FFFFFF"/>
                </a:solidFill>
              </a14:hiddenFill>
            </a:ext>
          </a:extLst>
        </p:spPr>
      </p:pic>
      <p:pic>
        <p:nvPicPr>
          <p:cNvPr id="233" name="Picture 232">
            <a:extLst>
              <a:ext uri="{FF2B5EF4-FFF2-40B4-BE49-F238E27FC236}">
                <a16:creationId xmlns:a16="http://schemas.microsoft.com/office/drawing/2014/main" xmlns="" id="{A719970E-AF53-4D5F-951F-61594AB436D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80737" y="3679878"/>
            <a:ext cx="1273053" cy="574996"/>
          </a:xfrm>
          <a:prstGeom prst="rect">
            <a:avLst/>
          </a:prstGeom>
          <a:ln w="12700">
            <a:solidFill>
              <a:schemeClr val="accent1">
                <a:shade val="50000"/>
              </a:schemeClr>
            </a:solidFill>
          </a:ln>
        </p:spPr>
      </p:pic>
      <p:grpSp>
        <p:nvGrpSpPr>
          <p:cNvPr id="234" name="Grupa 356">
            <a:extLst>
              <a:ext uri="{FF2B5EF4-FFF2-40B4-BE49-F238E27FC236}">
                <a16:creationId xmlns:a16="http://schemas.microsoft.com/office/drawing/2014/main" xmlns="" id="{A8F62306-A5CD-4994-98DD-710957D7AA9D}"/>
              </a:ext>
            </a:extLst>
          </p:cNvPr>
          <p:cNvGrpSpPr/>
          <p:nvPr/>
        </p:nvGrpSpPr>
        <p:grpSpPr>
          <a:xfrm>
            <a:off x="7882854" y="3700537"/>
            <a:ext cx="381000" cy="287256"/>
            <a:chOff x="6236270" y="4758633"/>
            <a:chExt cx="505440" cy="349632"/>
          </a:xfrm>
        </p:grpSpPr>
        <p:sp>
          <p:nvSpPr>
            <p:cNvPr id="235" name="Prostokąt zaokrąglony 355">
              <a:extLst>
                <a:ext uri="{FF2B5EF4-FFF2-40B4-BE49-F238E27FC236}">
                  <a16:creationId xmlns:a16="http://schemas.microsoft.com/office/drawing/2014/main" xmlns="" id="{868E03A0-4C02-4A96-A34C-EEEA3D03F11F}"/>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36" name="Obraz 86" descr="1368547005_server.png">
              <a:extLst>
                <a:ext uri="{FF2B5EF4-FFF2-40B4-BE49-F238E27FC236}">
                  <a16:creationId xmlns:a16="http://schemas.microsoft.com/office/drawing/2014/main" xmlns="" id="{C05ED4FE-3F86-43E4-9113-8AA123286EFD}"/>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237" name="Grupa 356">
            <a:extLst>
              <a:ext uri="{FF2B5EF4-FFF2-40B4-BE49-F238E27FC236}">
                <a16:creationId xmlns:a16="http://schemas.microsoft.com/office/drawing/2014/main" xmlns="" id="{FE75D7D6-4239-44E4-81CB-30A818A08B0F}"/>
              </a:ext>
            </a:extLst>
          </p:cNvPr>
          <p:cNvGrpSpPr/>
          <p:nvPr/>
        </p:nvGrpSpPr>
        <p:grpSpPr>
          <a:xfrm>
            <a:off x="7025821" y="4070785"/>
            <a:ext cx="381000" cy="287256"/>
            <a:chOff x="6236270" y="4758633"/>
            <a:chExt cx="505440" cy="349632"/>
          </a:xfrm>
        </p:grpSpPr>
        <p:sp>
          <p:nvSpPr>
            <p:cNvPr id="238" name="Prostokąt zaokrąglony 355">
              <a:extLst>
                <a:ext uri="{FF2B5EF4-FFF2-40B4-BE49-F238E27FC236}">
                  <a16:creationId xmlns:a16="http://schemas.microsoft.com/office/drawing/2014/main" xmlns="" id="{CF18C978-56FD-4B88-9CB5-80620054B5C3}"/>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39" name="Obraz 86" descr="1368547005_server.png">
              <a:extLst>
                <a:ext uri="{FF2B5EF4-FFF2-40B4-BE49-F238E27FC236}">
                  <a16:creationId xmlns:a16="http://schemas.microsoft.com/office/drawing/2014/main" xmlns="" id="{518491D6-662D-4BA1-B28B-81C31463733F}"/>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240" name="Grupa 356">
            <a:extLst>
              <a:ext uri="{FF2B5EF4-FFF2-40B4-BE49-F238E27FC236}">
                <a16:creationId xmlns:a16="http://schemas.microsoft.com/office/drawing/2014/main" xmlns="" id="{F241835F-446A-454A-B066-3A92DF581D4C}"/>
              </a:ext>
            </a:extLst>
          </p:cNvPr>
          <p:cNvGrpSpPr/>
          <p:nvPr/>
        </p:nvGrpSpPr>
        <p:grpSpPr>
          <a:xfrm>
            <a:off x="8312497" y="3700537"/>
            <a:ext cx="381000" cy="287256"/>
            <a:chOff x="6236270" y="4758633"/>
            <a:chExt cx="505440" cy="349632"/>
          </a:xfrm>
        </p:grpSpPr>
        <p:sp>
          <p:nvSpPr>
            <p:cNvPr id="241" name="Prostokąt zaokrąglony 355">
              <a:extLst>
                <a:ext uri="{FF2B5EF4-FFF2-40B4-BE49-F238E27FC236}">
                  <a16:creationId xmlns:a16="http://schemas.microsoft.com/office/drawing/2014/main" xmlns="" id="{DB601C5B-3C3E-4494-91A6-E4E074E112AF}"/>
                </a:ext>
              </a:extLst>
            </p:cNvPr>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2" name="Obraz 86" descr="1368547005_server.png">
              <a:extLst>
                <a:ext uri="{FF2B5EF4-FFF2-40B4-BE49-F238E27FC236}">
                  <a16:creationId xmlns:a16="http://schemas.microsoft.com/office/drawing/2014/main" xmlns="" id="{E70A9E9A-B0B3-4C2E-9773-884B45C06ECE}"/>
                </a:ext>
              </a:extLst>
            </p:cNvPr>
            <p:cNvPicPr>
              <a:picLocks noChangeAspect="1"/>
            </p:cNvPicPr>
            <p:nvPr/>
          </p:nvPicPr>
          <p:blipFill>
            <a:blip r:embed="rId2" cstate="print"/>
            <a:srcRect/>
            <a:stretch>
              <a:fillRect/>
            </a:stretch>
          </p:blipFill>
          <p:spPr bwMode="auto">
            <a:xfrm>
              <a:off x="6364705" y="4793498"/>
              <a:ext cx="255527" cy="255554"/>
            </a:xfrm>
            <a:prstGeom prst="rect">
              <a:avLst/>
            </a:prstGeom>
            <a:noFill/>
            <a:ln w="9525">
              <a:noFill/>
              <a:miter lim="800000"/>
              <a:headEnd/>
              <a:tailEnd/>
            </a:ln>
          </p:spPr>
        </p:pic>
      </p:grpSp>
      <p:sp>
        <p:nvSpPr>
          <p:cNvPr id="243" name="Rectangle 242">
            <a:extLst>
              <a:ext uri="{FF2B5EF4-FFF2-40B4-BE49-F238E27FC236}">
                <a16:creationId xmlns:a16="http://schemas.microsoft.com/office/drawing/2014/main" xmlns="" id="{BC325C79-E32C-4BD8-96FB-F93D524F39D2}"/>
              </a:ext>
            </a:extLst>
          </p:cNvPr>
          <p:cNvSpPr/>
          <p:nvPr/>
        </p:nvSpPr>
        <p:spPr>
          <a:xfrm>
            <a:off x="322969" y="4625385"/>
            <a:ext cx="8667844" cy="1631216"/>
          </a:xfrm>
          <a:prstGeom prst="rect">
            <a:avLst/>
          </a:prstGeom>
        </p:spPr>
        <p:txBody>
          <a:bodyPr wrap="square">
            <a:spAutoFit/>
          </a:bodyPr>
          <a:lstStyle/>
          <a:p>
            <a:pPr marL="285750" indent="-285750">
              <a:buFont typeface="Arial" panose="020B0604020202020204" pitchFamily="34" charset="0"/>
              <a:buChar char="•"/>
            </a:pPr>
            <a:r>
              <a:rPr lang="pl-PL" sz="1600" dirty="0"/>
              <a:t>A means of implementing the </a:t>
            </a:r>
            <a:r>
              <a:rPr lang="en-GB" sz="1600" i="1" dirty="0"/>
              <a:t>“focus on services and forget about infrastructures”</a:t>
            </a:r>
            <a:r>
              <a:rPr lang="pl-PL" sz="1600" i="1" dirty="0"/>
              <a:t> </a:t>
            </a:r>
            <a:r>
              <a:rPr lang="pl-PL" sz="1600" dirty="0"/>
              <a:t>concept</a:t>
            </a:r>
          </a:p>
          <a:p>
            <a:pPr marL="285750" indent="-285750">
              <a:buFont typeface="Arial" panose="020B0604020202020204" pitchFamily="34" charset="0"/>
              <a:buChar char="•"/>
            </a:pPr>
            <a:r>
              <a:rPr lang="pl-PL" sz="1600" dirty="0"/>
              <a:t>Provides two ways of accessing the underlying computational resources: through a user-friendly GUI and programatically, via a dedicated RESTful API</a:t>
            </a:r>
          </a:p>
          <a:p>
            <a:pPr marL="285750" indent="-285750">
              <a:buFont typeface="Arial" panose="020B0604020202020204" pitchFamily="34" charset="0"/>
              <a:buChar char="•"/>
            </a:pPr>
            <a:r>
              <a:rPr lang="pl-PL" sz="1600" dirty="0"/>
              <a:t>Can be embedded in any external environment (such as Jupyter) via API integration</a:t>
            </a:r>
          </a:p>
          <a:p>
            <a:pPr marL="285750" indent="-285750">
              <a:buFont typeface="Arial" panose="020B0604020202020204" pitchFamily="34" charset="0"/>
              <a:buChar char="•"/>
            </a:pPr>
            <a:r>
              <a:rPr lang="pl-PL" sz="1600" dirty="0"/>
              <a:t>Interfaces computational clouds and traditional HPC (batch job submission) using Rimrock and public cloud access libraries, as appropriate.</a:t>
            </a:r>
            <a:endParaRPr lang="en-US" sz="1600" dirty="0"/>
          </a:p>
        </p:txBody>
      </p:sp>
    </p:spTree>
    <p:extLst>
      <p:ext uri="{BB962C8B-B14F-4D97-AF65-F5344CB8AC3E}">
        <p14:creationId xmlns:p14="http://schemas.microsoft.com/office/powerpoint/2010/main" val="1542042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26165" y="67382"/>
            <a:ext cx="6515100" cy="1143000"/>
          </a:xfrm>
        </p:spPr>
        <p:txBody>
          <a:bodyPr/>
          <a:lstStyle/>
          <a:p>
            <a:r>
              <a:rPr lang="pl-PL" sz="3200" dirty="0"/>
              <a:t>JRA3.1 Interactive Execution Environment – core features</a:t>
            </a:r>
          </a:p>
        </p:txBody>
      </p:sp>
      <p:sp>
        <p:nvSpPr>
          <p:cNvPr id="243" name="Rectangle 242">
            <a:extLst>
              <a:ext uri="{FF2B5EF4-FFF2-40B4-BE49-F238E27FC236}">
                <a16:creationId xmlns:a16="http://schemas.microsoft.com/office/drawing/2014/main" xmlns="" id="{BC325C79-E32C-4BD8-96FB-F93D524F39D2}"/>
              </a:ext>
            </a:extLst>
          </p:cNvPr>
          <p:cNvSpPr/>
          <p:nvPr/>
        </p:nvSpPr>
        <p:spPr>
          <a:xfrm>
            <a:off x="251520" y="1700808"/>
            <a:ext cx="8667844" cy="4401205"/>
          </a:xfrm>
          <a:prstGeom prst="rect">
            <a:avLst/>
          </a:prstGeom>
        </p:spPr>
        <p:txBody>
          <a:bodyPr wrap="square">
            <a:spAutoFit/>
          </a:bodyPr>
          <a:lstStyle/>
          <a:p>
            <a:pPr marL="285750" indent="-285750">
              <a:buFont typeface="Arial" panose="020B0604020202020204" pitchFamily="34" charset="0"/>
              <a:buChar char="•"/>
            </a:pPr>
            <a:r>
              <a:rPr lang="pl-PL" sz="2800" dirty="0"/>
              <a:t>Registration and administrative management of computational resources</a:t>
            </a:r>
          </a:p>
          <a:p>
            <a:pPr marL="285750" indent="-285750">
              <a:buFont typeface="Arial" panose="020B0604020202020204" pitchFamily="34" charset="0"/>
              <a:buChar char="•"/>
            </a:pPr>
            <a:r>
              <a:rPr lang="pl-PL" sz="2800" dirty="0"/>
              <a:t>Deployment of computational tasks on the available resources</a:t>
            </a:r>
          </a:p>
          <a:p>
            <a:pPr marL="285750" indent="-285750">
              <a:buFont typeface="Arial" panose="020B0604020202020204" pitchFamily="34" charset="0"/>
              <a:buChar char="•"/>
            </a:pPr>
            <a:r>
              <a:rPr lang="pl-PL" sz="2800" dirty="0"/>
              <a:t>Infrastructure monitoring services</a:t>
            </a:r>
          </a:p>
          <a:p>
            <a:pPr marL="285750" indent="-285750">
              <a:buFont typeface="Arial" panose="020B0604020202020204" pitchFamily="34" charset="0"/>
              <a:buChar char="•"/>
            </a:pPr>
            <a:r>
              <a:rPr lang="pl-PL" sz="2800" dirty="0"/>
              <a:t>User-friendly access to PROCESS datasets</a:t>
            </a:r>
          </a:p>
          <a:p>
            <a:pPr marL="285750" indent="-285750">
              <a:buFont typeface="Arial" panose="020B0604020202020204" pitchFamily="34" charset="0"/>
              <a:buChar char="•"/>
            </a:pPr>
            <a:r>
              <a:rPr lang="pl-PL" sz="2800" dirty="0"/>
              <a:t>Security management (users, groups, roles)</a:t>
            </a:r>
          </a:p>
          <a:p>
            <a:pPr marL="285750" indent="-285750">
              <a:buFont typeface="Arial" panose="020B0604020202020204" pitchFamily="34" charset="0"/>
              <a:buChar char="•"/>
            </a:pPr>
            <a:r>
              <a:rPr lang="pl-PL" sz="2800" dirty="0"/>
              <a:t>Administrative services (billing and logging)</a:t>
            </a:r>
          </a:p>
          <a:p>
            <a:pPr marL="285750" indent="-285750">
              <a:buFont typeface="Arial" panose="020B0604020202020204" pitchFamily="34" charset="0"/>
              <a:buChar char="•"/>
            </a:pPr>
            <a:r>
              <a:rPr lang="pl-PL" sz="2800" dirty="0"/>
              <a:t>Integration with external tools via standardized APIs</a:t>
            </a:r>
          </a:p>
          <a:p>
            <a:pPr marL="285750" indent="-285750">
              <a:buFont typeface="Arial" panose="020B0604020202020204" pitchFamily="34" charset="0"/>
              <a:buChar char="•"/>
            </a:pPr>
            <a:endParaRPr lang="pl-PL" sz="2800" dirty="0"/>
          </a:p>
        </p:txBody>
      </p:sp>
    </p:spTree>
    <p:extLst>
      <p:ext uri="{BB962C8B-B14F-4D97-AF65-F5344CB8AC3E}">
        <p14:creationId xmlns:p14="http://schemas.microsoft.com/office/powerpoint/2010/main" val="155791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Exploitable technologies</a:t>
            </a:r>
          </a:p>
        </p:txBody>
      </p:sp>
      <p:sp>
        <p:nvSpPr>
          <p:cNvPr id="5" name="Rectangle 4">
            <a:extLst>
              <a:ext uri="{FF2B5EF4-FFF2-40B4-BE49-F238E27FC236}">
                <a16:creationId xmlns:a16="http://schemas.microsoft.com/office/drawing/2014/main" xmlns="" id="{B7FCBB1E-FC7A-4C93-AFB7-CA42AF1D8A89}"/>
              </a:ext>
            </a:extLst>
          </p:cNvPr>
          <p:cNvSpPr/>
          <p:nvPr/>
        </p:nvSpPr>
        <p:spPr>
          <a:xfrm>
            <a:off x="251520" y="1484784"/>
            <a:ext cx="8280920" cy="4708981"/>
          </a:xfrm>
          <a:prstGeom prst="rect">
            <a:avLst/>
          </a:prstGeom>
        </p:spPr>
        <p:txBody>
          <a:bodyPr wrap="square">
            <a:spAutoFit/>
          </a:bodyPr>
          <a:lstStyle/>
          <a:p>
            <a:r>
              <a:rPr lang="pl-PL" sz="2000" b="1" dirty="0"/>
              <a:t>Atmosphere</a:t>
            </a:r>
          </a:p>
          <a:p>
            <a:pPr marL="285750" indent="-285750">
              <a:buFont typeface="Arial" panose="020B0604020202020204" pitchFamily="34" charset="0"/>
              <a:buChar char="•"/>
            </a:pPr>
            <a:r>
              <a:rPr lang="pl-PL" sz="2000" dirty="0"/>
              <a:t>Comprehensive execution system for services deployed in hybrid, heterogeneous clouds</a:t>
            </a:r>
          </a:p>
          <a:p>
            <a:pPr marL="285750" indent="-285750">
              <a:buFont typeface="Arial" panose="020B0604020202020204" pitchFamily="34" charset="0"/>
              <a:buChar char="•"/>
            </a:pPr>
            <a:r>
              <a:rPr lang="pl-PL" sz="2000" dirty="0"/>
              <a:t>Interfaces both public and private cloud resources</a:t>
            </a:r>
          </a:p>
          <a:p>
            <a:pPr marL="285750" indent="-285750">
              <a:buFont typeface="Arial" panose="020B0604020202020204" pitchFamily="34" charset="0"/>
              <a:buChar char="•"/>
            </a:pPr>
            <a:r>
              <a:rPr lang="pl-PL" sz="2000" dirty="0"/>
              <a:t>Compatible with a wide range of cloud middleware suites and commercial vendors</a:t>
            </a:r>
          </a:p>
          <a:p>
            <a:pPr marL="285750" indent="-285750">
              <a:buFont typeface="Arial" panose="020B0604020202020204" pitchFamily="34" charset="0"/>
              <a:buChar char="•"/>
            </a:pPr>
            <a:r>
              <a:rPr lang="pl-PL" sz="2000" dirty="0"/>
              <a:t>Provides a technology-agnostic UI and RESTful APIs</a:t>
            </a:r>
          </a:p>
          <a:p>
            <a:endParaRPr lang="pl-PL" sz="2000" dirty="0"/>
          </a:p>
          <a:p>
            <a:r>
              <a:rPr lang="pl-PL" sz="2000" b="1" dirty="0" err="1" smtClean="0"/>
              <a:t>Rimrock</a:t>
            </a:r>
            <a:endParaRPr lang="pl-PL" sz="2000" b="1" dirty="0"/>
          </a:p>
          <a:p>
            <a:pPr marL="285750" indent="-285750">
              <a:buFont typeface="Arial" panose="020B0604020202020204" pitchFamily="34" charset="0"/>
              <a:buChar char="•"/>
            </a:pPr>
            <a:r>
              <a:rPr lang="pl-PL" sz="2000" dirty="0"/>
              <a:t>RESTful interface facilitating deployment of jobs on computational clusters and grids</a:t>
            </a:r>
          </a:p>
          <a:p>
            <a:pPr marL="285750" indent="-285750">
              <a:buFont typeface="Arial" panose="020B0604020202020204" pitchFamily="34" charset="0"/>
              <a:buChar char="•"/>
            </a:pPr>
            <a:r>
              <a:rPr lang="pl-PL" sz="2000" dirty="0"/>
              <a:t>Compatible with PBS, </a:t>
            </a:r>
            <a:r>
              <a:rPr lang="en-US" sz="2000" dirty="0"/>
              <a:t>SLURM, </a:t>
            </a:r>
            <a:r>
              <a:rPr lang="pl-PL" sz="2000" dirty="0" err="1"/>
              <a:t>GLite</a:t>
            </a:r>
            <a:r>
              <a:rPr lang="pl-PL" sz="2000" dirty="0"/>
              <a:t> and QCG</a:t>
            </a:r>
          </a:p>
          <a:p>
            <a:pPr marL="285750" indent="-285750">
              <a:buFont typeface="Arial" panose="020B0604020202020204" pitchFamily="34" charset="0"/>
              <a:buChar char="•"/>
            </a:pPr>
            <a:r>
              <a:rPr lang="pl-PL" sz="2000" dirty="0"/>
              <a:t>Supports file stage-in/stage-out using GridFTP</a:t>
            </a:r>
          </a:p>
          <a:p>
            <a:pPr marL="285750" indent="-285750">
              <a:buFont typeface="Arial" panose="020B0604020202020204" pitchFamily="34" charset="0"/>
              <a:buChar char="•"/>
            </a:pPr>
            <a:r>
              <a:rPr lang="pl-PL" sz="2000" dirty="0"/>
              <a:t>Enabled development of HPC applications with minimum effort related to infrastructure management and service execution</a:t>
            </a:r>
          </a:p>
        </p:txBody>
      </p:sp>
    </p:spTree>
    <p:extLst>
      <p:ext uri="{BB962C8B-B14F-4D97-AF65-F5344CB8AC3E}">
        <p14:creationId xmlns:p14="http://schemas.microsoft.com/office/powerpoint/2010/main" val="184027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15616" y="116632"/>
            <a:ext cx="7128792" cy="1080120"/>
          </a:xfrm>
        </p:spPr>
        <p:txBody>
          <a:bodyPr/>
          <a:lstStyle/>
          <a:p>
            <a:pPr eaLnBrk="1" hangingPunct="1"/>
            <a:r>
              <a:rPr lang="es-ES" altLang="en-US" sz="2400" dirty="0"/>
              <a:t>Task </a:t>
            </a:r>
            <a:r>
              <a:rPr lang="pl-PL" altLang="en-US" sz="2400" dirty="0"/>
              <a:t>JRA3.</a:t>
            </a:r>
            <a:r>
              <a:rPr lang="en-US" altLang="en-US" sz="2400" dirty="0"/>
              <a:t>2</a:t>
            </a:r>
            <a:r>
              <a:rPr lang="es-ES" altLang="en-US" sz="2400" dirty="0"/>
              <a:t>: </a:t>
            </a:r>
            <a:r>
              <a:rPr lang="en-GB" sz="2400" b="1" u="sng" dirty="0"/>
              <a:t>Benchmarking and monitoring services</a:t>
            </a:r>
            <a:r>
              <a:rPr lang="en-GB" sz="2400" b="1" dirty="0"/>
              <a:t> </a:t>
            </a:r>
            <a:r>
              <a:rPr lang="en-US" altLang="en-US" sz="2400" dirty="0"/>
              <a:t/>
            </a:r>
            <a:br>
              <a:rPr lang="en-US" altLang="en-US" sz="2400" dirty="0"/>
            </a:br>
            <a:r>
              <a:rPr lang="en-US" altLang="en-US" sz="2400" b="1" dirty="0"/>
              <a:t>[</a:t>
            </a:r>
            <a:r>
              <a:rPr lang="pl-PL" altLang="en-US" sz="2400" b="1" dirty="0"/>
              <a:t>CYF, </a:t>
            </a:r>
            <a:r>
              <a:rPr lang="pl-PL" altLang="en-US" sz="2400" dirty="0" err="1"/>
              <a:t>UvA</a:t>
            </a:r>
            <a:r>
              <a:rPr lang="pl-PL" altLang="en-US" sz="2400" dirty="0"/>
              <a:t>, LMU</a:t>
            </a:r>
            <a:r>
              <a:rPr lang="en-US" altLang="en-US" sz="2400" dirty="0"/>
              <a:t>]</a:t>
            </a:r>
          </a:p>
        </p:txBody>
      </p:sp>
      <p:sp>
        <p:nvSpPr>
          <p:cNvPr id="4" name="AutoShape 17"/>
          <p:cNvSpPr>
            <a:spLocks noChangeArrowheads="1"/>
          </p:cNvSpPr>
          <p:nvPr/>
        </p:nvSpPr>
        <p:spPr bwMode="auto">
          <a:xfrm>
            <a:off x="827584" y="1698067"/>
            <a:ext cx="8067216" cy="4321175"/>
          </a:xfrm>
          <a:prstGeom prst="roundRect">
            <a:avLst>
              <a:gd name="adj" fmla="val 5828"/>
            </a:avLst>
          </a:prstGeom>
          <a:solidFill>
            <a:srgbClr val="FFFFCC"/>
          </a:solidFill>
          <a:ln w="28575">
            <a:solidFill>
              <a:srgbClr val="000000"/>
            </a:solidFill>
            <a:round/>
            <a:headEnd/>
            <a:tailEnd/>
          </a:ln>
        </p:spPr>
        <p:txBody>
          <a:bodyPr/>
          <a:lstStyle/>
          <a:p>
            <a:pPr algn="ctr" fontAlgn="auto">
              <a:spcBef>
                <a:spcPts val="0"/>
              </a:spcBef>
              <a:spcAft>
                <a:spcPts val="0"/>
              </a:spcAft>
              <a:defRPr/>
            </a:pPr>
            <a:r>
              <a:rPr lang="en-US" sz="2800" b="1" dirty="0">
                <a:cs typeface="Arial" panose="020B0604020202020204" pitchFamily="34" charset="0"/>
              </a:rPr>
              <a:t>Task Overview</a:t>
            </a:r>
          </a:p>
          <a:p>
            <a:pPr algn="ctr" fontAlgn="auto">
              <a:spcBef>
                <a:spcPts val="0"/>
              </a:spcBef>
              <a:spcAft>
                <a:spcPts val="0"/>
              </a:spcAft>
              <a:defRPr/>
            </a:pPr>
            <a:endParaRPr lang="en-US" sz="2800" dirty="0">
              <a:cs typeface="Arial" panose="020B0604020202020204" pitchFamily="34" charset="0"/>
            </a:endParaRPr>
          </a:p>
          <a:p>
            <a:pPr marL="177800" indent="-177800">
              <a:buFont typeface="Arial" pitchFamily="34" charset="0"/>
              <a:buChar char="•"/>
            </a:pPr>
            <a:r>
              <a:rPr lang="pl-PL" dirty="0"/>
              <a:t>F</a:t>
            </a:r>
            <a:r>
              <a:rPr lang="en-GB" dirty="0" err="1" smtClean="0"/>
              <a:t>ramework</a:t>
            </a:r>
            <a:r>
              <a:rPr lang="en-GB" dirty="0" smtClean="0"/>
              <a:t> </a:t>
            </a:r>
            <a:r>
              <a:rPr lang="en-GB" dirty="0"/>
              <a:t>for benchmarking and monitoring performance of services developed in this task</a:t>
            </a:r>
          </a:p>
          <a:p>
            <a:pPr marL="177800" indent="-177800">
              <a:buFont typeface="Arial" pitchFamily="34" charset="0"/>
              <a:buChar char="•"/>
            </a:pPr>
            <a:r>
              <a:rPr lang="pl-PL" dirty="0"/>
              <a:t>S</a:t>
            </a:r>
            <a:r>
              <a:rPr lang="en-GB" dirty="0" err="1" smtClean="0"/>
              <a:t>olution</a:t>
            </a:r>
            <a:r>
              <a:rPr lang="en-GB" dirty="0" smtClean="0"/>
              <a:t> </a:t>
            </a:r>
            <a:r>
              <a:rPr lang="en-GB" dirty="0"/>
              <a:t>tailored </a:t>
            </a:r>
            <a:r>
              <a:rPr lang="pl-PL" dirty="0"/>
              <a:t>to </a:t>
            </a:r>
            <a:r>
              <a:rPr lang="en-GB" dirty="0"/>
              <a:t>the particular needs of </a:t>
            </a:r>
            <a:r>
              <a:rPr lang="pl-PL" dirty="0"/>
              <a:t>PROCESS </a:t>
            </a:r>
            <a:r>
              <a:rPr lang="en-GB" dirty="0"/>
              <a:t>computations, </a:t>
            </a:r>
            <a:r>
              <a:rPr lang="en-GB" dirty="0" err="1"/>
              <a:t>ba</a:t>
            </a:r>
            <a:r>
              <a:rPr lang="pl-PL" dirty="0"/>
              <a:t>sed</a:t>
            </a:r>
            <a:r>
              <a:rPr lang="en-GB" dirty="0"/>
              <a:t> on a general solution</a:t>
            </a:r>
          </a:p>
          <a:p>
            <a:pPr marL="177800" indent="-177800">
              <a:buFont typeface="Arial" pitchFamily="34" charset="0"/>
              <a:buChar char="•"/>
            </a:pPr>
            <a:r>
              <a:rPr lang="pl-PL" dirty="0"/>
              <a:t>C</a:t>
            </a:r>
            <a:r>
              <a:rPr lang="en-GB" dirty="0" err="1" smtClean="0"/>
              <a:t>ollecting</a:t>
            </a:r>
            <a:r>
              <a:rPr lang="en-GB" dirty="0" smtClean="0"/>
              <a:t> </a:t>
            </a:r>
            <a:r>
              <a:rPr lang="en-GB" dirty="0"/>
              <a:t>performance data using state-of-the-art tools for distributed systems, such as </a:t>
            </a:r>
            <a:r>
              <a:rPr lang="en-GB" dirty="0" err="1"/>
              <a:t>Netlogger</a:t>
            </a:r>
            <a:r>
              <a:rPr lang="en-GB" dirty="0"/>
              <a:t>, Zabbix, </a:t>
            </a:r>
            <a:r>
              <a:rPr lang="en-GB" dirty="0" err="1"/>
              <a:t>Zipkin</a:t>
            </a:r>
            <a:r>
              <a:rPr lang="en-GB" dirty="0"/>
              <a:t> and Graphite</a:t>
            </a:r>
          </a:p>
          <a:p>
            <a:pPr marL="177800" indent="-177800">
              <a:buFont typeface="Arial" pitchFamily="34" charset="0"/>
              <a:buChar char="•"/>
            </a:pPr>
            <a:r>
              <a:rPr lang="pl-PL" dirty="0"/>
              <a:t>Q</a:t>
            </a:r>
            <a:r>
              <a:rPr lang="en-GB" dirty="0" err="1" smtClean="0"/>
              <a:t>uerying</a:t>
            </a:r>
            <a:r>
              <a:rPr lang="en-GB" dirty="0" smtClean="0"/>
              <a:t> </a:t>
            </a:r>
            <a:r>
              <a:rPr lang="en-GB" dirty="0"/>
              <a:t>and processing distributed databases and search engines, together with visualization dashboards such as </a:t>
            </a:r>
            <a:r>
              <a:rPr lang="en-GB" dirty="0" err="1"/>
              <a:t>Grafana</a:t>
            </a:r>
            <a:r>
              <a:rPr lang="en-GB" dirty="0"/>
              <a:t>, </a:t>
            </a:r>
            <a:r>
              <a:rPr lang="en-GB" dirty="0" err="1"/>
              <a:t>ElasticSearch</a:t>
            </a:r>
            <a:r>
              <a:rPr lang="en-GB" dirty="0"/>
              <a:t>, </a:t>
            </a:r>
            <a:r>
              <a:rPr lang="en-GB" dirty="0" err="1"/>
              <a:t>Logstash</a:t>
            </a:r>
            <a:r>
              <a:rPr lang="en-GB" dirty="0"/>
              <a:t> and Kibana </a:t>
            </a:r>
          </a:p>
          <a:p>
            <a:pPr marL="177800" indent="-177800">
              <a:buFont typeface="Arial" pitchFamily="34" charset="0"/>
              <a:buChar char="•"/>
            </a:pPr>
            <a:r>
              <a:rPr lang="pl-PL" dirty="0"/>
              <a:t>P</a:t>
            </a:r>
            <a:r>
              <a:rPr lang="en-GB" dirty="0" err="1" smtClean="0"/>
              <a:t>rocessing</a:t>
            </a:r>
            <a:r>
              <a:rPr lang="en-GB" dirty="0" smtClean="0"/>
              <a:t> </a:t>
            </a:r>
            <a:r>
              <a:rPr lang="en-GB" dirty="0"/>
              <a:t>extremely large metric data sets as well as discrete event information </a:t>
            </a:r>
          </a:p>
          <a:p>
            <a:endParaRPr lang="pl-PL" sz="2800" dirty="0"/>
          </a:p>
        </p:txBody>
      </p:sp>
    </p:spTree>
    <p:extLst>
      <p:ext uri="{BB962C8B-B14F-4D97-AF65-F5344CB8AC3E}">
        <p14:creationId xmlns:p14="http://schemas.microsoft.com/office/powerpoint/2010/main" val="1785946575"/>
      </p:ext>
    </p:extLst>
  </p:cSld>
  <p:clrMapOvr>
    <a:masterClrMapping/>
  </p:clrMapOvr>
</p:sld>
</file>

<file path=ppt/theme/theme1.xml><?xml version="1.0" encoding="utf-8"?>
<a:theme xmlns:a="http://schemas.openxmlformats.org/drawingml/2006/main" name="VPH-Share Templat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VPH-Share Template Slide</Template>
  <TotalTime>3851</TotalTime>
  <Words>1314</Words>
  <Application>Microsoft Office PowerPoint</Application>
  <PresentationFormat>Pokaz na ekranie (4:3)</PresentationFormat>
  <Paragraphs>203</Paragraphs>
  <Slides>18</Slides>
  <Notes>13</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18</vt:i4>
      </vt:variant>
    </vt:vector>
  </HeadingPairs>
  <TitlesOfParts>
    <vt:vector size="23" baseType="lpstr">
      <vt:lpstr>MS PGothic</vt:lpstr>
      <vt:lpstr>Arial</vt:lpstr>
      <vt:lpstr>Calibri</vt:lpstr>
      <vt:lpstr>Courier New</vt:lpstr>
      <vt:lpstr>VPH-Share Template Slide</vt:lpstr>
      <vt:lpstr>PROCESS - H2020 Project 777533  Work Package WP6  JRA3 </vt:lpstr>
      <vt:lpstr>WP6 JRA3 Vision</vt:lpstr>
      <vt:lpstr>WP6 JRA3: Objectives</vt:lpstr>
      <vt:lpstr>Prezentacja programu PowerPoint</vt:lpstr>
      <vt:lpstr>Task JRA3.1: Interactive execution environment  [CYF, UvA, LMU]</vt:lpstr>
      <vt:lpstr>JRA3.1 Interactive Execution Environment – conceptual view</vt:lpstr>
      <vt:lpstr>JRA3.1 Interactive Execution Environment – core features</vt:lpstr>
      <vt:lpstr>Exploitable technologies</vt:lpstr>
      <vt:lpstr>Task JRA3.2: Benchmarking and monitoring services  [CYF, UvA, LMU]</vt:lpstr>
      <vt:lpstr>JRA3.2: Benchmarking and monitoring  services – conceptual view</vt:lpstr>
      <vt:lpstr>JRA3.2: Benchmarking and monitoring  services – core features</vt:lpstr>
      <vt:lpstr>Task JRA2.3: Federated Metadata storage service for extreme data application  [CYF, UvA, HESSO]</vt:lpstr>
      <vt:lpstr>JRA2.3: Federated Metadata storage service for extreme data application – conceptual view</vt:lpstr>
      <vt:lpstr>JRA2.3: Federated Metadata storage service for extreme data application – core features</vt:lpstr>
      <vt:lpstr>Prezentacja programu PowerPoint</vt:lpstr>
      <vt:lpstr>WP6: Main Questions (1/2)</vt:lpstr>
      <vt:lpstr>WP6: Main Questions (2/2)</vt:lpstr>
      <vt:lpstr>Prezentacja programu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 4 :  VPH Semantics</dc:title>
  <dc:creator>Norman James Powell</dc:creator>
  <cp:lastModifiedBy>ZM</cp:lastModifiedBy>
  <cp:revision>577</cp:revision>
  <cp:lastPrinted>2016-02-18T12:27:48Z</cp:lastPrinted>
  <dcterms:created xsi:type="dcterms:W3CDTF">2011-04-13T15:31:15Z</dcterms:created>
  <dcterms:modified xsi:type="dcterms:W3CDTF">2017-11-19T09:06:05Z</dcterms:modified>
</cp:coreProperties>
</file>