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8800425" cy="43200638"/>
  <p:notesSz cx="6794500" cy="9931400"/>
  <p:defaultTextStyle>
    <a:defPPr>
      <a:defRPr lang="pl-PL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091"/>
    <a:srgbClr val="17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6305" autoAdjust="0"/>
  </p:normalViewPr>
  <p:slideViewPr>
    <p:cSldViewPr snapToGrid="0">
      <p:cViewPr>
        <p:scale>
          <a:sx n="50" d="100"/>
          <a:sy n="50" d="100"/>
        </p:scale>
        <p:origin x="-630" y="8442"/>
      </p:cViewPr>
      <p:guideLst>
        <p:guide orient="horz" pos="13606"/>
        <p:guide pos="9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4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48065" y="0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/>
          <a:lstStyle>
            <a:lvl1pPr algn="r">
              <a:defRPr sz="1200"/>
            </a:lvl1pPr>
          </a:lstStyle>
          <a:p>
            <a:fld id="{339EA801-525C-4D9C-B240-A730A8F915E1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2" y="9432795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48065" y="9432795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 anchor="b"/>
          <a:lstStyle>
            <a:lvl1pPr algn="r">
              <a:defRPr sz="1200"/>
            </a:lvl1pPr>
          </a:lstStyle>
          <a:p>
            <a:fld id="{86230F93-949D-4020-B469-39F98F1F5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03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49302" y="2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r">
              <a:defRPr sz="1200"/>
            </a:lvl1pPr>
          </a:lstStyle>
          <a:p>
            <a:fld id="{186E75BA-DC3E-42A8-8B74-FDFA66E2F304}" type="datetimeFigureOut">
              <a:rPr lang="pl-PL" smtClean="0"/>
              <a:pPr/>
              <a:t>2018-03-05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1243013"/>
            <a:ext cx="22320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9" tIns="45570" rIns="91139" bIns="4557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290" y="4779081"/>
            <a:ext cx="5435924" cy="3910300"/>
          </a:xfrm>
          <a:prstGeom prst="rect">
            <a:avLst/>
          </a:prstGeom>
        </p:spPr>
        <p:txBody>
          <a:bodyPr vert="horz" lIns="91139" tIns="45570" rIns="91139" bIns="4557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2" y="9434274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49302" y="9434274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r">
              <a:defRPr sz="1200"/>
            </a:lvl1pPr>
          </a:lstStyle>
          <a:p>
            <a:fld id="{1492B8A1-3FAF-493E-ACCE-AB209D9CFAE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427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29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E179-E49A-4475-B540-F7AC3102E84B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8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D36B-7BEA-4D2A-B65B-23835E41B254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1751-1A6D-43CE-B1CF-EBB31B2603E7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069-24E7-48E4-8D81-6B3915176997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0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7A53-EE9E-4A7E-B76C-74DDAC2384E9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1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88F5-440E-4602-BF0B-5C21FC0FB6E2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E43F-9C78-46EB-BCEA-4C2A2AB8A4DE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9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9BC1-539F-49F3-87BB-9E0D660444B7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5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A6C7-D0A7-4E89-87EF-2651CEE27A70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6762-7B23-422C-8E65-968E37DB2DE0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6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A0F-F6C7-4F8D-A9BF-298D91E8436B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9A18-D59C-4B29-8B3B-EE4D4A7E2BB4}" type="datetime1">
              <a:rPr lang="pl-PL" smtClean="0"/>
              <a:pPr/>
              <a:t>2018-03-05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8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2" y="41376600"/>
            <a:ext cx="28800423" cy="18240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20" y="41680681"/>
            <a:ext cx="3277577" cy="12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rostokąt 10"/>
          <p:cNvSpPr/>
          <p:nvPr/>
        </p:nvSpPr>
        <p:spPr>
          <a:xfrm>
            <a:off x="2" y="-826864"/>
            <a:ext cx="28800423" cy="625611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/>
          <p:cNvSpPr txBox="1"/>
          <p:nvPr/>
        </p:nvSpPr>
        <p:spPr>
          <a:xfrm>
            <a:off x="486948" y="205744"/>
            <a:ext cx="2936905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A Survey of Interactive Execution Environments</a:t>
            </a:r>
          </a:p>
          <a:p>
            <a:pPr algn="ctr"/>
            <a:r>
              <a:rPr lang="en-US" sz="7200" b="1" dirty="0">
                <a:solidFill>
                  <a:schemeClr val="accent1"/>
                </a:solidFill>
              </a:rPr>
              <a:t> for Extreme Large-Scale Computations 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0" y="2514600"/>
            <a:ext cx="286844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Katarzyna</a:t>
            </a:r>
            <a:r>
              <a:rPr lang="en-US" sz="3600" dirty="0"/>
              <a:t> Rycerz</a:t>
            </a:r>
            <a:r>
              <a:rPr lang="en-US" sz="3600" baseline="30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Piotr</a:t>
            </a:r>
            <a:r>
              <a:rPr lang="en-US" sz="3600" dirty="0"/>
              <a:t> Nowakowski</a:t>
            </a:r>
            <a:r>
              <a:rPr lang="en-US" sz="3600" baseline="30000" dirty="0"/>
              <a:t>2</a:t>
            </a:r>
            <a:r>
              <a:rPr lang="en-US" sz="3600" dirty="0"/>
              <a:t>, Jan Meizner</a:t>
            </a:r>
            <a:r>
              <a:rPr lang="en-US" sz="3600" baseline="30000" dirty="0"/>
              <a:t>2</a:t>
            </a:r>
            <a:r>
              <a:rPr lang="en-US" sz="3600" dirty="0"/>
              <a:t>, </a:t>
            </a:r>
            <a:r>
              <a:rPr lang="en-US" sz="3600" dirty="0" err="1"/>
              <a:t>Bartosz</a:t>
            </a:r>
            <a:r>
              <a:rPr lang="en-US" sz="3600" dirty="0"/>
              <a:t> Wilk</a:t>
            </a:r>
            <a:r>
              <a:rPr lang="en-US" sz="3600" baseline="30000" dirty="0"/>
              <a:t>2</a:t>
            </a:r>
            <a:r>
              <a:rPr lang="en-US" sz="3600" dirty="0"/>
              <a:t>, </a:t>
            </a:r>
            <a:r>
              <a:rPr lang="en-US" sz="3600" dirty="0" err="1"/>
              <a:t>Jakub</a:t>
            </a:r>
            <a:r>
              <a:rPr lang="en-US" sz="3600" dirty="0"/>
              <a:t> Bujas</a:t>
            </a:r>
            <a:r>
              <a:rPr lang="en-US" sz="3600" baseline="30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Łukasz</a:t>
            </a:r>
            <a:r>
              <a:rPr lang="en-US" sz="3600" dirty="0"/>
              <a:t> Jarmocik</a:t>
            </a:r>
            <a:r>
              <a:rPr lang="en-US" sz="3600" baseline="30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Michał</a:t>
            </a:r>
            <a:r>
              <a:rPr lang="en-US" sz="3600" dirty="0"/>
              <a:t> Krok</a:t>
            </a:r>
            <a:r>
              <a:rPr lang="en-US" sz="3600" baseline="30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Przemysław</a:t>
            </a:r>
            <a:r>
              <a:rPr lang="en-US" sz="3600" dirty="0"/>
              <a:t> Kurc</a:t>
            </a:r>
            <a:r>
              <a:rPr lang="en-US" sz="3600" baseline="30000" dirty="0"/>
              <a:t>1</a:t>
            </a:r>
            <a:r>
              <a:rPr lang="en-US" sz="3600" dirty="0"/>
              <a:t>, Sebastian Lewicki</a:t>
            </a:r>
            <a:r>
              <a:rPr lang="en-US" sz="3600" baseline="30000" dirty="0"/>
              <a:t>1</a:t>
            </a:r>
            <a:r>
              <a:rPr lang="en-US" sz="3600" dirty="0"/>
              <a:t>, </a:t>
            </a:r>
          </a:p>
          <a:p>
            <a:pPr algn="ctr"/>
            <a:r>
              <a:rPr lang="en-US" sz="3600" dirty="0"/>
              <a:t>Mateusz Majcher</a:t>
            </a:r>
            <a:r>
              <a:rPr lang="en-US" sz="3600" baseline="30000" dirty="0"/>
              <a:t>1</a:t>
            </a:r>
            <a:r>
              <a:rPr lang="en-US" sz="3600" dirty="0"/>
              <a:t>, Piotr Ociepka</a:t>
            </a:r>
            <a:r>
              <a:rPr lang="en-US" sz="3600" baseline="30000" dirty="0"/>
              <a:t>1</a:t>
            </a:r>
            <a:r>
              <a:rPr lang="en-US" sz="3600" dirty="0"/>
              <a:t>, Lukasz Petka</a:t>
            </a:r>
            <a:r>
              <a:rPr lang="en-US" sz="3600" baseline="30000" dirty="0"/>
              <a:t>1</a:t>
            </a:r>
            <a:r>
              <a:rPr lang="en-US" sz="3600" dirty="0"/>
              <a:t>, Krzysztof Podsiadło</a:t>
            </a:r>
            <a:r>
              <a:rPr lang="en-US" sz="3600" baseline="30000" dirty="0"/>
              <a:t>1</a:t>
            </a:r>
            <a:r>
              <a:rPr lang="en-US" sz="3600" dirty="0"/>
              <a:t>, Patryk Skalski</a:t>
            </a:r>
            <a:r>
              <a:rPr lang="en-US" sz="3600" baseline="30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Wojciech</a:t>
            </a:r>
            <a:r>
              <a:rPr lang="en-US" sz="3600" dirty="0"/>
              <a:t> Zagrajczuk</a:t>
            </a:r>
            <a:r>
              <a:rPr lang="en-US" sz="3600" baseline="30000" dirty="0"/>
              <a:t>1,</a:t>
            </a:r>
            <a:r>
              <a:rPr lang="en-US" sz="3600" dirty="0"/>
              <a:t> </a:t>
            </a:r>
            <a:r>
              <a:rPr lang="en-US" sz="3600" dirty="0" err="1"/>
              <a:t>Michał</a:t>
            </a:r>
            <a:r>
              <a:rPr lang="en-US" sz="3600" dirty="0"/>
              <a:t> </a:t>
            </a:r>
            <a:r>
              <a:rPr lang="en-US" sz="3600" dirty="0" smtClean="0"/>
              <a:t>Zygmunt</a:t>
            </a:r>
            <a:r>
              <a:rPr lang="en-US" sz="3600" baseline="30000" dirty="0" smtClean="0"/>
              <a:t>1</a:t>
            </a:r>
            <a:r>
              <a:rPr lang="en-US" sz="3600" dirty="0" smtClean="0"/>
              <a:t>, and </a:t>
            </a:r>
            <a:r>
              <a:rPr lang="en-US" sz="3600" dirty="0"/>
              <a:t>Marian Bubak</a:t>
            </a:r>
            <a:r>
              <a:rPr lang="en-US" sz="3600" baseline="30000" dirty="0"/>
              <a:t>1,2</a:t>
            </a:r>
            <a:r>
              <a:rPr lang="en-US" sz="3600" dirty="0"/>
              <a:t> </a:t>
            </a:r>
          </a:p>
          <a:p>
            <a:pPr algn="ctr"/>
            <a:r>
              <a:rPr lang="en-GB" sz="4000" baseline="30000" dirty="0">
                <a:solidFill>
                  <a:srgbClr val="085091"/>
                </a:solidFill>
              </a:rPr>
              <a:t>1</a:t>
            </a:r>
            <a:r>
              <a:rPr lang="en-GB" sz="4000" dirty="0">
                <a:solidFill>
                  <a:srgbClr val="085091"/>
                </a:solidFill>
              </a:rPr>
              <a:t>Department of Computer Science, AGH University of Science and Technology, al. </a:t>
            </a:r>
            <a:r>
              <a:rPr lang="en-GB" sz="4000" dirty="0" err="1">
                <a:solidFill>
                  <a:srgbClr val="085091"/>
                </a:solidFill>
              </a:rPr>
              <a:t>Mickiewicza</a:t>
            </a:r>
            <a:r>
              <a:rPr lang="en-GB" sz="4000" dirty="0">
                <a:solidFill>
                  <a:srgbClr val="085091"/>
                </a:solidFill>
              </a:rPr>
              <a:t> 30, 30-059 </a:t>
            </a:r>
            <a:r>
              <a:rPr lang="en-GB" sz="4000" dirty="0" err="1">
                <a:solidFill>
                  <a:srgbClr val="085091"/>
                </a:solidFill>
              </a:rPr>
              <a:t>Kraków</a:t>
            </a:r>
            <a:r>
              <a:rPr lang="en-GB" sz="4000" dirty="0">
                <a:solidFill>
                  <a:srgbClr val="085091"/>
                </a:solidFill>
              </a:rPr>
              <a:t>, Poland</a:t>
            </a:r>
            <a:endParaRPr lang="en-US" sz="4000" dirty="0">
              <a:solidFill>
                <a:srgbClr val="085091"/>
              </a:solidFill>
            </a:endParaRPr>
          </a:p>
          <a:p>
            <a:pPr algn="ctr"/>
            <a:r>
              <a:rPr lang="en-US" sz="4000" baseline="30000" dirty="0" smtClean="0">
                <a:solidFill>
                  <a:srgbClr val="085091"/>
                </a:solidFill>
              </a:rPr>
              <a:t>2</a:t>
            </a:r>
            <a:r>
              <a:rPr lang="en-US" sz="4000" dirty="0" smtClean="0">
                <a:solidFill>
                  <a:srgbClr val="085091"/>
                </a:solidFill>
              </a:rPr>
              <a:t>Academic Computer Centre </a:t>
            </a:r>
            <a:r>
              <a:rPr lang="en-US" sz="4000" dirty="0" err="1">
                <a:solidFill>
                  <a:srgbClr val="085091"/>
                </a:solidFill>
              </a:rPr>
              <a:t>Cyfronet</a:t>
            </a:r>
            <a:r>
              <a:rPr lang="en-US" sz="4000" dirty="0">
                <a:solidFill>
                  <a:srgbClr val="085091"/>
                </a:solidFill>
              </a:rPr>
              <a:t> AGH, </a:t>
            </a:r>
            <a:r>
              <a:rPr lang="en-US" sz="4000" dirty="0" err="1">
                <a:solidFill>
                  <a:srgbClr val="085091"/>
                </a:solidFill>
              </a:rPr>
              <a:t>Nawojki</a:t>
            </a:r>
            <a:r>
              <a:rPr lang="en-US" sz="4000" dirty="0">
                <a:solidFill>
                  <a:srgbClr val="085091"/>
                </a:solidFill>
              </a:rPr>
              <a:t> 11, 30-950</a:t>
            </a:r>
            <a:r>
              <a:rPr lang="en-US" sz="4000" dirty="0" smtClean="0">
                <a:solidFill>
                  <a:srgbClr val="085091"/>
                </a:solidFill>
              </a:rPr>
              <a:t>, </a:t>
            </a:r>
            <a:r>
              <a:rPr lang="en-US" sz="4000" dirty="0" err="1" smtClean="0">
                <a:solidFill>
                  <a:srgbClr val="085091"/>
                </a:solidFill>
              </a:rPr>
              <a:t>Kraków</a:t>
            </a:r>
            <a:r>
              <a:rPr lang="en-US" sz="4000" dirty="0">
                <a:solidFill>
                  <a:srgbClr val="085091"/>
                </a:solidFill>
              </a:rPr>
              <a:t>, Poland</a:t>
            </a:r>
          </a:p>
        </p:txBody>
      </p:sp>
      <p:pic>
        <p:nvPicPr>
          <p:cNvPr id="59" name="Obraz 11" descr="logo-loga-logotypy_flagi_partnerzy__teksty_PLGrid_Plu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051" y="41749640"/>
            <a:ext cx="1414242" cy="94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554824" y="37749777"/>
            <a:ext cx="14936343" cy="2926543"/>
          </a:xfrm>
          <a:prstGeom prst="rect">
            <a:avLst/>
          </a:prstGeom>
          <a:noFill/>
          <a:ln>
            <a:noFill/>
          </a:ln>
        </p:spPr>
        <p:txBody>
          <a:bodyPr wrap="square" lIns="180000" tIns="108000" rIns="180000" bIns="108000" rtlCol="0">
            <a:spAutoFit/>
          </a:bodyPr>
          <a:lstStyle/>
          <a:p>
            <a:pPr lvl="0" indent="-514350"/>
            <a:r>
              <a:rPr lang="en-US" sz="3600" b="1" dirty="0">
                <a:solidFill>
                  <a:schemeClr val="accent1"/>
                </a:solidFill>
              </a:rPr>
              <a:t>References</a:t>
            </a:r>
          </a:p>
          <a:p>
            <a:pPr marL="514350" lvl="0" indent="-514350">
              <a:buAutoNum type="arabicPeriod"/>
            </a:pPr>
            <a:r>
              <a:rPr lang="en-US" sz="2800" dirty="0" err="1"/>
              <a:t>Ciepiela</a:t>
            </a:r>
            <a:r>
              <a:rPr lang="en-US" sz="2800" dirty="0"/>
              <a:t>, E., </a:t>
            </a:r>
            <a:r>
              <a:rPr lang="en-US" sz="2800" dirty="0" err="1"/>
              <a:t>Harężlak</a:t>
            </a:r>
            <a:r>
              <a:rPr lang="en-US" sz="2800" dirty="0"/>
              <a:t>, D., </a:t>
            </a:r>
            <a:r>
              <a:rPr lang="en-US" sz="2800" dirty="0" err="1"/>
              <a:t>Kasztelnik</a:t>
            </a:r>
            <a:r>
              <a:rPr lang="en-US" sz="2800" dirty="0"/>
              <a:t>, M., </a:t>
            </a:r>
            <a:r>
              <a:rPr lang="en-US" sz="2800" dirty="0" err="1"/>
              <a:t>Meizner</a:t>
            </a:r>
            <a:r>
              <a:rPr lang="en-US" sz="2800" dirty="0"/>
              <a:t>, J., </a:t>
            </a:r>
            <a:r>
              <a:rPr lang="en-US" sz="2800" dirty="0" err="1"/>
              <a:t>Dyk</a:t>
            </a:r>
            <a:r>
              <a:rPr lang="en-US" sz="2800" dirty="0"/>
              <a:t>, G., </a:t>
            </a:r>
            <a:r>
              <a:rPr lang="en-US" sz="2800" dirty="0" err="1"/>
              <a:t>Nowakowski</a:t>
            </a:r>
            <a:r>
              <a:rPr lang="en-US" sz="2800" dirty="0"/>
              <a:t>, P. and </a:t>
            </a:r>
            <a:r>
              <a:rPr lang="en-US" sz="2800" dirty="0" err="1"/>
              <a:t>Bubak</a:t>
            </a:r>
            <a:r>
              <a:rPr lang="en-US" sz="2800" dirty="0"/>
              <a:t>, M., 2013. The collage authoring environment: From proof-of-concept prototype to pilot service. </a:t>
            </a:r>
            <a:r>
              <a:rPr lang="en-US" sz="2800" dirty="0" err="1"/>
              <a:t>Procedia</a:t>
            </a:r>
            <a:r>
              <a:rPr lang="en-US" sz="2800" dirty="0"/>
              <a:t> Computer Science, 18, pp.769-778.</a:t>
            </a:r>
          </a:p>
          <a:p>
            <a:pPr marL="514350" lvl="0" indent="-514350">
              <a:buAutoNum type="arabicPeriod"/>
            </a:pPr>
            <a:r>
              <a:rPr lang="en-US" sz="2800" dirty="0"/>
              <a:t> Beaker Notebook webpage http://beakernotebook.com/features </a:t>
            </a:r>
          </a:p>
          <a:p>
            <a:pPr marL="514350" lvl="0" indent="-514350">
              <a:buAutoNum type="arabicPeriod"/>
            </a:pPr>
            <a:r>
              <a:rPr lang="en-US" sz="2800" dirty="0"/>
              <a:t> </a:t>
            </a:r>
            <a:r>
              <a:rPr lang="en-US" sz="2800" dirty="0" err="1"/>
              <a:t>Databricks</a:t>
            </a:r>
            <a:r>
              <a:rPr lang="en-US" sz="2800" dirty="0"/>
              <a:t> webpage https://databricks.com/product/databricks 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0594" y="41530125"/>
            <a:ext cx="829806" cy="15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2852" y="41669387"/>
            <a:ext cx="2304046" cy="113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0"/>
          <p:cNvSpPr/>
          <p:nvPr/>
        </p:nvSpPr>
        <p:spPr>
          <a:xfrm>
            <a:off x="12808935" y="41981093"/>
            <a:ext cx="30861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http://dice.cyfronet.pl </a:t>
            </a:r>
          </a:p>
        </p:txBody>
      </p:sp>
      <p:pic>
        <p:nvPicPr>
          <p:cNvPr id="65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90" y="657226"/>
            <a:ext cx="4226735" cy="1007048"/>
          </a:xfrm>
          <a:prstGeom prst="rect">
            <a:avLst/>
          </a:prstGeom>
        </p:spPr>
      </p:pic>
      <p:sp>
        <p:nvSpPr>
          <p:cNvPr id="67" name="Textfeld 14"/>
          <p:cNvSpPr txBox="1"/>
          <p:nvPr/>
        </p:nvSpPr>
        <p:spPr>
          <a:xfrm>
            <a:off x="19613647" y="41959662"/>
            <a:ext cx="484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Funding by EU H2020 grant 777533.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15838596" y="37839395"/>
            <a:ext cx="12398328" cy="2372545"/>
          </a:xfrm>
          <a:prstGeom prst="rect">
            <a:avLst/>
          </a:prstGeom>
          <a:noFill/>
          <a:ln>
            <a:noFill/>
          </a:ln>
        </p:spPr>
        <p:txBody>
          <a:bodyPr wrap="square" lIns="180000" tIns="108000" rIns="180000" bIns="108000" rtlCol="0">
            <a:spAutoFit/>
          </a:bodyPr>
          <a:lstStyle/>
          <a:p>
            <a:pPr marL="514350" lvl="0" indent="-514350"/>
            <a:endParaRPr lang="en-US" sz="2800" dirty="0"/>
          </a:p>
          <a:p>
            <a:pPr marL="514350" lvl="0" indent="-514350"/>
            <a:r>
              <a:rPr lang="en-US" sz="2800" dirty="0"/>
              <a:t>4.  </a:t>
            </a:r>
            <a:r>
              <a:rPr lang="en-US" sz="2800" dirty="0" err="1"/>
              <a:t>Datalab</a:t>
            </a:r>
            <a:r>
              <a:rPr lang="en-US" sz="2800" dirty="0"/>
              <a:t> webpage https://cloud.google.com/datalab/ </a:t>
            </a:r>
          </a:p>
          <a:p>
            <a:pPr marL="514350" lvl="0" indent="-514350"/>
            <a:r>
              <a:rPr lang="en-US" sz="2800" dirty="0"/>
              <a:t>5.  </a:t>
            </a:r>
            <a:r>
              <a:rPr lang="en-US" sz="2800" dirty="0" err="1"/>
              <a:t>Jupyter</a:t>
            </a:r>
            <a:r>
              <a:rPr lang="en-US" sz="2800" dirty="0"/>
              <a:t> webpage http://jupyter.org/</a:t>
            </a:r>
          </a:p>
          <a:p>
            <a:pPr marL="514350" lvl="0" indent="-514350"/>
            <a:r>
              <a:rPr lang="en-US" sz="2800" dirty="0"/>
              <a:t>6.  </a:t>
            </a:r>
            <a:r>
              <a:rPr lang="en-US" sz="2800" dirty="0" err="1"/>
              <a:t>Rstudio</a:t>
            </a:r>
            <a:r>
              <a:rPr lang="en-US" sz="2800" dirty="0"/>
              <a:t> webpage https://www.rstudio.com</a:t>
            </a:r>
          </a:p>
          <a:p>
            <a:pPr marL="514350" lvl="0" indent="-514350"/>
            <a:r>
              <a:rPr lang="en-US" sz="2800" dirty="0"/>
              <a:t>7.  Zeppelin web page https://zeppelin.apache.org/ </a:t>
            </a:r>
          </a:p>
        </p:txBody>
      </p:sp>
      <p:sp>
        <p:nvSpPr>
          <p:cNvPr id="71" name="Prostokąt 70"/>
          <p:cNvSpPr/>
          <p:nvPr/>
        </p:nvSpPr>
        <p:spPr>
          <a:xfrm>
            <a:off x="340484" y="5781675"/>
            <a:ext cx="28003500" cy="3539490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ole tekstowe 78"/>
          <p:cNvSpPr txBox="1"/>
          <p:nvPr/>
        </p:nvSpPr>
        <p:spPr>
          <a:xfrm>
            <a:off x="623874" y="34319754"/>
            <a:ext cx="27552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Summary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err="1"/>
              <a:t>DataBricks</a:t>
            </a:r>
            <a:r>
              <a:rPr lang="en-US" sz="3600" dirty="0"/>
              <a:t> and Cloud </a:t>
            </a:r>
            <a:r>
              <a:rPr lang="en-US" sz="3600" dirty="0" err="1"/>
              <a:t>Datalab</a:t>
            </a:r>
            <a:r>
              <a:rPr lang="en-US" sz="3600" dirty="0"/>
              <a:t> must be run on specific cloud resources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Zeppelin and </a:t>
            </a:r>
            <a:r>
              <a:rPr lang="en-US" sz="3600" dirty="0" err="1"/>
              <a:t>DataBricks</a:t>
            </a:r>
            <a:r>
              <a:rPr lang="en-US" sz="3600" dirty="0"/>
              <a:t> are based on Apache SPARK, which potentially limits their usage to that platform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R Notebooks </a:t>
            </a:r>
            <a:r>
              <a:rPr lang="en-US" sz="3600" dirty="0"/>
              <a:t>seems promising; however, some important features are only available with a commercial version of </a:t>
            </a:r>
            <a:r>
              <a:rPr lang="en-US" sz="3600" dirty="0" err="1"/>
              <a:t>Rstudio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err="1"/>
              <a:t>BeakerX</a:t>
            </a:r>
            <a:r>
              <a:rPr lang="en-US" sz="3600" dirty="0"/>
              <a:t> (successor to Beaker) and Cloud Data are based on the </a:t>
            </a:r>
            <a:r>
              <a:rPr lang="en-US" sz="3600" dirty="0" err="1"/>
              <a:t>Jupyter</a:t>
            </a:r>
            <a:r>
              <a:rPr lang="en-US" sz="3600" dirty="0"/>
              <a:t> </a:t>
            </a:r>
            <a:r>
              <a:rPr lang="en-US" sz="3600" dirty="0" smtClean="0"/>
              <a:t>solution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err="1" smtClean="0"/>
              <a:t>Jupyter</a:t>
            </a:r>
            <a:r>
              <a:rPr lang="en-US" sz="3600" dirty="0" smtClean="0"/>
              <a:t>  </a:t>
            </a:r>
            <a:r>
              <a:rPr lang="en-US" sz="3600" dirty="0"/>
              <a:t>seems to be </a:t>
            </a:r>
            <a:r>
              <a:rPr lang="en-US" sz="3600" dirty="0" smtClean="0"/>
              <a:t>a suitable </a:t>
            </a:r>
            <a:r>
              <a:rPr lang="en-US" sz="3600" dirty="0" smtClean="0"/>
              <a:t>base </a:t>
            </a:r>
            <a:r>
              <a:rPr lang="en-US" sz="3600" dirty="0"/>
              <a:t>for </a:t>
            </a:r>
            <a:r>
              <a:rPr lang="pl-PL" sz="3600" dirty="0"/>
              <a:t>developing </a:t>
            </a:r>
            <a:r>
              <a:rPr lang="en-US" sz="3600" dirty="0" smtClean="0"/>
              <a:t>e</a:t>
            </a:r>
            <a:r>
              <a:rPr lang="en-US" sz="3600" dirty="0" smtClean="0"/>
              <a:t>xtreme large computing environments</a:t>
            </a:r>
            <a:endParaRPr lang="en-US" sz="3600" dirty="0"/>
          </a:p>
        </p:txBody>
      </p:sp>
      <p:sp>
        <p:nvSpPr>
          <p:cNvPr id="80" name="pole tekstowe 79"/>
          <p:cNvSpPr txBox="1"/>
          <p:nvPr/>
        </p:nvSpPr>
        <p:spPr>
          <a:xfrm>
            <a:off x="554824" y="6557910"/>
            <a:ext cx="151716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Goals</a:t>
            </a:r>
            <a:r>
              <a:rPr lang="en-US" sz="3600" b="1" dirty="0"/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To provide </a:t>
            </a:r>
            <a:r>
              <a:rPr lang="en-US" sz="3600" dirty="0" err="1"/>
              <a:t>exascale</a:t>
            </a:r>
            <a:r>
              <a:rPr lang="en-US" sz="3600" dirty="0"/>
              <a:t> </a:t>
            </a:r>
            <a:r>
              <a:rPr lang="en-US" sz="3600" dirty="0" smtClean="0"/>
              <a:t>ready computational </a:t>
            </a:r>
            <a:r>
              <a:rPr lang="en-US" sz="3600" dirty="0"/>
              <a:t>and data services that will accelerate innovation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l-PL" sz="3600" dirty="0"/>
              <a:t>To </a:t>
            </a:r>
            <a:r>
              <a:rPr lang="pl-PL" sz="3600" dirty="0" err="1"/>
              <a:t>validate</a:t>
            </a:r>
            <a:r>
              <a:rPr lang="pl-PL" sz="3600" dirty="0"/>
              <a:t> the </a:t>
            </a:r>
            <a:r>
              <a:rPr lang="en-US" sz="3600" dirty="0"/>
              <a:t>services in real-world settings, both in scientific research and in industry pilot deployments:</a:t>
            </a:r>
          </a:p>
          <a:p>
            <a:pPr marL="2299487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Square </a:t>
            </a:r>
            <a:r>
              <a:rPr lang="en-US" sz="3600" dirty="0" err="1"/>
              <a:t>Kilometre</a:t>
            </a:r>
            <a:r>
              <a:rPr lang="en-US" sz="3600" dirty="0"/>
              <a:t> Array – a large </a:t>
            </a:r>
            <a:r>
              <a:rPr lang="en-US" sz="3600" dirty="0" err="1"/>
              <a:t>radiotelescope</a:t>
            </a:r>
            <a:r>
              <a:rPr lang="en-US" sz="3600" dirty="0"/>
              <a:t> project</a:t>
            </a:r>
          </a:p>
          <a:p>
            <a:pPr marL="2299487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medical informatics</a:t>
            </a:r>
          </a:p>
          <a:p>
            <a:pPr marL="2299487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airline revenue management</a:t>
            </a:r>
          </a:p>
          <a:p>
            <a:pPr marL="2299487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open data for global disaster risk reduction</a:t>
            </a:r>
          </a:p>
          <a:p>
            <a:pPr marL="2299487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agricultural analysis based on Copernicus data</a:t>
            </a:r>
          </a:p>
        </p:txBody>
      </p:sp>
      <p:sp>
        <p:nvSpPr>
          <p:cNvPr id="4" name="Prostokąt 3"/>
          <p:cNvSpPr/>
          <p:nvPr/>
        </p:nvSpPr>
        <p:spPr>
          <a:xfrm>
            <a:off x="623874" y="13275398"/>
            <a:ext cx="1722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chemeClr val="accent1"/>
                </a:solidFill>
              </a:rPr>
              <a:t>Extreme Large Computing Services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3" y="14186768"/>
            <a:ext cx="16178227" cy="608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Prostokąt 34"/>
          <p:cNvSpPr/>
          <p:nvPr/>
        </p:nvSpPr>
        <p:spPr>
          <a:xfrm>
            <a:off x="623873" y="20396112"/>
            <a:ext cx="27293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chemeClr val="accent1"/>
                </a:solidFill>
              </a:rPr>
              <a:t>Survey of interactive execution environments</a:t>
            </a:r>
            <a:endParaRPr lang="en-US" sz="3600" dirty="0">
              <a:solidFill>
                <a:schemeClr val="accent1"/>
              </a:solidFill>
            </a:endParaRP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Focus on:</a:t>
            </a:r>
          </a:p>
          <a:p>
            <a:pPr marL="2299487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integration of scripting notebooks with HPC infrastructures to support building extreme large computing services </a:t>
            </a:r>
          </a:p>
          <a:p>
            <a:pPr marL="2299487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extension mechanisms </a:t>
            </a:r>
            <a:r>
              <a:rPr lang="pl-PL" sz="3600" dirty="0" err="1"/>
              <a:t>required</a:t>
            </a:r>
            <a:r>
              <a:rPr lang="en-US" sz="3600" dirty="0"/>
              <a:t> to add support specific to </a:t>
            </a:r>
            <a:r>
              <a:rPr lang="en-US" sz="3600" dirty="0" err="1"/>
              <a:t>exascale</a:t>
            </a:r>
            <a:r>
              <a:rPr lang="en-US" sz="3600" dirty="0"/>
              <a:t> processing </a:t>
            </a:r>
            <a:r>
              <a:rPr lang="pl-PL" sz="3600" dirty="0"/>
              <a:t>of </a:t>
            </a:r>
            <a:r>
              <a:rPr lang="en-US" sz="3600" dirty="0"/>
              <a:t>large data sets</a:t>
            </a:r>
          </a:p>
          <a:p>
            <a:pPr marL="2299487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ability to mix</a:t>
            </a:r>
            <a:r>
              <a:rPr lang="pl-PL" sz="3600" dirty="0"/>
              <a:t> </a:t>
            </a:r>
            <a:r>
              <a:rPr lang="pl-PL" sz="3600" dirty="0" err="1"/>
              <a:t>multiple</a:t>
            </a:r>
            <a:r>
              <a:rPr lang="en-US" sz="3600" dirty="0"/>
              <a:t> languages in one document</a:t>
            </a:r>
          </a:p>
          <a:p>
            <a:pPr marL="2299487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integration with cloud infrastructures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12978"/>
              </p:ext>
            </p:extLst>
          </p:nvPr>
        </p:nvGraphicFramePr>
        <p:xfrm>
          <a:off x="751267" y="24029302"/>
          <a:ext cx="27039111" cy="9865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8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14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6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97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dirty="0">
                          <a:effectLst/>
                        </a:rPr>
                        <a:t>Name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Large data set support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>
                          <a:effectLst/>
                        </a:rPr>
                        <a:t>Integration with Cloud/HPC infrastructures</a:t>
                      </a:r>
                      <a:endParaRPr lang="pl-PL" sz="340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>
                          <a:effectLst/>
                        </a:rPr>
                        <a:t>Extension mechanisms</a:t>
                      </a:r>
                      <a:endParaRPr lang="pl-PL" sz="340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0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>
                          <a:effectLst/>
                        </a:rPr>
                        <a:t>R Notebook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using additional custom libraries (e.g. for Apache SPARK)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using custom libraries communicating with HPC queuing systems (e.g. SLURM)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It is possible to develop custom engines for languages which are not natively supported.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01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 err="1" smtClean="0">
                          <a:effectLst/>
                        </a:rPr>
                        <a:t>DataBricks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the whole platform is based on Apache SPARK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Available only on Amazon Web Services or Micro</a:t>
                      </a:r>
                      <a:r>
                        <a:rPr lang="pl-PL" sz="3400" dirty="0">
                          <a:effectLst/>
                        </a:rPr>
                        <a:t>s</a:t>
                      </a:r>
                      <a:r>
                        <a:rPr lang="en-US" sz="3400" dirty="0">
                          <a:effectLst/>
                        </a:rPr>
                        <a:t>oft Azure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 err="1">
                          <a:effectLst/>
                        </a:rPr>
                        <a:t>almost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none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90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3400" dirty="0" err="1">
                          <a:effectLst/>
                        </a:rPr>
                        <a:t>Beaker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 err="1">
                          <a:effectLst/>
                        </a:rPr>
                        <a:t>using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additional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custom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libraries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dirty="0">
                          <a:effectLst/>
                        </a:rPr>
                        <a:t>no specific support for HPC; Docker version available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>
                          <a:effectLst/>
                        </a:rPr>
                        <a:t>Users can add Beaker support for unsupported languages via a dedicated API. </a:t>
                      </a:r>
                      <a:endParaRPr lang="pl-PL" sz="340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01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 err="1">
                          <a:effectLst/>
                        </a:rPr>
                        <a:t>Jupyter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 err="1">
                          <a:effectLst/>
                        </a:rPr>
                        <a:t>using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additional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custom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libraries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dirty="0">
                          <a:effectLst/>
                        </a:rPr>
                        <a:t>no mature solution for HPC; Docker version available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Additional languages can be supported by writing a new </a:t>
                      </a:r>
                      <a:r>
                        <a:rPr lang="en-US" sz="3400" dirty="0" err="1">
                          <a:effectLst/>
                        </a:rPr>
                        <a:t>Jupyter</a:t>
                      </a:r>
                      <a:r>
                        <a:rPr lang="en-US" sz="3400" dirty="0">
                          <a:effectLst/>
                        </a:rPr>
                        <a:t> kernel.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90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3400" dirty="0" err="1">
                          <a:effectLst/>
                        </a:rPr>
                        <a:t>Cloud</a:t>
                      </a:r>
                      <a:r>
                        <a:rPr lang="pl-PL" sz="3400" dirty="0">
                          <a:effectLst/>
                        </a:rPr>
                        <a:t> </a:t>
                      </a:r>
                      <a:r>
                        <a:rPr lang="pl-PL" sz="3400" dirty="0" err="1">
                          <a:effectLst/>
                        </a:rPr>
                        <a:t>Datalab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400" dirty="0">
                          <a:effectLst/>
                        </a:rPr>
                        <a:t>support for Google data services (e.g. </a:t>
                      </a:r>
                      <a:r>
                        <a:rPr lang="en-US" sz="3400" dirty="0" err="1">
                          <a:effectLst/>
                        </a:rPr>
                        <a:t>BigQuery</a:t>
                      </a:r>
                      <a:r>
                        <a:rPr lang="en-US" sz="3400" dirty="0">
                          <a:effectLst/>
                        </a:rPr>
                        <a:t>, Cloud Machine Learning Engine, etc.)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dirty="0">
                          <a:effectLst/>
                        </a:rPr>
                        <a:t>restricted to the Google Cloud platform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 err="1">
                          <a:effectLst/>
                        </a:rPr>
                        <a:t>limited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601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3400" dirty="0">
                          <a:effectLst/>
                        </a:rPr>
                        <a:t>Zeppelin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dirty="0">
                          <a:effectLst/>
                        </a:rPr>
                        <a:t>native support for Apache Spark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dirty="0">
                          <a:effectLst/>
                        </a:rPr>
                        <a:t>can be run on HPC using connection to the YARN cluster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dirty="0">
                          <a:effectLst/>
                        </a:rPr>
                        <a:t>support for additional languages can be added</a:t>
                      </a:r>
                      <a:endParaRPr lang="pl-PL" sz="3400" dirty="0">
                        <a:effectLst/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" name="Prostokąt 23"/>
          <p:cNvSpPr/>
          <p:nvPr/>
        </p:nvSpPr>
        <p:spPr>
          <a:xfrm>
            <a:off x="17007543" y="14186769"/>
            <a:ext cx="1133644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600" b="1" dirty="0"/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Based on </a:t>
            </a:r>
            <a:r>
              <a:rPr lang="en-US" sz="3600" i="1" dirty="0"/>
              <a:t>“focus on services and forget about infrastructures” </a:t>
            </a:r>
            <a:r>
              <a:rPr lang="en-US" sz="3600" dirty="0"/>
              <a:t>idea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Support computation</a:t>
            </a:r>
            <a:r>
              <a:rPr lang="pl-PL" sz="3600" dirty="0"/>
              <a:t>al</a:t>
            </a:r>
            <a:r>
              <a:rPr lang="en-US" sz="3600" dirty="0"/>
              <a:t> activities: analysis, data mining, pattern recognition</a:t>
            </a:r>
            <a:r>
              <a:rPr lang="pl-PL" sz="3600" dirty="0"/>
              <a:t>,</a:t>
            </a:r>
            <a:r>
              <a:rPr lang="en-US" sz="3600" dirty="0"/>
              <a:t> etc.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Use heterogeneous research datasets (input and output data from modelling, simulation, visualization and other scientific applications stored in data centers and on storage systems available on European e-infrastructures)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Support HPC </a:t>
            </a:r>
            <a:r>
              <a:rPr lang="en-US" sz="3600" dirty="0" smtClean="0"/>
              <a:t>a</a:t>
            </a:r>
            <a:r>
              <a:rPr lang="pl-PL" sz="3600" dirty="0" err="1" smtClean="0"/>
              <a:t>nd</a:t>
            </a:r>
            <a:r>
              <a:rPr lang="pl-PL" sz="3600" dirty="0" smtClean="0"/>
              <a:t> </a:t>
            </a:r>
            <a:r>
              <a:rPr lang="pl-PL" sz="3600" dirty="0" err="1"/>
              <a:t>cloud</a:t>
            </a:r>
            <a:r>
              <a:rPr lang="pl-PL" sz="3600" dirty="0"/>
              <a:t> </a:t>
            </a:r>
            <a:r>
              <a:rPr lang="pl-PL" sz="3600" dirty="0" err="1"/>
              <a:t>based</a:t>
            </a:r>
            <a:r>
              <a:rPr lang="pl-PL" sz="3600" dirty="0"/>
              <a:t> </a:t>
            </a:r>
            <a:r>
              <a:rPr lang="en-US" sz="3600" dirty="0" smtClean="0"/>
              <a:t>computations </a:t>
            </a:r>
            <a:r>
              <a:rPr lang="en-US" sz="3600" dirty="0"/>
              <a:t>needed for various data </a:t>
            </a:r>
            <a:r>
              <a:rPr lang="en-US" sz="3600" dirty="0" err="1"/>
              <a:t>analys</a:t>
            </a:r>
            <a:r>
              <a:rPr lang="pl-PL" sz="3600" dirty="0"/>
              <a:t>e</a:t>
            </a:r>
            <a:r>
              <a:rPr lang="en-US" sz="3600" dirty="0"/>
              <a:t>s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828" y="41605124"/>
            <a:ext cx="25781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035" y="6053008"/>
            <a:ext cx="11588472" cy="870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Obraz 53" descr="dice_logo0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66103" y="41340573"/>
            <a:ext cx="2045511" cy="18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As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FF0000"/>
      </a:accent2>
      <a:accent3>
        <a:srgbClr val="FFC000"/>
      </a:accent3>
      <a:accent4>
        <a:srgbClr val="33CC33"/>
      </a:accent4>
      <a:accent5>
        <a:srgbClr val="B927E9"/>
      </a:accent5>
      <a:accent6>
        <a:srgbClr val="7F7F7F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645BD0A21414428BB242AB0B5B86A7" ma:contentTypeVersion="0" ma:contentTypeDescription="Utwórz nowy dokument." ma:contentTypeScope="" ma:versionID="7fe90148a59fef2d13c712712b24154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22595b1047aa138bbbd4060b0d1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636739-2D3A-49FF-9BA0-6090F86989BD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AB6B3A-34AD-4A60-A77B-B797BBD89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457FC-3E15-4EDA-BD55-C16F48BC6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</TotalTime>
  <Words>557</Words>
  <Application>Microsoft Office PowerPoint</Application>
  <PresentationFormat>Niestandardowy</PresentationFormat>
  <Paragraphs>71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Asia</dc:creator>
  <cp:lastModifiedBy>kzajac</cp:lastModifiedBy>
  <cp:revision>369</cp:revision>
  <cp:lastPrinted>2018-03-05T14:06:36Z</cp:lastPrinted>
  <dcterms:created xsi:type="dcterms:W3CDTF">2014-10-16T09:09:11Z</dcterms:created>
  <dcterms:modified xsi:type="dcterms:W3CDTF">2018-03-05T14:08:58Z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0x01010057645BD0A21414428BB242AB0B5B86A7</vt:lpwstr>
  </property>
</Properties>
</file>