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78" r:id="rId2"/>
    <p:sldId id="381" r:id="rId3"/>
    <p:sldId id="340" r:id="rId4"/>
    <p:sldId id="382" r:id="rId5"/>
    <p:sldId id="383" r:id="rId6"/>
    <p:sldId id="384" r:id="rId7"/>
    <p:sldId id="549" r:id="rId8"/>
    <p:sldId id="344" r:id="rId9"/>
    <p:sldId id="262" r:id="rId10"/>
    <p:sldId id="345" r:id="rId11"/>
    <p:sldId id="374" r:id="rId12"/>
    <p:sldId id="351" r:id="rId13"/>
    <p:sldId id="355" r:id="rId14"/>
    <p:sldId id="385" r:id="rId15"/>
    <p:sldId id="376" r:id="rId16"/>
    <p:sldId id="356" r:id="rId17"/>
    <p:sldId id="357" r:id="rId18"/>
    <p:sldId id="386" r:id="rId19"/>
    <p:sldId id="387" r:id="rId20"/>
    <p:sldId id="359" r:id="rId21"/>
    <p:sldId id="554" r:id="rId22"/>
    <p:sldId id="555" r:id="rId23"/>
    <p:sldId id="283" r:id="rId24"/>
    <p:sldId id="388" r:id="rId25"/>
    <p:sldId id="362" r:id="rId26"/>
    <p:sldId id="363" r:id="rId27"/>
    <p:sldId id="379" r:id="rId28"/>
    <p:sldId id="44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9B8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2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579DF-07EA-4A44-BA94-C2C0C22982E2}" type="datetimeFigureOut">
              <a:rPr lang="en-US" smtClean="0"/>
              <a:pPr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8790-B636-4025-AA34-F32AD2894F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14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64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98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24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8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6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101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23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708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587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75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8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84" y="6450230"/>
            <a:ext cx="8773321" cy="253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Coordinated by The University of Sheffield No 689617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6042" y="1157491"/>
            <a:ext cx="62996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500" dirty="0">
                <a:solidFill>
                  <a:schemeClr val="accent1">
                    <a:lumMod val="75000"/>
                  </a:schemeClr>
                </a:solidFill>
              </a:rPr>
              <a:t>EurValve</a:t>
            </a:r>
            <a:r>
              <a:rPr lang="en-GB" sz="33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l"/>
            <a:r>
              <a:rPr lang="en-GB" sz="3000" dirty="0">
                <a:solidFill>
                  <a:schemeClr val="accent1">
                    <a:lumMod val="75000"/>
                  </a:schemeClr>
                </a:solidFill>
              </a:rPr>
              <a:t>Personalised Decision Support for Heart Valve Disease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700059" y="1154670"/>
            <a:ext cx="1034342" cy="5032988"/>
            <a:chOff x="7723255" y="1242593"/>
            <a:chExt cx="1247750" cy="503298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452" y="1242593"/>
              <a:ext cx="999356" cy="399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119" y="1687788"/>
              <a:ext cx="942023" cy="2692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24" y="6015827"/>
              <a:ext cx="904812" cy="2597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222" y="2002812"/>
              <a:ext cx="887817" cy="41431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816" y="2462949"/>
              <a:ext cx="884628" cy="4272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204" y="2936022"/>
              <a:ext cx="1041853" cy="3989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426" y="3702861"/>
              <a:ext cx="781408" cy="26336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068" y="4012047"/>
              <a:ext cx="848125" cy="3267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227" y="4384578"/>
              <a:ext cx="321806" cy="4119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476" y="3380791"/>
              <a:ext cx="837308" cy="2762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255" y="4842310"/>
              <a:ext cx="1247750" cy="238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423" y="5127062"/>
              <a:ext cx="479415" cy="4794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110" y="5652299"/>
              <a:ext cx="958040" cy="317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7603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587" y="356335"/>
            <a:ext cx="4624754" cy="672366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032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308" y="1617785"/>
            <a:ext cx="866042" cy="4559178"/>
          </a:xfrm>
        </p:spPr>
        <p:txBody>
          <a:bodyPr vert="eaVert"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2529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80651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28548003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845938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506003" y="6391896"/>
          <a:ext cx="818079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54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© 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Period 4 Review, 2</a:t>
                      </a:r>
                      <a:r>
                        <a:rPr lang="en-GB" sz="1100" b="0" baseline="3000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nd</a:t>
                      </a:r>
                      <a:r>
                        <a:rPr lang="en-GB" sz="1100" b="0" baseline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&amp; 3</a:t>
                      </a:r>
                      <a:r>
                        <a:rPr lang="en-GB" sz="1100" b="0" baseline="3000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rd</a:t>
                      </a:r>
                      <a:r>
                        <a:rPr lang="en-GB" sz="1100" b="0" baseline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July 20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969696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322037"/>
            <a:ext cx="353601" cy="3835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10600" y="6411866"/>
            <a:ext cx="457200" cy="2192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FD4B33E6-A0C3-42A7-BCF6-8F8C890E75F4}" type="slidenum">
              <a:rPr lang="en-GB" sz="825" smtClean="0">
                <a:solidFill>
                  <a:srgbClr val="969696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GB" sz="825" dirty="0">
              <a:solidFill>
                <a:srgbClr val="96969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62998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50238571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5927F2-CED5-469A-B933-4EB7D0069C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4115553"/>
              </p:ext>
            </p:extLst>
          </p:nvPr>
        </p:nvGraphicFramePr>
        <p:xfrm>
          <a:off x="506003" y="6391896"/>
          <a:ext cx="818079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054"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969696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CompBioMed’19, 25-27 September 2019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969696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08532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723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3239"/>
            <a:ext cx="7886700" cy="2263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46236" y="1295402"/>
            <a:ext cx="81706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dirty="0">
                <a:solidFill>
                  <a:schemeClr val="accent1">
                    <a:lumMod val="75000"/>
                  </a:schemeClr>
                </a:solidFill>
              </a:rPr>
              <a:t>EurValve: </a:t>
            </a:r>
            <a:r>
              <a:rPr lang="en-GB" sz="2100" dirty="0">
                <a:solidFill>
                  <a:schemeClr val="accent1">
                    <a:lumMod val="75000"/>
                  </a:schemeClr>
                </a:solidFill>
              </a:rPr>
              <a:t>Personalised Decision Support for Heart Valve Disease</a:t>
            </a:r>
          </a:p>
        </p:txBody>
      </p:sp>
    </p:spTree>
    <p:extLst>
      <p:ext uri="{BB962C8B-B14F-4D97-AF65-F5344CB8AC3E}">
        <p14:creationId xmlns:p14="http://schemas.microsoft.com/office/powerpoint/2010/main" val="49726280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978" y="316523"/>
            <a:ext cx="4396520" cy="712178"/>
          </a:xfrm>
        </p:spPr>
        <p:txBody>
          <a:bodyPr anchor="b"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65032"/>
            <a:ext cx="7886700" cy="45246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95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223" y="365127"/>
            <a:ext cx="4466493" cy="619612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4986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71" y="347546"/>
            <a:ext cx="4844561" cy="681159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707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71" y="254981"/>
            <a:ext cx="4985239" cy="820251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592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7824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9585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6650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6B82-58C4-434B-A04A-95E7A22D025A}" type="datetimeFigureOut">
              <a:rPr lang="en-GB" smtClean="0"/>
              <a:pPr/>
              <a:t>20/09/2019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8550" y="265755"/>
            <a:ext cx="8343624" cy="738230"/>
            <a:chOff x="685800" y="251060"/>
            <a:chExt cx="8343624" cy="738230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51060"/>
              <a:ext cx="967009" cy="7382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17748" y="251060"/>
              <a:ext cx="1411676" cy="514718"/>
            </a:xfrm>
            <a:prstGeom prst="rect">
              <a:avLst/>
            </a:prstGeom>
          </p:spPr>
        </p:pic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D2B7A6AB-A475-4809-B9FC-867B0C9556C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893" y="788331"/>
            <a:ext cx="537281" cy="5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81" r:id="rId13"/>
    <p:sldLayoutId id="2147483684" r:id="rId14"/>
    <p:sldLayoutId id="2147483686" r:id="rId15"/>
    <p:sldLayoutId id="2147483687" r:id="rId16"/>
    <p:sldLayoutId id="2147483688" r:id="rId17"/>
    <p:sldLayoutId id="2147483689" r:id="rId18"/>
  </p:sldLayoutIdLst>
  <p:transition spd="med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rimageproject.eu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rvalve.eu/index.php/eurvalve-video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ve.cyfronet.pl/" TargetMode="External"/><Relationship Id="rId2" Type="http://schemas.openxmlformats.org/officeDocument/2006/relationships/hyperlink" Target="http://dice.cyfronet.pl/projects/details/EurValv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files.valve.cyfronet.pl/webdav" TargetMode="External"/><Relationship Id="rId5" Type="http://schemas.openxmlformats.org/officeDocument/2006/relationships/hyperlink" Target="https://files.valve.cyfronet.pl/" TargetMode="External"/><Relationship Id="rId4" Type="http://schemas.openxmlformats.org/officeDocument/2006/relationships/hyperlink" Target="https://valve.cyfronet.pl/users/sign_up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6fXG0am6iE" TargetMode="External"/><Relationship Id="rId7" Type="http://schemas.openxmlformats.org/officeDocument/2006/relationships/hyperlink" Target="https://youtu.be/j0Nu-E-0elE" TargetMode="External"/><Relationship Id="rId2" Type="http://schemas.openxmlformats.org/officeDocument/2006/relationships/hyperlink" Target="https://youtu.be/4I907aAOCvU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youtu.be/SIwpxdoQYWw" TargetMode="External"/><Relationship Id="rId5" Type="http://schemas.openxmlformats.org/officeDocument/2006/relationships/hyperlink" Target="https://youtu.be/A4wkxFCRLak" TargetMode="External"/><Relationship Id="rId4" Type="http://schemas.openxmlformats.org/officeDocument/2006/relationships/hyperlink" Target="https://youtu.be/FTF-QaI5ZZQ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jpg"/><Relationship Id="rId3" Type="http://schemas.openxmlformats.org/officeDocument/2006/relationships/hyperlink" Target="https://www.primageproject.eu/" TargetMode="External"/><Relationship Id="rId7" Type="http://schemas.openxmlformats.org/officeDocument/2006/relationships/hyperlink" Target="https://sano.science/" TargetMode="External"/><Relationship Id="rId12" Type="http://schemas.openxmlformats.org/officeDocument/2006/relationships/image" Target="../media/image53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vph-share.eu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://www.eurvalve.eu/" TargetMode="External"/><Relationship Id="rId10" Type="http://schemas.openxmlformats.org/officeDocument/2006/relationships/image" Target="../media/image51.gif"/><Relationship Id="rId4" Type="http://schemas.openxmlformats.org/officeDocument/2006/relationships/hyperlink" Target="http://www.process-project.eu/" TargetMode="Externa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1178917" y="1333872"/>
            <a:ext cx="6981485" cy="110251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/>
              <a:t>Processing Complex Medical Workflows in the </a:t>
            </a:r>
            <a:r>
              <a:rPr lang="en-US" altLang="en-US" b="1" dirty="0" err="1"/>
              <a:t>EurValve</a:t>
            </a:r>
            <a:r>
              <a:rPr lang="en-US" altLang="en-US" b="1" dirty="0"/>
              <a:t> Environment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42631" y="2535465"/>
            <a:ext cx="7854056" cy="31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Marian Bubak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1,2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Gubala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en-US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 Hose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endParaRPr lang="en-US" sz="2100" b="1" dirty="0"/>
          </a:p>
          <a:p>
            <a:pPr eaLnBrk="1" hangingPunct="1"/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Maciej Malawski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1,2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Jan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Meizner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Piotr Nowakowski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100" b="1" dirty="0"/>
              <a:t> </a:t>
            </a:r>
            <a:r>
              <a:rPr lang="en-US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Steven Wood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pl-PL" sz="2100" b="1" baseline="30000" dirty="0"/>
          </a:p>
          <a:p>
            <a:pPr eaLnBrk="1" hangingPunct="1"/>
            <a:endParaRPr lang="es-ES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100" baseline="30000" dirty="0"/>
              <a:t>1</a:t>
            </a:r>
            <a:r>
              <a:rPr lang="en-GB" sz="2100" dirty="0"/>
              <a:t>ACC </a:t>
            </a:r>
            <a:r>
              <a:rPr lang="en-GB" sz="2100" dirty="0" err="1"/>
              <a:t>Cyfronet</a:t>
            </a:r>
            <a:r>
              <a:rPr lang="en-GB" sz="2100" dirty="0"/>
              <a:t> AGH, Krakow, Poland</a:t>
            </a:r>
            <a:endParaRPr lang="pl-PL" sz="2100" dirty="0"/>
          </a:p>
          <a:p>
            <a:r>
              <a:rPr lang="pl-PL" sz="2100" baseline="30000" dirty="0"/>
              <a:t>2</a:t>
            </a:r>
            <a:r>
              <a:rPr lang="pl-PL" sz="2100" dirty="0"/>
              <a:t>Department of Computer Science, </a:t>
            </a:r>
            <a:r>
              <a:rPr lang="en-GB" sz="2100" dirty="0"/>
              <a:t>AGH, Krakow, Poland</a:t>
            </a:r>
          </a:p>
          <a:p>
            <a:r>
              <a:rPr lang="en-US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http://dice.cyfronet.pl/</a:t>
            </a:r>
            <a:r>
              <a:rPr lang="en-US" alt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100" baseline="30000" dirty="0"/>
              <a:t>3</a:t>
            </a:r>
            <a:r>
              <a:rPr lang="en-US" sz="2100" dirty="0"/>
              <a:t>Dept Infection, Immunity</a:t>
            </a:r>
            <a:r>
              <a:rPr lang="pl-PL" sz="2100" dirty="0"/>
              <a:t> &amp;</a:t>
            </a:r>
            <a:r>
              <a:rPr lang="en-US" sz="2100" dirty="0"/>
              <a:t> Cardiovascular Disease, University of Sheffield</a:t>
            </a:r>
            <a:r>
              <a:rPr lang="pl-PL" sz="2100" dirty="0"/>
              <a:t>, UK</a:t>
            </a:r>
            <a:endParaRPr lang="en-GB" sz="2100" dirty="0"/>
          </a:p>
          <a:p>
            <a:r>
              <a:rPr lang="pl-PL" sz="2100" baseline="30000" dirty="0"/>
              <a:t>4</a:t>
            </a:r>
            <a:r>
              <a:rPr lang="en-US" sz="2100" dirty="0"/>
              <a:t>Sheffield Teaching Hospital, NHS Foundation Trust, UK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589" y="5740076"/>
            <a:ext cx="502140" cy="474564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716DA79-5309-47BA-A2B3-2FECB930D293}"/>
              </a:ext>
            </a:extLst>
          </p:cNvPr>
          <p:cNvSpPr txBox="1"/>
          <p:nvPr/>
        </p:nvSpPr>
        <p:spPr>
          <a:xfrm>
            <a:off x="3034981" y="6313715"/>
            <a:ext cx="326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hlinkClick r:id="rId4"/>
              </a:rPr>
              <a:t>https://www.primageproject.eu/</a:t>
            </a:r>
            <a:endParaRPr lang="pl-PL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Reproducibility, versioning, pipeline documentation</a:t>
            </a:r>
            <a:endParaRPr lang="pl-PL" sz="2400" dirty="0"/>
          </a:p>
          <a:p>
            <a:r>
              <a:rPr lang="en-US" sz="2400" dirty="0"/>
              <a:t>Automation of simulation pipelines with a human in the loop for</a:t>
            </a:r>
            <a:r>
              <a:rPr lang="pl-PL" sz="2400" dirty="0"/>
              <a:t>:</a:t>
            </a:r>
            <a:endParaRPr lang="en-US" sz="2400" dirty="0"/>
          </a:p>
          <a:p>
            <a:pPr marL="514350" lvl="2">
              <a:spcBef>
                <a:spcPts val="750"/>
              </a:spcBef>
            </a:pPr>
            <a:r>
              <a:rPr lang="pl-PL" sz="1800" dirty="0"/>
              <a:t>N</a:t>
            </a:r>
            <a:r>
              <a:rPr lang="en-US" sz="1800" dirty="0" err="1"/>
              <a:t>ew</a:t>
            </a:r>
            <a:r>
              <a:rPr lang="en-US" sz="1800" dirty="0"/>
              <a:t> models, new versions of models,</a:t>
            </a:r>
          </a:p>
          <a:p>
            <a:pPr marL="514350" lvl="2">
              <a:spcBef>
                <a:spcPts val="750"/>
              </a:spcBef>
            </a:pPr>
            <a:r>
              <a:rPr lang="pl-PL" sz="1800" dirty="0"/>
              <a:t>N</a:t>
            </a:r>
            <a:r>
              <a:rPr lang="en-US" sz="1800" dirty="0" err="1"/>
              <a:t>ew</a:t>
            </a:r>
            <a:r>
              <a:rPr lang="en-US" sz="1800" dirty="0"/>
              <a:t> user</a:t>
            </a:r>
            <a:r>
              <a:rPr lang="pl-PL" sz="1800" dirty="0"/>
              <a:t>s</a:t>
            </a:r>
            <a:endParaRPr lang="en-US" sz="1800" dirty="0"/>
          </a:p>
          <a:p>
            <a:r>
              <a:rPr lang="en-US" sz="2400" dirty="0"/>
              <a:t>Data persistence</a:t>
            </a:r>
          </a:p>
          <a:p>
            <a:r>
              <a:rPr lang="pl-PL" sz="2400" dirty="0"/>
              <a:t>Basic</a:t>
            </a:r>
            <a:r>
              <a:rPr lang="en-US" sz="2400" dirty="0"/>
              <a:t> provenance </a:t>
            </a:r>
            <a:r>
              <a:rPr lang="pl-PL" sz="2400" dirty="0"/>
              <a:t>features</a:t>
            </a:r>
            <a:endParaRPr lang="en-US" sz="2400" dirty="0"/>
          </a:p>
          <a:p>
            <a:r>
              <a:rPr lang="en-US" sz="2400" dirty="0"/>
              <a:t>Helpful visualization of simulation flow and results</a:t>
            </a:r>
          </a:p>
          <a:p>
            <a:r>
              <a:rPr lang="en-US" sz="2400" dirty="0"/>
              <a:t>Portability</a:t>
            </a:r>
          </a:p>
          <a:p>
            <a:endParaRPr lang="pl-PL" sz="24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Core features of ME</a:t>
            </a:r>
            <a:r>
              <a:rPr lang="pl-PL" sz="2400" dirty="0">
                <a:latin typeface="+mn-lt"/>
              </a:rPr>
              <a:t>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719266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66634" y="97306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66634" y="97306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97514" y="97900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2408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880682" y="1447652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08383" y="317070"/>
            <a:ext cx="52925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MEE feature set</a:t>
            </a:r>
          </a:p>
        </p:txBody>
      </p:sp>
      <p:sp>
        <p:nvSpPr>
          <p:cNvPr id="3" name="Prostokąt 2"/>
          <p:cNvSpPr/>
          <p:nvPr/>
        </p:nvSpPr>
        <p:spPr>
          <a:xfrm>
            <a:off x="2389880" y="1853151"/>
            <a:ext cx="576192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Model Execution Environment: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Patient case pipeline integrated with File Store and Prometheus supercomputer</a:t>
            </a:r>
            <a:endParaRPr lang="en-GB" sz="12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 Store for data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Cloud resources based on Atmosphere cloud platform </a:t>
            </a:r>
          </a:p>
        </p:txBody>
      </p:sp>
      <p:sp>
        <p:nvSpPr>
          <p:cNvPr id="5" name="Nawias klamrowy zamykający 4"/>
          <p:cNvSpPr/>
          <p:nvPr/>
        </p:nvSpPr>
        <p:spPr>
          <a:xfrm>
            <a:off x="1532614" y="2203711"/>
            <a:ext cx="594066" cy="435446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Nawias klamrowy zamykający 11"/>
          <p:cNvSpPr/>
          <p:nvPr/>
        </p:nvSpPr>
        <p:spPr>
          <a:xfrm>
            <a:off x="1532614" y="3584303"/>
            <a:ext cx="594066" cy="502184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2389881" y="3430896"/>
            <a:ext cx="57619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Security configuration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Service management – for every service dedicated set of policy rules can be defined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 Groups – can be used to define security constraints</a:t>
            </a:r>
          </a:p>
        </p:txBody>
      </p:sp>
      <p:sp>
        <p:nvSpPr>
          <p:cNvPr id="14" name="Nawias klamrowy zamykający 13"/>
          <p:cNvSpPr/>
          <p:nvPr/>
        </p:nvSpPr>
        <p:spPr>
          <a:xfrm>
            <a:off x="1532614" y="4458383"/>
            <a:ext cx="594066" cy="566393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389881" y="4222206"/>
            <a:ext cx="57619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REST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Creating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 user session – as a result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new JWT (JSON Web Token) tokens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generated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credential delegation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PDP – Policy Decision Point: check if user has access to concrete resource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 policies – add/remove/edit service security policies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4" y="1452302"/>
            <a:ext cx="844643" cy="3943335"/>
          </a:xfrm>
          <a:prstGeom prst="rect">
            <a:avLst/>
          </a:prstGeom>
        </p:spPr>
      </p:pic>
      <p:sp>
        <p:nvSpPr>
          <p:cNvPr id="16" name="Nawias klamrowy zamykający 13">
            <a:extLst>
              <a:ext uri="{FF2B5EF4-FFF2-40B4-BE49-F238E27FC236}">
                <a16:creationId xmlns:a16="http://schemas.microsoft.com/office/drawing/2014/main" id="{344E1BC8-49E8-467C-B6B5-DC9229C7EE1D}"/>
              </a:ext>
            </a:extLst>
          </p:cNvPr>
          <p:cNvSpPr/>
          <p:nvPr/>
        </p:nvSpPr>
        <p:spPr>
          <a:xfrm>
            <a:off x="1525077" y="2922760"/>
            <a:ext cx="594066" cy="424592"/>
          </a:xfrm>
          <a:prstGeom prst="rightBrace">
            <a:avLst>
              <a:gd name="adj1" fmla="val 8333"/>
              <a:gd name="adj2" fmla="val 47457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Prostokąt 12">
            <a:extLst>
              <a:ext uri="{FF2B5EF4-FFF2-40B4-BE49-F238E27FC236}">
                <a16:creationId xmlns:a16="http://schemas.microsoft.com/office/drawing/2014/main" id="{F653F1EE-2A5A-46CD-A349-9D6C4817BD79}"/>
              </a:ext>
            </a:extLst>
          </p:cNvPr>
          <p:cNvSpPr/>
          <p:nvPr/>
        </p:nvSpPr>
        <p:spPr>
          <a:xfrm>
            <a:off x="2389879" y="2742777"/>
            <a:ext cx="57619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/>
              <a:t>Data sets</a:t>
            </a:r>
            <a:endParaRPr lang="en-GB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access to patient databases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Query interfaces for real, simulated and inferred data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16634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2" y="2008782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297385" y="1482415"/>
            <a:ext cx="8699227" cy="389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t"/>
          <a:lstStyle/>
          <a:p>
            <a:r>
              <a:rPr lang="pl-PL" b="1" dirty="0"/>
              <a:t>Additional modules can be implemented: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applications deployed on the Prometheus supercomputer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external services communicating with the platform via its REST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virtual machines deployable directly in the Cyfronet cloud via the Atmosphere extension </a:t>
            </a:r>
            <a:r>
              <a:rPr lang="en-US" dirty="0"/>
              <a:t>of</a:t>
            </a:r>
            <a:r>
              <a:rPr lang="pl-PL" dirty="0"/>
              <a:t> the MEE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b="1" dirty="0"/>
              <a:t>Encapsulating pipeline steps as HPC tasks: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Scripts are run on the Prometheus supercomputer via the Rim</a:t>
            </a:r>
            <a:r>
              <a:rPr lang="en-US" dirty="0"/>
              <a:t>r</a:t>
            </a:r>
            <a:r>
              <a:rPr lang="pl-PL" dirty="0"/>
              <a:t>ock extension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Files uploaded to the FileStore (e.g. using MEE GUIs) can be accessed on Prometheus nodes via </a:t>
            </a:r>
            <a:r>
              <a:rPr lang="pl-PL" b="1" dirty="0"/>
              <a:t>curl</a:t>
            </a:r>
            <a:r>
              <a:rPr lang="pl-PL" dirty="0"/>
              <a:t>,</a:t>
            </a:r>
            <a:r>
              <a:rPr lang="pl-PL" b="1" dirty="0"/>
              <a:t> </a:t>
            </a:r>
            <a:r>
              <a:rPr lang="pl-PL" dirty="0"/>
              <a:t>leveraging the WebDAV interface provided by FileStore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Any result files can also be uploaded directly to FileStore from the Prometheus computational nodes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External tools can be used to monitor job completion status e.g. by periodically scanning FileStore content</a:t>
            </a:r>
          </a:p>
          <a:p>
            <a:endParaRPr lang="pl-PL" dirty="0"/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638952" y="320355"/>
            <a:ext cx="601609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</a:t>
            </a:r>
            <a:r>
              <a:rPr lang="pl-PL" sz="2400" dirty="0" err="1">
                <a:latin typeface="+mn-lt"/>
              </a:rPr>
              <a:t>extensibility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616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3297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28837" y="320355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700" dirty="0">
                <a:latin typeface="+mn-lt"/>
              </a:rPr>
              <a:t>Generic MEE tools</a:t>
            </a:r>
            <a:endParaRPr lang="en-GB" sz="2700" dirty="0">
              <a:latin typeface="+mn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4" y="1863620"/>
            <a:ext cx="4142687" cy="136351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3" y="1859446"/>
            <a:ext cx="4189046" cy="1371866"/>
          </a:xfrm>
          <a:prstGeom prst="rect">
            <a:avLst/>
          </a:prstGeom>
        </p:spPr>
      </p:pic>
      <p:sp>
        <p:nvSpPr>
          <p:cNvPr id="18" name="Prostokąt 17"/>
          <p:cNvSpPr/>
          <p:nvPr/>
        </p:nvSpPr>
        <p:spPr>
          <a:xfrm>
            <a:off x="359945" y="3541435"/>
            <a:ext cx="40353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Cloud 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Based on Atmosphere cloud platform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start/stop/suspend virtual machine on cloud infrastructure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save running existing machine as template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(Future) can share templates with other users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656902" y="3541435"/>
            <a:ext cx="418904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File 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Basic file storage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for the project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Ability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create new director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ies and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upload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share director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with other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or group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users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be mounted locally using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WebDav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client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 Browser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GUI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 embedded in other views</a:t>
            </a:r>
          </a:p>
        </p:txBody>
      </p:sp>
    </p:spTree>
    <p:extLst>
      <p:ext uri="{BB962C8B-B14F-4D97-AF65-F5344CB8AC3E}">
        <p14:creationId xmlns:p14="http://schemas.microsoft.com/office/powerpoint/2010/main" val="3699317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28837" y="257189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700" dirty="0">
                <a:latin typeface="+mn-lt"/>
              </a:rPr>
              <a:t>Comparing pipeline results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786552" y="4955546"/>
            <a:ext cx="74184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Result comparison feature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 a pipeline multiple times for varying datasets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Compare the outcomes and identify differences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Helpful GUI for side-by-side comparisons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Supports textual and graphical visualization of results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id="{FE160807-5672-43D9-8C99-6FF6BA0F5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40" y="1353484"/>
            <a:ext cx="6092059" cy="35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2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305525" y="1959829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869921" y="1414601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62788" y="262735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C</a:t>
            </a:r>
            <a:r>
              <a:rPr lang="pl-PL" sz="2400" dirty="0" err="1">
                <a:latin typeface="+mn-lt"/>
              </a:rPr>
              <a:t>loud</a:t>
            </a:r>
            <a:r>
              <a:rPr lang="pl-PL" sz="2400" dirty="0">
                <a:latin typeface="+mn-lt"/>
              </a:rPr>
              <a:t> access via Atmosphere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05525" y="4244158"/>
            <a:ext cx="86008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Access to cloud resources</a:t>
            </a:r>
            <a:endParaRPr lang="en-GB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Atmosphere extension provides access to cloud resources in the EurValve MEE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Applications can be developed as virtual machines, saved as templates and instantiated in the cloud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extension is available directly in the MEE GUI and through a dedicated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Atmosphere is integrated with EurValve authentication and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authorization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mechanisms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4" name="Prostokąt zaokrąglony 550"/>
          <p:cNvSpPr/>
          <p:nvPr/>
        </p:nvSpPr>
        <p:spPr bwMode="auto">
          <a:xfrm>
            <a:off x="5065916" y="1345028"/>
            <a:ext cx="2740819" cy="2845684"/>
          </a:xfrm>
          <a:prstGeom prst="roundRect">
            <a:avLst>
              <a:gd name="adj" fmla="val 3637"/>
            </a:avLst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02" tIns="31102" rIns="62202" bIns="31102" anchor="ctr"/>
          <a:lstStyle/>
          <a:p>
            <a:pPr algn="ctr">
              <a:defRPr/>
            </a:pPr>
            <a:endParaRPr lang="en-US" sz="1350" dirty="0"/>
          </a:p>
        </p:txBody>
      </p:sp>
      <p:grpSp>
        <p:nvGrpSpPr>
          <p:cNvPr id="2" name="Grupa 228"/>
          <p:cNvGrpSpPr/>
          <p:nvPr/>
        </p:nvGrpSpPr>
        <p:grpSpPr>
          <a:xfrm>
            <a:off x="6212664" y="1444286"/>
            <a:ext cx="1485294" cy="368091"/>
            <a:chOff x="2411760" y="1536133"/>
            <a:chExt cx="1980392" cy="490788"/>
          </a:xfrm>
        </p:grpSpPr>
        <p:grpSp>
          <p:nvGrpSpPr>
            <p:cNvPr id="3" name="Grupa 289"/>
            <p:cNvGrpSpPr>
              <a:grpSpLocks/>
            </p:cNvGrpSpPr>
            <p:nvPr/>
          </p:nvGrpSpPr>
          <p:grpSpPr bwMode="auto">
            <a:xfrm>
              <a:off x="2411760" y="1536133"/>
              <a:ext cx="1980392" cy="490788"/>
              <a:chOff x="2392910" y="1835621"/>
              <a:chExt cx="2822281" cy="541780"/>
            </a:xfrm>
          </p:grpSpPr>
          <p:sp>
            <p:nvSpPr>
              <p:cNvPr id="90" name="Prostokąt zaokrąglony 565"/>
              <p:cNvSpPr/>
              <p:nvPr/>
            </p:nvSpPr>
            <p:spPr bwMode="auto">
              <a:xfrm>
                <a:off x="2392910" y="1835621"/>
                <a:ext cx="2822281" cy="541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/>
              </a:p>
            </p:txBody>
          </p:sp>
          <p:sp>
            <p:nvSpPr>
              <p:cNvPr id="91" name="pole tekstowe 291"/>
              <p:cNvSpPr txBox="1">
                <a:spLocks noChangeArrowheads="1"/>
              </p:cNvSpPr>
              <p:nvPr/>
            </p:nvSpPr>
            <p:spPr bwMode="auto">
              <a:xfrm>
                <a:off x="3148712" y="1958514"/>
                <a:ext cx="1920037" cy="339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900" dirty="0">
                    <a:latin typeface="+mj-lt"/>
                    <a:cs typeface="Courier New" pitchFamily="49" charset="0"/>
                  </a:rPr>
                  <a:t>Atmosphere host</a:t>
                </a:r>
              </a:p>
            </p:txBody>
          </p:sp>
        </p:grpSp>
        <p:pic>
          <p:nvPicPr>
            <p:cNvPr id="89" name="Obraz 118" descr="1368547005_server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3033" y="1604706"/>
              <a:ext cx="365719" cy="36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a 598"/>
          <p:cNvGrpSpPr/>
          <p:nvPr/>
        </p:nvGrpSpPr>
        <p:grpSpPr>
          <a:xfrm>
            <a:off x="5098374" y="2715913"/>
            <a:ext cx="2599583" cy="1415241"/>
            <a:chOff x="182020" y="4590012"/>
            <a:chExt cx="3466110" cy="1886988"/>
          </a:xfrm>
        </p:grpSpPr>
        <p:sp>
          <p:nvSpPr>
            <p:cNvPr id="76" name="Prostokąt zaokrąglony 585"/>
            <p:cNvSpPr/>
            <p:nvPr/>
          </p:nvSpPr>
          <p:spPr bwMode="auto">
            <a:xfrm>
              <a:off x="228600" y="4590012"/>
              <a:ext cx="3419530" cy="1886988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209" tIns="31105" rIns="62209" bIns="31105"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5" name="Grupa 590"/>
            <p:cNvGrpSpPr/>
            <p:nvPr/>
          </p:nvGrpSpPr>
          <p:grpSpPr>
            <a:xfrm>
              <a:off x="459151" y="4962473"/>
              <a:ext cx="1445849" cy="676327"/>
              <a:chOff x="459151" y="4876800"/>
              <a:chExt cx="1445849" cy="676327"/>
            </a:xfrm>
          </p:grpSpPr>
          <p:pic>
            <p:nvPicPr>
              <p:cNvPr id="84" name="Obraz 198" descr="admin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4104" y="4883273"/>
                <a:ext cx="295219" cy="39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Obraz 199" descr="admin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3400" y="4876800"/>
                <a:ext cx="316276" cy="403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Obraz 200" descr="admin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53750" y="4887190"/>
                <a:ext cx="298850" cy="38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pole tekstowe 291"/>
              <p:cNvSpPr txBox="1">
                <a:spLocks noChangeArrowheads="1"/>
              </p:cNvSpPr>
              <p:nvPr/>
            </p:nvSpPr>
            <p:spPr bwMode="auto">
              <a:xfrm>
                <a:off x="459151" y="5276139"/>
                <a:ext cx="1445849" cy="27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8573" tIns="34286" rIns="68573" bIns="34286">
                <a:spAutoFit/>
              </a:bodyPr>
              <a:lstStyle/>
              <a:p>
                <a:pPr algn="ctr"/>
                <a:r>
                  <a:rPr lang="pl-PL" sz="900">
                    <a:latin typeface="Calibri" pitchFamily="34" charset="0"/>
                  </a:rPr>
                  <a:t>user accounts</a:t>
                </a:r>
              </a:p>
            </p:txBody>
          </p:sp>
        </p:grpSp>
        <p:sp>
          <p:nvSpPr>
            <p:cNvPr id="78" name="pole tekstowe 291"/>
            <p:cNvSpPr txBox="1">
              <a:spLocks noChangeArrowheads="1"/>
            </p:cNvSpPr>
            <p:nvPr/>
          </p:nvSpPr>
          <p:spPr bwMode="auto">
            <a:xfrm>
              <a:off x="182020" y="4599811"/>
              <a:ext cx="1951580" cy="27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3" tIns="34286" rIns="68573" bIns="34286">
              <a:spAutoFit/>
            </a:bodyPr>
            <a:lstStyle/>
            <a:p>
              <a:pPr algn="ctr"/>
              <a:r>
                <a:rPr lang="pl-PL" sz="900">
                  <a:latin typeface="Calibri" pitchFamily="34" charset="0"/>
                </a:rPr>
                <a:t>Atmosphere Registry (AIR)</a:t>
              </a:r>
              <a:endParaRPr lang="en-US" sz="900">
                <a:latin typeface="Calibri" pitchFamily="34" charset="0"/>
              </a:endParaRPr>
            </a:p>
          </p:txBody>
        </p:sp>
        <p:grpSp>
          <p:nvGrpSpPr>
            <p:cNvPr id="9" name="Grupa 597"/>
            <p:cNvGrpSpPr/>
            <p:nvPr/>
          </p:nvGrpSpPr>
          <p:grpSpPr>
            <a:xfrm>
              <a:off x="457200" y="5632296"/>
              <a:ext cx="1447800" cy="740692"/>
              <a:chOff x="457200" y="5632296"/>
              <a:chExt cx="1447800" cy="740692"/>
            </a:xfrm>
          </p:grpSpPr>
          <p:pic>
            <p:nvPicPr>
              <p:cNvPr id="80" name="Obraz 592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1956" y="5632296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1" name="Obraz 594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220" y="5638800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2" name="Obraz 595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1710" y="5638800"/>
                <a:ext cx="433290" cy="433290"/>
              </a:xfrm>
              <a:prstGeom prst="rect">
                <a:avLst/>
              </a:prstGeom>
            </p:spPr>
          </p:pic>
          <p:sp>
            <p:nvSpPr>
              <p:cNvPr id="83" name="pole tekstowe 291"/>
              <p:cNvSpPr txBox="1">
                <a:spLocks noChangeArrowheads="1"/>
              </p:cNvSpPr>
              <p:nvPr/>
            </p:nvSpPr>
            <p:spPr bwMode="auto">
              <a:xfrm>
                <a:off x="457200" y="6096000"/>
                <a:ext cx="1445849" cy="27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8573" tIns="34286" rIns="68573" bIns="34286">
                <a:spAutoFit/>
              </a:bodyPr>
              <a:lstStyle/>
              <a:p>
                <a:pPr algn="ctr"/>
                <a:r>
                  <a:rPr lang="pl-PL" sz="900">
                    <a:latin typeface="Calibri" pitchFamily="34" charset="0"/>
                  </a:rPr>
                  <a:t>available cloud sites</a:t>
                </a:r>
              </a:p>
            </p:txBody>
          </p:sp>
        </p:grpSp>
      </p:grpSp>
      <p:grpSp>
        <p:nvGrpSpPr>
          <p:cNvPr id="10" name="Grupa 587"/>
          <p:cNvGrpSpPr/>
          <p:nvPr/>
        </p:nvGrpSpPr>
        <p:grpSpPr>
          <a:xfrm>
            <a:off x="5819112" y="2759557"/>
            <a:ext cx="2412418" cy="1293591"/>
            <a:chOff x="1203043" y="4648200"/>
            <a:chExt cx="3216557" cy="1724787"/>
          </a:xfrm>
        </p:grpSpPr>
        <p:grpSp>
          <p:nvGrpSpPr>
            <p:cNvPr id="11" name="Grupa 579"/>
            <p:cNvGrpSpPr/>
            <p:nvPr/>
          </p:nvGrpSpPr>
          <p:grpSpPr>
            <a:xfrm>
              <a:off x="2068954" y="4648200"/>
              <a:ext cx="1484734" cy="1484734"/>
              <a:chOff x="1868066" y="4572000"/>
              <a:chExt cx="1484734" cy="1484734"/>
            </a:xfrm>
          </p:grpSpPr>
          <p:pic>
            <p:nvPicPr>
              <p:cNvPr id="67" name="Obraz 569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8" name="Obraz 571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9" name="Obraz 572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0" name="Obraz 573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1" name="Obraz 574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2" name="Obraz 575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3" name="Obraz 576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8066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4" name="Obraz 577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62200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5" name="Obraz 578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58666" y="5562600"/>
                <a:ext cx="494134" cy="494134"/>
              </a:xfrm>
              <a:prstGeom prst="rect">
                <a:avLst/>
              </a:prstGeom>
            </p:spPr>
          </p:pic>
        </p:grpSp>
        <p:sp>
          <p:nvSpPr>
            <p:cNvPr id="66" name="pole tekstowe 291"/>
            <p:cNvSpPr txBox="1">
              <a:spLocks noChangeArrowheads="1"/>
            </p:cNvSpPr>
            <p:nvPr/>
          </p:nvSpPr>
          <p:spPr bwMode="auto">
            <a:xfrm>
              <a:off x="1203043" y="6095999"/>
              <a:ext cx="3216557" cy="27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3" tIns="34286" rIns="68573" bIns="34286">
              <a:spAutoFit/>
            </a:bodyPr>
            <a:lstStyle/>
            <a:p>
              <a:pPr algn="ctr"/>
              <a:r>
                <a:rPr lang="pl-PL" sz="900">
                  <a:latin typeface="Calibri" pitchFamily="34" charset="0"/>
                </a:rPr>
                <a:t>services and templates</a:t>
              </a:r>
              <a:endParaRPr lang="en-US" sz="900">
                <a:latin typeface="Calibri" pitchFamily="34" charset="0"/>
              </a:endParaRPr>
            </a:p>
          </p:txBody>
        </p:sp>
      </p:grpSp>
      <p:sp>
        <p:nvSpPr>
          <p:cNvPr id="58" name="Prostokąt zaokrąglony 599"/>
          <p:cNvSpPr/>
          <p:nvPr/>
        </p:nvSpPr>
        <p:spPr bwMode="auto">
          <a:xfrm>
            <a:off x="5133312" y="1901732"/>
            <a:ext cx="2564648" cy="766311"/>
          </a:xfrm>
          <a:prstGeom prst="roundRect">
            <a:avLst>
              <a:gd name="adj" fmla="val 1031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9" name="pole tekstowe 291"/>
          <p:cNvSpPr txBox="1">
            <a:spLocks noChangeArrowheads="1"/>
          </p:cNvSpPr>
          <p:nvPr/>
        </p:nvSpPr>
        <p:spPr bwMode="auto">
          <a:xfrm>
            <a:off x="5819110" y="1913681"/>
            <a:ext cx="1175349" cy="2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Atmosphere Core</a:t>
            </a:r>
            <a:endParaRPr lang="en-US" sz="900">
              <a:latin typeface="Calibri" pitchFamily="34" charset="0"/>
            </a:endParaRPr>
          </a:p>
        </p:txBody>
      </p:sp>
      <p:grpSp>
        <p:nvGrpSpPr>
          <p:cNvPr id="13" name="Grupa 144"/>
          <p:cNvGrpSpPr>
            <a:grpSpLocks/>
          </p:cNvGrpSpPr>
          <p:nvPr/>
        </p:nvGrpSpPr>
        <p:grpSpPr bwMode="auto">
          <a:xfrm>
            <a:off x="5250198" y="1551741"/>
            <a:ext cx="139229" cy="345274"/>
            <a:chOff x="2987824" y="3465003"/>
            <a:chExt cx="71709" cy="178557"/>
          </a:xfrm>
        </p:grpSpPr>
        <p:cxnSp>
          <p:nvCxnSpPr>
            <p:cNvPr id="63" name="Łącznik prosty 602"/>
            <p:cNvCxnSpPr/>
            <p:nvPr/>
          </p:nvCxnSpPr>
          <p:spPr>
            <a:xfrm>
              <a:off x="3025261" y="3536127"/>
              <a:ext cx="0" cy="107433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a 603"/>
            <p:cNvSpPr/>
            <p:nvPr/>
          </p:nvSpPr>
          <p:spPr>
            <a:xfrm>
              <a:off x="2987824" y="3465003"/>
              <a:ext cx="71709" cy="7200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61" name="pole tekstowe 291"/>
          <p:cNvSpPr txBox="1">
            <a:spLocks noChangeArrowheads="1"/>
          </p:cNvSpPr>
          <p:nvPr/>
        </p:nvSpPr>
        <p:spPr bwMode="auto">
          <a:xfrm>
            <a:off x="5304759" y="1501685"/>
            <a:ext cx="933665" cy="3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pl-PL" sz="750">
                <a:latin typeface="Calibri" pitchFamily="34" charset="0"/>
              </a:rPr>
              <a:t>Secure RESTful API</a:t>
            </a:r>
          </a:p>
          <a:p>
            <a:pPr algn="ctr"/>
            <a:r>
              <a:rPr lang="pl-PL" sz="750">
                <a:latin typeface="Calibri" pitchFamily="34" charset="0"/>
              </a:rPr>
              <a:t>(Cloud Facade)</a:t>
            </a:r>
            <a:endParaRPr lang="en-US" sz="750">
              <a:latin typeface="Calibri" pitchFamily="34" charset="0"/>
            </a:endParaRPr>
          </a:p>
        </p:txBody>
      </p:sp>
      <p:sp>
        <p:nvSpPr>
          <p:cNvPr id="62" name="pole tekstowe 291"/>
          <p:cNvSpPr txBox="1">
            <a:spLocks noChangeArrowheads="1"/>
          </p:cNvSpPr>
          <p:nvPr/>
        </p:nvSpPr>
        <p:spPr bwMode="auto">
          <a:xfrm>
            <a:off x="5133310" y="2094041"/>
            <a:ext cx="2493816" cy="55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Communication with underlying computational clouds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Launching and monitoring service instances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Billing and accounting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Logging and administrative services</a:t>
            </a:r>
            <a:endParaRPr lang="en-US" sz="788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92" y="1484948"/>
            <a:ext cx="3282322" cy="2592981"/>
          </a:xfrm>
          <a:prstGeom prst="rect">
            <a:avLst/>
          </a:prstGeom>
          <a:ln w="34925">
            <a:solidFill>
              <a:schemeClr val="tx2"/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4800620" y="2505143"/>
            <a:ext cx="162018" cy="50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0373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2408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905742" y="1260182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50715" y="226992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Accessing </a:t>
            </a:r>
            <a:r>
              <a:rPr lang="pl-PL" sz="2400" dirty="0">
                <a:latin typeface="+mn-lt"/>
              </a:rPr>
              <a:t>MEE via REST API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61867" y="3429001"/>
            <a:ext cx="39865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Generate user JWT Token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 (or other service) 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new JWT token by passing username and password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JWT token can be used for user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credential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delegations by external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services</a:t>
            </a:r>
          </a:p>
          <a:p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629698" y="3429000"/>
            <a:ext cx="43167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PDP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 if user has right to access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specific reso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urce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GB" sz="1500" dirty="0"/>
              <a:t>Resource </a:t>
            </a:r>
            <a:r>
              <a:rPr lang="en-GB" sz="1500" dirty="0" err="1"/>
              <a:t>polic</a:t>
            </a:r>
            <a:r>
              <a:rPr lang="pl-PL" sz="1500" dirty="0"/>
              <a:t>y</a:t>
            </a:r>
            <a:r>
              <a:rPr lang="en-GB" sz="1500" dirty="0"/>
              <a:t>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Create/edit/delete local policies by external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service on user behalf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Currently integrated with File 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Initial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ArQ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integration tests underway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53" y="1527190"/>
            <a:ext cx="4186946" cy="17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7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</a:t>
            </a:r>
            <a:r>
              <a:rPr lang="pl-PL" sz="2400" dirty="0" err="1">
                <a:latin typeface="+mn-lt"/>
              </a:rPr>
              <a:t>security</a:t>
            </a:r>
            <a:r>
              <a:rPr lang="pl-PL" sz="2400" dirty="0">
                <a:latin typeface="+mn-lt"/>
              </a:rPr>
              <a:t> management </a:t>
            </a:r>
            <a:r>
              <a:rPr lang="pl-PL" sz="2400" dirty="0" err="1">
                <a:latin typeface="+mn-lt"/>
              </a:rPr>
              <a:t>UIs</a:t>
            </a:r>
            <a:endParaRPr lang="en-GB" sz="2400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6531"/>
            <a:ext cx="4113954" cy="147461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1" y="1627677"/>
            <a:ext cx="4125011" cy="1475255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284971" y="3254012"/>
            <a:ext cx="41768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Services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Basic security unit where dedicated security constraints can be defined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Two types of security policies: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Global – can be defined only by service owner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– can be created by the service on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behalf 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4572000" y="3254012"/>
            <a:ext cx="451799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Groups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 users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Dedicated portal groups: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Supervisor – users who 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approve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the portal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Generic groups: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Everyone can create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 be used to define security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1729301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Platform </a:t>
            </a:r>
            <a:r>
              <a:rPr lang="pl-PL" sz="2400" dirty="0" err="1">
                <a:latin typeface="+mn-lt"/>
              </a:rPr>
              <a:t>availability</a:t>
            </a:r>
            <a:r>
              <a:rPr lang="pl-PL" sz="2400" dirty="0">
                <a:latin typeface="+mn-lt"/>
              </a:rPr>
              <a:t> monitoring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91422" y="4674543"/>
            <a:ext cx="73611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Monitoring services</a:t>
            </a: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NewRelic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Sentry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monitor platform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availability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Detect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errors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well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infrastructural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failures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Alert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administrators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anomalous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conditions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5D366F7-725D-467A-AAF7-78BAA2CAC9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" y="1685448"/>
            <a:ext cx="3703554" cy="248306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7798FF2E-D6F9-44BF-BB9B-FBE9334386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67" y="1685448"/>
            <a:ext cx="4273855" cy="24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4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Platform </a:t>
            </a:r>
            <a:r>
              <a:rPr lang="pl-PL" sz="2400" dirty="0" err="1">
                <a:latin typeface="+mn-lt"/>
              </a:rPr>
              <a:t>responsiveness</a:t>
            </a:r>
            <a:r>
              <a:rPr lang="pl-PL" sz="2400" dirty="0">
                <a:latin typeface="+mn-lt"/>
              </a:rPr>
              <a:t> monitoring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91422" y="4674543"/>
            <a:ext cx="73611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Monitoring services</a:t>
            </a: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Zabbix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monitor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responsiveness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service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uptime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utilization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monitoring service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risk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failures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exhaustion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hardware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 with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Sentry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NewRelic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alerts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dispatched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system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administrators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295C685-3797-4FEC-AE17-13C5ACCB58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9" y="1707982"/>
            <a:ext cx="3964122" cy="239429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B519B1C6-4FAB-42CF-9B6B-EFE7A24450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33" y="1769136"/>
            <a:ext cx="4407439" cy="2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9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err="1"/>
              <a:t>Motivation</a:t>
            </a:r>
            <a:r>
              <a:rPr lang="pl-PL" sz="2400" dirty="0"/>
              <a:t>: </a:t>
            </a:r>
            <a:r>
              <a:rPr lang="pl-PL" sz="2400" dirty="0" err="1"/>
              <a:t>towards</a:t>
            </a:r>
            <a:r>
              <a:rPr lang="pl-PL" sz="2400" dirty="0"/>
              <a:t> a </a:t>
            </a:r>
            <a:r>
              <a:rPr lang="pl-PL" sz="2400" dirty="0" err="1"/>
              <a:t>decision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systems (DSS) for </a:t>
            </a:r>
            <a:r>
              <a:rPr lang="pl-PL" sz="2400" dirty="0" err="1"/>
              <a:t>valvular</a:t>
            </a:r>
            <a:r>
              <a:rPr lang="pl-PL" sz="2400" dirty="0"/>
              <a:t> </a:t>
            </a:r>
            <a:r>
              <a:rPr lang="pl-PL" sz="2400" dirty="0" err="1"/>
              <a:t>deseases</a:t>
            </a:r>
            <a:r>
              <a:rPr lang="pl-PL" sz="2400" dirty="0"/>
              <a:t> </a:t>
            </a:r>
            <a:r>
              <a:rPr lang="en-US" sz="2400" dirty="0"/>
              <a:t> </a:t>
            </a:r>
          </a:p>
          <a:p>
            <a:r>
              <a:rPr lang="pl-PL" sz="2400" dirty="0" err="1"/>
              <a:t>Requirements</a:t>
            </a:r>
            <a:r>
              <a:rPr lang="en-US" sz="2400" dirty="0"/>
              <a:t> for processing patient cases in a research environment</a:t>
            </a:r>
          </a:p>
          <a:p>
            <a:r>
              <a:rPr lang="pl-PL" sz="2400" dirty="0" err="1"/>
              <a:t>Architecture</a:t>
            </a:r>
            <a:r>
              <a:rPr lang="pl-PL" sz="2400" dirty="0"/>
              <a:t> of </a:t>
            </a:r>
            <a:r>
              <a:rPr lang="pl-PL" sz="2400" dirty="0" err="1"/>
              <a:t>the</a:t>
            </a:r>
            <a:r>
              <a:rPr lang="pl-PL" sz="2400" dirty="0"/>
              <a:t> Model </a:t>
            </a:r>
            <a:r>
              <a:rPr lang="pl-PL" sz="2400" dirty="0" err="1"/>
              <a:t>Execution</a:t>
            </a:r>
            <a:r>
              <a:rPr lang="pl-PL" sz="2400" dirty="0"/>
              <a:t> Environment (MEE)</a:t>
            </a:r>
          </a:p>
          <a:p>
            <a:r>
              <a:rPr lang="pl-PL" sz="2400" dirty="0" err="1"/>
              <a:t>Implementation</a:t>
            </a:r>
            <a:r>
              <a:rPr lang="pl-PL" sz="2400" dirty="0"/>
              <a:t> of </a:t>
            </a:r>
            <a:r>
              <a:rPr lang="pl-PL" sz="2400" dirty="0" err="1"/>
              <a:t>the</a:t>
            </a:r>
            <a:r>
              <a:rPr lang="pl-PL" sz="2400" dirty="0"/>
              <a:t> MEE</a:t>
            </a:r>
          </a:p>
          <a:p>
            <a:r>
              <a:rPr lang="pl-PL" sz="2400" dirty="0"/>
              <a:t>MEE in </a:t>
            </a:r>
            <a:r>
              <a:rPr lang="pl-PL" sz="2400" dirty="0" err="1"/>
              <a:t>operation</a:t>
            </a:r>
            <a:r>
              <a:rPr lang="pl-PL" sz="2400" dirty="0"/>
              <a:t>: </a:t>
            </a:r>
            <a:r>
              <a:rPr lang="pl-PL" sz="2400" dirty="0" err="1"/>
              <a:t>patient</a:t>
            </a:r>
            <a:r>
              <a:rPr lang="pl-PL" sz="2400" dirty="0"/>
              <a:t> </a:t>
            </a:r>
            <a:r>
              <a:rPr lang="pl-PL" sz="2400" dirty="0" err="1"/>
              <a:t>pipeline</a:t>
            </a:r>
            <a:endParaRPr lang="pl-PL" sz="2400" dirty="0"/>
          </a:p>
          <a:p>
            <a:r>
              <a:rPr lang="pl-PL" sz="2400" dirty="0"/>
              <a:t>MEE in </a:t>
            </a:r>
            <a:r>
              <a:rPr lang="pl-PL" sz="2400" dirty="0" err="1"/>
              <a:t>operation</a:t>
            </a:r>
            <a:r>
              <a:rPr lang="pl-PL" sz="2400" dirty="0"/>
              <a:t>: PRIMAGE </a:t>
            </a:r>
            <a:r>
              <a:rPr lang="pl-PL" sz="2400" dirty="0" err="1"/>
              <a:t>applications</a:t>
            </a:r>
            <a:endParaRPr lang="pl-PL" sz="2400" dirty="0"/>
          </a:p>
          <a:p>
            <a:r>
              <a:rPr lang="pl-PL" sz="2400" dirty="0" err="1"/>
              <a:t>Summary</a:t>
            </a:r>
            <a:endParaRPr lang="en-US" sz="24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2400" dirty="0" err="1">
                <a:latin typeface="+mn-lt"/>
              </a:rPr>
              <a:t>Outline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99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0" y="2599290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08111" y="1099987"/>
            <a:ext cx="8527777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Segmentation</a:t>
            </a:r>
            <a:r>
              <a:rPr lang="pl-PL" sz="1350" dirty="0"/>
              <a:t> </a:t>
            </a:r>
            <a:r>
              <a:rPr lang="en-GB" sz="1350" dirty="0"/>
              <a:t>– to start this calculation</a:t>
            </a:r>
            <a:r>
              <a:rPr lang="pl-PL" sz="1350" dirty="0"/>
              <a:t>,</a:t>
            </a:r>
            <a:r>
              <a:rPr lang="en-GB" sz="1350" dirty="0"/>
              <a:t> </a:t>
            </a:r>
            <a:r>
              <a:rPr lang="pl-PL" sz="1350" dirty="0"/>
              <a:t>a </a:t>
            </a:r>
            <a:r>
              <a:rPr lang="en-GB" sz="1350" dirty="0"/>
              <a:t>zip archive with </a:t>
            </a:r>
            <a:r>
              <a:rPr lang="pl-PL" sz="1350" dirty="0"/>
              <a:t>a </a:t>
            </a:r>
            <a:r>
              <a:rPr lang="en-GB" sz="1350" dirty="0"/>
              <a:t>dedicated structure need</a:t>
            </a:r>
            <a:r>
              <a:rPr lang="pl-PL" sz="1350" dirty="0"/>
              <a:t>s</a:t>
            </a:r>
            <a:r>
              <a:rPr lang="en-GB" sz="1350" dirty="0"/>
              <a:t> to be created and transferred into</a:t>
            </a:r>
            <a:r>
              <a:rPr lang="pl-PL" sz="1350" dirty="0"/>
              <a:t> the</a:t>
            </a:r>
            <a:r>
              <a:rPr lang="en-GB" sz="1350" dirty="0"/>
              <a:t> </a:t>
            </a:r>
            <a:r>
              <a:rPr lang="pl-PL" sz="1350" dirty="0"/>
              <a:t>File </a:t>
            </a:r>
            <a:r>
              <a:rPr lang="pl-PL" sz="1350" dirty="0" err="1"/>
              <a:t>Store</a:t>
            </a:r>
            <a:r>
              <a:rPr lang="pl-PL" sz="1350" dirty="0"/>
              <a:t> </a:t>
            </a:r>
            <a:r>
              <a:rPr lang="en-GB" sz="1350" dirty="0"/>
              <a:t>input directory. Next</a:t>
            </a:r>
            <a:r>
              <a:rPr lang="pl-PL" sz="1350" dirty="0"/>
              <a:t>,</a:t>
            </a:r>
            <a:r>
              <a:rPr lang="en-GB" sz="1350" dirty="0"/>
              <a:t> </a:t>
            </a:r>
            <a:r>
              <a:rPr lang="pl-PL" sz="1350" dirty="0"/>
              <a:t>the </a:t>
            </a:r>
            <a:r>
              <a:rPr lang="en-GB" sz="1350" dirty="0"/>
              <a:t>output directory need</a:t>
            </a:r>
            <a:r>
              <a:rPr lang="pl-PL" sz="1350" dirty="0"/>
              <a:t>s</a:t>
            </a:r>
            <a:r>
              <a:rPr lang="en-GB" sz="1350" dirty="0"/>
              <a:t> to be monitored for computation output.</a:t>
            </a:r>
            <a:endParaRPr lang="pl-PL" sz="1350" dirty="0"/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Reduced Order Model analysis – based on the results of the segmentation step, a ROM simulation is executed and its results uploaded to the File Store.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Parameter Optimization – a technical step which prepares suitable parameters for the 0D model sequence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0D model sequence – runs four versions of the 0D model analysis for various input datasets</a:t>
            </a:r>
            <a:endParaRPr lang="en-GB" sz="1350" dirty="0"/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Uncertainty Quantification</a:t>
            </a:r>
            <a:r>
              <a:rPr lang="pl-PL" sz="1350" dirty="0"/>
              <a:t> </a:t>
            </a:r>
            <a:r>
              <a:rPr lang="en-GB" sz="1350" dirty="0"/>
              <a:t>– </a:t>
            </a:r>
            <a:r>
              <a:rPr lang="en-GB" sz="1350" dirty="0" err="1"/>
              <a:t>Matlab</a:t>
            </a:r>
            <a:r>
              <a:rPr lang="en-GB" sz="1350" dirty="0"/>
              <a:t> script which can include </a:t>
            </a:r>
            <a:r>
              <a:rPr lang="pl-PL" sz="1350" dirty="0"/>
              <a:t>the </a:t>
            </a:r>
            <a:r>
              <a:rPr lang="en-GB" sz="1350" dirty="0"/>
              <a:t>0D Heart Model. It will be executed on </a:t>
            </a:r>
            <a:r>
              <a:rPr lang="pl-PL" sz="1350" dirty="0"/>
              <a:t>the </a:t>
            </a:r>
            <a:r>
              <a:rPr lang="en-GB" sz="1350" dirty="0"/>
              <a:t>Prometheus supercomputer, where input files will be transferred automatically from </a:t>
            </a:r>
            <a:r>
              <a:rPr lang="pl-PL" sz="1350" dirty="0"/>
              <a:t>the </a:t>
            </a:r>
            <a:r>
              <a:rPr lang="en-GB" sz="1350" dirty="0"/>
              <a:t>File Store</a:t>
            </a:r>
            <a:r>
              <a:rPr lang="pl-PL" sz="1350" dirty="0"/>
              <a:t>. Results</a:t>
            </a:r>
            <a:r>
              <a:rPr lang="en-GB" sz="1350" dirty="0"/>
              <a:t> </a:t>
            </a:r>
            <a:r>
              <a:rPr lang="pl-PL" sz="1350" dirty="0"/>
              <a:t>are </a:t>
            </a:r>
            <a:r>
              <a:rPr lang="en-GB" sz="1350" dirty="0"/>
              <a:t>transferred back from Prometheus </a:t>
            </a:r>
            <a:r>
              <a:rPr lang="pl-PL" sz="1350" dirty="0"/>
              <a:t>to the </a:t>
            </a:r>
            <a:r>
              <a:rPr lang="en-GB" sz="1350" dirty="0"/>
              <a:t>File Store.</a:t>
            </a:r>
            <a:endParaRPr lang="pl-PL" sz="1350" dirty="0"/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Output visualization – produces actionable visualization of the 0D model output data based on File Store contents.</a:t>
            </a:r>
            <a:endParaRPr lang="en-GB" sz="1350" dirty="0"/>
          </a:p>
          <a:p>
            <a:br>
              <a:rPr lang="en-GB" sz="1350" dirty="0"/>
            </a:br>
            <a:r>
              <a:rPr lang="en-GB" sz="1500" b="1" dirty="0"/>
              <a:t>Patient Case Pipeline high</a:t>
            </a:r>
            <a:r>
              <a:rPr lang="pl-PL" sz="1500" b="1" dirty="0"/>
              <a:t>-</a:t>
            </a:r>
            <a:r>
              <a:rPr lang="en-GB" sz="1500" b="1" dirty="0"/>
              <a:t>level building blocks:</a:t>
            </a:r>
            <a:endParaRPr lang="en-GB" sz="13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/>
              <a:t>Service-</a:t>
            </a:r>
            <a:r>
              <a:rPr lang="en-GB" sz="1350" dirty="0"/>
              <a:t>driven computation (</a:t>
            </a:r>
            <a:r>
              <a:rPr lang="pl-PL" sz="1350" dirty="0"/>
              <a:t>such as </a:t>
            </a:r>
            <a:r>
              <a:rPr lang="en-GB" sz="1350" dirty="0"/>
              <a:t>Segmentation) – use case: </a:t>
            </a:r>
            <a:r>
              <a:rPr lang="pl-PL" sz="1350" dirty="0"/>
              <a:t>upload file to </a:t>
            </a:r>
            <a:r>
              <a:rPr lang="en-GB" sz="1350" dirty="0"/>
              <a:t>remote input directory, monitor remote output directory for results</a:t>
            </a:r>
            <a:r>
              <a:rPr lang="pl-PL" sz="1350" dirty="0"/>
              <a:t>; data </a:t>
            </a:r>
            <a:r>
              <a:rPr lang="pl-PL" sz="1350" dirty="0" err="1"/>
              <a:t>is</a:t>
            </a:r>
            <a:r>
              <a:rPr lang="pl-PL" sz="1350" dirty="0"/>
              <a:t> </a:t>
            </a:r>
            <a:r>
              <a:rPr lang="pl-PL" sz="1350" dirty="0" err="1"/>
              <a:t>processed</a:t>
            </a:r>
            <a:r>
              <a:rPr lang="pl-PL" sz="1350" dirty="0"/>
              <a:t> by </a:t>
            </a:r>
            <a:r>
              <a:rPr lang="pl-PL" sz="1350" dirty="0" err="1"/>
              <a:t>an</a:t>
            </a:r>
            <a:r>
              <a:rPr lang="pl-PL" sz="1350" dirty="0"/>
              <a:t> </a:t>
            </a:r>
            <a:r>
              <a:rPr lang="pl-PL" sz="1350" dirty="0" err="1"/>
              <a:t>external</a:t>
            </a:r>
            <a:r>
              <a:rPr lang="pl-PL" sz="1350" dirty="0"/>
              <a:t> service</a:t>
            </a:r>
            <a:endParaRPr lang="en-GB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Scripts started on Prometheus supercomputer – use case: transfer script and input files from File Store </a:t>
            </a:r>
            <a:r>
              <a:rPr lang="pl-PL" sz="1350" dirty="0"/>
              <a:t>to the </a:t>
            </a:r>
            <a:r>
              <a:rPr lang="en-GB" sz="1350" dirty="0"/>
              <a:t>cluster, run job, monitor job status, </a:t>
            </a:r>
            <a:r>
              <a:rPr lang="pl-PL" sz="1350" dirty="0"/>
              <a:t>once the job has completed – </a:t>
            </a:r>
            <a:r>
              <a:rPr lang="en-GB" sz="1350" dirty="0"/>
              <a:t>transfer results from </a:t>
            </a:r>
            <a:r>
              <a:rPr lang="pl-PL" sz="1350" dirty="0"/>
              <a:t>the </a:t>
            </a:r>
            <a:r>
              <a:rPr lang="en-GB" sz="1350" dirty="0"/>
              <a:t>cluster </a:t>
            </a:r>
            <a:r>
              <a:rPr lang="pl-PL" sz="1350" dirty="0"/>
              <a:t>to </a:t>
            </a:r>
            <a:r>
              <a:rPr lang="en-GB" sz="1350" dirty="0"/>
              <a:t>File Store (examples: 0D Heart Model, Uncertainty Quantification, CFD simulation)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244931" y="24273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Patient Case Pipeline</a:t>
            </a:r>
            <a:r>
              <a:rPr lang="pl-PL" sz="2400" dirty="0">
                <a:latin typeface="+mn-lt"/>
              </a:rPr>
              <a:t>: </a:t>
            </a:r>
            <a:r>
              <a:rPr lang="pl-PL" sz="2400" dirty="0" err="1">
                <a:latin typeface="+mn-lt"/>
              </a:rPr>
              <a:t>an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EurValve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workflow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84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2945" y="1239502"/>
            <a:ext cx="8229600" cy="5141826"/>
          </a:xfrm>
        </p:spPr>
        <p:txBody>
          <a:bodyPr>
            <a:noAutofit/>
          </a:bodyPr>
          <a:lstStyle/>
          <a:p>
            <a:r>
              <a:rPr lang="en-GB" sz="1800" b="1" dirty="0" err="1"/>
              <a:t>PRedictive</a:t>
            </a:r>
            <a:r>
              <a:rPr lang="en-GB" sz="1800" b="1" dirty="0"/>
              <a:t> In-silico Multiscale Analytics to support cancer personalized </a:t>
            </a:r>
            <a:r>
              <a:rPr lang="en-GB" sz="1800" b="1" dirty="0" err="1"/>
              <a:t>diaGnosis</a:t>
            </a:r>
            <a:r>
              <a:rPr lang="en-GB" sz="1800" b="1" dirty="0"/>
              <a:t> and prognosis </a:t>
            </a:r>
            <a:r>
              <a:rPr lang="en-GB" sz="1800" dirty="0"/>
              <a:t>(PRIMAGE)</a:t>
            </a:r>
          </a:p>
          <a:p>
            <a:pPr lvl="1"/>
            <a:r>
              <a:rPr lang="en-GB" sz="1800" dirty="0"/>
              <a:t>to develop an </a:t>
            </a:r>
            <a:r>
              <a:rPr lang="en-GB" sz="1800" b="1" dirty="0"/>
              <a:t>environment for predictive, personalized medicine, focused on cancer treatment</a:t>
            </a:r>
            <a:endParaRPr lang="en-GB" sz="1800" dirty="0"/>
          </a:p>
          <a:p>
            <a:pPr lvl="1"/>
            <a:r>
              <a:rPr lang="en-GB" sz="1800" dirty="0"/>
              <a:t>Data infrastructures, imaging biomarkers and models for in-silico medicine research will be validated  in the context of two </a:t>
            </a:r>
            <a:r>
              <a:rPr lang="en-GB" sz="1800" dirty="0" err="1"/>
              <a:t>pediatric</a:t>
            </a:r>
            <a:r>
              <a:rPr lang="en-GB" sz="1800" dirty="0"/>
              <a:t> cancers: </a:t>
            </a:r>
            <a:r>
              <a:rPr lang="en-GB" sz="1800" b="1" dirty="0"/>
              <a:t>Neuroblastoma</a:t>
            </a:r>
            <a:r>
              <a:rPr lang="en-GB" sz="1800" dirty="0"/>
              <a:t>, the most frequent solid cancer of early childhood, and </a:t>
            </a:r>
            <a:r>
              <a:rPr lang="en-GB" sz="1800" b="1" dirty="0"/>
              <a:t>Diffuse Intrinsic Pontine Glioma</a:t>
            </a:r>
            <a:r>
              <a:rPr lang="en-GB" sz="1800" dirty="0"/>
              <a:t>, the leading cause of brain </a:t>
            </a:r>
            <a:r>
              <a:rPr lang="en-GB" sz="1800" dirty="0" err="1"/>
              <a:t>tumor</a:t>
            </a:r>
            <a:r>
              <a:rPr lang="en-GB" sz="1800" dirty="0"/>
              <a:t>-related death of children</a:t>
            </a:r>
          </a:p>
          <a:p>
            <a:r>
              <a:rPr lang="en-GB" sz="1800" dirty="0"/>
              <a:t>PRIMAGE technological platform, to be delivered by several partners, will combine containerisation techniques with deployment of in-silico codes and machine learning models to various computing cloud and HPC supercomputing resources</a:t>
            </a:r>
          </a:p>
          <a:p>
            <a:r>
              <a:rPr lang="en-GB" sz="1800" dirty="0"/>
              <a:t>Computational workflows will be grouped in pipelines to reflect clinical practice and requirements as closely as possible</a:t>
            </a:r>
          </a:p>
          <a:p>
            <a:r>
              <a:rPr lang="en-GB" sz="1800" dirty="0"/>
              <a:t>Pipelines will include computational steps, running sequentially or in </a:t>
            </a:r>
            <a:r>
              <a:rPr lang="en-US" sz="1800" dirty="0"/>
              <a:t>parallel</a:t>
            </a:r>
            <a:r>
              <a:rPr lang="en-GB" sz="1800" dirty="0"/>
              <a:t>, using various computational infrastructures, some of which will use containers where </a:t>
            </a:r>
            <a:r>
              <a:rPr lang="en-US" sz="1800" dirty="0"/>
              <a:t>beneficial</a:t>
            </a:r>
          </a:p>
        </p:txBody>
      </p:sp>
      <p:sp>
        <p:nvSpPr>
          <p:cNvPr id="6" name="Tytuł 1">
            <a:extLst>
              <a:ext uri="{FF2B5EF4-FFF2-40B4-BE49-F238E27FC236}">
                <a16:creationId xmlns:a16="http://schemas.microsoft.com/office/drawing/2014/main" id="{B664747F-799B-48F1-8966-4DE2B58AD983}"/>
              </a:ext>
            </a:extLst>
          </p:cNvPr>
          <p:cNvSpPr txBox="1">
            <a:spLocks/>
          </p:cNvSpPr>
          <p:nvPr/>
        </p:nvSpPr>
        <p:spPr bwMode="auto">
          <a:xfrm>
            <a:off x="2244931" y="24273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 err="1">
                <a:latin typeface="+mn-lt"/>
              </a:rPr>
              <a:t>Further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evolution</a:t>
            </a:r>
            <a:r>
              <a:rPr lang="pl-PL" sz="2400" dirty="0">
                <a:latin typeface="+mn-lt"/>
              </a:rPr>
              <a:t> of the environment – PRIMAGE </a:t>
            </a:r>
            <a:r>
              <a:rPr lang="pl-PL" sz="2400" dirty="0" err="1">
                <a:latin typeface="+mn-lt"/>
              </a:rPr>
              <a:t>workflows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694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ipsa 22"/>
          <p:cNvSpPr/>
          <p:nvPr/>
        </p:nvSpPr>
        <p:spPr>
          <a:xfrm>
            <a:off x="5724128" y="868152"/>
            <a:ext cx="2448272" cy="2385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ipsa 16"/>
          <p:cNvSpPr/>
          <p:nvPr/>
        </p:nvSpPr>
        <p:spPr>
          <a:xfrm>
            <a:off x="35495" y="1124744"/>
            <a:ext cx="2556917" cy="23853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rostokąt zaokrąglony 7"/>
          <p:cNvSpPr/>
          <p:nvPr/>
        </p:nvSpPr>
        <p:spPr>
          <a:xfrm>
            <a:off x="610220" y="137677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Molecular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Prostokąt zaokrąglony 8"/>
          <p:cNvSpPr/>
          <p:nvPr/>
        </p:nvSpPr>
        <p:spPr>
          <a:xfrm>
            <a:off x="1439863" y="155679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Classifier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395536" y="1861592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Tissue models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Prostokąt zaokrąglony 10"/>
          <p:cNvSpPr/>
          <p:nvPr/>
        </p:nvSpPr>
        <p:spPr>
          <a:xfrm>
            <a:off x="1366515" y="2041612"/>
            <a:ext cx="973237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Cancer growth model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Prostokąt zaokrąglony 12"/>
          <p:cNvSpPr/>
          <p:nvPr/>
        </p:nvSpPr>
        <p:spPr>
          <a:xfrm>
            <a:off x="466626" y="234888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Image analysis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" name="Prostokąt zaokrąglony 13"/>
          <p:cNvSpPr/>
          <p:nvPr/>
        </p:nvSpPr>
        <p:spPr>
          <a:xfrm>
            <a:off x="610220" y="288894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Biomarkerdetection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Prostokąt zaokrąglony 14"/>
          <p:cNvSpPr/>
          <p:nvPr/>
        </p:nvSpPr>
        <p:spPr>
          <a:xfrm>
            <a:off x="1366515" y="2501280"/>
            <a:ext cx="756295" cy="36004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Others…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pole tekstowe 17"/>
          <p:cNvSpPr txBox="1"/>
          <p:nvPr/>
        </p:nvSpPr>
        <p:spPr>
          <a:xfrm>
            <a:off x="107504" y="3532366"/>
            <a:ext cx="1637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Pool of models,</a:t>
            </a:r>
          </a:p>
          <a:p>
            <a:r>
              <a:rPr lang="en-GB" dirty="0">
                <a:latin typeface="+mn-lt"/>
              </a:rPr>
              <a:t>algorithms…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6012160" y="1628800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Images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6596608" y="2060848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Forms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7090867" y="1556792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Lab tests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444208" y="2420888"/>
            <a:ext cx="864096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Others…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pole tekstowe 23"/>
          <p:cNvSpPr txBox="1"/>
          <p:nvPr/>
        </p:nvSpPr>
        <p:spPr>
          <a:xfrm>
            <a:off x="4712434" y="1124744"/>
            <a:ext cx="104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Data lake</a:t>
            </a:r>
          </a:p>
        </p:txBody>
      </p:sp>
      <p:sp>
        <p:nvSpPr>
          <p:cNvPr id="25" name="Prostokąt zaokrąglony 24"/>
          <p:cNvSpPr/>
          <p:nvPr/>
        </p:nvSpPr>
        <p:spPr>
          <a:xfrm>
            <a:off x="1583457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rostokąt zaokrąglony 25"/>
          <p:cNvSpPr/>
          <p:nvPr/>
        </p:nvSpPr>
        <p:spPr>
          <a:xfrm>
            <a:off x="1835696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Prostokąt zaokrąglony 26"/>
          <p:cNvSpPr/>
          <p:nvPr/>
        </p:nvSpPr>
        <p:spPr>
          <a:xfrm>
            <a:off x="2087935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Prostokąt zaokrąglony 27"/>
          <p:cNvSpPr/>
          <p:nvPr/>
        </p:nvSpPr>
        <p:spPr>
          <a:xfrm>
            <a:off x="2340174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Prostokąt zaokrąglony 28"/>
          <p:cNvSpPr/>
          <p:nvPr/>
        </p:nvSpPr>
        <p:spPr>
          <a:xfrm>
            <a:off x="2592413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rostokąt zaokrąglony 29"/>
          <p:cNvSpPr/>
          <p:nvPr/>
        </p:nvSpPr>
        <p:spPr>
          <a:xfrm>
            <a:off x="2844652" y="450912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Prostokąt zaokrąglony 30"/>
          <p:cNvSpPr/>
          <p:nvPr/>
        </p:nvSpPr>
        <p:spPr>
          <a:xfrm>
            <a:off x="1583457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Prostokąt zaokrąglony 31"/>
          <p:cNvSpPr/>
          <p:nvPr/>
        </p:nvSpPr>
        <p:spPr>
          <a:xfrm>
            <a:off x="1835696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3" name="Prostokąt zaokrąglony 32"/>
          <p:cNvSpPr/>
          <p:nvPr/>
        </p:nvSpPr>
        <p:spPr>
          <a:xfrm>
            <a:off x="2087935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Prostokąt zaokrąglony 33"/>
          <p:cNvSpPr/>
          <p:nvPr/>
        </p:nvSpPr>
        <p:spPr>
          <a:xfrm>
            <a:off x="2340174" y="49495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5" name="Prostokąt zaokrąglony 44"/>
          <p:cNvSpPr/>
          <p:nvPr/>
        </p:nvSpPr>
        <p:spPr>
          <a:xfrm>
            <a:off x="1583457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Prostokąt zaokrąglony 45"/>
          <p:cNvSpPr/>
          <p:nvPr/>
        </p:nvSpPr>
        <p:spPr>
          <a:xfrm>
            <a:off x="1835696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Prostokąt zaokrąglony 46"/>
          <p:cNvSpPr/>
          <p:nvPr/>
        </p:nvSpPr>
        <p:spPr>
          <a:xfrm>
            <a:off x="2087935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8" name="Prostokąt zaokrąglony 47"/>
          <p:cNvSpPr/>
          <p:nvPr/>
        </p:nvSpPr>
        <p:spPr>
          <a:xfrm>
            <a:off x="2340174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" name="Prostokąt zaokrąglony 48"/>
          <p:cNvSpPr/>
          <p:nvPr/>
        </p:nvSpPr>
        <p:spPr>
          <a:xfrm>
            <a:off x="2592413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0" name="Prostokąt zaokrąglony 49"/>
          <p:cNvSpPr/>
          <p:nvPr/>
        </p:nvSpPr>
        <p:spPr>
          <a:xfrm>
            <a:off x="2844652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1" name="Prostokąt zaokrąglony 50"/>
          <p:cNvSpPr/>
          <p:nvPr/>
        </p:nvSpPr>
        <p:spPr>
          <a:xfrm>
            <a:off x="3095790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2" name="Prostokąt zaokrąglony 51"/>
          <p:cNvSpPr/>
          <p:nvPr/>
        </p:nvSpPr>
        <p:spPr>
          <a:xfrm>
            <a:off x="3348029" y="53732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7" name="pole tekstowe 56"/>
          <p:cNvSpPr txBox="1"/>
          <p:nvPr/>
        </p:nvSpPr>
        <p:spPr>
          <a:xfrm>
            <a:off x="326382" y="4520153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#1</a:t>
            </a:r>
          </a:p>
        </p:txBody>
      </p:sp>
      <p:sp>
        <p:nvSpPr>
          <p:cNvPr id="58" name="pole tekstowe 57"/>
          <p:cNvSpPr txBox="1"/>
          <p:nvPr/>
        </p:nvSpPr>
        <p:spPr>
          <a:xfrm>
            <a:off x="326382" y="4960585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#2</a:t>
            </a:r>
          </a:p>
        </p:txBody>
      </p:sp>
      <p:sp>
        <p:nvSpPr>
          <p:cNvPr id="59" name="pole tekstowe 58"/>
          <p:cNvSpPr txBox="1"/>
          <p:nvPr/>
        </p:nvSpPr>
        <p:spPr>
          <a:xfrm>
            <a:off x="326382" y="5373216"/>
            <a:ext cx="118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+mn-lt"/>
              </a:rPr>
              <a:t>Pipeline flow #3</a:t>
            </a:r>
          </a:p>
        </p:txBody>
      </p:sp>
      <p:sp>
        <p:nvSpPr>
          <p:cNvPr id="62" name="Strzałka kolista 61"/>
          <p:cNvSpPr/>
          <p:nvPr/>
        </p:nvSpPr>
        <p:spPr>
          <a:xfrm rot="1714703">
            <a:off x="416823" y="2342458"/>
            <a:ext cx="2699796" cy="3613244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Strzałka kolista 62"/>
          <p:cNvSpPr/>
          <p:nvPr/>
        </p:nvSpPr>
        <p:spPr>
          <a:xfrm rot="2690586">
            <a:off x="129121" y="2338812"/>
            <a:ext cx="2571849" cy="3332503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Strzałka kolista 63"/>
          <p:cNvSpPr/>
          <p:nvPr/>
        </p:nvSpPr>
        <p:spPr>
          <a:xfrm rot="2690586">
            <a:off x="-455462" y="2914149"/>
            <a:ext cx="3406089" cy="3494741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491608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5" name="Strzałka kolista 64"/>
          <p:cNvSpPr/>
          <p:nvPr/>
        </p:nvSpPr>
        <p:spPr>
          <a:xfrm rot="2690586">
            <a:off x="-606866" y="2723814"/>
            <a:ext cx="2845059" cy="3443363"/>
          </a:xfrm>
          <a:prstGeom prst="circularArrow">
            <a:avLst>
              <a:gd name="adj1" fmla="val 3113"/>
              <a:gd name="adj2" fmla="val 728523"/>
              <a:gd name="adj3" fmla="val 20082831"/>
              <a:gd name="adj4" fmla="val 15680936"/>
              <a:gd name="adj5" fmla="val 41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6" name="pole tekstowe 65"/>
          <p:cNvSpPr txBox="1"/>
          <p:nvPr/>
        </p:nvSpPr>
        <p:spPr>
          <a:xfrm>
            <a:off x="2799877" y="2214989"/>
            <a:ext cx="1989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Pipeline flow definition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maps programs into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in-</a:t>
            </a:r>
            <a:r>
              <a:rPr lang="en-GB" sz="1200" i="1" dirty="0" err="1">
                <a:latin typeface="+mn-lt"/>
              </a:rPr>
              <a:t>silico</a:t>
            </a:r>
            <a:r>
              <a:rPr lang="en-GB" sz="1200" i="1" dirty="0">
                <a:latin typeface="+mn-lt"/>
              </a:rPr>
              <a:t> clinical pipeline steps</a:t>
            </a:r>
          </a:p>
        </p:txBody>
      </p:sp>
      <p:sp>
        <p:nvSpPr>
          <p:cNvPr id="67" name="Chmurka 66"/>
          <p:cNvSpPr/>
          <p:nvPr/>
        </p:nvSpPr>
        <p:spPr>
          <a:xfrm>
            <a:off x="4923656" y="4949552"/>
            <a:ext cx="2384648" cy="130452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Computational cloud</a:t>
            </a:r>
          </a:p>
        </p:txBody>
      </p:sp>
      <p:sp>
        <p:nvSpPr>
          <p:cNvPr id="68" name="Prostokąt 67"/>
          <p:cNvSpPr/>
          <p:nvPr/>
        </p:nvSpPr>
        <p:spPr>
          <a:xfrm>
            <a:off x="4923656" y="3622876"/>
            <a:ext cx="2384648" cy="11742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HPC cluster</a:t>
            </a:r>
          </a:p>
        </p:txBody>
      </p:sp>
      <p:sp>
        <p:nvSpPr>
          <p:cNvPr id="70" name="Strzałka w prawo 69"/>
          <p:cNvSpPr/>
          <p:nvPr/>
        </p:nvSpPr>
        <p:spPr>
          <a:xfrm rot="21302082">
            <a:off x="3106716" y="4367522"/>
            <a:ext cx="2052274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Prostokąt zaokrąglony 70"/>
          <p:cNvSpPr/>
          <p:nvPr/>
        </p:nvSpPr>
        <p:spPr>
          <a:xfrm>
            <a:off x="5292080" y="39913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2" name="Prostokąt zaokrąglony 71"/>
          <p:cNvSpPr/>
          <p:nvPr/>
        </p:nvSpPr>
        <p:spPr>
          <a:xfrm>
            <a:off x="5634012" y="4376137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3" name="Prostokąt zaokrąglony 72"/>
          <p:cNvSpPr/>
          <p:nvPr/>
        </p:nvSpPr>
        <p:spPr>
          <a:xfrm>
            <a:off x="6263977" y="399131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4" name="Prostokąt zaokrąglony 73"/>
          <p:cNvSpPr/>
          <p:nvPr/>
        </p:nvSpPr>
        <p:spPr>
          <a:xfrm>
            <a:off x="6910636" y="384730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5" name="Prostokąt zaokrąglony 74"/>
          <p:cNvSpPr/>
          <p:nvPr/>
        </p:nvSpPr>
        <p:spPr>
          <a:xfrm>
            <a:off x="6910636" y="4178697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6" name="Prostokąt zaokrąglony 75"/>
          <p:cNvSpPr/>
          <p:nvPr/>
        </p:nvSpPr>
        <p:spPr>
          <a:xfrm>
            <a:off x="6596608" y="4322713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7" name="Prostokąt zaokrąglony 76"/>
          <p:cNvSpPr/>
          <p:nvPr/>
        </p:nvSpPr>
        <p:spPr>
          <a:xfrm>
            <a:off x="5868602" y="4382075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8" name="Strzałka w prawo 77"/>
          <p:cNvSpPr/>
          <p:nvPr/>
        </p:nvSpPr>
        <p:spPr>
          <a:xfrm rot="21302082">
            <a:off x="2911638" y="4793320"/>
            <a:ext cx="2390439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Strzałka w prawo 78"/>
          <p:cNvSpPr/>
          <p:nvPr/>
        </p:nvSpPr>
        <p:spPr>
          <a:xfrm rot="21302082">
            <a:off x="3612426" y="5242082"/>
            <a:ext cx="1859822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Prostokąt zaokrąglony 79"/>
          <p:cNvSpPr/>
          <p:nvPr/>
        </p:nvSpPr>
        <p:spPr>
          <a:xfrm>
            <a:off x="5634012" y="5229200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" name="Prostokąt zaokrąglony 80"/>
          <p:cNvSpPr/>
          <p:nvPr/>
        </p:nvSpPr>
        <p:spPr>
          <a:xfrm>
            <a:off x="5453781" y="5794231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Prostokąt zaokrąglony 81"/>
          <p:cNvSpPr/>
          <p:nvPr/>
        </p:nvSpPr>
        <p:spPr>
          <a:xfrm>
            <a:off x="6012160" y="516223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3" name="Prostokąt zaokrąglony 82"/>
          <p:cNvSpPr/>
          <p:nvPr/>
        </p:nvSpPr>
        <p:spPr>
          <a:xfrm>
            <a:off x="6263977" y="5162236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4" name="Prostokąt zaokrąglony 83"/>
          <p:cNvSpPr/>
          <p:nvPr/>
        </p:nvSpPr>
        <p:spPr>
          <a:xfrm>
            <a:off x="6820520" y="5306252"/>
            <a:ext cx="180231" cy="288032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pole tekstowe 84"/>
          <p:cNvSpPr txBox="1"/>
          <p:nvPr/>
        </p:nvSpPr>
        <p:spPr>
          <a:xfrm>
            <a:off x="3170213" y="3676382"/>
            <a:ext cx="1833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Executed pipeline steps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are scheduled to adequate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computing resources</a:t>
            </a:r>
          </a:p>
        </p:txBody>
      </p:sp>
      <p:sp>
        <p:nvSpPr>
          <p:cNvPr id="86" name="Strzałka w prawo 85"/>
          <p:cNvSpPr/>
          <p:nvPr/>
        </p:nvSpPr>
        <p:spPr>
          <a:xfrm rot="6322167">
            <a:off x="6691322" y="3172717"/>
            <a:ext cx="951226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Strzałka w prawo 86"/>
          <p:cNvSpPr/>
          <p:nvPr/>
        </p:nvSpPr>
        <p:spPr>
          <a:xfrm rot="6322167">
            <a:off x="6118791" y="3817282"/>
            <a:ext cx="2642679" cy="341456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pole tekstowe 87"/>
          <p:cNvSpPr txBox="1"/>
          <p:nvPr/>
        </p:nvSpPr>
        <p:spPr>
          <a:xfrm>
            <a:off x="7524328" y="3991316"/>
            <a:ext cx="132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Required data is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fetched to running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pipeline steps</a:t>
            </a:r>
          </a:p>
        </p:txBody>
      </p:sp>
      <p:sp>
        <p:nvSpPr>
          <p:cNvPr id="89" name="pole tekstowe 88"/>
          <p:cNvSpPr txBox="1"/>
          <p:nvPr/>
        </p:nvSpPr>
        <p:spPr>
          <a:xfrm>
            <a:off x="7457615" y="4984179"/>
            <a:ext cx="14311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n-lt"/>
              </a:rPr>
              <a:t>In both cases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(cloud, HPC)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containerisation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techniques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(</a:t>
            </a:r>
            <a:r>
              <a:rPr lang="en-GB" sz="1200" i="1" dirty="0" err="1">
                <a:latin typeface="+mn-lt"/>
              </a:rPr>
              <a:t>Docker</a:t>
            </a:r>
            <a:r>
              <a:rPr lang="en-GB" sz="1200" i="1" dirty="0">
                <a:latin typeface="+mn-lt"/>
              </a:rPr>
              <a:t>, Singularity)</a:t>
            </a:r>
            <a:br>
              <a:rPr lang="en-GB" sz="1200" i="1" dirty="0">
                <a:latin typeface="+mn-lt"/>
              </a:rPr>
            </a:br>
            <a:r>
              <a:rPr lang="en-GB" sz="1200" i="1" dirty="0">
                <a:latin typeface="+mn-lt"/>
              </a:rPr>
              <a:t>are applied when it</a:t>
            </a:r>
          </a:p>
          <a:p>
            <a:r>
              <a:rPr lang="en-GB" sz="1200" i="1" dirty="0">
                <a:latin typeface="+mn-lt"/>
              </a:rPr>
              <a:t>is useful</a:t>
            </a:r>
          </a:p>
        </p:txBody>
      </p:sp>
      <p:sp>
        <p:nvSpPr>
          <p:cNvPr id="90" name="Tytuł 1">
            <a:extLst>
              <a:ext uri="{FF2B5EF4-FFF2-40B4-BE49-F238E27FC236}">
                <a16:creationId xmlns:a16="http://schemas.microsoft.com/office/drawing/2014/main" id="{442D1730-759F-454A-909B-84F87577290E}"/>
              </a:ext>
            </a:extLst>
          </p:cNvPr>
          <p:cNvSpPr txBox="1">
            <a:spLocks/>
          </p:cNvSpPr>
          <p:nvPr/>
        </p:nvSpPr>
        <p:spPr bwMode="auto">
          <a:xfrm>
            <a:off x="2122810" y="129775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 err="1">
                <a:latin typeface="+mn-lt"/>
              </a:rPr>
              <a:t>Containers</a:t>
            </a:r>
            <a:r>
              <a:rPr lang="pl-PL" sz="2400" dirty="0">
                <a:latin typeface="+mn-lt"/>
              </a:rPr>
              <a:t> in PRIMAGE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05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508092" y="1582240"/>
            <a:ext cx="79218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In the </a:t>
            </a:r>
            <a:r>
              <a:rPr lang="pl-PL" dirty="0" err="1"/>
              <a:t>scope</a:t>
            </a:r>
            <a:r>
              <a:rPr lang="pl-PL" dirty="0"/>
              <a:t> of the </a:t>
            </a:r>
            <a:r>
              <a:rPr lang="pl-PL" dirty="0" err="1"/>
              <a:t>EurValve</a:t>
            </a:r>
            <a:r>
              <a:rPr lang="pl-PL" dirty="0"/>
              <a:t> </a:t>
            </a:r>
            <a:r>
              <a:rPr lang="pl-PL" dirty="0" err="1"/>
              <a:t>project</a:t>
            </a:r>
            <a:r>
              <a:rPr lang="pl-PL" dirty="0"/>
              <a:t>, the Model </a:t>
            </a:r>
            <a:r>
              <a:rPr lang="pl-PL" dirty="0" err="1"/>
              <a:t>Execution</a:t>
            </a:r>
            <a:r>
              <a:rPr lang="pl-PL" dirty="0"/>
              <a:t> Environment and the </a:t>
            </a:r>
            <a:r>
              <a:rPr lang="pl-PL" dirty="0" err="1"/>
              <a:t>underlying</a:t>
            </a:r>
            <a:r>
              <a:rPr lang="pl-PL" dirty="0"/>
              <a:t> </a:t>
            </a:r>
            <a:r>
              <a:rPr lang="pl-PL" dirty="0" err="1"/>
              <a:t>computational</a:t>
            </a:r>
            <a:r>
              <a:rPr lang="pl-PL" dirty="0"/>
              <a:t> </a:t>
            </a:r>
            <a:r>
              <a:rPr lang="pl-PL" dirty="0" err="1"/>
              <a:t>infrastructure</a:t>
            </a:r>
            <a:r>
              <a:rPr lang="pl-PL" dirty="0"/>
              <a:t> – </a:t>
            </a:r>
            <a:r>
              <a:rPr lang="pl-PL" dirty="0" err="1"/>
              <a:t>including</a:t>
            </a:r>
            <a:r>
              <a:rPr lang="pl-PL" dirty="0"/>
              <a:t> the </a:t>
            </a:r>
            <a:r>
              <a:rPr lang="en-US" dirty="0"/>
              <a:t>Prometheus cluster </a:t>
            </a:r>
            <a:r>
              <a:rPr lang="pl-PL" dirty="0" err="1"/>
              <a:t>at</a:t>
            </a:r>
            <a:r>
              <a:rPr lang="pl-PL" dirty="0"/>
              <a:t> ACC </a:t>
            </a:r>
            <a:r>
              <a:rPr lang="pl-PL" dirty="0" err="1"/>
              <a:t>Cyfronet</a:t>
            </a:r>
            <a:r>
              <a:rPr lang="pl-PL" dirty="0"/>
              <a:t> AGH – was </a:t>
            </a:r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develop</a:t>
            </a:r>
            <a:r>
              <a:rPr lang="pl-PL" dirty="0"/>
              <a:t> the </a:t>
            </a:r>
            <a:r>
              <a:rPr lang="pl-PL" dirty="0" err="1"/>
              <a:t>Reduced</a:t>
            </a:r>
            <a:r>
              <a:rPr lang="pl-PL" dirty="0"/>
              <a:t> Order Model and </a:t>
            </a:r>
            <a:r>
              <a:rPr lang="en-US" dirty="0"/>
              <a:t>perform patient simulations.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EurValve</a:t>
            </a:r>
            <a:r>
              <a:rPr lang="en-US" dirty="0"/>
              <a:t> research environment was used to process computational workflows for 67 retrospective patient cases. Multiple simulations were carried out for each patient, resulting in a total of over </a:t>
            </a:r>
            <a:r>
              <a:rPr lang="pl-PL" dirty="0"/>
              <a:t>300</a:t>
            </a:r>
            <a:r>
              <a:rPr lang="en-US" dirty="0"/>
              <a:t> thousand CPU-hours facilitated by the HPC resources at ACC </a:t>
            </a:r>
            <a:r>
              <a:rPr lang="en-US" dirty="0" err="1"/>
              <a:t>Cyfronet</a:t>
            </a:r>
            <a:r>
              <a:rPr lang="en-US" dirty="0"/>
              <a:t> AGH.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data and simulation results are stored in 72,953 files </a:t>
            </a:r>
            <a:r>
              <a:rPr lang="pl-PL" dirty="0" err="1"/>
              <a:t>using</a:t>
            </a:r>
            <a:r>
              <a:rPr lang="en-US" dirty="0"/>
              <a:t> 265GB of disk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Tabular Data Store</a:t>
            </a:r>
            <a:r>
              <a:rPr lang="pl-PL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Clinical data items</a:t>
            </a:r>
            <a:r>
              <a:rPr lang="pl-PL" dirty="0"/>
              <a:t>:</a:t>
            </a:r>
            <a:r>
              <a:rPr lang="en-US" dirty="0"/>
              <a:t> 357 records with 305 data items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Simulated results</a:t>
            </a:r>
            <a:r>
              <a:rPr lang="pl-PL" dirty="0"/>
              <a:t>:</a:t>
            </a:r>
            <a:r>
              <a:rPr lang="en-US" dirty="0"/>
              <a:t> 1457 records with 78 data items each</a:t>
            </a:r>
          </a:p>
          <a:p>
            <a:endParaRPr lang="pl-PL" dirty="0"/>
          </a:p>
          <a:p>
            <a:r>
              <a:rPr lang="pl-PL" dirty="0" err="1"/>
              <a:t>All</a:t>
            </a:r>
            <a:r>
              <a:rPr lang="pl-PL" dirty="0"/>
              <a:t> of the </a:t>
            </a:r>
            <a:r>
              <a:rPr lang="pl-PL" dirty="0" err="1"/>
              <a:t>above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managed</a:t>
            </a:r>
            <a:r>
              <a:rPr lang="pl-PL" dirty="0"/>
              <a:t> and </a:t>
            </a:r>
            <a:r>
              <a:rPr lang="pl-PL" dirty="0" err="1"/>
              <a:t>accessible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the MEE – </a:t>
            </a:r>
            <a:r>
              <a:rPr lang="pl-PL" dirty="0" err="1"/>
              <a:t>see</a:t>
            </a:r>
            <a:r>
              <a:rPr lang="pl-PL" dirty="0"/>
              <a:t> the </a:t>
            </a:r>
            <a:r>
              <a:rPr lang="pl-PL" dirty="0" err="1"/>
              <a:t>demonstration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http://www.eurvalve.eu/index.php/eurvalve-video/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" name="Tytuł 1">
            <a:extLst>
              <a:ext uri="{FF2B5EF4-FFF2-40B4-BE49-F238E27FC236}">
                <a16:creationId xmlns:a16="http://schemas.microsoft.com/office/drawing/2014/main" id="{7A5A92F1-CD70-4F2B-9588-189D24CAD918}"/>
              </a:ext>
            </a:extLst>
          </p:cNvPr>
          <p:cNvSpPr txBox="1">
            <a:spLocks/>
          </p:cNvSpPr>
          <p:nvPr/>
        </p:nvSpPr>
        <p:spPr bwMode="auto">
          <a:xfrm>
            <a:off x="1968817" y="216368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3200" dirty="0" err="1">
                <a:latin typeface="+mn-lt"/>
              </a:rPr>
              <a:t>Computations</a:t>
            </a:r>
            <a:r>
              <a:rPr lang="pl-PL" sz="3200" dirty="0">
                <a:latin typeface="+mn-lt"/>
              </a:rPr>
              <a:t> </a:t>
            </a:r>
            <a:r>
              <a:rPr lang="pl-PL" sz="3200" dirty="0" err="1">
                <a:latin typeface="+mn-lt"/>
              </a:rPr>
              <a:t>performed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45492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MEE: HPC grant </a:t>
            </a:r>
            <a:r>
              <a:rPr lang="pl-PL" sz="2400" dirty="0" err="1">
                <a:latin typeface="+mn-lt"/>
              </a:rPr>
              <a:t>usage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48058" y="3982644"/>
            <a:ext cx="77754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/>
              <a:t>Computational</a:t>
            </a:r>
            <a:r>
              <a:rPr lang="pl-PL" sz="2000" dirty="0"/>
              <a:t> </a:t>
            </a:r>
            <a:r>
              <a:rPr lang="pl-PL" sz="2000" dirty="0" err="1"/>
              <a:t>grants</a:t>
            </a:r>
            <a:endParaRPr lang="en-GB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Required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carry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out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computations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PLGrid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resources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Negotiated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behalf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the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consortium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annual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basis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Consumed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running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pipelines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processing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patient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 in MEE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Free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charge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(„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payment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remitted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the form of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publications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which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acknowledge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PLGrid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contributions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4E53598-6C77-46CE-935D-87FF51803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4165"/>
              </p:ext>
            </p:extLst>
          </p:nvPr>
        </p:nvGraphicFramePr>
        <p:xfrm>
          <a:off x="521294" y="2018766"/>
          <a:ext cx="7702166" cy="17131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48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Grant name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Start date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End date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Requested CPU hours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Consumed CPU hours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4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EurValve 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12.01.2016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12.01.2017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25000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22869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4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EurValve 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17.02.2016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17.02.2017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500000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38018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4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</a:rPr>
                        <a:t>EurValve</a:t>
                      </a:r>
                      <a:r>
                        <a:rPr lang="en-US" sz="1600" dirty="0">
                          <a:effectLst/>
                        </a:rPr>
                        <a:t> 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22.02.2017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22.02.2018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150000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94279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4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EurValve 4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05.03.2018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05.03.2019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effectLst/>
                        </a:rPr>
                        <a:t>150000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</a:rPr>
                        <a:t>150000</a:t>
                      </a: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40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Times New Roman"/>
                        </a:rPr>
                        <a:t>EurValve</a:t>
                      </a:r>
                      <a:r>
                        <a:rPr lang="en-US" sz="1600" dirty="0">
                          <a:effectLst/>
                          <a:latin typeface="+mn-lt"/>
                          <a:ea typeface="Times New Roman"/>
                        </a:rPr>
                        <a:t> 5</a:t>
                      </a: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</a:rPr>
                        <a:t>01.02.2019</a:t>
                      </a: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</a:rPr>
                        <a:t>30.06.2019</a:t>
                      </a: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Times New Roman"/>
                        </a:rPr>
                        <a:t>150000</a:t>
                      </a:r>
                    </a:p>
                  </a:txBody>
                  <a:tcPr marL="90006" marR="90006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90006" marR="9000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06A1EAED-FDCB-429F-95AD-35B5752C541D}"/>
              </a:ext>
            </a:extLst>
          </p:cNvPr>
          <p:cNvSpPr/>
          <p:nvPr/>
        </p:nvSpPr>
        <p:spPr>
          <a:xfrm>
            <a:off x="484676" y="1420644"/>
            <a:ext cx="7702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Overall</a:t>
            </a:r>
            <a:r>
              <a:rPr lang="pl-PL" dirty="0"/>
              <a:t>,</a:t>
            </a:r>
            <a:r>
              <a:rPr lang="en-US" dirty="0"/>
              <a:t> </a:t>
            </a:r>
            <a:r>
              <a:rPr lang="pl-PL" dirty="0"/>
              <a:t>w</a:t>
            </a:r>
            <a:r>
              <a:rPr lang="en-US" dirty="0"/>
              <a:t>e applied for 5 computation grants and consumed 305,000 CPU hours: </a:t>
            </a:r>
          </a:p>
        </p:txBody>
      </p:sp>
    </p:spTree>
    <p:extLst>
      <p:ext uri="{BB962C8B-B14F-4D97-AF65-F5344CB8AC3E}">
        <p14:creationId xmlns:p14="http://schemas.microsoft.com/office/powerpoint/2010/main" val="1366167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6356" y="1612521"/>
            <a:ext cx="8491287" cy="283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P</a:t>
            </a:r>
            <a:r>
              <a:rPr lang="pl-PL" b="1" dirty="0" err="1"/>
              <a:t>roject</a:t>
            </a:r>
            <a:r>
              <a:rPr lang="pl-PL" b="1" dirty="0"/>
              <a:t> </a:t>
            </a:r>
            <a:r>
              <a:rPr lang="pl-PL" b="1" dirty="0" err="1"/>
              <a:t>Website</a:t>
            </a:r>
            <a:r>
              <a:rPr lang="pl-PL" b="1" dirty="0"/>
              <a:t> </a:t>
            </a:r>
            <a:r>
              <a:rPr lang="pl-PL" b="1" dirty="0" err="1"/>
              <a:t>at</a:t>
            </a:r>
            <a:r>
              <a:rPr lang="en-US" b="1" dirty="0"/>
              <a:t> </a:t>
            </a:r>
            <a:r>
              <a:rPr lang="en-US" b="1" dirty="0" err="1"/>
              <a:t>Cyfronet</a:t>
            </a:r>
            <a:r>
              <a:rPr lang="pl-PL" b="1" dirty="0"/>
              <a:t> </a:t>
            </a:r>
            <a:r>
              <a:rPr lang="en-US" b="1" dirty="0"/>
              <a:t>AGH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URL: </a:t>
            </a:r>
            <a:r>
              <a:rPr lang="en-US" dirty="0">
                <a:hlinkClick r:id="rId2"/>
              </a:rPr>
              <a:t>http://dice.cyfronet.pl/projects/details/EurValve</a:t>
            </a:r>
            <a:r>
              <a:rPr lang="pl-PL" dirty="0"/>
              <a:t> </a:t>
            </a:r>
          </a:p>
          <a:p>
            <a:pPr marL="214313" lvl="1" indent="-214313">
              <a:buFont typeface="Arial" panose="020B0604020202020204" pitchFamily="34" charset="0"/>
              <a:buChar char="•"/>
            </a:pPr>
            <a:endParaRPr lang="pl-PL" b="1" dirty="0"/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Portal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https://valve.cyfronet.pl</a:t>
            </a:r>
            <a:endParaRPr lang="pl-PL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Registration at: </a:t>
            </a:r>
            <a:r>
              <a:rPr lang="en-US" dirty="0">
                <a:hlinkClick r:id="rId4"/>
              </a:rPr>
              <a:t>https://valve.cyfronet.pl/users/sign_up</a:t>
            </a:r>
            <a:endParaRPr lang="en-US" dirty="0"/>
          </a:p>
          <a:p>
            <a:pPr marL="342900" lvl="2"/>
            <a:endParaRPr lang="pl-PL" dirty="0"/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File Store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 (docs): </a:t>
            </a:r>
            <a:r>
              <a:rPr lang="en-US" dirty="0">
                <a:hlinkClick r:id="rId5"/>
              </a:rPr>
              <a:t>https://files.valve.cyfronet.pl</a:t>
            </a:r>
            <a:r>
              <a:rPr lang="pl-PL" dirty="0"/>
              <a:t> </a:t>
            </a:r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WebDAV endpoint (portal account required): </a:t>
            </a:r>
            <a:r>
              <a:rPr lang="en-US" dirty="0">
                <a:hlinkClick r:id="rId6"/>
              </a:rPr>
              <a:t>https://files.valve.cyfronet.pl/webdav</a:t>
            </a:r>
            <a:r>
              <a:rPr lang="pl-PL" dirty="0"/>
              <a:t> 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2222896" y="284373"/>
            <a:ext cx="4886325" cy="85725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services </a:t>
            </a:r>
            <a:r>
              <a:rPr lang="pl-PL" sz="2400" dirty="0" err="1">
                <a:latin typeface="+mn-lt"/>
              </a:rPr>
              <a:t>at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Cyfronet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9259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/>
              <a:t>Logging in to EurValve and PLGrid systems</a:t>
            </a:r>
            <a:r>
              <a:rPr lang="en-US" sz="2400" dirty="0"/>
              <a:t> </a:t>
            </a:r>
            <a:r>
              <a:rPr lang="en-US" sz="2000" dirty="0"/>
              <a:t>– </a:t>
            </a:r>
            <a:r>
              <a:rPr lang="en-US" sz="1600" dirty="0">
                <a:hlinkClick r:id="rId2"/>
              </a:rPr>
              <a:t>https://youtu.be/4I907aAOCvU</a:t>
            </a:r>
            <a:endParaRPr lang="en-US" sz="1600" dirty="0"/>
          </a:p>
          <a:p>
            <a:r>
              <a:rPr lang="pl-PL" sz="2400" dirty="0"/>
              <a:t>File Store Browser – </a:t>
            </a:r>
            <a:r>
              <a:rPr lang="en-US" sz="2000" dirty="0"/>
              <a:t> </a:t>
            </a:r>
            <a:r>
              <a:rPr lang="en-US" sz="1600" dirty="0">
                <a:hlinkClick r:id="rId3"/>
              </a:rPr>
              <a:t>https://youtu.be/-6fXG0am6iE</a:t>
            </a:r>
            <a:endParaRPr lang="en-US" sz="1600" dirty="0"/>
          </a:p>
          <a:p>
            <a:r>
              <a:rPr lang="pl-PL" sz="2400" dirty="0"/>
              <a:t>Distributed Cloud File Store</a:t>
            </a:r>
            <a:r>
              <a:rPr lang="en-US" sz="2400" dirty="0"/>
              <a:t> </a:t>
            </a:r>
            <a:r>
              <a:rPr lang="pl-PL" sz="2400" dirty="0"/>
              <a:t>– </a:t>
            </a:r>
            <a:r>
              <a:rPr lang="en-US" sz="1600" dirty="0">
                <a:hlinkClick r:id="rId4"/>
              </a:rPr>
              <a:t>https://youtu.be/FTF-QaI5ZZQ</a:t>
            </a:r>
            <a:endParaRPr lang="en-US" sz="1600" dirty="0"/>
          </a:p>
          <a:p>
            <a:r>
              <a:rPr lang="pl-PL" sz="2400" dirty="0"/>
              <a:t>Services, security, restricted access –</a:t>
            </a:r>
            <a:r>
              <a:rPr lang="en-US" sz="2400" dirty="0"/>
              <a:t> </a:t>
            </a:r>
            <a:r>
              <a:rPr lang="en-US" sz="1600" dirty="0">
                <a:hlinkClick r:id="rId3"/>
              </a:rPr>
              <a:t>https://youtu.be/-6fXG0am6iE</a:t>
            </a:r>
            <a:endParaRPr lang="en-US" sz="1600" dirty="0"/>
          </a:p>
          <a:p>
            <a:r>
              <a:rPr lang="pl-PL" sz="2400" dirty="0"/>
              <a:t>Cloud Resource Access – </a:t>
            </a:r>
            <a:r>
              <a:rPr lang="en-US" sz="1600" dirty="0">
                <a:hlinkClick r:id="rId5"/>
              </a:rPr>
              <a:t>https://youtu.be/A4wkxFCRLak</a:t>
            </a:r>
            <a:r>
              <a:rPr lang="en-US" sz="1600" dirty="0"/>
              <a:t> </a:t>
            </a:r>
          </a:p>
          <a:p>
            <a:r>
              <a:rPr lang="en-US" sz="2400" dirty="0"/>
              <a:t>Patient case </a:t>
            </a:r>
          </a:p>
          <a:p>
            <a:pPr lvl="1"/>
            <a:r>
              <a:rPr lang="en-US" sz="1600" dirty="0">
                <a:hlinkClick r:id="rId6"/>
              </a:rPr>
              <a:t>https://youtu.be/SIwpxdoQYWw</a:t>
            </a:r>
            <a:r>
              <a:rPr lang="pl-PL" sz="1600" dirty="0"/>
              <a:t> (</a:t>
            </a:r>
            <a:r>
              <a:rPr lang="pl-PL" sz="1600" dirty="0" err="1"/>
              <a:t>patient</a:t>
            </a:r>
            <a:r>
              <a:rPr lang="pl-PL" sz="1600" dirty="0"/>
              <a:t> </a:t>
            </a:r>
            <a:r>
              <a:rPr lang="pl-PL" sz="1600" dirty="0" err="1"/>
              <a:t>case</a:t>
            </a:r>
            <a:r>
              <a:rPr lang="pl-PL" sz="1600" dirty="0"/>
              <a:t>)</a:t>
            </a:r>
          </a:p>
          <a:p>
            <a:pPr lvl="1"/>
            <a:r>
              <a:rPr lang="pl-PL" sz="1600" dirty="0">
                <a:hlinkClick r:id="rId7"/>
              </a:rPr>
              <a:t>https://youtu.be/j0Nu-E-0elE</a:t>
            </a:r>
            <a:r>
              <a:rPr lang="pl-PL" sz="1600" dirty="0"/>
              <a:t> </a:t>
            </a:r>
            <a:r>
              <a:rPr lang="pl-PL" sz="1600" dirty="0">
                <a:solidFill>
                  <a:prstClr val="black"/>
                </a:solidFill>
              </a:rPr>
              <a:t>(</a:t>
            </a:r>
            <a:r>
              <a:rPr lang="pl-PL" sz="1600" dirty="0" err="1">
                <a:solidFill>
                  <a:prstClr val="black"/>
                </a:solidFill>
              </a:rPr>
              <a:t>pipeline</a:t>
            </a:r>
            <a:r>
              <a:rPr lang="pl-PL" sz="1600" dirty="0">
                <a:solidFill>
                  <a:prstClr val="black"/>
                </a:solidFill>
              </a:rPr>
              <a:t> </a:t>
            </a:r>
            <a:r>
              <a:rPr lang="pl-PL" sz="1600" dirty="0" err="1">
                <a:solidFill>
                  <a:prstClr val="black"/>
                </a:solidFill>
              </a:rPr>
              <a:t>diff</a:t>
            </a:r>
            <a:r>
              <a:rPr lang="pl-PL" sz="1600" dirty="0">
                <a:solidFill>
                  <a:prstClr val="black"/>
                </a:solidFill>
              </a:rPr>
              <a:t>)</a:t>
            </a:r>
            <a:endParaRPr lang="en-US" sz="1600" dirty="0"/>
          </a:p>
          <a:p>
            <a:r>
              <a:rPr lang="pl-PL" sz="2400" dirty="0"/>
              <a:t>Integration of computational services</a:t>
            </a:r>
            <a:r>
              <a:rPr lang="en-US" sz="2400" dirty="0"/>
              <a:t> – </a:t>
            </a:r>
            <a:r>
              <a:rPr lang="en-US" sz="1600" dirty="0">
                <a:hlinkClick r:id="rId6"/>
              </a:rPr>
              <a:t>https://youtu.be/SIwpxdoQYWw</a:t>
            </a:r>
            <a:r>
              <a:rPr lang="en-US" sz="1600" dirty="0"/>
              <a:t> 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0273" y="95163"/>
            <a:ext cx="7886700" cy="1325563"/>
          </a:xfrm>
        </p:spPr>
        <p:txBody>
          <a:bodyPr>
            <a:normAutofit/>
          </a:bodyPr>
          <a:lstStyle/>
          <a:p>
            <a:pPr algn="ctr" defTabSz="342900" eaLnBrk="0" fontAlgn="base" hangingPunct="0">
              <a:spcAft>
                <a:spcPct val="0"/>
              </a:spcAft>
            </a:pPr>
            <a:r>
              <a:rPr lang="en-US" sz="2400" dirty="0">
                <a:latin typeface="+mn-lt"/>
              </a:rPr>
              <a:t>Recorded demos of MEE</a:t>
            </a:r>
          </a:p>
        </p:txBody>
      </p:sp>
    </p:spTree>
    <p:extLst>
      <p:ext uri="{BB962C8B-B14F-4D97-AF65-F5344CB8AC3E}">
        <p14:creationId xmlns:p14="http://schemas.microsoft.com/office/powerpoint/2010/main" val="3334319590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442448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dirty="0"/>
              <a:t>We </a:t>
            </a:r>
            <a:r>
              <a:rPr lang="pl-PL" sz="1800" dirty="0" err="1"/>
              <a:t>are</a:t>
            </a:r>
            <a:r>
              <a:rPr lang="pl-PL" sz="1800" dirty="0"/>
              <a:t> </a:t>
            </a:r>
            <a:r>
              <a:rPr lang="pl-PL" sz="1800" dirty="0" err="1"/>
              <a:t>observing</a:t>
            </a:r>
            <a:r>
              <a:rPr lang="pl-PL" sz="1800" dirty="0"/>
              <a:t> </a:t>
            </a:r>
            <a:r>
              <a:rPr lang="pl-PL" sz="1800" dirty="0" err="1"/>
              <a:t>an</a:t>
            </a:r>
            <a:r>
              <a:rPr lang="pl-PL" sz="1800" dirty="0"/>
              <a:t> </a:t>
            </a:r>
            <a:r>
              <a:rPr lang="pl-PL" sz="1800" dirty="0" err="1"/>
              <a:t>evolution</a:t>
            </a:r>
            <a:r>
              <a:rPr lang="pl-PL" sz="1800" dirty="0"/>
              <a:t> of </a:t>
            </a:r>
            <a:r>
              <a:rPr lang="pl-PL" sz="1800" dirty="0" err="1"/>
              <a:t>computational</a:t>
            </a:r>
            <a:r>
              <a:rPr lang="pl-PL" sz="1800" dirty="0"/>
              <a:t> </a:t>
            </a:r>
            <a:r>
              <a:rPr lang="pl-PL" sz="1800" dirty="0" err="1"/>
              <a:t>paradigms</a:t>
            </a:r>
            <a:r>
              <a:rPr lang="pl-PL" sz="1800" dirty="0"/>
              <a:t>: </a:t>
            </a:r>
            <a:r>
              <a:rPr lang="pl-PL" sz="1800" b="1" dirty="0" err="1"/>
              <a:t>physical</a:t>
            </a:r>
            <a:r>
              <a:rPr lang="pl-PL" sz="1800" b="1" dirty="0"/>
              <a:t> </a:t>
            </a:r>
            <a:r>
              <a:rPr lang="pl-PL" sz="1800" b="1" dirty="0" err="1"/>
              <a:t>computers</a:t>
            </a:r>
            <a:r>
              <a:rPr lang="pl-PL" sz="1800" dirty="0"/>
              <a:t> -&gt; </a:t>
            </a:r>
            <a:r>
              <a:rPr lang="pl-PL" sz="1800" b="1" dirty="0" err="1"/>
              <a:t>cloud</a:t>
            </a:r>
            <a:r>
              <a:rPr lang="pl-PL" sz="1800" b="1" dirty="0"/>
              <a:t> </a:t>
            </a:r>
            <a:r>
              <a:rPr lang="pl-PL" sz="1800" b="1" dirty="0" err="1"/>
              <a:t>VMs</a:t>
            </a:r>
            <a:r>
              <a:rPr lang="pl-PL" sz="1800" dirty="0"/>
              <a:t> -&gt; </a:t>
            </a:r>
            <a:r>
              <a:rPr lang="pl-PL" sz="1800" b="1" dirty="0" err="1"/>
              <a:t>containers</a:t>
            </a:r>
            <a:r>
              <a:rPr lang="pl-PL" sz="1800" dirty="0"/>
              <a:t> (much </a:t>
            </a:r>
            <a:r>
              <a:rPr lang="pl-PL" sz="1800" dirty="0" err="1"/>
              <a:t>lighter</a:t>
            </a:r>
            <a:r>
              <a:rPr lang="pl-PL" sz="1800" dirty="0"/>
              <a:t> </a:t>
            </a:r>
            <a:r>
              <a:rPr lang="pl-PL" sz="1800" dirty="0" err="1"/>
              <a:t>than</a:t>
            </a:r>
            <a:r>
              <a:rPr lang="pl-PL" sz="1800" dirty="0"/>
              <a:t> </a:t>
            </a:r>
            <a:r>
              <a:rPr lang="pl-PL" sz="1800" dirty="0" err="1"/>
              <a:t>clouds</a:t>
            </a:r>
            <a:r>
              <a:rPr lang="pl-PL" sz="1800" dirty="0"/>
              <a:t>) -&gt; </a:t>
            </a:r>
            <a:r>
              <a:rPr lang="pl-PL" sz="1800" b="1" dirty="0" err="1"/>
              <a:t>serverless</a:t>
            </a:r>
            <a:r>
              <a:rPr lang="pl-PL" sz="1800" dirty="0"/>
              <a:t> -&gt; </a:t>
            </a:r>
            <a:r>
              <a:rPr lang="pl-PL" sz="1800" b="1" dirty="0" err="1"/>
              <a:t>serverless</a:t>
            </a:r>
            <a:r>
              <a:rPr lang="pl-PL" sz="1800" b="1" dirty="0"/>
              <a:t> </a:t>
            </a:r>
            <a:r>
              <a:rPr lang="pl-PL" sz="1800" b="1" dirty="0" err="1"/>
              <a:t>containers</a:t>
            </a:r>
            <a:r>
              <a:rPr lang="pl-PL" sz="1800" dirty="0"/>
              <a:t> (</a:t>
            </a:r>
            <a:r>
              <a:rPr lang="pl-PL" sz="1800" dirty="0" err="1"/>
              <a:t>e.g</a:t>
            </a:r>
            <a:r>
              <a:rPr lang="pl-PL" sz="1800" dirty="0"/>
              <a:t>. AWS </a:t>
            </a:r>
            <a:r>
              <a:rPr lang="pl-PL" sz="1800" dirty="0" err="1"/>
              <a:t>Fargate</a:t>
            </a:r>
            <a:r>
              <a:rPr lang="pl-PL" sz="1800" dirty="0"/>
              <a:t>, Google </a:t>
            </a:r>
            <a:r>
              <a:rPr lang="pl-PL" sz="1800" dirty="0" err="1"/>
              <a:t>Serverless</a:t>
            </a:r>
            <a:r>
              <a:rPr lang="pl-PL" sz="1800" dirty="0"/>
              <a:t> </a:t>
            </a:r>
            <a:r>
              <a:rPr lang="pl-PL" sz="1800" dirty="0" err="1"/>
              <a:t>Containers</a:t>
            </a:r>
            <a:r>
              <a:rPr lang="pl-PL" sz="1800" dirty="0"/>
              <a:t>).</a:t>
            </a:r>
          </a:p>
          <a:p>
            <a:pPr marL="0" indent="0">
              <a:buNone/>
            </a:pPr>
            <a:r>
              <a:rPr lang="pl-PL" sz="1800" dirty="0"/>
              <a:t>The c</a:t>
            </a:r>
            <a:r>
              <a:rPr lang="en-US" sz="1800" dirty="0" err="1"/>
              <a:t>onsequence</a:t>
            </a:r>
            <a:r>
              <a:rPr lang="en-US" sz="1800" dirty="0"/>
              <a:t> </a:t>
            </a:r>
            <a:r>
              <a:rPr lang="pl-PL" sz="1800" dirty="0" err="1"/>
              <a:t>is</a:t>
            </a:r>
            <a:r>
              <a:rPr lang="pl-PL" sz="1800" dirty="0"/>
              <a:t> </a:t>
            </a:r>
            <a:r>
              <a:rPr lang="pl-PL" sz="1800" dirty="0" err="1"/>
              <a:t>an</a:t>
            </a:r>
            <a:r>
              <a:rPr lang="pl-PL" sz="1800" dirty="0"/>
              <a:t> </a:t>
            </a:r>
            <a:r>
              <a:rPr lang="en-US" sz="1800" dirty="0"/>
              <a:t>increasing number of abstraction layers</a:t>
            </a:r>
            <a:r>
              <a:rPr lang="pl-PL" sz="1800" dirty="0"/>
              <a:t>.</a:t>
            </a:r>
          </a:p>
          <a:p>
            <a:pPr marL="0" indent="0">
              <a:buNone/>
            </a:pPr>
            <a:r>
              <a:rPr lang="pl-PL" sz="1800" dirty="0" err="1"/>
              <a:t>Further</a:t>
            </a:r>
            <a:r>
              <a:rPr lang="pl-PL" sz="1800" dirty="0"/>
              <a:t> development of MEE </a:t>
            </a:r>
            <a:r>
              <a:rPr lang="pl-PL" sz="1800" dirty="0" err="1"/>
              <a:t>includes</a:t>
            </a:r>
            <a:r>
              <a:rPr lang="pl-PL" sz="1800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Pipeline execution management: organizes set of models into a single sequential execution pipeline with files as the main data exchange channel </a:t>
            </a:r>
          </a:p>
          <a:p>
            <a:pPr lvl="1"/>
            <a:r>
              <a:rPr lang="en-US" dirty="0"/>
              <a:t>Model development organization through </a:t>
            </a:r>
            <a:r>
              <a:rPr lang="en-US" dirty="0" err="1"/>
              <a:t>structurali</a:t>
            </a:r>
            <a:r>
              <a:rPr lang="pl-PL" dirty="0"/>
              <a:t>z</a:t>
            </a:r>
            <a:r>
              <a:rPr lang="en-US" dirty="0" err="1"/>
              <a:t>ation</a:t>
            </a:r>
            <a:endParaRPr lang="en-US" dirty="0"/>
          </a:p>
          <a:p>
            <a:pPr lvl="1"/>
            <a:r>
              <a:rPr lang="pl-PL" dirty="0" err="1"/>
              <a:t>Retention</a:t>
            </a:r>
            <a:r>
              <a:rPr lang="pl-PL" dirty="0"/>
              <a:t> of e</a:t>
            </a:r>
            <a:r>
              <a:rPr lang="en-US" dirty="0" err="1"/>
              <a:t>xecution</a:t>
            </a:r>
            <a:r>
              <a:rPr lang="en-US" dirty="0"/>
              <a:t> and development history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Computation execution diff: an adequate tool for model developers to compare two different model executions, revealing any changes along with their impact on results</a:t>
            </a:r>
            <a:endParaRPr lang="pl-PL" sz="1800" dirty="0"/>
          </a:p>
          <a:p>
            <a:pPr lvl="1"/>
            <a:r>
              <a:rPr lang="en-US" dirty="0"/>
              <a:t>Dedicated comparison software for specific types of results</a:t>
            </a:r>
            <a:endParaRPr lang="pl-PL" dirty="0"/>
          </a:p>
          <a:p>
            <a:pPr lvl="1"/>
            <a:r>
              <a:rPr lang="en-US" dirty="0"/>
              <a:t>Easier problem detection and manual validation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pl-PL" sz="1800" dirty="0" err="1"/>
              <a:t>Multiorganizational</a:t>
            </a:r>
            <a:r>
              <a:rPr lang="pl-PL" sz="1800" dirty="0"/>
              <a:t> </a:t>
            </a:r>
            <a:r>
              <a:rPr lang="pl-PL" sz="1800" dirty="0" err="1"/>
              <a:t>support</a:t>
            </a:r>
            <a:r>
              <a:rPr lang="pl-PL" sz="1800" dirty="0"/>
              <a:t>: </a:t>
            </a:r>
            <a:r>
              <a:rPr lang="pl-PL" sz="1800" dirty="0" err="1"/>
              <a:t>capability</a:t>
            </a:r>
            <a:r>
              <a:rPr lang="pl-PL" sz="1800" dirty="0"/>
              <a:t> to </a:t>
            </a:r>
            <a:r>
              <a:rPr lang="pl-PL" sz="1800" dirty="0" err="1"/>
              <a:t>switch</a:t>
            </a:r>
            <a:r>
              <a:rPr lang="pl-PL" sz="1800" dirty="0"/>
              <a:t> </a:t>
            </a:r>
            <a:r>
              <a:rPr lang="pl-PL" sz="1800" dirty="0" err="1"/>
              <a:t>between</a:t>
            </a:r>
            <a:r>
              <a:rPr lang="pl-PL" sz="1800" dirty="0"/>
              <a:t> </a:t>
            </a:r>
            <a:r>
              <a:rPr lang="pl-PL" sz="1800" dirty="0" err="1"/>
              <a:t>workbenches</a:t>
            </a:r>
            <a:r>
              <a:rPr lang="pl-PL" sz="1800" dirty="0"/>
              <a:t> </a:t>
            </a:r>
            <a:r>
              <a:rPr lang="pl-PL" sz="1800" dirty="0" err="1"/>
              <a:t>belonging</a:t>
            </a:r>
            <a:r>
              <a:rPr lang="pl-PL" sz="1800" dirty="0"/>
              <a:t> to </a:t>
            </a:r>
            <a:r>
              <a:rPr lang="pl-PL" sz="1800" dirty="0" err="1"/>
              <a:t>different</a:t>
            </a:r>
            <a:r>
              <a:rPr lang="pl-PL" sz="1800" dirty="0"/>
              <a:t> </a:t>
            </a:r>
            <a:r>
              <a:rPr lang="pl-PL" sz="1800" dirty="0" err="1"/>
              <a:t>organizations</a:t>
            </a:r>
            <a:r>
              <a:rPr lang="pl-PL" sz="1800" dirty="0"/>
              <a:t>/</a:t>
            </a:r>
            <a:r>
              <a:rPr lang="pl-PL" sz="1800" dirty="0" err="1"/>
              <a:t>projects</a:t>
            </a:r>
            <a:r>
              <a:rPr lang="pl-PL" sz="1800" dirty="0"/>
              <a:t> </a:t>
            </a:r>
            <a:r>
              <a:rPr lang="pl-PL" sz="1800" dirty="0" err="1"/>
              <a:t>which</a:t>
            </a:r>
            <a:r>
              <a:rPr lang="pl-PL" sz="1800" dirty="0"/>
              <a:t> </a:t>
            </a:r>
            <a:r>
              <a:rPr lang="pl-PL" sz="1800" dirty="0" err="1"/>
              <a:t>make</a:t>
            </a:r>
            <a:r>
              <a:rPr lang="pl-PL" sz="1800" dirty="0"/>
              <a:t> </a:t>
            </a:r>
            <a:r>
              <a:rPr lang="pl-PL" sz="1800" dirty="0" err="1"/>
              <a:t>use</a:t>
            </a:r>
            <a:r>
              <a:rPr lang="pl-PL" sz="1800" dirty="0"/>
              <a:t> of MEE, and to run </a:t>
            </a:r>
            <a:r>
              <a:rPr lang="pl-PL" sz="1800" dirty="0" err="1"/>
              <a:t>pipelines</a:t>
            </a:r>
            <a:r>
              <a:rPr lang="pl-PL" sz="1800" dirty="0"/>
              <a:t> </a:t>
            </a:r>
            <a:r>
              <a:rPr lang="pl-PL" sz="1800" dirty="0" err="1"/>
              <a:t>independently</a:t>
            </a:r>
            <a:r>
              <a:rPr lang="pl-PL" sz="1800" dirty="0"/>
              <a:t> </a:t>
            </a:r>
            <a:r>
              <a:rPr lang="pl-PL" sz="1800" dirty="0" err="1"/>
              <a:t>within</a:t>
            </a:r>
            <a:r>
              <a:rPr lang="pl-PL" sz="1800" dirty="0"/>
              <a:t> the </a:t>
            </a:r>
            <a:r>
              <a:rPr lang="pl-PL" sz="1800" dirty="0" err="1"/>
              <a:t>context</a:t>
            </a:r>
            <a:r>
              <a:rPr lang="pl-PL" sz="1800" dirty="0"/>
              <a:t> of </a:t>
            </a:r>
            <a:r>
              <a:rPr lang="pl-PL" sz="1800" dirty="0" err="1"/>
              <a:t>each</a:t>
            </a:r>
            <a:r>
              <a:rPr lang="pl-PL" sz="1800" dirty="0"/>
              <a:t> </a:t>
            </a:r>
            <a:r>
              <a:rPr lang="pl-PL" sz="1800" dirty="0" err="1"/>
              <a:t>organization</a:t>
            </a:r>
            <a:r>
              <a:rPr lang="pl-PL" sz="1800" dirty="0"/>
              <a:t>.</a:t>
            </a:r>
            <a:endParaRPr lang="en-US" sz="1800" dirty="0"/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Open Sans Semibold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342900" eaLnBrk="0" fontAlgn="base" hangingPunct="0">
              <a:spcAft>
                <a:spcPct val="0"/>
              </a:spcAft>
            </a:pPr>
            <a:r>
              <a:rPr lang="pl-PL" sz="3600" dirty="0">
                <a:latin typeface="+mn-lt"/>
              </a:rPr>
              <a:t>In </a:t>
            </a:r>
            <a:r>
              <a:rPr lang="pl-PL" sz="3600" dirty="0" err="1">
                <a:latin typeface="+mn-lt"/>
              </a:rPr>
              <a:t>summary</a:t>
            </a:r>
            <a:r>
              <a:rPr lang="pl-PL" sz="3600" dirty="0">
                <a:latin typeface="+mn-lt"/>
              </a:rPr>
              <a:t>...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576614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3548" y="1164810"/>
            <a:ext cx="8136904" cy="5040560"/>
          </a:xfrm>
        </p:spPr>
        <p:txBody>
          <a:bodyPr>
            <a:normAutofit fontScale="90000"/>
          </a:bodyPr>
          <a:lstStyle/>
          <a:p>
            <a:pPr lvl="1" algn="l" eaLnBrk="1" hangingPunct="1"/>
            <a:br>
              <a:rPr lang="en-GB" altLang="en-US" sz="4800" dirty="0">
                <a:hlinkClick r:id="rId2"/>
              </a:rPr>
            </a:br>
            <a:r>
              <a:rPr lang="en-GB" altLang="en-US" sz="4800" dirty="0">
                <a:hlinkClick r:id="rId2"/>
              </a:rPr>
              <a:t>http://dice.cyfronet.pl</a:t>
            </a:r>
            <a:r>
              <a:rPr lang="en-GB" altLang="en-US" sz="4800" dirty="0"/>
              <a:t> </a:t>
            </a:r>
            <a:br>
              <a:rPr lang="pl-PL" altLang="en-US" sz="4800" dirty="0">
                <a:solidFill>
                  <a:srgbClr val="C00000"/>
                </a:solidFill>
              </a:rPr>
            </a:br>
            <a:br>
              <a:rPr lang="en-US" altLang="en-US" sz="4800" dirty="0">
                <a:solidFill>
                  <a:srgbClr val="C00000"/>
                </a:solidFill>
              </a:rPr>
            </a:br>
            <a:r>
              <a:rPr lang="en-US" altLang="en-US" sz="3200" dirty="0">
                <a:solidFill>
                  <a:srgbClr val="C00000"/>
                </a:solidFill>
                <a:hlinkClick r:id="rId3"/>
              </a:rPr>
              <a:t>https://www.primageproject.eu/</a:t>
            </a:r>
            <a:br>
              <a:rPr lang="pl-PL" altLang="en-US" sz="3200" dirty="0">
                <a:solidFill>
                  <a:srgbClr val="C00000"/>
                </a:solidFill>
              </a:rPr>
            </a:br>
            <a:br>
              <a:rPr lang="pl-PL" altLang="en-US" sz="3200" dirty="0">
                <a:solidFill>
                  <a:srgbClr val="C00000"/>
                </a:solidFill>
              </a:rPr>
            </a:br>
            <a:r>
              <a:rPr lang="en-US" sz="3200" dirty="0">
                <a:hlinkClick r:id="rId4"/>
              </a:rPr>
              <a:t>http://www.process-project.eu</a:t>
            </a:r>
            <a:br>
              <a:rPr lang="pl-PL" sz="3200" dirty="0"/>
            </a:br>
            <a:br>
              <a:rPr lang="en-US" altLang="en-US" sz="3200" dirty="0">
                <a:solidFill>
                  <a:srgbClr val="C00000"/>
                </a:solidFill>
              </a:rPr>
            </a:br>
            <a:r>
              <a:rPr lang="en-US" sz="3200" dirty="0">
                <a:hlinkClick r:id="rId5"/>
              </a:rPr>
              <a:t>http://www.eurvalve.eu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>
                <a:hlinkClick r:id="rId6"/>
              </a:rPr>
              <a:t>http://www.vph-share.eu</a:t>
            </a:r>
            <a:r>
              <a:rPr lang="en-US" sz="3200" dirty="0"/>
              <a:t> </a:t>
            </a:r>
            <a:br>
              <a:rPr lang="pl-PL" sz="3200" dirty="0"/>
            </a:br>
            <a:br>
              <a:rPr lang="pl-PL" sz="3200" dirty="0"/>
            </a:br>
            <a:r>
              <a:rPr lang="pl-PL" sz="3200" dirty="0">
                <a:hlinkClick r:id="rId7"/>
              </a:rPr>
              <a:t>https://sano.science</a:t>
            </a:r>
            <a:br>
              <a:rPr lang="pl-PL" sz="3200" dirty="0"/>
            </a:br>
            <a:br>
              <a:rPr lang="en-GB" altLang="en-US" sz="1200" dirty="0"/>
            </a:br>
            <a:endParaRPr lang="en-GB" altLang="en-US" sz="4000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860" y="4017454"/>
            <a:ext cx="690319" cy="661330"/>
          </a:xfrm>
          <a:prstGeom prst="rect">
            <a:avLst/>
          </a:prstGeom>
        </p:spPr>
      </p:pic>
      <p:pic>
        <p:nvPicPr>
          <p:cNvPr id="7" name="Picture 7" descr="vph_share_icon_128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47" y="4920864"/>
            <a:ext cx="526432" cy="571045"/>
          </a:xfrm>
          <a:prstGeom prst="rect">
            <a:avLst/>
          </a:prstGeom>
        </p:spPr>
      </p:pic>
      <p:pic>
        <p:nvPicPr>
          <p:cNvPr id="8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4" y="3175646"/>
            <a:ext cx="2138215" cy="509444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179" y="2207424"/>
            <a:ext cx="1905000" cy="752475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5BA103CB-ACF6-49A1-A964-34989007F0E3}"/>
              </a:ext>
            </a:extLst>
          </p:cNvPr>
          <p:cNvSpPr/>
          <p:nvPr/>
        </p:nvSpPr>
        <p:spPr>
          <a:xfrm>
            <a:off x="7175863" y="139337"/>
            <a:ext cx="1785257" cy="1288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636" y="848991"/>
            <a:ext cx="966543" cy="1034200"/>
          </a:xfrm>
          <a:prstGeom prst="rect">
            <a:avLst/>
          </a:prstGeom>
        </p:spPr>
      </p:pic>
      <p:pic>
        <p:nvPicPr>
          <p:cNvPr id="9" name="Obraz 8" descr="Obraz zawierający clipart&#10;&#10;Opis wygenerowany automatycznie">
            <a:extLst>
              <a:ext uri="{FF2B5EF4-FFF2-40B4-BE49-F238E27FC236}">
                <a16:creationId xmlns:a16="http://schemas.microsoft.com/office/drawing/2014/main" id="{F64ECB3B-3A5C-4009-A8FB-4CA1BB04153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45" y="5712548"/>
            <a:ext cx="2154646" cy="8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095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/>
          <p:nvPr/>
        </p:nvSpPr>
        <p:spPr>
          <a:xfrm>
            <a:off x="1652508" y="1808823"/>
            <a:ext cx="4171950" cy="3007520"/>
          </a:xfrm>
          <a:prstGeom prst="roundRect">
            <a:avLst>
              <a:gd name="adj" fmla="val 89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Research Computing Infrastructure</a:t>
            </a:r>
          </a:p>
          <a:p>
            <a:pPr algn="ctr"/>
            <a:r>
              <a:rPr lang="en-US" sz="1350" b="1" i="1" dirty="0">
                <a:solidFill>
                  <a:schemeClr val="tx2"/>
                </a:solidFill>
              </a:rPr>
              <a:t>Development of models for DSS </a:t>
            </a:r>
          </a:p>
        </p:txBody>
      </p:sp>
      <p:sp>
        <p:nvSpPr>
          <p:cNvPr id="5" name="Rectangle 5"/>
          <p:cNvSpPr/>
          <p:nvPr/>
        </p:nvSpPr>
        <p:spPr>
          <a:xfrm>
            <a:off x="2109708" y="4257590"/>
            <a:ext cx="74295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HPC Cluster</a:t>
            </a:r>
          </a:p>
        </p:txBody>
      </p:sp>
      <p:sp>
        <p:nvSpPr>
          <p:cNvPr id="6" name="Rectangle 6"/>
          <p:cNvSpPr/>
          <p:nvPr/>
        </p:nvSpPr>
        <p:spPr>
          <a:xfrm>
            <a:off x="2966959" y="4261930"/>
            <a:ext cx="726311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</a:t>
            </a:r>
          </a:p>
        </p:txBody>
      </p:sp>
      <p:sp>
        <p:nvSpPr>
          <p:cNvPr id="7" name="Rectangle 14"/>
          <p:cNvSpPr/>
          <p:nvPr/>
        </p:nvSpPr>
        <p:spPr>
          <a:xfrm rot="5400000">
            <a:off x="3452733" y="4151972"/>
            <a:ext cx="571500" cy="194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Infrastructure Operations</a:t>
            </a:r>
          </a:p>
        </p:txBody>
      </p:sp>
      <p:sp>
        <p:nvSpPr>
          <p:cNvPr id="8" name="Rectangle 15"/>
          <p:cNvSpPr/>
          <p:nvPr/>
        </p:nvSpPr>
        <p:spPr>
          <a:xfrm>
            <a:off x="3881358" y="2540713"/>
            <a:ext cx="1714500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Collection and Publication Suite</a:t>
            </a:r>
          </a:p>
        </p:txBody>
      </p:sp>
      <p:sp>
        <p:nvSpPr>
          <p:cNvPr id="9" name="Flowchart: Magnetic Disk 16"/>
          <p:cNvSpPr/>
          <p:nvPr/>
        </p:nvSpPr>
        <p:spPr>
          <a:xfrm>
            <a:off x="3995660" y="4217801"/>
            <a:ext cx="711662" cy="54138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1</a:t>
            </a:r>
          </a:p>
        </p:txBody>
      </p:sp>
      <p:sp>
        <p:nvSpPr>
          <p:cNvPr id="10" name="Rounded Rectangle 32"/>
          <p:cNvSpPr/>
          <p:nvPr/>
        </p:nvSpPr>
        <p:spPr>
          <a:xfrm>
            <a:off x="6362530" y="1808824"/>
            <a:ext cx="1557842" cy="30075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Clinical Computing Environment</a:t>
            </a:r>
          </a:p>
        </p:txBody>
      </p:sp>
      <p:sp>
        <p:nvSpPr>
          <p:cNvPr id="11" name="Rectangle 4"/>
          <p:cNvSpPr/>
          <p:nvPr/>
        </p:nvSpPr>
        <p:spPr>
          <a:xfrm>
            <a:off x="6491622" y="4437722"/>
            <a:ext cx="1028700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Workstation</a:t>
            </a:r>
          </a:p>
        </p:txBody>
      </p:sp>
      <p:sp>
        <p:nvSpPr>
          <p:cNvPr id="12" name="Rectangle 7"/>
          <p:cNvSpPr/>
          <p:nvPr/>
        </p:nvSpPr>
        <p:spPr>
          <a:xfrm>
            <a:off x="2059706" y="2540713"/>
            <a:ext cx="1714499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Model </a:t>
            </a:r>
            <a:r>
              <a:rPr lang="en-US" sz="1200" b="1" dirty="0">
                <a:solidFill>
                  <a:schemeClr val="tx2"/>
                </a:solidFill>
              </a:rPr>
              <a:t>Execution Environment</a:t>
            </a:r>
          </a:p>
        </p:txBody>
      </p:sp>
      <p:sp>
        <p:nvSpPr>
          <p:cNvPr id="13" name="Rectangle 37"/>
          <p:cNvSpPr/>
          <p:nvPr/>
        </p:nvSpPr>
        <p:spPr>
          <a:xfrm>
            <a:off x="6491625" y="2666072"/>
            <a:ext cx="1098455" cy="165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DSS Execution Environment</a:t>
            </a:r>
          </a:p>
        </p:txBody>
      </p:sp>
      <p:sp>
        <p:nvSpPr>
          <p:cNvPr id="14" name="Flowchart: Magnetic Disk 40"/>
          <p:cNvSpPr/>
          <p:nvPr/>
        </p:nvSpPr>
        <p:spPr>
          <a:xfrm>
            <a:off x="4781167" y="4209124"/>
            <a:ext cx="700394" cy="55006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2</a:t>
            </a:r>
          </a:p>
        </p:txBody>
      </p:sp>
      <p:sp>
        <p:nvSpPr>
          <p:cNvPr id="15" name="Rectangle 28"/>
          <p:cNvSpPr/>
          <p:nvPr/>
        </p:nvSpPr>
        <p:spPr>
          <a:xfrm flipH="1">
            <a:off x="1195311" y="2488708"/>
            <a:ext cx="685801" cy="945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Real-time </a:t>
            </a:r>
            <a:r>
              <a:rPr lang="en-US" sz="1200" dirty="0" err="1"/>
              <a:t>Multiscale</a:t>
            </a:r>
            <a:r>
              <a:rPr lang="en-US" sz="1200" dirty="0"/>
              <a:t> Visualization</a:t>
            </a:r>
          </a:p>
        </p:txBody>
      </p:sp>
      <p:sp>
        <p:nvSpPr>
          <p:cNvPr id="16" name="Rectangle 3"/>
          <p:cNvSpPr/>
          <p:nvPr/>
        </p:nvSpPr>
        <p:spPr>
          <a:xfrm>
            <a:off x="1195311" y="3530468"/>
            <a:ext cx="685801" cy="90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Security System</a:t>
            </a:r>
          </a:p>
        </p:txBody>
      </p:sp>
      <p:sp>
        <p:nvSpPr>
          <p:cNvPr id="17" name="Up-Down Arrow 25"/>
          <p:cNvSpPr/>
          <p:nvPr/>
        </p:nvSpPr>
        <p:spPr>
          <a:xfrm>
            <a:off x="2450257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Up-Down Arrow 31"/>
          <p:cNvSpPr/>
          <p:nvPr/>
        </p:nvSpPr>
        <p:spPr>
          <a:xfrm rot="16200000">
            <a:off x="2859021" y="3623720"/>
            <a:ext cx="83448" cy="21815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Up-Down Arrow 19"/>
          <p:cNvSpPr/>
          <p:nvPr/>
        </p:nvSpPr>
        <p:spPr>
          <a:xfrm>
            <a:off x="4136272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Document 23"/>
          <p:cNvSpPr/>
          <p:nvPr/>
        </p:nvSpPr>
        <p:spPr>
          <a:xfrm>
            <a:off x="4567158" y="3447361"/>
            <a:ext cx="706600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Population data</a:t>
            </a:r>
          </a:p>
        </p:txBody>
      </p:sp>
      <p:sp>
        <p:nvSpPr>
          <p:cNvPr id="22" name="Flowchart: Document 24"/>
          <p:cNvSpPr/>
          <p:nvPr/>
        </p:nvSpPr>
        <p:spPr>
          <a:xfrm>
            <a:off x="4920455" y="3006028"/>
            <a:ext cx="581901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Patient Data</a:t>
            </a:r>
          </a:p>
        </p:txBody>
      </p:sp>
      <p:sp>
        <p:nvSpPr>
          <p:cNvPr id="23" name="Up-Down Arrow 26"/>
          <p:cNvSpPr/>
          <p:nvPr/>
        </p:nvSpPr>
        <p:spPr>
          <a:xfrm>
            <a:off x="5273756" y="3561299"/>
            <a:ext cx="61853" cy="457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Up-Down Arrow 27"/>
          <p:cNvSpPr/>
          <p:nvPr/>
        </p:nvSpPr>
        <p:spPr>
          <a:xfrm>
            <a:off x="4721969" y="385618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ight Arrow 33"/>
          <p:cNvSpPr/>
          <p:nvPr/>
        </p:nvSpPr>
        <p:spPr>
          <a:xfrm flipH="1">
            <a:off x="3709908" y="3530464"/>
            <a:ext cx="188090" cy="92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ight Arrow 34"/>
          <p:cNvSpPr/>
          <p:nvPr/>
        </p:nvSpPr>
        <p:spPr>
          <a:xfrm flipH="1">
            <a:off x="3613608" y="3215460"/>
            <a:ext cx="1410751" cy="8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Flowchart: Document 22"/>
          <p:cNvSpPr/>
          <p:nvPr/>
        </p:nvSpPr>
        <p:spPr>
          <a:xfrm>
            <a:off x="3938508" y="3351870"/>
            <a:ext cx="585788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Images</a:t>
            </a:r>
          </a:p>
        </p:txBody>
      </p:sp>
      <p:sp>
        <p:nvSpPr>
          <p:cNvPr id="28" name="Oval 13"/>
          <p:cNvSpPr/>
          <p:nvPr/>
        </p:nvSpPr>
        <p:spPr>
          <a:xfrm>
            <a:off x="3009821" y="32183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3-D Model</a:t>
            </a:r>
          </a:p>
        </p:txBody>
      </p:sp>
      <p:sp>
        <p:nvSpPr>
          <p:cNvPr id="29" name="Up-Down Arrow 20"/>
          <p:cNvSpPr/>
          <p:nvPr/>
        </p:nvSpPr>
        <p:spPr>
          <a:xfrm>
            <a:off x="3293219" y="386477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Curved Up Arrow 47"/>
          <p:cNvSpPr/>
          <p:nvPr/>
        </p:nvSpPr>
        <p:spPr>
          <a:xfrm>
            <a:off x="5691522" y="4837771"/>
            <a:ext cx="959318" cy="322208"/>
          </a:xfrm>
          <a:prstGeom prst="curvedUpArrow">
            <a:avLst>
              <a:gd name="adj1" fmla="val 34765"/>
              <a:gd name="adj2" fmla="val 78950"/>
              <a:gd name="adj3" fmla="val 4015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4842030" y="5159981"/>
            <a:ext cx="2927070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Provide elaborated  models and data for DSS</a:t>
            </a:r>
          </a:p>
        </p:txBody>
      </p:sp>
      <p:sp>
        <p:nvSpPr>
          <p:cNvPr id="32" name="Up-Down Arrow 39"/>
          <p:cNvSpPr/>
          <p:nvPr/>
        </p:nvSpPr>
        <p:spPr>
          <a:xfrm>
            <a:off x="6720222" y="3915179"/>
            <a:ext cx="61853" cy="33127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41"/>
          <p:cNvSpPr/>
          <p:nvPr/>
        </p:nvSpPr>
        <p:spPr>
          <a:xfrm>
            <a:off x="6948822" y="352332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B</a:t>
            </a:r>
          </a:p>
        </p:txBody>
      </p:sp>
      <p:sp>
        <p:nvSpPr>
          <p:cNvPr id="34" name="Oval 38"/>
          <p:cNvSpPr/>
          <p:nvPr/>
        </p:nvSpPr>
        <p:spPr>
          <a:xfrm>
            <a:off x="6548772" y="32375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A</a:t>
            </a:r>
          </a:p>
        </p:txBody>
      </p:sp>
      <p:sp>
        <p:nvSpPr>
          <p:cNvPr id="35" name="Up-Down Arrow 43"/>
          <p:cNvSpPr/>
          <p:nvPr/>
        </p:nvSpPr>
        <p:spPr>
          <a:xfrm>
            <a:off x="7232221" y="4163032"/>
            <a:ext cx="61853" cy="1361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Up-Down Arrow 44"/>
          <p:cNvSpPr/>
          <p:nvPr/>
        </p:nvSpPr>
        <p:spPr>
          <a:xfrm rot="16200000">
            <a:off x="6860643" y="3888853"/>
            <a:ext cx="61853" cy="11450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Oval 12"/>
          <p:cNvSpPr/>
          <p:nvPr/>
        </p:nvSpPr>
        <p:spPr>
          <a:xfrm>
            <a:off x="2624058" y="301188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0-D Model</a:t>
            </a:r>
          </a:p>
        </p:txBody>
      </p:sp>
      <p:sp>
        <p:nvSpPr>
          <p:cNvPr id="38" name="Oval 42"/>
          <p:cNvSpPr/>
          <p:nvPr/>
        </p:nvSpPr>
        <p:spPr>
          <a:xfrm>
            <a:off x="2104316" y="3014169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39" name="Oval 45"/>
          <p:cNvSpPr/>
          <p:nvPr/>
        </p:nvSpPr>
        <p:spPr>
          <a:xfrm>
            <a:off x="2143811" y="320899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40" name="Tytuł 1"/>
          <p:cNvSpPr txBox="1">
            <a:spLocks/>
          </p:cNvSpPr>
          <p:nvPr/>
        </p:nvSpPr>
        <p:spPr bwMode="auto">
          <a:xfrm>
            <a:off x="2261996" y="401390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From Research Environment to DSS</a:t>
            </a:r>
          </a:p>
        </p:txBody>
      </p:sp>
    </p:spTree>
    <p:extLst>
      <p:ext uri="{BB962C8B-B14F-4D97-AF65-F5344CB8AC3E}">
        <p14:creationId xmlns:p14="http://schemas.microsoft.com/office/powerpoint/2010/main" val="23278888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332448" y="1430597"/>
            <a:ext cx="3992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and action flow consists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full CFD simulations</a:t>
            </a:r>
            <a:r>
              <a:rPr lang="pl-PL" sz="2400" dirty="0"/>
              <a:t> </a:t>
            </a:r>
            <a:r>
              <a:rPr lang="pl-PL" sz="2400" dirty="0" err="1"/>
              <a:t>based</a:t>
            </a:r>
            <a:r>
              <a:rPr lang="pl-PL" sz="2400" dirty="0"/>
              <a:t> on </a:t>
            </a:r>
            <a:r>
              <a:rPr lang="pl-PL" sz="2400" dirty="0" err="1"/>
              <a:t>segmented</a:t>
            </a:r>
            <a:r>
              <a:rPr lang="pl-PL" sz="2400" dirty="0"/>
              <a:t> </a:t>
            </a:r>
            <a:r>
              <a:rPr lang="pl-PL" sz="2400" dirty="0" err="1"/>
              <a:t>heart</a:t>
            </a:r>
            <a:r>
              <a:rPr lang="pl-PL" sz="2400" dirty="0"/>
              <a:t> </a:t>
            </a:r>
            <a:r>
              <a:rPr lang="pl-PL" sz="2400" dirty="0" err="1"/>
              <a:t>images</a:t>
            </a:r>
            <a:r>
              <a:rPr lang="pl-PL" sz="2400" dirty="0"/>
              <a:t> (</a:t>
            </a:r>
            <a:r>
              <a:rPr lang="pl-PL" sz="2400" dirty="0" err="1"/>
              <a:t>computed</a:t>
            </a:r>
            <a:r>
              <a:rPr lang="pl-PL" sz="2400" dirty="0"/>
              <a:t> </a:t>
            </a:r>
            <a:r>
              <a:rPr lang="pl-PL" sz="2400" dirty="0" err="1"/>
              <a:t>using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external</a:t>
            </a:r>
            <a:r>
              <a:rPr lang="pl-PL" sz="2400" dirty="0"/>
              <a:t> service)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err="1"/>
              <a:t>Reduced</a:t>
            </a:r>
            <a:r>
              <a:rPr lang="pl-PL" sz="2400" dirty="0"/>
              <a:t> Order Model + </a:t>
            </a:r>
            <a:r>
              <a:rPr lang="pl-PL" sz="2400" dirty="0" err="1"/>
              <a:t>interpolation</a:t>
            </a:r>
            <a:r>
              <a:rPr lang="pl-PL" sz="2400" dirty="0"/>
              <a:t> to model the </a:t>
            </a:r>
            <a:r>
              <a:rPr lang="pl-PL" sz="2400" dirty="0" err="1"/>
              <a:t>heart</a:t>
            </a:r>
            <a:r>
              <a:rPr lang="pl-PL" sz="2400" dirty="0"/>
              <a:t> </a:t>
            </a:r>
            <a:r>
              <a:rPr lang="pl-PL" sz="2400" dirty="0" err="1"/>
              <a:t>without</a:t>
            </a:r>
            <a:r>
              <a:rPr lang="pl-PL" sz="2400" dirty="0"/>
              <a:t> the </a:t>
            </a:r>
            <a:r>
              <a:rPr lang="pl-PL" sz="2400" dirty="0" err="1"/>
              <a:t>need</a:t>
            </a:r>
            <a:r>
              <a:rPr lang="pl-PL" sz="2400" dirty="0"/>
              <a:t> for HPC </a:t>
            </a:r>
            <a:r>
              <a:rPr lang="pl-PL" sz="2400" dirty="0" err="1"/>
              <a:t>resources</a:t>
            </a:r>
            <a:r>
              <a:rPr lang="pl-PL" sz="2400" dirty="0"/>
              <a:t> in a </a:t>
            </a:r>
            <a:r>
              <a:rPr lang="pl-PL" sz="2400" dirty="0" err="1"/>
              <a:t>clinical</a:t>
            </a:r>
            <a:r>
              <a:rPr lang="pl-PL" sz="2400" dirty="0"/>
              <a:t> </a:t>
            </a:r>
            <a:r>
              <a:rPr lang="pl-PL" sz="2400" dirty="0" err="1"/>
              <a:t>scenario</a:t>
            </a:r>
            <a:endParaRPr lang="pl-PL" sz="2400" dirty="0"/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2021049" y="264281"/>
            <a:ext cx="534659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Pipelines for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heart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models</a:t>
            </a:r>
            <a:endParaRPr lang="en-US" sz="2400" dirty="0">
              <a:latin typeface="+mn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EBFED7-0B06-4D58-93F8-B825EA120724}"/>
              </a:ext>
            </a:extLst>
          </p:cNvPr>
          <p:cNvGrpSpPr/>
          <p:nvPr/>
        </p:nvGrpSpPr>
        <p:grpSpPr>
          <a:xfrm>
            <a:off x="4572000" y="1891964"/>
            <a:ext cx="3937852" cy="1304003"/>
            <a:chOff x="2957714" y="961677"/>
            <a:chExt cx="3937852" cy="13040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47A4DE-1FAC-4448-9E1D-7E8426F884B2}"/>
                </a:ext>
              </a:extLst>
            </p:cNvPr>
            <p:cNvSpPr/>
            <p:nvPr/>
          </p:nvSpPr>
          <p:spPr>
            <a:xfrm>
              <a:off x="2957714" y="1351959"/>
              <a:ext cx="1046602" cy="511672"/>
            </a:xfrm>
            <a:prstGeom prst="roundRect">
              <a:avLst/>
            </a:prstGeom>
            <a:noFill/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Parameterized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input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shape</a:t>
              </a:r>
              <a:endParaRPr lang="pl-PL" sz="1050" dirty="0">
                <a:solidFill>
                  <a:srgbClr val="B529B8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C5FA8F1-1189-4905-B76B-F9C0C4BFBB01}"/>
                </a:ext>
              </a:extLst>
            </p:cNvPr>
            <p:cNvSpPr/>
            <p:nvPr/>
          </p:nvSpPr>
          <p:spPr>
            <a:xfrm>
              <a:off x="5848964" y="1351959"/>
              <a:ext cx="1046602" cy="511672"/>
            </a:xfrm>
            <a:prstGeom prst="roundRect">
              <a:avLst/>
            </a:prstGeom>
            <a:noFill/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Response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surface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AC58CE9-6F1F-4DBC-9D4F-4E2E4C267F8D}"/>
                </a:ext>
              </a:extLst>
            </p:cNvPr>
            <p:cNvSpPr/>
            <p:nvPr/>
          </p:nvSpPr>
          <p:spPr>
            <a:xfrm>
              <a:off x="4388998" y="1754008"/>
              <a:ext cx="1046602" cy="511672"/>
            </a:xfrm>
            <a:prstGeom prst="roundRect">
              <a:avLst>
                <a:gd name="adj" fmla="val 0"/>
              </a:avLst>
            </a:prstGeom>
            <a:solidFill>
              <a:srgbClr val="FFCCFF"/>
            </a:solidFill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>
                  <a:solidFill>
                    <a:srgbClr val="B529B8"/>
                  </a:solidFill>
                </a:rPr>
                <a:t>Full CFD </a:t>
              </a:r>
              <a:r>
                <a:rPr lang="pl-PL" sz="1050" dirty="0" err="1">
                  <a:solidFill>
                    <a:srgbClr val="B529B8"/>
                  </a:solidFill>
                </a:rPr>
                <a:t>simulation</a:t>
              </a:r>
              <a:r>
                <a:rPr lang="pl-PL" sz="1050" dirty="0">
                  <a:solidFill>
                    <a:srgbClr val="B529B8"/>
                  </a:solidFill>
                </a:rPr>
                <a:t> (ANSYS)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F88587-2502-4B0F-8A96-54598DEC1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216" y="1524359"/>
              <a:ext cx="0" cy="164552"/>
            </a:xfrm>
            <a:prstGeom prst="straightConnector1">
              <a:avLst/>
            </a:prstGeom>
            <a:ln>
              <a:solidFill>
                <a:srgbClr val="B52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3CE14DE-6182-40F9-BA1A-02D7AA1857EB}"/>
                </a:ext>
              </a:extLst>
            </p:cNvPr>
            <p:cNvSpPr/>
            <p:nvPr/>
          </p:nvSpPr>
          <p:spPr>
            <a:xfrm>
              <a:off x="4388998" y="961677"/>
              <a:ext cx="1046602" cy="511672"/>
            </a:xfrm>
            <a:prstGeom prst="roundRect">
              <a:avLst>
                <a:gd name="adj" fmla="val 0"/>
              </a:avLst>
            </a:prstGeom>
            <a:solidFill>
              <a:srgbClr val="FFCCFF"/>
            </a:solidFill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Reduced</a:t>
              </a:r>
              <a:r>
                <a:rPr lang="pl-PL" sz="1050" dirty="0">
                  <a:solidFill>
                    <a:srgbClr val="B529B8"/>
                  </a:solidFill>
                </a:rPr>
                <a:t> Order Model (ROM)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D28824-B6FE-4A7A-A633-500D61CBE553}"/>
                </a:ext>
              </a:extLst>
            </p:cNvPr>
            <p:cNvGrpSpPr/>
            <p:nvPr/>
          </p:nvGrpSpPr>
          <p:grpSpPr>
            <a:xfrm>
              <a:off x="4060209" y="1224732"/>
              <a:ext cx="278967" cy="785883"/>
              <a:chOff x="4060209" y="1224732"/>
              <a:chExt cx="278967" cy="78588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10DCC28-4EF9-4CFE-9A72-46274488B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463" y="2010615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1613569-7619-4CE8-8F86-D2D541A73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463" y="1224732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94A3DD-3CDE-4BD5-B9FF-A11E45DE8CB9}"/>
                  </a:ext>
                </a:extLst>
              </p:cNvPr>
              <p:cNvCxnSpPr/>
              <p:nvPr/>
            </p:nvCxnSpPr>
            <p:spPr>
              <a:xfrm>
                <a:off x="4060209" y="1606635"/>
                <a:ext cx="119254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091AD3-EAB3-479A-AAF1-7A697987F9A6}"/>
                  </a:ext>
                </a:extLst>
              </p:cNvPr>
              <p:cNvCxnSpPr/>
              <p:nvPr/>
            </p:nvCxnSpPr>
            <p:spPr>
              <a:xfrm>
                <a:off x="4179463" y="1224732"/>
                <a:ext cx="0" cy="785112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BF51FC-8D5C-4E0F-8FFE-134BBB39EDEC}"/>
                </a:ext>
              </a:extLst>
            </p:cNvPr>
            <p:cNvGrpSpPr/>
            <p:nvPr/>
          </p:nvGrpSpPr>
          <p:grpSpPr>
            <a:xfrm>
              <a:off x="5500123" y="1224732"/>
              <a:ext cx="292055" cy="785112"/>
              <a:chOff x="5500123" y="1224732"/>
              <a:chExt cx="292055" cy="785112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9C1A897-EE0C-4F15-8995-2DF0E7092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2465" y="1617288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AEB8C03-FF10-4D00-86FB-C8F4B52D76DA}"/>
                  </a:ext>
                </a:extLst>
              </p:cNvPr>
              <p:cNvCxnSpPr/>
              <p:nvPr/>
            </p:nvCxnSpPr>
            <p:spPr>
              <a:xfrm>
                <a:off x="5631164" y="1224732"/>
                <a:ext cx="0" cy="785112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7FAA111-D386-4D57-9D8B-30ECF3FB8EA6}"/>
                  </a:ext>
                </a:extLst>
              </p:cNvPr>
              <p:cNvCxnSpPr/>
              <p:nvPr/>
            </p:nvCxnSpPr>
            <p:spPr>
              <a:xfrm>
                <a:off x="5500123" y="1224732"/>
                <a:ext cx="131041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3B73C51-DB4E-4EB9-ADB3-6190DA5D0E37}"/>
                  </a:ext>
                </a:extLst>
              </p:cNvPr>
              <p:cNvCxnSpPr/>
              <p:nvPr/>
            </p:nvCxnSpPr>
            <p:spPr>
              <a:xfrm>
                <a:off x="5527343" y="2009844"/>
                <a:ext cx="103821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4EB5632-C73A-4F57-B393-E76FCB62C1ED}"/>
              </a:ext>
            </a:extLst>
          </p:cNvPr>
          <p:cNvGrpSpPr/>
          <p:nvPr/>
        </p:nvGrpSpPr>
        <p:grpSpPr>
          <a:xfrm>
            <a:off x="4572000" y="3865266"/>
            <a:ext cx="3988469" cy="1661322"/>
            <a:chOff x="4859080" y="1225313"/>
            <a:chExt cx="3988469" cy="1661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B434BD-B012-489F-A690-809626FEE91D}"/>
                </a:ext>
              </a:extLst>
            </p:cNvPr>
            <p:cNvSpPr/>
            <p:nvPr/>
          </p:nvSpPr>
          <p:spPr>
            <a:xfrm>
              <a:off x="5201304" y="1603121"/>
              <a:ext cx="1544907" cy="511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ROM </a:t>
              </a:r>
              <a:r>
                <a:rPr lang="pl-PL" sz="1400" dirty="0" err="1">
                  <a:solidFill>
                    <a:schemeClr val="tx1"/>
                  </a:solidFill>
                </a:rPr>
                <a:t>interpolation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63D2E4-D9BD-4D70-8321-43B0BCF56161}"/>
                </a:ext>
              </a:extLst>
            </p:cNvPr>
            <p:cNvSpPr/>
            <p:nvPr/>
          </p:nvSpPr>
          <p:spPr>
            <a:xfrm>
              <a:off x="7155334" y="1904021"/>
              <a:ext cx="1544906" cy="511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OD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0A77A7-B15B-4C45-B25B-9F97011733DB}"/>
                </a:ext>
              </a:extLst>
            </p:cNvPr>
            <p:cNvSpPr/>
            <p:nvPr/>
          </p:nvSpPr>
          <p:spPr>
            <a:xfrm>
              <a:off x="4859080" y="1265470"/>
              <a:ext cx="3988469" cy="162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0934F4B-C8A6-4AC1-BFB4-04EE507807F9}"/>
                </a:ext>
              </a:extLst>
            </p:cNvPr>
            <p:cNvSpPr/>
            <p:nvPr/>
          </p:nvSpPr>
          <p:spPr>
            <a:xfrm>
              <a:off x="5201304" y="2288985"/>
              <a:ext cx="1544907" cy="462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err="1">
                  <a:solidFill>
                    <a:schemeClr val="tx1"/>
                  </a:solidFill>
                </a:rPr>
                <a:t>Pressure</a:t>
              </a:r>
              <a:r>
                <a:rPr lang="pl-PL" sz="1400" dirty="0">
                  <a:solidFill>
                    <a:schemeClr val="tx1"/>
                  </a:solidFill>
                </a:rPr>
                <a:t> drop parabola </a:t>
              </a:r>
              <a:r>
                <a:rPr lang="pl-PL" sz="1400" dirty="0" err="1">
                  <a:solidFill>
                    <a:schemeClr val="tx1"/>
                  </a:solidFill>
                </a:rPr>
                <a:t>params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9C7CD4B-C18E-40C3-B406-1BC4326E7C48}"/>
                </a:ext>
              </a:extLst>
            </p:cNvPr>
            <p:cNvGrpSpPr/>
            <p:nvPr/>
          </p:nvGrpSpPr>
          <p:grpSpPr>
            <a:xfrm>
              <a:off x="6828064" y="1845247"/>
              <a:ext cx="261257" cy="704732"/>
              <a:chOff x="6828064" y="1845247"/>
              <a:chExt cx="261257" cy="70473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81FF5CF-2741-46B1-A652-0B588ECA9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036" y="2172170"/>
                <a:ext cx="1632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A68DF7-9AB0-44A3-A22C-7679D90ED870}"/>
                  </a:ext>
                </a:extLst>
              </p:cNvPr>
              <p:cNvCxnSpPr/>
              <p:nvPr/>
            </p:nvCxnSpPr>
            <p:spPr>
              <a:xfrm>
                <a:off x="6828064" y="1845247"/>
                <a:ext cx="97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FAE032B-B71C-4F0B-BA5D-9478E74187B3}"/>
                  </a:ext>
                </a:extLst>
              </p:cNvPr>
              <p:cNvCxnSpPr/>
              <p:nvPr/>
            </p:nvCxnSpPr>
            <p:spPr>
              <a:xfrm>
                <a:off x="6828064" y="2549979"/>
                <a:ext cx="97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1CB916-38E8-4698-8839-2E46A44CDC1D}"/>
                  </a:ext>
                </a:extLst>
              </p:cNvPr>
              <p:cNvCxnSpPr/>
              <p:nvPr/>
            </p:nvCxnSpPr>
            <p:spPr>
              <a:xfrm>
                <a:off x="6926036" y="1845247"/>
                <a:ext cx="0" cy="704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825F3AD-F15E-4AFB-B5C7-68E8EF69DC88}"/>
                </a:ext>
              </a:extLst>
            </p:cNvPr>
            <p:cNvSpPr/>
            <p:nvPr/>
          </p:nvSpPr>
          <p:spPr>
            <a:xfrm>
              <a:off x="6196414" y="1225313"/>
              <a:ext cx="1361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dirty="0" err="1"/>
                <a:t>Heart</a:t>
              </a:r>
              <a:r>
                <a:rPr lang="pl-PL" dirty="0"/>
                <a:t>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50489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 txBox="1">
            <a:spLocks/>
          </p:cNvSpPr>
          <p:nvPr/>
        </p:nvSpPr>
        <p:spPr bwMode="auto">
          <a:xfrm>
            <a:off x="2021049" y="264281"/>
            <a:ext cx="534659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Pipelines for sensitivity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8359D-26B6-4A39-8619-CC1EEAD9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95" y="2639126"/>
            <a:ext cx="7428571" cy="3657143"/>
          </a:xfrm>
          <a:prstGeom prst="rect">
            <a:avLst/>
          </a:prstGeom>
        </p:spPr>
      </p:pic>
      <p:sp>
        <p:nvSpPr>
          <p:cNvPr id="32" name="pole tekstowe 31"/>
          <p:cNvSpPr txBox="1"/>
          <p:nvPr/>
        </p:nvSpPr>
        <p:spPr>
          <a:xfrm>
            <a:off x="162551" y="1371604"/>
            <a:ext cx="8396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The </a:t>
            </a:r>
            <a:r>
              <a:rPr lang="pl-PL" sz="2000" dirty="0" err="1"/>
              <a:t>EurValve</a:t>
            </a:r>
            <a:r>
              <a:rPr lang="pl-PL" sz="2000" dirty="0"/>
              <a:t> </a:t>
            </a:r>
            <a:r>
              <a:rPr lang="pl-PL" sz="2000" dirty="0" err="1"/>
              <a:t>Decision</a:t>
            </a:r>
            <a:r>
              <a:rPr lang="pl-PL" sz="2000" dirty="0"/>
              <a:t> </a:t>
            </a:r>
            <a:r>
              <a:rPr lang="pl-PL" sz="2000" dirty="0" err="1"/>
              <a:t>Support</a:t>
            </a:r>
            <a:r>
              <a:rPr lang="pl-PL" sz="2000" dirty="0"/>
              <a:t> System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dirty="0" err="1"/>
              <a:t>identification</a:t>
            </a:r>
            <a:r>
              <a:rPr lang="pl-PL" sz="2000" dirty="0"/>
              <a:t> of </a:t>
            </a:r>
            <a:r>
              <a:rPr lang="pl-PL" sz="2000" dirty="0" err="1"/>
              <a:t>parameters</a:t>
            </a:r>
            <a:r>
              <a:rPr lang="pl-PL" sz="2000" dirty="0"/>
              <a:t> to </a:t>
            </a:r>
            <a:r>
              <a:rPr lang="pl-PL" sz="2000" dirty="0" err="1"/>
              <a:t>which</a:t>
            </a:r>
            <a:r>
              <a:rPr lang="pl-PL" sz="2000" dirty="0"/>
              <a:t> the </a:t>
            </a:r>
            <a:r>
              <a:rPr lang="pl-PL" sz="2000" dirty="0" err="1"/>
              <a:t>simulation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sensitive</a:t>
            </a:r>
            <a:r>
              <a:rPr lang="pl-PL" sz="2000" dirty="0"/>
              <a:t>, and </a:t>
            </a:r>
            <a:r>
              <a:rPr lang="pl-PL" sz="2000" dirty="0" err="1"/>
              <a:t>works</a:t>
            </a:r>
            <a:r>
              <a:rPr lang="pl-PL" sz="2000" dirty="0"/>
              <a:t> by </a:t>
            </a:r>
            <a:r>
              <a:rPr lang="pl-PL" sz="2000" dirty="0" err="1"/>
              <a:t>running</a:t>
            </a:r>
            <a:r>
              <a:rPr lang="pl-PL" sz="2000" dirty="0"/>
              <a:t> 0D </a:t>
            </a:r>
            <a:r>
              <a:rPr lang="pl-PL" sz="2000" dirty="0" err="1"/>
              <a:t>models</a:t>
            </a:r>
            <a:r>
              <a:rPr lang="pl-PL" sz="2000" dirty="0"/>
              <a:t> for </a:t>
            </a:r>
            <a:r>
              <a:rPr lang="pl-PL" sz="2000" dirty="0" err="1"/>
              <a:t>individual</a:t>
            </a:r>
            <a:r>
              <a:rPr lang="pl-PL" sz="2000" dirty="0"/>
              <a:t> </a:t>
            </a:r>
            <a:r>
              <a:rPr lang="pl-PL" sz="2000" dirty="0" err="1"/>
              <a:t>patients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dirty="0" err="1"/>
              <a:t>precomputed</a:t>
            </a:r>
            <a:r>
              <a:rPr lang="pl-PL" sz="2000" dirty="0"/>
              <a:t> </a:t>
            </a:r>
            <a:r>
              <a:rPr lang="pl-PL" sz="2000" dirty="0" err="1"/>
              <a:t>valve</a:t>
            </a:r>
            <a:r>
              <a:rPr lang="pl-PL" sz="2000" dirty="0"/>
              <a:t> </a:t>
            </a:r>
            <a:r>
              <a:rPr lang="pl-PL" sz="2000" dirty="0" err="1"/>
              <a:t>shapes</a:t>
            </a:r>
            <a:r>
              <a:rPr lang="pl-PL" sz="2000" dirty="0"/>
              <a:t> and </a:t>
            </a:r>
            <a:r>
              <a:rPr lang="pl-PL" sz="2000" dirty="0" err="1"/>
              <a:t>measured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sensitive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(for a set of </a:t>
            </a:r>
            <a:r>
              <a:rPr lang="pl-PL" sz="2000" dirty="0" err="1"/>
              <a:t>treatment</a:t>
            </a:r>
            <a:r>
              <a:rPr lang="pl-PL" sz="2000" dirty="0"/>
              <a:t> </a:t>
            </a:r>
            <a:r>
              <a:rPr lang="pl-PL" sz="2000" dirty="0" err="1"/>
              <a:t>variants</a:t>
            </a:r>
            <a:r>
              <a:rPr lang="pl-PL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46284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1">
            <a:extLst>
              <a:ext uri="{FF2B5EF4-FFF2-40B4-BE49-F238E27FC236}">
                <a16:creationId xmlns:a16="http://schemas.microsoft.com/office/drawing/2014/main" id="{2B267036-2150-4DC6-B03A-FF048F4E610B}"/>
              </a:ext>
            </a:extLst>
          </p:cNvPr>
          <p:cNvSpPr txBox="1">
            <a:spLocks/>
          </p:cNvSpPr>
          <p:nvPr/>
        </p:nvSpPr>
        <p:spPr>
          <a:xfrm>
            <a:off x="1414923" y="291723"/>
            <a:ext cx="5726106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Processing patient cases </a:t>
            </a:r>
            <a:r>
              <a:rPr lang="pl-PL" sz="2400" dirty="0"/>
              <a:t>–</a:t>
            </a:r>
            <a:r>
              <a:rPr lang="en-US" sz="2400" dirty="0"/>
              <a:t> conceptual framework</a:t>
            </a:r>
          </a:p>
        </p:txBody>
      </p:sp>
      <p:sp>
        <p:nvSpPr>
          <p:cNvPr id="51" name="pole tekstowe 11">
            <a:extLst>
              <a:ext uri="{FF2B5EF4-FFF2-40B4-BE49-F238E27FC236}">
                <a16:creationId xmlns:a16="http://schemas.microsoft.com/office/drawing/2014/main" id="{A362D5E4-9919-4F38-B28B-ABAEDA339B80}"/>
              </a:ext>
            </a:extLst>
          </p:cNvPr>
          <p:cNvSpPr txBox="1"/>
          <p:nvPr/>
        </p:nvSpPr>
        <p:spPr>
          <a:xfrm>
            <a:off x="457200" y="1059398"/>
            <a:ext cx="840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Five main elements required when processing patient cases: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HPC infrastructure -&gt; Prometheus cluster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Running jobs on Prometheus via REST API -&gt; Rimrock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Managing data stored on Prometheus via REST API -&gt; </a:t>
            </a:r>
            <a:r>
              <a:rPr lang="en-US" sz="1600" dirty="0" err="1"/>
              <a:t>PLGData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Model repository and versioning -&gt; GitLab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Managing model execution on patient data -&gt; MEE</a:t>
            </a:r>
          </a:p>
        </p:txBody>
      </p:sp>
      <p:grpSp>
        <p:nvGrpSpPr>
          <p:cNvPr id="52" name="Grupa 39">
            <a:extLst>
              <a:ext uri="{FF2B5EF4-FFF2-40B4-BE49-F238E27FC236}">
                <a16:creationId xmlns:a16="http://schemas.microsoft.com/office/drawing/2014/main" id="{157E50DB-DE23-43DA-9A80-7CF9CFBFC329}"/>
              </a:ext>
            </a:extLst>
          </p:cNvPr>
          <p:cNvGrpSpPr/>
          <p:nvPr/>
        </p:nvGrpSpPr>
        <p:grpSpPr>
          <a:xfrm>
            <a:off x="656038" y="3019934"/>
            <a:ext cx="3209139" cy="1795224"/>
            <a:chOff x="483262" y="2667445"/>
            <a:chExt cx="3212929" cy="1795224"/>
          </a:xfrm>
        </p:grpSpPr>
        <p:pic>
          <p:nvPicPr>
            <p:cNvPr id="53" name="Obraz 4">
              <a:extLst>
                <a:ext uri="{FF2B5EF4-FFF2-40B4-BE49-F238E27FC236}">
                  <a16:creationId xmlns:a16="http://schemas.microsoft.com/office/drawing/2014/main" id="{BB05F7D9-3C90-4EE8-9AC2-EDF4686A8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62" y="2667445"/>
              <a:ext cx="3212929" cy="1795224"/>
            </a:xfrm>
            <a:prstGeom prst="rect">
              <a:avLst/>
            </a:prstGeom>
          </p:spPr>
        </p:pic>
        <p:sp>
          <p:nvSpPr>
            <p:cNvPr id="54" name="Prostokąt 35">
              <a:extLst>
                <a:ext uri="{FF2B5EF4-FFF2-40B4-BE49-F238E27FC236}">
                  <a16:creationId xmlns:a16="http://schemas.microsoft.com/office/drawing/2014/main" id="{66C45BF5-42A4-4A15-94E2-E28927E5114F}"/>
                </a:ext>
              </a:extLst>
            </p:cNvPr>
            <p:cNvSpPr/>
            <p:nvPr/>
          </p:nvSpPr>
          <p:spPr>
            <a:xfrm>
              <a:off x="567017" y="276228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</a:p>
          </p:txBody>
        </p:sp>
      </p:grpSp>
      <p:grpSp>
        <p:nvGrpSpPr>
          <p:cNvPr id="55" name="Grupa 25">
            <a:extLst>
              <a:ext uri="{FF2B5EF4-FFF2-40B4-BE49-F238E27FC236}">
                <a16:creationId xmlns:a16="http://schemas.microsoft.com/office/drawing/2014/main" id="{9AD6B66A-EBD9-48C2-874C-D56B7A42CB21}"/>
              </a:ext>
            </a:extLst>
          </p:cNvPr>
          <p:cNvGrpSpPr/>
          <p:nvPr/>
        </p:nvGrpSpPr>
        <p:grpSpPr>
          <a:xfrm>
            <a:off x="1756732" y="2733147"/>
            <a:ext cx="2352573" cy="2051436"/>
            <a:chOff x="2807921" y="3720604"/>
            <a:chExt cx="2355352" cy="2051436"/>
          </a:xfrm>
        </p:grpSpPr>
        <p:pic>
          <p:nvPicPr>
            <p:cNvPr id="56" name="Obraz 31">
              <a:extLst>
                <a:ext uri="{FF2B5EF4-FFF2-40B4-BE49-F238E27FC236}">
                  <a16:creationId xmlns:a16="http://schemas.microsoft.com/office/drawing/2014/main" id="{5A2B256C-E336-4150-AFEB-C8D2627C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21" y="3720604"/>
              <a:ext cx="2355352" cy="2051436"/>
            </a:xfrm>
            <a:prstGeom prst="rect">
              <a:avLst/>
            </a:prstGeom>
          </p:spPr>
        </p:pic>
        <p:sp>
          <p:nvSpPr>
            <p:cNvPr id="57" name="Prostokąt 36">
              <a:extLst>
                <a:ext uri="{FF2B5EF4-FFF2-40B4-BE49-F238E27FC236}">
                  <a16:creationId xmlns:a16="http://schemas.microsoft.com/office/drawing/2014/main" id="{180C8DA6-6349-45BF-9350-0B57E6572794}"/>
                </a:ext>
              </a:extLst>
            </p:cNvPr>
            <p:cNvSpPr/>
            <p:nvPr/>
          </p:nvSpPr>
          <p:spPr>
            <a:xfrm>
              <a:off x="2878021" y="3907809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2</a:t>
              </a:r>
            </a:p>
          </p:txBody>
        </p:sp>
      </p:grpSp>
      <p:grpSp>
        <p:nvGrpSpPr>
          <p:cNvPr id="58" name="Grupa 14">
            <a:extLst>
              <a:ext uri="{FF2B5EF4-FFF2-40B4-BE49-F238E27FC236}">
                <a16:creationId xmlns:a16="http://schemas.microsoft.com/office/drawing/2014/main" id="{CDE6499F-5723-4D57-A101-75237B64C265}"/>
              </a:ext>
            </a:extLst>
          </p:cNvPr>
          <p:cNvGrpSpPr/>
          <p:nvPr/>
        </p:nvGrpSpPr>
        <p:grpSpPr>
          <a:xfrm>
            <a:off x="1609737" y="3917546"/>
            <a:ext cx="2256566" cy="1833071"/>
            <a:chOff x="5640351" y="3316042"/>
            <a:chExt cx="2259231" cy="1833071"/>
          </a:xfrm>
        </p:grpSpPr>
        <p:pic>
          <p:nvPicPr>
            <p:cNvPr id="59" name="Obraz 30">
              <a:extLst>
                <a:ext uri="{FF2B5EF4-FFF2-40B4-BE49-F238E27FC236}">
                  <a16:creationId xmlns:a16="http://schemas.microsoft.com/office/drawing/2014/main" id="{D85BF638-19E7-49B6-8E8C-6455EE6F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51" y="3316042"/>
              <a:ext cx="2259231" cy="1833071"/>
            </a:xfrm>
            <a:prstGeom prst="rect">
              <a:avLst/>
            </a:prstGeom>
          </p:spPr>
        </p:pic>
        <p:sp>
          <p:nvSpPr>
            <p:cNvPr id="60" name="Prostokąt 37">
              <a:extLst>
                <a:ext uri="{FF2B5EF4-FFF2-40B4-BE49-F238E27FC236}">
                  <a16:creationId xmlns:a16="http://schemas.microsoft.com/office/drawing/2014/main" id="{7C964A14-0D70-47A7-A825-B45B27067165}"/>
                </a:ext>
              </a:extLst>
            </p:cNvPr>
            <p:cNvSpPr/>
            <p:nvPr/>
          </p:nvSpPr>
          <p:spPr>
            <a:xfrm>
              <a:off x="5807138" y="345903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3</a:t>
              </a:r>
            </a:p>
          </p:txBody>
        </p:sp>
      </p:grpSp>
      <p:grpSp>
        <p:nvGrpSpPr>
          <p:cNvPr id="61" name="Grupa 42">
            <a:extLst>
              <a:ext uri="{FF2B5EF4-FFF2-40B4-BE49-F238E27FC236}">
                <a16:creationId xmlns:a16="http://schemas.microsoft.com/office/drawing/2014/main" id="{F5011242-28B0-4246-B8ED-6B3CD7B819D3}"/>
              </a:ext>
            </a:extLst>
          </p:cNvPr>
          <p:cNvGrpSpPr/>
          <p:nvPr/>
        </p:nvGrpSpPr>
        <p:grpSpPr>
          <a:xfrm>
            <a:off x="5081604" y="2814885"/>
            <a:ext cx="3565924" cy="2231335"/>
            <a:chOff x="7495428" y="3231156"/>
            <a:chExt cx="3570136" cy="2231335"/>
          </a:xfrm>
        </p:grpSpPr>
        <p:pic>
          <p:nvPicPr>
            <p:cNvPr id="62" name="Obraz 28">
              <a:extLst>
                <a:ext uri="{FF2B5EF4-FFF2-40B4-BE49-F238E27FC236}">
                  <a16:creationId xmlns:a16="http://schemas.microsoft.com/office/drawing/2014/main" id="{BE0F62EB-B874-4AB5-8A69-556D817B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428" y="3231156"/>
              <a:ext cx="3570136" cy="2231335"/>
            </a:xfrm>
            <a:prstGeom prst="rect">
              <a:avLst/>
            </a:prstGeom>
          </p:spPr>
        </p:pic>
        <p:sp>
          <p:nvSpPr>
            <p:cNvPr id="63" name="Prostokąt 38">
              <a:extLst>
                <a:ext uri="{FF2B5EF4-FFF2-40B4-BE49-F238E27FC236}">
                  <a16:creationId xmlns:a16="http://schemas.microsoft.com/office/drawing/2014/main" id="{65A55E30-8968-4340-84FF-6517BF95904C}"/>
                </a:ext>
              </a:extLst>
            </p:cNvPr>
            <p:cNvSpPr/>
            <p:nvPr/>
          </p:nvSpPr>
          <p:spPr>
            <a:xfrm>
              <a:off x="8010974" y="335255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5</a:t>
              </a:r>
            </a:p>
          </p:txBody>
        </p:sp>
      </p:grpSp>
      <p:grpSp>
        <p:nvGrpSpPr>
          <p:cNvPr id="64" name="Grupa 43">
            <a:extLst>
              <a:ext uri="{FF2B5EF4-FFF2-40B4-BE49-F238E27FC236}">
                <a16:creationId xmlns:a16="http://schemas.microsoft.com/office/drawing/2014/main" id="{9D914955-6244-4E45-BF23-1887D8ECF14A}"/>
              </a:ext>
            </a:extLst>
          </p:cNvPr>
          <p:cNvGrpSpPr/>
          <p:nvPr/>
        </p:nvGrpSpPr>
        <p:grpSpPr>
          <a:xfrm>
            <a:off x="5973677" y="5417042"/>
            <a:ext cx="1951038" cy="1245656"/>
            <a:chOff x="5446669" y="4044547"/>
            <a:chExt cx="2708736" cy="2030108"/>
          </a:xfrm>
        </p:grpSpPr>
        <p:pic>
          <p:nvPicPr>
            <p:cNvPr id="65" name="Obraz 40">
              <a:extLst>
                <a:ext uri="{FF2B5EF4-FFF2-40B4-BE49-F238E27FC236}">
                  <a16:creationId xmlns:a16="http://schemas.microsoft.com/office/drawing/2014/main" id="{51372F1A-31D6-4F1A-BBE0-7C010F2E9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669" y="4044547"/>
              <a:ext cx="2708736" cy="2030108"/>
            </a:xfrm>
            <a:prstGeom prst="rect">
              <a:avLst/>
            </a:prstGeom>
          </p:spPr>
        </p:pic>
        <p:sp>
          <p:nvSpPr>
            <p:cNvPr id="66" name="Prostokąt 41">
              <a:extLst>
                <a:ext uri="{FF2B5EF4-FFF2-40B4-BE49-F238E27FC236}">
                  <a16:creationId xmlns:a16="http://schemas.microsoft.com/office/drawing/2014/main" id="{6DE7B05B-2CE8-4989-84C6-1F6AF5AF0694}"/>
                </a:ext>
              </a:extLst>
            </p:cNvPr>
            <p:cNvSpPr/>
            <p:nvPr/>
          </p:nvSpPr>
          <p:spPr>
            <a:xfrm>
              <a:off x="5563298" y="4436773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4</a:t>
              </a:r>
            </a:p>
          </p:txBody>
        </p:sp>
      </p:grpSp>
      <p:sp>
        <p:nvSpPr>
          <p:cNvPr id="67" name="Strzałka w lewo i prawo 44">
            <a:extLst>
              <a:ext uri="{FF2B5EF4-FFF2-40B4-BE49-F238E27FC236}">
                <a16:creationId xmlns:a16="http://schemas.microsoft.com/office/drawing/2014/main" id="{0C723E4F-D033-4670-9B3C-6A34D9FC97FC}"/>
              </a:ext>
            </a:extLst>
          </p:cNvPr>
          <p:cNvSpPr/>
          <p:nvPr/>
        </p:nvSpPr>
        <p:spPr>
          <a:xfrm>
            <a:off x="4206242" y="3190999"/>
            <a:ext cx="762519" cy="150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załka w lewo i prawo 45">
            <a:extLst>
              <a:ext uri="{FF2B5EF4-FFF2-40B4-BE49-F238E27FC236}">
                <a16:creationId xmlns:a16="http://schemas.microsoft.com/office/drawing/2014/main" id="{87E75521-13EE-426F-B292-DE16FBC8B214}"/>
              </a:ext>
            </a:extLst>
          </p:cNvPr>
          <p:cNvSpPr/>
          <p:nvPr/>
        </p:nvSpPr>
        <p:spPr>
          <a:xfrm>
            <a:off x="4072328" y="4826974"/>
            <a:ext cx="896276" cy="150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id="{B7132994-80DD-4693-B922-30062AD9769B}"/>
              </a:ext>
            </a:extLst>
          </p:cNvPr>
          <p:cNvSpPr/>
          <p:nvPr/>
        </p:nvSpPr>
        <p:spPr>
          <a:xfrm>
            <a:off x="6894873" y="5167671"/>
            <a:ext cx="117848" cy="184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67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1224000"/>
            <a:ext cx="8225640" cy="452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Repeatability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– 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 s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ame team, same experimental setup;</a:t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 researcher can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reliably repeat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own computation</a:t>
            </a:r>
            <a:endParaRPr lang="en-GB" sz="2400" b="0" strike="noStrike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Replicability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– </a:t>
            </a:r>
            <a:r>
              <a:rPr lang="en-US" sz="2400" spc="-1" dirty="0">
                <a:solidFill>
                  <a:srgbClr val="000000"/>
                </a:solidFill>
                <a:ea typeface="Arial"/>
              </a:rPr>
              <a:t>d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ifferent team, same experimental setup;</a:t>
            </a:r>
            <a:br>
              <a:rPr sz="2400" dirty="0"/>
            </a:b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same result using the author’s own artifacts</a:t>
            </a:r>
            <a:endParaRPr lang="en-GB" sz="2400" b="0" strike="noStrike" spc="-1" dirty="0"/>
          </a:p>
          <a:p>
            <a:pPr marL="540000" indent="-537840">
              <a:lnSpc>
                <a:spcPct val="100000"/>
              </a:lnSpc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Reproducibility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– different team, different experimental setup;</a:t>
            </a:r>
            <a:r>
              <a:rPr lang="en-US" sz="2400" dirty="0"/>
              <a:t> 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an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independent group</a:t>
            </a:r>
            <a:r>
              <a:rPr lang="en-US" sz="2400" b="0" strike="noStrike" spc="-1" dirty="0">
                <a:solidFill>
                  <a:srgbClr val="000000"/>
                </a:solidFill>
                <a:ea typeface="Arial"/>
              </a:rPr>
              <a:t> can obtain the </a:t>
            </a:r>
            <a:r>
              <a:rPr lang="en-US" sz="2400" b="1" strike="noStrike" spc="-1" dirty="0">
                <a:solidFill>
                  <a:srgbClr val="000000"/>
                </a:solidFill>
                <a:ea typeface="Arial"/>
              </a:rPr>
              <a:t>same result using artifacts which they develop completely independently</a:t>
            </a:r>
            <a:r>
              <a:rPr lang="en-US" sz="2000" b="0" strike="noStrike" spc="-1" dirty="0">
                <a:solidFill>
                  <a:srgbClr val="000000"/>
                </a:solidFill>
                <a:ea typeface="Arial"/>
              </a:rPr>
              <a:t>. </a:t>
            </a:r>
            <a:endParaRPr lang="en-GB" sz="2000" b="0" strike="noStrike" spc="-1" dirty="0"/>
          </a:p>
        </p:txBody>
      </p:sp>
      <p:sp>
        <p:nvSpPr>
          <p:cNvPr id="137" name="CustomShape 3"/>
          <p:cNvSpPr/>
          <p:nvPr/>
        </p:nvSpPr>
        <p:spPr>
          <a:xfrm>
            <a:off x="131040" y="6237360"/>
            <a:ext cx="8757360" cy="58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AD121E87-9054-483E-B6BB-206A34AC94BE}"/>
              </a:ext>
            </a:extLst>
          </p:cNvPr>
          <p:cNvSpPr txBox="1">
            <a:spLocks/>
          </p:cNvSpPr>
          <p:nvPr/>
        </p:nvSpPr>
        <p:spPr>
          <a:xfrm>
            <a:off x="1414923" y="291723"/>
            <a:ext cx="5726106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l-PL" sz="2400" dirty="0" err="1"/>
              <a:t>Motivation</a:t>
            </a:r>
            <a:r>
              <a:rPr lang="pl-PL" sz="2400" dirty="0"/>
              <a:t>: </a:t>
            </a:r>
            <a:r>
              <a:rPr lang="pl-PL" sz="2400" dirty="0" err="1"/>
              <a:t>reproducibility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3358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6" y="1318443"/>
            <a:ext cx="5036379" cy="436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669993" y="1318443"/>
            <a:ext cx="313027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Open Sans Semibold"/>
              </a:rPr>
              <a:t>MEE integrates the capabilities of the research branch of </a:t>
            </a:r>
            <a:r>
              <a:rPr lang="en-US" sz="1350" dirty="0" err="1">
                <a:latin typeface="Open Sans Semibold"/>
              </a:rPr>
              <a:t>EurValve</a:t>
            </a:r>
            <a:r>
              <a:rPr lang="en-US" sz="1350" dirty="0">
                <a:latin typeface="Open Sans Semibold"/>
              </a:rPr>
              <a:t> and is used to compute models for the clinical environment (i.e. for DSS)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MEE can be </a:t>
            </a:r>
            <a:r>
              <a:rPr lang="en-US" sz="1350" dirty="0">
                <a:latin typeface="Open Sans Semibold"/>
              </a:rPr>
              <a:t>accessed</a:t>
            </a:r>
            <a:r>
              <a:rPr lang="pl-PL" sz="1350" dirty="0">
                <a:latin typeface="Open Sans Semibold"/>
              </a:rPr>
              <a:t> from a dedicated GUI (the EurValve Portal), through a RESTful API or through a comman-line interface, depending on the researcher’s preferences.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Computational tasks can be run on HPC resources or in a </a:t>
            </a:r>
            <a:r>
              <a:rPr lang="pl-PL" sz="1350" dirty="0" err="1">
                <a:latin typeface="Open Sans Semibold"/>
              </a:rPr>
              <a:t>cloud</a:t>
            </a:r>
            <a:r>
              <a:rPr lang="pl-PL" sz="1350" dirty="0">
                <a:latin typeface="Open Sans Semibold"/>
              </a:rPr>
              <a:t> environment as appropriate.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A uniform security layer is provided.</a:t>
            </a:r>
          </a:p>
          <a:p>
            <a:endParaRPr lang="pl-PL" sz="1350" b="1" dirty="0">
              <a:latin typeface="Open Sans Semibold"/>
            </a:endParaRPr>
          </a:p>
          <a:p>
            <a:r>
              <a:rPr lang="en-US" sz="1200" b="1" dirty="0">
                <a:latin typeface="Open Sans Semibold"/>
              </a:rPr>
              <a:t>API</a:t>
            </a:r>
            <a:r>
              <a:rPr lang="en-US" sz="1200" dirty="0">
                <a:latin typeface="Open Sans Semibold"/>
              </a:rPr>
              <a:t> – Application Programming Interface </a:t>
            </a:r>
          </a:p>
          <a:p>
            <a:r>
              <a:rPr lang="en-US" sz="1200" b="1" dirty="0">
                <a:latin typeface="Open Sans Semibold"/>
              </a:rPr>
              <a:t>REST</a:t>
            </a:r>
            <a:r>
              <a:rPr lang="en-US" sz="1200" dirty="0">
                <a:latin typeface="Open Sans Semibold"/>
              </a:rPr>
              <a:t> – Representational state transfer</a:t>
            </a:r>
          </a:p>
          <a:p>
            <a:r>
              <a:rPr lang="en-US" sz="1200" b="1" dirty="0">
                <a:latin typeface="Open Sans Semibold"/>
              </a:rPr>
              <a:t>Rimrock</a:t>
            </a:r>
            <a:r>
              <a:rPr lang="en-US" sz="1200" dirty="0">
                <a:latin typeface="Open Sans Semibold"/>
              </a:rPr>
              <a:t> – </a:t>
            </a:r>
            <a:r>
              <a:rPr lang="pl-PL" sz="1200" dirty="0">
                <a:latin typeface="Open Sans Semibold"/>
              </a:rPr>
              <a:t>service</a:t>
            </a:r>
            <a:r>
              <a:rPr lang="en-US" sz="1200" dirty="0">
                <a:latin typeface="Open Sans Semibold"/>
              </a:rPr>
              <a:t> used to submit jobs to H</a:t>
            </a:r>
            <a:r>
              <a:rPr lang="pl-PL" sz="1200" dirty="0">
                <a:latin typeface="Open Sans Semibold"/>
              </a:rPr>
              <a:t>P</a:t>
            </a:r>
            <a:r>
              <a:rPr lang="en-US" sz="1200" dirty="0">
                <a:latin typeface="Open Sans Semibold"/>
              </a:rPr>
              <a:t>C cluster </a:t>
            </a:r>
          </a:p>
          <a:p>
            <a:r>
              <a:rPr lang="en-US" sz="1200" b="1" dirty="0">
                <a:latin typeface="Open Sans Semibold"/>
              </a:rPr>
              <a:t>Atmosphere</a:t>
            </a:r>
            <a:r>
              <a:rPr lang="en-US" sz="1200" dirty="0">
                <a:latin typeface="Open Sans Semibold"/>
              </a:rPr>
              <a:t> – provides access to cloud resources</a:t>
            </a:r>
          </a:p>
          <a:p>
            <a:r>
              <a:rPr lang="en-US" sz="1200" b="1" dirty="0">
                <a:latin typeface="Open Sans Semibold"/>
              </a:rPr>
              <a:t>git</a:t>
            </a:r>
            <a:r>
              <a:rPr lang="en-US" sz="1200" dirty="0">
                <a:latin typeface="Open Sans Semibold"/>
              </a:rPr>
              <a:t> – distributed revision control system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284AA9CC-FFF8-4E1D-B00D-F2FE182ECAAA}"/>
              </a:ext>
            </a:extLst>
          </p:cNvPr>
          <p:cNvSpPr txBox="1">
            <a:spLocks/>
          </p:cNvSpPr>
          <p:nvPr/>
        </p:nvSpPr>
        <p:spPr>
          <a:xfrm>
            <a:off x="1803471" y="372508"/>
            <a:ext cx="553705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The </a:t>
            </a:r>
            <a:r>
              <a:rPr lang="pl-PL" sz="2400" dirty="0"/>
              <a:t>Model </a:t>
            </a:r>
            <a:r>
              <a:rPr lang="pl-PL" sz="2400" dirty="0" err="1"/>
              <a:t>Execution</a:t>
            </a:r>
            <a:r>
              <a:rPr lang="pl-PL" sz="2400" dirty="0"/>
              <a:t> Environment</a:t>
            </a:r>
            <a:r>
              <a:rPr lang="en-US" sz="2400" dirty="0"/>
              <a:t> (MEE)</a:t>
            </a:r>
          </a:p>
        </p:txBody>
      </p:sp>
    </p:spTree>
    <p:extLst>
      <p:ext uri="{BB962C8B-B14F-4D97-AF65-F5344CB8AC3E}">
        <p14:creationId xmlns:p14="http://schemas.microsoft.com/office/powerpoint/2010/main" val="154498562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/>
          <p:cNvSpPr txBox="1"/>
          <p:nvPr/>
        </p:nvSpPr>
        <p:spPr>
          <a:xfrm>
            <a:off x="428441" y="1319744"/>
            <a:ext cx="8324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Integrated with </a:t>
            </a:r>
            <a:r>
              <a:rPr lang="en-US" sz="2000" dirty="0" err="1"/>
              <a:t>PLGrid</a:t>
            </a:r>
            <a:r>
              <a:rPr lang="en-US" sz="2000" dirty="0"/>
              <a:t> infrastructure (automatic proxy generation)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Can submit job to the Prometheus cluster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Enables file upload and download to/from Prometheus storage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Connected with GitLab repositories for model versioning and provenance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67" y="3429000"/>
            <a:ext cx="4114800" cy="25717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1" y="3687263"/>
            <a:ext cx="2031552" cy="152258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67" y="2932088"/>
            <a:ext cx="1776785" cy="154752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48" y="4625948"/>
            <a:ext cx="1694423" cy="1374803"/>
          </a:xfrm>
          <a:prstGeom prst="rect">
            <a:avLst/>
          </a:prstGeom>
        </p:spPr>
      </p:pic>
      <p:sp>
        <p:nvSpPr>
          <p:cNvPr id="11" name="Ramka 10"/>
          <p:cNvSpPr/>
          <p:nvPr/>
        </p:nvSpPr>
        <p:spPr>
          <a:xfrm>
            <a:off x="428442" y="3657445"/>
            <a:ext cx="2031552" cy="1552399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Ramka 17"/>
          <p:cNvSpPr/>
          <p:nvPr/>
        </p:nvSpPr>
        <p:spPr>
          <a:xfrm>
            <a:off x="3995595" y="4613120"/>
            <a:ext cx="1015776" cy="334331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 rot="12067794">
            <a:off x="2434184" y="4387971"/>
            <a:ext cx="1577859" cy="8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amka 19"/>
          <p:cNvSpPr/>
          <p:nvPr/>
        </p:nvSpPr>
        <p:spPr>
          <a:xfrm>
            <a:off x="5409933" y="4625947"/>
            <a:ext cx="450947" cy="167165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Ramka 22"/>
          <p:cNvSpPr/>
          <p:nvPr/>
        </p:nvSpPr>
        <p:spPr>
          <a:xfrm>
            <a:off x="7016967" y="2896155"/>
            <a:ext cx="1776785" cy="1552399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Ramka 23"/>
          <p:cNvSpPr/>
          <p:nvPr/>
        </p:nvSpPr>
        <p:spPr>
          <a:xfrm>
            <a:off x="7016967" y="4596365"/>
            <a:ext cx="1735604" cy="1404386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Ramka 24"/>
          <p:cNvSpPr/>
          <p:nvPr/>
        </p:nvSpPr>
        <p:spPr>
          <a:xfrm>
            <a:off x="3223113" y="4947451"/>
            <a:ext cx="3508435" cy="1103243"/>
          </a:xfrm>
          <a:prstGeom prst="frame">
            <a:avLst>
              <a:gd name="adj1" fmla="val 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Strzałka w prawo 26"/>
          <p:cNvSpPr/>
          <p:nvPr/>
        </p:nvSpPr>
        <p:spPr>
          <a:xfrm rot="19071648">
            <a:off x="5687886" y="4156217"/>
            <a:ext cx="1410717" cy="8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Strzałka w prawo 27"/>
          <p:cNvSpPr/>
          <p:nvPr/>
        </p:nvSpPr>
        <p:spPr>
          <a:xfrm rot="1700785">
            <a:off x="6727593" y="5467833"/>
            <a:ext cx="276130" cy="4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Prostokąt 32"/>
          <p:cNvSpPr/>
          <p:nvPr/>
        </p:nvSpPr>
        <p:spPr>
          <a:xfrm>
            <a:off x="4379211" y="5106657"/>
            <a:ext cx="108593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Browse inputs </a:t>
            </a:r>
          </a:p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 outputs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634828" y="5277831"/>
            <a:ext cx="1464120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 model version</a:t>
            </a:r>
          </a:p>
        </p:txBody>
      </p:sp>
      <p:sp>
        <p:nvSpPr>
          <p:cNvPr id="35" name="Prostokąt 34"/>
          <p:cNvSpPr/>
          <p:nvPr/>
        </p:nvSpPr>
        <p:spPr>
          <a:xfrm>
            <a:off x="5480069" y="4342451"/>
            <a:ext cx="391775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</a:t>
            </a:r>
          </a:p>
        </p:txBody>
      </p:sp>
      <p:sp>
        <p:nvSpPr>
          <p:cNvPr id="29" name="Tytuł 1">
            <a:extLst>
              <a:ext uri="{FF2B5EF4-FFF2-40B4-BE49-F238E27FC236}">
                <a16:creationId xmlns:a16="http://schemas.microsoft.com/office/drawing/2014/main" id="{2B267036-2150-4DC6-B03A-FF048F4E610B}"/>
              </a:ext>
            </a:extLst>
          </p:cNvPr>
          <p:cNvSpPr txBox="1">
            <a:spLocks/>
          </p:cNvSpPr>
          <p:nvPr/>
        </p:nvSpPr>
        <p:spPr>
          <a:xfrm>
            <a:off x="1803471" y="372508"/>
            <a:ext cx="553705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l-PL" sz="2400" dirty="0"/>
              <a:t>Model Execution Environment –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407616932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urvalve PPTemplate" id="{219BC277-097C-45CD-8BF9-545A6CDD914D}" vid="{05C3D0B7-9E73-4B50-8E3E-5D206E343A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</TotalTime>
  <Words>2204</Words>
  <Application>Microsoft Office PowerPoint</Application>
  <PresentationFormat>Pokaz na ekranie (4:3)</PresentationFormat>
  <Paragraphs>331</Paragraphs>
  <Slides>28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Open Sans</vt:lpstr>
      <vt:lpstr>Open Sans Light</vt:lpstr>
      <vt:lpstr>Open Sans Semibold</vt:lpstr>
      <vt:lpstr>Times New Roman</vt:lpstr>
      <vt:lpstr>Office Theme</vt:lpstr>
      <vt:lpstr>Processing Complex Medical Workflows in the EurValve Environment</vt:lpstr>
      <vt:lpstr>Outline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Core features of MEE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Recorded demos of MEE</vt:lpstr>
      <vt:lpstr>In summary...</vt:lpstr>
      <vt:lpstr> http://dice.cyfronet.pl   https://www.primageproject.eu/  http://www.process-project.eu  http://www.eurvalve.eu  http://www.vph-share.eu   https://sano.science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ELARIFI</dc:creator>
  <cp:lastModifiedBy>Piotr Nowakowski</cp:lastModifiedBy>
  <cp:revision>140</cp:revision>
  <dcterms:created xsi:type="dcterms:W3CDTF">2017-08-08T12:24:11Z</dcterms:created>
  <dcterms:modified xsi:type="dcterms:W3CDTF">2019-09-20T11:38:57Z</dcterms:modified>
</cp:coreProperties>
</file>