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61" r:id="rId3"/>
    <p:sldId id="562" r:id="rId4"/>
    <p:sldId id="517" r:id="rId5"/>
    <p:sldId id="536" r:id="rId6"/>
    <p:sldId id="539" r:id="rId7"/>
    <p:sldId id="549" r:id="rId8"/>
    <p:sldId id="537" r:id="rId9"/>
    <p:sldId id="538" r:id="rId10"/>
    <p:sldId id="558" r:id="rId11"/>
    <p:sldId id="563" r:id="rId12"/>
    <p:sldId id="534" r:id="rId13"/>
    <p:sldId id="525" r:id="rId14"/>
    <p:sldId id="530" r:id="rId15"/>
    <p:sldId id="531" r:id="rId16"/>
    <p:sldId id="541" r:id="rId17"/>
    <p:sldId id="259" r:id="rId18"/>
    <p:sldId id="564" r:id="rId19"/>
    <p:sldId id="552" r:id="rId20"/>
    <p:sldId id="274" r:id="rId21"/>
    <p:sldId id="275" r:id="rId22"/>
    <p:sldId id="553" r:id="rId23"/>
    <p:sldId id="554" r:id="rId24"/>
    <p:sldId id="555" r:id="rId25"/>
    <p:sldId id="556" r:id="rId26"/>
    <p:sldId id="557" r:id="rId27"/>
    <p:sldId id="559" r:id="rId28"/>
    <p:sldId id="560" r:id="rId29"/>
    <p:sldId id="565" r:id="rId30"/>
    <p:sldId id="443" r:id="rId3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E0ECDB-0C93-4AF4-8452-190BED98D505}">
          <p14:sldIdLst>
            <p14:sldId id="256"/>
            <p14:sldId id="561"/>
            <p14:sldId id="562"/>
            <p14:sldId id="517"/>
            <p14:sldId id="536"/>
            <p14:sldId id="539"/>
            <p14:sldId id="549"/>
            <p14:sldId id="537"/>
            <p14:sldId id="538"/>
            <p14:sldId id="558"/>
            <p14:sldId id="563"/>
            <p14:sldId id="534"/>
            <p14:sldId id="525"/>
            <p14:sldId id="530"/>
            <p14:sldId id="531"/>
            <p14:sldId id="541"/>
            <p14:sldId id="259"/>
            <p14:sldId id="564"/>
            <p14:sldId id="552"/>
            <p14:sldId id="274"/>
            <p14:sldId id="275"/>
            <p14:sldId id="553"/>
            <p14:sldId id="554"/>
            <p14:sldId id="555"/>
            <p14:sldId id="556"/>
            <p14:sldId id="557"/>
            <p14:sldId id="559"/>
            <p14:sldId id="560"/>
            <p14:sldId id="565"/>
          </p14:sldIdLst>
        </p14:section>
        <p14:section name="Untitled Section" id="{D8FA655D-D8CE-4CFA-92D8-A3F219B2133D}">
          <p14:sldIdLst>
            <p14:sldId id="44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CF7803"/>
    <a:srgbClr val="996633"/>
    <a:srgbClr val="A834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1" autoAdjust="0"/>
    <p:restoredTop sz="95462" autoAdjust="0"/>
  </p:normalViewPr>
  <p:slideViewPr>
    <p:cSldViewPr snapToObjects="1">
      <p:cViewPr>
        <p:scale>
          <a:sx n="80" d="100"/>
          <a:sy n="80" d="100"/>
        </p:scale>
        <p:origin x="-63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6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ED8128-71BF-48AF-9DA3-4EAA137CC5E7}" type="datetimeFigureOut">
              <a:rPr lang="es-ES"/>
              <a:pPr>
                <a:defRPr/>
              </a:pPr>
              <a:t>29/03/2019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34AA28-0F91-4556-B447-48CD8FEDB7F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66661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F9A492-EC41-4D3B-AE8C-A9C55A3C6D1A}" type="datetimeFigureOut">
              <a:rPr lang="en-GB"/>
              <a:pPr>
                <a:defRPr/>
              </a:pPr>
              <a:t>29/03/2019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C97DD3-7A1E-437D-8518-174108021D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71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208D2-4219-4D4E-B825-73E190DE51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808038"/>
            <a:ext cx="5387975" cy="40417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3789" y="5118725"/>
            <a:ext cx="5390304" cy="48493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14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55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Objectives: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Speaking Points: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462FF-2BC6-B34F-ABED-AA6D55A899E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5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Objectives: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Speaking Points: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462FF-2BC6-B34F-ABED-AA6D55A899E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881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taski</a:t>
            </a:r>
            <a:r>
              <a:rPr lang="en-GB" dirty="0"/>
              <a:t> </a:t>
            </a:r>
            <a:r>
              <a:rPr lang="en-GB" dirty="0" err="1"/>
              <a:t>komunikują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sobą</a:t>
            </a:r>
            <a:r>
              <a:rPr lang="en-GB" dirty="0"/>
              <a:t> - </a:t>
            </a:r>
            <a:r>
              <a:rPr lang="en-GB" dirty="0" err="1"/>
              <a:t>poprzez</a:t>
            </a:r>
            <a:r>
              <a:rPr lang="en-GB" dirty="0"/>
              <a:t> S3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4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4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2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9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2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6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8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1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" y="29763"/>
            <a:ext cx="1089583" cy="7349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US" sz="1000" smtClean="0"/>
              <a:pPr algn="r">
                <a:defRPr/>
              </a:pPr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5786" y="6492306"/>
            <a:ext cx="745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effectLst/>
              </a:rPr>
              <a:t>CompBioMed</a:t>
            </a:r>
            <a:r>
              <a:rPr lang="en-US" sz="1400" i="1" dirty="0">
                <a:effectLst/>
              </a:rPr>
              <a:t> Workshop on Containers Technologies,</a:t>
            </a:r>
            <a:r>
              <a:rPr lang="en-US" sz="1400" i="1" baseline="0" dirty="0">
                <a:effectLst/>
              </a:rPr>
              <a:t> Amsterdam</a:t>
            </a:r>
            <a:r>
              <a:rPr lang="en-US" sz="1800" i="1" baseline="0" dirty="0">
                <a:effectLst/>
              </a:rPr>
              <a:t>, </a:t>
            </a:r>
            <a:r>
              <a:rPr lang="en-US" sz="1400" i="1" baseline="0" dirty="0">
                <a:effectLst/>
              </a:rPr>
              <a:t>28-29 March 2019 </a:t>
            </a:r>
            <a:endParaRPr lang="en-US" sz="1400" i="1" dirty="0"/>
          </a:p>
        </p:txBody>
      </p:sp>
      <p:pic>
        <p:nvPicPr>
          <p:cNvPr id="9" name="Picture 2" descr="E:\Teaming2\cyfronet_logo_kolor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186" y="81210"/>
            <a:ext cx="906854" cy="4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8" y="355153"/>
            <a:ext cx="553332" cy="522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hyperlink" Target="mailto:bubak@agh.edu.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alve-dev.cyfronet.pl/" TargetMode="External"/><Relationship Id="rId2" Type="http://schemas.openxmlformats.org/officeDocument/2006/relationships/hyperlink" Target="https://valve.cyfronet.pl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files.valve-dev.cyfronet.pl/" TargetMode="External"/><Relationship Id="rId4" Type="http://schemas.openxmlformats.org/officeDocument/2006/relationships/hyperlink" Target="https://files.valve.cyfronet.pl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3.gif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rocess-dev.cyfronet.pl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oud-functions.icsr.agh.edu.pl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www.primageproject.eu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vph-share.eu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://www.eurvalve.eu/" TargetMode="External"/><Relationship Id="rId10" Type="http://schemas.openxmlformats.org/officeDocument/2006/relationships/image" Target="../media/image47.gif"/><Relationship Id="rId4" Type="http://schemas.openxmlformats.org/officeDocument/2006/relationships/hyperlink" Target="http://www.process-project.eu/" TargetMode="External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503560" y="1340768"/>
            <a:ext cx="8136904" cy="1470025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tx2"/>
                </a:solidFill>
              </a:rPr>
              <a:t>In quest for </a:t>
            </a:r>
            <a:r>
              <a:rPr lang="en-US" altLang="en-US" sz="4000" b="1" dirty="0" smtClean="0">
                <a:solidFill>
                  <a:schemeClr val="tx2"/>
                </a:solidFill>
              </a:rPr>
              <a:t>reproducibility </a:t>
            </a:r>
            <a:r>
              <a:rPr lang="en-US" altLang="en-US" sz="4000" b="1" dirty="0">
                <a:solidFill>
                  <a:schemeClr val="tx2"/>
                </a:solidFill>
              </a:rPr>
              <a:t>of medical simulations </a:t>
            </a:r>
            <a:r>
              <a:rPr lang="en-US" altLang="en-US" sz="4000" b="1" dirty="0" smtClean="0">
                <a:solidFill>
                  <a:schemeClr val="tx2"/>
                </a:solidFill>
              </a:rPr>
              <a:t>on  e-infrastructures  </a:t>
            </a:r>
            <a:endParaRPr lang="en-US" altLang="en-US" sz="4000" b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05088" y="3284984"/>
            <a:ext cx="785405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l-PL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Marian Bubak</a:t>
            </a:r>
            <a:r>
              <a:rPr lang="pl-PL" sz="2400" baseline="30000" dirty="0"/>
              <a:t>1,2</a:t>
            </a:r>
            <a:r>
              <a:rPr lang="pl-PL" sz="2400" dirty="0"/>
              <a:t>, </a:t>
            </a:r>
            <a:r>
              <a:rPr lang="pl-PL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Tomasz Gubala</a:t>
            </a:r>
            <a:r>
              <a:rPr lang="pl-PL" sz="2400" baseline="30000" dirty="0"/>
              <a:t>2</a:t>
            </a:r>
            <a:r>
              <a:rPr lang="pl-PL" sz="2400" dirty="0"/>
              <a:t>, </a:t>
            </a:r>
            <a:r>
              <a:rPr lang="pl-PL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Marek Kasztelnik</a:t>
            </a:r>
            <a:r>
              <a:rPr lang="pl-PL" sz="2400" baseline="30000" dirty="0"/>
              <a:t>2</a:t>
            </a:r>
            <a:r>
              <a:rPr lang="pl-PL" sz="2400" dirty="0"/>
              <a:t>, </a:t>
            </a:r>
            <a:endParaRPr lang="en-US" sz="2400" dirty="0" smtClean="0"/>
          </a:p>
          <a:p>
            <a:pPr eaLnBrk="1" hangingPunct="1"/>
            <a:r>
              <a:rPr lang="pl-PL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Maciej </a:t>
            </a:r>
            <a:r>
              <a:rPr lang="pl-PL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Malawski</a:t>
            </a:r>
            <a:r>
              <a:rPr lang="pl-PL" sz="2400" baseline="30000" dirty="0"/>
              <a:t>1</a:t>
            </a:r>
            <a:r>
              <a:rPr lang="pl-PL" sz="2400" dirty="0"/>
              <a:t>, </a:t>
            </a:r>
            <a:r>
              <a:rPr lang="pl-PL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</a:t>
            </a:r>
            <a:r>
              <a:rPr lang="pl-PL" sz="2400" dirty="0"/>
              <a:t> </a:t>
            </a:r>
            <a:r>
              <a:rPr lang="pl-PL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Meizner</a:t>
            </a:r>
            <a:r>
              <a:rPr lang="pl-PL" sz="2400" baseline="30000" dirty="0"/>
              <a:t>2</a:t>
            </a:r>
            <a:r>
              <a:rPr lang="pl-PL" sz="2400" dirty="0"/>
              <a:t>, </a:t>
            </a:r>
            <a:r>
              <a:rPr lang="pl-PL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Piotr Nowakowski</a:t>
            </a:r>
            <a:r>
              <a:rPr lang="pl-PL" sz="2400" baseline="30000" dirty="0"/>
              <a:t>2</a:t>
            </a:r>
          </a:p>
          <a:p>
            <a:pPr eaLnBrk="1" hangingPunct="1"/>
            <a:r>
              <a:rPr lang="es-E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bubak@agh.edu.pl</a:t>
            </a:r>
            <a:r>
              <a:rPr lang="es-E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eaLnBrk="1" hangingPunct="1"/>
            <a:endParaRPr lang="es-E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aseline="30000" dirty="0"/>
              <a:t>1</a:t>
            </a:r>
            <a:r>
              <a:rPr lang="en-GB" sz="2400" dirty="0"/>
              <a:t>Department of Computer Science, AGH Krakow, Poland</a:t>
            </a:r>
            <a:endParaRPr lang="pl-PL" sz="2400" dirty="0"/>
          </a:p>
          <a:p>
            <a:r>
              <a:rPr lang="en-GB" sz="2400" baseline="30000" dirty="0"/>
              <a:t>2</a:t>
            </a:r>
            <a:r>
              <a:rPr lang="en-GB" sz="2400" dirty="0"/>
              <a:t>ACC </a:t>
            </a:r>
            <a:r>
              <a:rPr lang="en-GB" sz="2400" dirty="0" err="1"/>
              <a:t>Cyfronet</a:t>
            </a:r>
            <a:r>
              <a:rPr lang="en-GB" sz="2400" dirty="0"/>
              <a:t> AGH, Krakow, Poland</a:t>
            </a:r>
            <a:endParaRPr lang="pl-PL" sz="2400" dirty="0"/>
          </a:p>
          <a:p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http://dice.cyfronet.pl/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64339"/>
            <a:ext cx="424904" cy="76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636021" y="1"/>
            <a:ext cx="5681498" cy="1325563"/>
          </a:xfrm>
        </p:spPr>
        <p:txBody>
          <a:bodyPr/>
          <a:lstStyle/>
          <a:p>
            <a:r>
              <a:rPr lang="en-US" dirty="0" smtClean="0"/>
              <a:t>MEE</a:t>
            </a:r>
            <a:r>
              <a:rPr lang="pl-PL" dirty="0" smtClean="0"/>
              <a:t> </a:t>
            </a:r>
            <a:r>
              <a:rPr lang="pl-PL" dirty="0" err="1"/>
              <a:t>usage</a:t>
            </a:r>
            <a:r>
              <a:rPr lang="pl-PL" dirty="0"/>
              <a:t> s</a:t>
            </a:r>
            <a:r>
              <a:rPr lang="en-US" dirty="0" err="1"/>
              <a:t>tatistics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362452" y="1527208"/>
            <a:ext cx="82100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Model Execution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 environments (production </a:t>
            </a:r>
            <a:r>
              <a:rPr lang="en-US" sz="2000" dirty="0">
                <a:hlinkClick r:id="rId2"/>
              </a:rPr>
              <a:t>https://valve.cyfronet.pl</a:t>
            </a:r>
            <a:r>
              <a:rPr lang="en-US" sz="2000" dirty="0"/>
              <a:t> and development </a:t>
            </a:r>
            <a:r>
              <a:rPr lang="en-US" sz="2000" dirty="0">
                <a:hlinkClick r:id="rId3"/>
              </a:rPr>
              <a:t>https://valve-dev.cyfronet.pl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25 releases (13 feature-rich, 12 bugfix releases)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357 feature and bug issues solved, 413 merge requests merged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Uptime: </a:t>
            </a:r>
            <a:r>
              <a:rPr lang="en-US" sz="2000" b="1" dirty="0"/>
              <a:t>99.92</a:t>
            </a:r>
            <a:r>
              <a:rPr lang="en-US" sz="2000" b="1" dirty="0" smtClean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File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 environments (production </a:t>
            </a:r>
            <a:r>
              <a:rPr lang="en-US" sz="2000" dirty="0">
                <a:hlinkClick r:id="rId4"/>
              </a:rPr>
              <a:t>https://files.valve.cyfronet.pl</a:t>
            </a:r>
            <a:r>
              <a:rPr lang="en-US" sz="2000" dirty="0"/>
              <a:t> and development </a:t>
            </a:r>
            <a:r>
              <a:rPr lang="en-US" sz="2000" dirty="0">
                <a:hlinkClick r:id="rId5"/>
              </a:rPr>
              <a:t>https://files.valve-dev.cyfronet.pl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36 releases (22 feature-rich, 14 bugfix releases)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129 feature and bug issues solved, 126 merge requests merged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Uptime: </a:t>
            </a:r>
            <a:r>
              <a:rPr lang="en-US" sz="2000" b="1" dirty="0"/>
              <a:t>98.87</a:t>
            </a:r>
            <a:r>
              <a:rPr lang="en-US" sz="2000" b="1" dirty="0" smtClean="0"/>
              <a:t>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78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2240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End </a:t>
            </a:r>
            <a:r>
              <a:rPr lang="en-US" sz="2400" b="1" dirty="0"/>
              <a:t>Users </a:t>
            </a:r>
            <a:r>
              <a:rPr lang="en-US" sz="2400" dirty="0"/>
              <a:t>– </a:t>
            </a:r>
            <a:r>
              <a:rPr lang="en-US" sz="2400" dirty="0" smtClean="0"/>
              <a:t> </a:t>
            </a:r>
            <a:r>
              <a:rPr lang="en-US" sz="2400" dirty="0"/>
              <a:t>want to run already prepared pipelines to obtain results significant from the scientific point of </a:t>
            </a:r>
            <a:r>
              <a:rPr lang="en-US" sz="2400" dirty="0" smtClean="0"/>
              <a:t>view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Model Providers </a:t>
            </a:r>
            <a:r>
              <a:rPr lang="en-US" sz="2400" dirty="0"/>
              <a:t>– providing domain knowledge and preparing scripts that may be run on the </a:t>
            </a:r>
            <a:r>
              <a:rPr lang="en-US" sz="2400" dirty="0" smtClean="0"/>
              <a:t>infrastructures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Service Providers </a:t>
            </a:r>
            <a:r>
              <a:rPr lang="en-US" sz="2400" dirty="0"/>
              <a:t>– able to register their services and configure access to them which is then managed via the Policy Decision Point (</a:t>
            </a:r>
            <a:r>
              <a:rPr lang="en-US" sz="2400" dirty="0" smtClean="0"/>
              <a:t>PDP) component </a:t>
            </a:r>
            <a:r>
              <a:rPr lang="en-US" sz="2400" dirty="0"/>
              <a:t>of the MEE,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Administrators and Operators </a:t>
            </a:r>
            <a:r>
              <a:rPr lang="en-US" sz="2400" dirty="0"/>
              <a:t>– may perform management tasks such as granting/revoking access to the platform or tweaking basic policies. </a:t>
            </a:r>
          </a:p>
          <a:p>
            <a:pPr marL="540000" indent="-537840">
              <a:lnSpc>
                <a:spcPct val="100000"/>
              </a:lnSpc>
              <a:spcBef>
                <a:spcPts val="1417"/>
              </a:spcBef>
            </a:pPr>
            <a:endParaRPr lang="en-GB" sz="2000" b="0" strike="noStrike" spc="-1" dirty="0"/>
          </a:p>
        </p:txBody>
      </p:sp>
      <p:sp>
        <p:nvSpPr>
          <p:cNvPr id="137" name="CustomShape 3"/>
          <p:cNvSpPr/>
          <p:nvPr/>
        </p:nvSpPr>
        <p:spPr>
          <a:xfrm>
            <a:off x="131040" y="6237360"/>
            <a:ext cx="8757360" cy="58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 smtClean="0"/>
              <a:t>Classes of users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0747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2"/>
          <p:cNvSpPr>
            <a:spLocks noGrp="1"/>
          </p:cNvSpPr>
          <p:nvPr>
            <p:ph idx="4294967295"/>
          </p:nvPr>
        </p:nvSpPr>
        <p:spPr>
          <a:xfrm>
            <a:off x="381000" y="3352800"/>
            <a:ext cx="8428037" cy="31178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Install/configure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each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application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s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ervice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(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which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we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call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a </a:t>
            </a:r>
            <a:r>
              <a:rPr lang="pl-PL" sz="18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Cloud</a:t>
            </a:r>
            <a:r>
              <a:rPr lang="pl-PL" sz="18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Service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or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an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Atomic</a:t>
            </a:r>
            <a:r>
              <a:rPr lang="pl-PL" sz="18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Service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once 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–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then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use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them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multiple times in different workflows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;</a:t>
            </a: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Direct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access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to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raw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virtual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machines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is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provided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for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developers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, with m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ultitudes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of operating systems to choose from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(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IaaS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solution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);</a:t>
            </a: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Install whatever you want (root access to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cloud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Virtual M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achine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s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)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;</a:t>
            </a: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The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cloud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platform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takes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over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management and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instantiation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of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Cloud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Services;</a:t>
            </a:r>
            <a:endParaRPr lang="en-US" sz="18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Many instances of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Cloud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Services can be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spawned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simultaneously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;</a:t>
            </a:r>
            <a:endParaRPr lang="en-US" sz="18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Large-scale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computation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s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can be delegated from the PC 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the cloud/HPC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via a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dedicated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pl-PL" sz="18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interface</a:t>
            </a:r>
            <a:r>
              <a:rPr lang="pl-PL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7412" name="Obraz 86" descr="admi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" y="1337901"/>
            <a:ext cx="49824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hmurka 5"/>
          <p:cNvSpPr/>
          <p:nvPr/>
        </p:nvSpPr>
        <p:spPr>
          <a:xfrm>
            <a:off x="3657600" y="1012427"/>
            <a:ext cx="2155680" cy="202485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7414" name="Obraz 6" descr="1345535114_Desktop.png"/>
          <p:cNvPicPr>
            <a:picLocks noChangeAspect="1"/>
          </p:cNvPicPr>
          <p:nvPr/>
        </p:nvPicPr>
        <p:blipFill>
          <a:blip r:embed="rId3" cstate="print">
            <a:lum bright="14000"/>
          </a:blip>
          <a:srcRect/>
          <a:stretch>
            <a:fillRect/>
          </a:stretch>
        </p:blipFill>
        <p:spPr bwMode="auto">
          <a:xfrm>
            <a:off x="1504800" y="1273094"/>
            <a:ext cx="718560" cy="71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trzałka w prawo 7"/>
          <p:cNvSpPr/>
          <p:nvPr/>
        </p:nvSpPr>
        <p:spPr>
          <a:xfrm>
            <a:off x="2351521" y="1600008"/>
            <a:ext cx="1828800" cy="1958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416" name="pole tekstowe 8"/>
          <p:cNvSpPr txBox="1">
            <a:spLocks noChangeArrowheads="1"/>
          </p:cNvSpPr>
          <p:nvPr/>
        </p:nvSpPr>
        <p:spPr bwMode="auto">
          <a:xfrm>
            <a:off x="636480" y="1937004"/>
            <a:ext cx="759019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solidFill>
                  <a:prstClr val="black"/>
                </a:solidFill>
              </a:rPr>
              <a:t>Developer</a:t>
            </a:r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7417" name="pole tekstowe 9"/>
          <p:cNvSpPr txBox="1">
            <a:spLocks noChangeArrowheads="1"/>
          </p:cNvSpPr>
          <p:nvPr/>
        </p:nvSpPr>
        <p:spPr bwMode="auto">
          <a:xfrm>
            <a:off x="1440001" y="1926923"/>
            <a:ext cx="845280" cy="25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 dirty="0" err="1">
                <a:solidFill>
                  <a:prstClr val="black"/>
                </a:solidFill>
              </a:rPr>
              <a:t>Application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17418" name="Obraz 10" descr="1345535114_Deskto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361" y="1273094"/>
            <a:ext cx="718560" cy="71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pole tekstowe 11"/>
          <p:cNvSpPr txBox="1">
            <a:spLocks noChangeArrowheads="1"/>
          </p:cNvSpPr>
          <p:nvPr/>
        </p:nvSpPr>
        <p:spPr bwMode="auto">
          <a:xfrm>
            <a:off x="2324353" y="1208287"/>
            <a:ext cx="1504414" cy="42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 b="1">
                <a:solidFill>
                  <a:prstClr val="black"/>
                </a:solidFill>
              </a:rPr>
              <a:t>Install</a:t>
            </a:r>
            <a:r>
              <a:rPr lang="pl-PL" sz="1100">
                <a:solidFill>
                  <a:prstClr val="black"/>
                </a:solidFill>
              </a:rPr>
              <a:t> any scientific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application in the cloud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3" name="Strzałka w prawo 12"/>
          <p:cNvSpPr/>
          <p:nvPr/>
        </p:nvSpPr>
        <p:spPr>
          <a:xfrm>
            <a:off x="5159521" y="1600008"/>
            <a:ext cx="2351520" cy="1958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7421" name="Obraz 87" descr="admi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6321" y="1273094"/>
            <a:ext cx="496800" cy="63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2" name="pole tekstowe 14"/>
          <p:cNvSpPr txBox="1">
            <a:spLocks noChangeArrowheads="1"/>
          </p:cNvSpPr>
          <p:nvPr/>
        </p:nvSpPr>
        <p:spPr bwMode="auto">
          <a:xfrm>
            <a:off x="7505280" y="1860676"/>
            <a:ext cx="659520" cy="25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solidFill>
                  <a:prstClr val="black"/>
                </a:solidFill>
              </a:rPr>
              <a:t>End user</a:t>
            </a:r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7423" name="pole tekstowe 15"/>
          <p:cNvSpPr txBox="1">
            <a:spLocks noChangeArrowheads="1"/>
          </p:cNvSpPr>
          <p:nvPr/>
        </p:nvSpPr>
        <p:spPr bwMode="auto">
          <a:xfrm>
            <a:off x="5990063" y="1731062"/>
            <a:ext cx="1387395" cy="6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 b="1">
                <a:solidFill>
                  <a:prstClr val="black"/>
                </a:solidFill>
              </a:rPr>
              <a:t>Access</a:t>
            </a:r>
            <a:r>
              <a:rPr lang="pl-PL" sz="1100">
                <a:solidFill>
                  <a:prstClr val="black"/>
                </a:solidFill>
              </a:rPr>
              <a:t> available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applications and data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in a secure manner</a:t>
            </a:r>
            <a:endParaRPr lang="en-US" sz="1100">
              <a:solidFill>
                <a:prstClr val="black"/>
              </a:solidFill>
            </a:endParaRPr>
          </a:p>
        </p:txBody>
      </p:sp>
      <p:pic>
        <p:nvPicPr>
          <p:cNvPr id="17424" name="Obraz 85" descr="admin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7761" y="2318644"/>
            <a:ext cx="498240" cy="65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5" name="pole tekstowe 17"/>
          <p:cNvSpPr txBox="1">
            <a:spLocks noChangeArrowheads="1"/>
          </p:cNvSpPr>
          <p:nvPr/>
        </p:nvSpPr>
        <p:spPr bwMode="auto">
          <a:xfrm>
            <a:off x="1437120" y="2916307"/>
            <a:ext cx="960997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solidFill>
                  <a:prstClr val="black"/>
                </a:solidFill>
              </a:rPr>
              <a:t>Administrator</a:t>
            </a:r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3950207" y="2291281"/>
            <a:ext cx="1318466" cy="437699"/>
          </a:xfrm>
          <a:prstGeom prst="rect">
            <a:avLst/>
          </a:prstGeom>
          <a:noFill/>
        </p:spPr>
        <p:txBody>
          <a:bodyPr wrap="none" lIns="82945" tIns="41473" rIns="82945" bIns="41473">
            <a:spAutoFit/>
          </a:bodyPr>
          <a:lstStyle/>
          <a:p>
            <a:pPr algn="ctr">
              <a:defRPr/>
            </a:pPr>
            <a:r>
              <a:rPr lang="pl-PL" sz="1100">
                <a:solidFill>
                  <a:srgbClr val="F79646"/>
                </a:solidFill>
                <a:cs typeface="Calibri" pitchFamily="34" charset="0"/>
              </a:rPr>
              <a:t>Cloud infrastructure</a:t>
            </a:r>
          </a:p>
          <a:p>
            <a:pPr algn="ctr">
              <a:defRPr/>
            </a:pPr>
            <a:r>
              <a:rPr lang="pl-PL" sz="1100">
                <a:solidFill>
                  <a:srgbClr val="F79646"/>
                </a:solidFill>
                <a:cs typeface="Calibri" pitchFamily="34" charset="0"/>
              </a:rPr>
              <a:t>for e-science</a:t>
            </a:r>
            <a:endParaRPr lang="en-US" sz="1100">
              <a:solidFill>
                <a:srgbClr val="F79646"/>
              </a:solidFill>
              <a:cs typeface="Calibri" pitchFamily="34" charset="0"/>
            </a:endParaRPr>
          </a:p>
        </p:txBody>
      </p:sp>
      <p:sp>
        <p:nvSpPr>
          <p:cNvPr id="20" name="Strzałka w prawo 19"/>
          <p:cNvSpPr/>
          <p:nvPr/>
        </p:nvSpPr>
        <p:spPr>
          <a:xfrm>
            <a:off x="2220480" y="2383450"/>
            <a:ext cx="1437120" cy="19586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428" name="pole tekstowe 20"/>
          <p:cNvSpPr txBox="1">
            <a:spLocks noChangeArrowheads="1"/>
          </p:cNvSpPr>
          <p:nvPr/>
        </p:nvSpPr>
        <p:spPr bwMode="auto">
          <a:xfrm>
            <a:off x="2319571" y="2514504"/>
            <a:ext cx="1485178" cy="6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 b="1">
                <a:solidFill>
                  <a:prstClr val="black"/>
                </a:solidFill>
              </a:rPr>
              <a:t>Manage</a:t>
            </a:r>
            <a:r>
              <a:rPr lang="pl-PL" sz="1100">
                <a:solidFill>
                  <a:prstClr val="black"/>
                </a:solidFill>
              </a:rPr>
              <a:t> cloud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computing and storage</a:t>
            </a:r>
          </a:p>
          <a:p>
            <a:pPr algn="ctr"/>
            <a:r>
              <a:rPr lang="pl-PL" sz="1100">
                <a:solidFill>
                  <a:prstClr val="black"/>
                </a:solidFill>
              </a:rPr>
              <a:t>resources</a:t>
            </a:r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7429" name="pole tekstowe 21"/>
          <p:cNvSpPr txBox="1">
            <a:spLocks noChangeArrowheads="1"/>
          </p:cNvSpPr>
          <p:nvPr/>
        </p:nvSpPr>
        <p:spPr bwMode="auto">
          <a:xfrm>
            <a:off x="3972960" y="1926923"/>
            <a:ext cx="1357920" cy="25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 dirty="0" err="1">
                <a:solidFill>
                  <a:prstClr val="black"/>
                </a:solidFill>
              </a:rPr>
              <a:t>Managed</a:t>
            </a:r>
            <a:r>
              <a:rPr lang="pl-PL" sz="1100" dirty="0">
                <a:solidFill>
                  <a:prstClr val="black"/>
                </a:solidFill>
              </a:rPr>
              <a:t> </a:t>
            </a:r>
            <a:r>
              <a:rPr lang="pl-PL" sz="1100" dirty="0" err="1">
                <a:solidFill>
                  <a:prstClr val="black"/>
                </a:solidFill>
              </a:rPr>
              <a:t>application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 smtClean="0"/>
              <a:t>Typical users of </a:t>
            </a:r>
            <a:r>
              <a:rPr lang="en-US" sz="3200" dirty="0"/>
              <a:t>the cloud </a:t>
            </a:r>
            <a:r>
              <a:rPr lang="en-US" sz="3200" dirty="0" smtClean="0"/>
              <a:t>platform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81905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37F27E-C85E-44DA-ACDD-B0A3223ACA36}"/>
              </a:ext>
            </a:extLst>
          </p:cNvPr>
          <p:cNvGrpSpPr/>
          <p:nvPr/>
        </p:nvGrpSpPr>
        <p:grpSpPr>
          <a:xfrm>
            <a:off x="144437" y="951570"/>
            <a:ext cx="8640960" cy="5351019"/>
            <a:chOff x="251520" y="973581"/>
            <a:chExt cx="8640960" cy="5351019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02249148-1874-4827-B99B-B88650303547}"/>
                </a:ext>
              </a:extLst>
            </p:cNvPr>
            <p:cNvGrpSpPr/>
            <p:nvPr/>
          </p:nvGrpSpPr>
          <p:grpSpPr>
            <a:xfrm>
              <a:off x="1547664" y="1121390"/>
              <a:ext cx="2624677" cy="738714"/>
              <a:chOff x="291139" y="1250126"/>
              <a:chExt cx="2624677" cy="738714"/>
            </a:xfrm>
          </p:grpSpPr>
          <p:sp>
            <p:nvSpPr>
              <p:cNvPr id="228" name="Prostokąt zaokrąglony 552">
                <a:extLst>
                  <a:ext uri="{FF2B5EF4-FFF2-40B4-BE49-F238E27FC236}">
                    <a16:creationId xmlns="" xmlns:a16="http://schemas.microsoft.com/office/drawing/2014/main" id="{4ADAC91E-3D2E-4FCA-9C27-565CF14AF825}"/>
                  </a:ext>
                </a:extLst>
              </p:cNvPr>
              <p:cNvSpPr/>
              <p:nvPr/>
            </p:nvSpPr>
            <p:spPr bwMode="auto">
              <a:xfrm>
                <a:off x="291139" y="1250126"/>
                <a:ext cx="2571393" cy="738714"/>
              </a:xfrm>
              <a:prstGeom prst="roundRect">
                <a:avLst>
                  <a:gd name="adj" fmla="val 84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36" tIns="41469" rIns="82936" bIns="4146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9" name="Prostokąt zaokrąglony 559">
                <a:extLst>
                  <a:ext uri="{FF2B5EF4-FFF2-40B4-BE49-F238E27FC236}">
                    <a16:creationId xmlns="" xmlns:a16="http://schemas.microsoft.com/office/drawing/2014/main" id="{318E77DE-C829-4D3B-A594-74F32ECB5139}"/>
                  </a:ext>
                </a:extLst>
              </p:cNvPr>
              <p:cNvSpPr/>
              <p:nvPr/>
            </p:nvSpPr>
            <p:spPr bwMode="auto">
              <a:xfrm>
                <a:off x="390470" y="1346173"/>
                <a:ext cx="1895530" cy="4907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230" name="Obraz 118" descr="1368547005_server.png">
                <a:extLst>
                  <a:ext uri="{FF2B5EF4-FFF2-40B4-BE49-F238E27FC236}">
                    <a16:creationId xmlns="" xmlns:a16="http://schemas.microsoft.com/office/drawing/2014/main" id="{3E268632-DF35-4852-840E-6074A8F19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1743" y="1394899"/>
                <a:ext cx="365719" cy="365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1" name="Obraz 561" descr="vph-share.gif">
                <a:extLst>
                  <a:ext uri="{FF2B5EF4-FFF2-40B4-BE49-F238E27FC236}">
                    <a16:creationId xmlns="" xmlns:a16="http://schemas.microsoft.com/office/drawing/2014/main" id="{B370CD20-00AD-48B9-A12C-9903589F0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68191" y="1377048"/>
                <a:ext cx="647625" cy="459908"/>
              </a:xfrm>
              <a:prstGeom prst="rect">
                <a:avLst/>
              </a:prstGeom>
            </p:spPr>
          </p:pic>
        </p:grpSp>
        <p:sp>
          <p:nvSpPr>
            <p:cNvPr id="7" name="pole tekstowe 291">
              <a:extLst>
                <a:ext uri="{FF2B5EF4-FFF2-40B4-BE49-F238E27FC236}">
                  <a16:creationId xmlns="" xmlns:a16="http://schemas.microsoft.com/office/drawing/2014/main" id="{BE43D126-1728-452A-9FE4-15E5FF09D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101" y="1243970"/>
              <a:ext cx="18585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sz="1100" dirty="0">
                  <a:latin typeface="Calibri" pitchFamily="34" charset="0"/>
                </a:rPr>
                <a:t>VPH-Share services host</a:t>
              </a:r>
            </a:p>
            <a:p>
              <a:r>
                <a:rPr lang="pl-PL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portal.vph-share.eu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BA819ABD-C299-4432-BC66-DB127586F6F7}"/>
                </a:ext>
              </a:extLst>
            </p:cNvPr>
            <p:cNvGrpSpPr/>
            <p:nvPr/>
          </p:nvGrpSpPr>
          <p:grpSpPr>
            <a:xfrm>
              <a:off x="323528" y="2214620"/>
              <a:ext cx="3654425" cy="1536326"/>
              <a:chOff x="323528" y="2127332"/>
              <a:chExt cx="3654425" cy="1536326"/>
            </a:xfrm>
          </p:grpSpPr>
          <p:sp>
            <p:nvSpPr>
              <p:cNvPr id="214" name="Prostokąt zaokrąglony 550">
                <a:extLst>
                  <a:ext uri="{FF2B5EF4-FFF2-40B4-BE49-F238E27FC236}">
                    <a16:creationId xmlns="" xmlns:a16="http://schemas.microsoft.com/office/drawing/2014/main" id="{82509F8D-54A2-4D12-8E77-B0463B13E57C}"/>
                  </a:ext>
                </a:extLst>
              </p:cNvPr>
              <p:cNvSpPr/>
              <p:nvPr/>
            </p:nvSpPr>
            <p:spPr bwMode="auto">
              <a:xfrm>
                <a:off x="323528" y="2127332"/>
                <a:ext cx="3654425" cy="1536326"/>
              </a:xfrm>
              <a:prstGeom prst="roundRect">
                <a:avLst>
                  <a:gd name="adj" fmla="val 3637"/>
                </a:avLst>
              </a:prstGeom>
              <a:solidFill>
                <a:srgbClr val="FFFF00">
                  <a:alpha val="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36" tIns="41469" rIns="82936" bIns="4146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215" name="Grupa 228">
                <a:extLst>
                  <a:ext uri="{FF2B5EF4-FFF2-40B4-BE49-F238E27FC236}">
                    <a16:creationId xmlns="" xmlns:a16="http://schemas.microsoft.com/office/drawing/2014/main" id="{5BB0814B-5FEC-4A01-8E3D-FC19BE727624}"/>
                  </a:ext>
                </a:extLst>
              </p:cNvPr>
              <p:cNvGrpSpPr/>
              <p:nvPr/>
            </p:nvGrpSpPr>
            <p:grpSpPr>
              <a:xfrm>
                <a:off x="417707" y="2209850"/>
                <a:ext cx="2066061" cy="490788"/>
                <a:chOff x="2411760" y="1536133"/>
                <a:chExt cx="2066061" cy="490788"/>
              </a:xfrm>
            </p:grpSpPr>
            <p:grpSp>
              <p:nvGrpSpPr>
                <p:cNvPr id="224" name="Grupa 289">
                  <a:extLst>
                    <a:ext uri="{FF2B5EF4-FFF2-40B4-BE49-F238E27FC236}">
                      <a16:creationId xmlns="" xmlns:a16="http://schemas.microsoft.com/office/drawing/2014/main" id="{06E7656F-4D17-45B3-BB83-3795C1C8E4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1760" y="1536133"/>
                  <a:ext cx="2066061" cy="490788"/>
                  <a:chOff x="2392910" y="1835621"/>
                  <a:chExt cx="2944370" cy="541780"/>
                </a:xfrm>
              </p:grpSpPr>
              <p:sp>
                <p:nvSpPr>
                  <p:cNvPr id="226" name="Prostokąt zaokrąglony 565">
                    <a:extLst>
                      <a:ext uri="{FF2B5EF4-FFF2-40B4-BE49-F238E27FC236}">
                        <a16:creationId xmlns="" xmlns:a16="http://schemas.microsoft.com/office/drawing/2014/main" id="{1157C34A-2397-4EDE-BB43-D1325CE89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92910" y="1835621"/>
                    <a:ext cx="2822281" cy="54178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227" name="pole tekstowe 291">
                    <a:extLst>
                      <a:ext uri="{FF2B5EF4-FFF2-40B4-BE49-F238E27FC236}">
                        <a16:creationId xmlns="" xmlns:a16="http://schemas.microsoft.com/office/drawing/2014/main" id="{279F10CC-6F4A-4C38-BBA2-6CE811A0DF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6009" y="1858425"/>
                    <a:ext cx="2431271" cy="5096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l-PL" sz="1200" dirty="0" err="1">
                        <a:latin typeface="Calibri" pitchFamily="34" charset="0"/>
                      </a:rPr>
                      <a:t>Core</a:t>
                    </a:r>
                    <a:r>
                      <a:rPr lang="pl-PL" sz="1200" dirty="0">
                        <a:latin typeface="Calibri" pitchFamily="34" charset="0"/>
                      </a:rPr>
                      <a:t> Services Host</a:t>
                    </a:r>
                  </a:p>
                  <a:p>
                    <a:r>
                      <a:rPr lang="pl-PL" sz="1200" dirty="0">
                        <a:latin typeface="Courier New" pitchFamily="49" charset="0"/>
                        <a:cs typeface="Courier New" pitchFamily="49" charset="0"/>
                      </a:rPr>
                      <a:t>vph.cyfronet.pl</a:t>
                    </a:r>
                    <a:endParaRPr lang="en-US" sz="1200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pic>
              <p:nvPicPr>
                <p:cNvPr id="225" name="Obraz 118" descr="1368547005_server.png">
                  <a:extLst>
                    <a:ext uri="{FF2B5EF4-FFF2-40B4-BE49-F238E27FC236}">
                      <a16:creationId xmlns="" xmlns:a16="http://schemas.microsoft.com/office/drawing/2014/main" id="{5B78D862-8CC1-4D27-BBD9-1D096D1267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473033" y="1604706"/>
                  <a:ext cx="365719" cy="3657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16" name="Prostokąt zaokrąglony 599">
                <a:extLst>
                  <a:ext uri="{FF2B5EF4-FFF2-40B4-BE49-F238E27FC236}">
                    <a16:creationId xmlns="" xmlns:a16="http://schemas.microsoft.com/office/drawing/2014/main" id="{A83CA86F-728A-4E0F-977E-8E137689DD03}"/>
                  </a:ext>
                </a:extLst>
              </p:cNvPr>
              <p:cNvSpPr/>
              <p:nvPr/>
            </p:nvSpPr>
            <p:spPr bwMode="auto">
              <a:xfrm>
                <a:off x="413389" y="2819779"/>
                <a:ext cx="3419531" cy="329594"/>
              </a:xfrm>
              <a:prstGeom prst="roundRect">
                <a:avLst>
                  <a:gd name="adj" fmla="val 10319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17" name="pole tekstowe 291">
                <a:extLst>
                  <a:ext uri="{FF2B5EF4-FFF2-40B4-BE49-F238E27FC236}">
                    <a16:creationId xmlns="" xmlns:a16="http://schemas.microsoft.com/office/drawing/2014/main" id="{7430560A-74BB-44A6-88AF-4C63C09ED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7789" y="2835708"/>
                <a:ext cx="1567132" cy="276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30" tIns="45715" rIns="91430" bIns="45715">
                <a:spAutoFit/>
              </a:bodyPr>
              <a:lstStyle/>
              <a:p>
                <a:pPr algn="ctr"/>
                <a:r>
                  <a:rPr lang="pl-PL" sz="1200" dirty="0">
                    <a:latin typeface="Calibri" pitchFamily="34" charset="0"/>
                  </a:rPr>
                  <a:t>Atmosphere-VPH</a:t>
                </a:r>
                <a:endParaRPr lang="en-US" sz="1200" dirty="0">
                  <a:latin typeface="Calibri" pitchFamily="34" charset="0"/>
                </a:endParaRPr>
              </a:p>
            </p:txBody>
          </p:sp>
          <p:grpSp>
            <p:nvGrpSpPr>
              <p:cNvPr id="218" name="Grupa 144">
                <a:extLst>
                  <a:ext uri="{FF2B5EF4-FFF2-40B4-BE49-F238E27FC236}">
                    <a16:creationId xmlns="" xmlns:a16="http://schemas.microsoft.com/office/drawing/2014/main" id="{B7BC42E3-92B5-4050-9245-6187D51FF5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14360" y="2353120"/>
                <a:ext cx="185638" cy="460365"/>
                <a:chOff x="2987824" y="3465003"/>
                <a:chExt cx="71709" cy="178557"/>
              </a:xfrm>
            </p:grpSpPr>
            <p:cxnSp>
              <p:nvCxnSpPr>
                <p:cNvPr id="222" name="Łącznik prosty 602">
                  <a:extLst>
                    <a:ext uri="{FF2B5EF4-FFF2-40B4-BE49-F238E27FC236}">
                      <a16:creationId xmlns="" xmlns:a16="http://schemas.microsoft.com/office/drawing/2014/main" id="{B18EAE27-708B-4E60-A538-9C6DBE0FC69D}"/>
                    </a:ext>
                  </a:extLst>
                </p:cNvPr>
                <p:cNvCxnSpPr/>
                <p:nvPr/>
              </p:nvCxnSpPr>
              <p:spPr>
                <a:xfrm>
                  <a:off x="3025277" y="3536127"/>
                  <a:ext cx="0" cy="107433"/>
                </a:xfrm>
                <a:prstGeom prst="line">
                  <a:avLst/>
                </a:prstGeom>
                <a:ln w="12700">
                  <a:solidFill>
                    <a:srgbClr val="385D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Elipsa 603">
                  <a:extLst>
                    <a:ext uri="{FF2B5EF4-FFF2-40B4-BE49-F238E27FC236}">
                      <a16:creationId xmlns="" xmlns:a16="http://schemas.microsoft.com/office/drawing/2014/main" id="{D33CAF3F-1F6B-4616-AD91-2F5A49E0492A}"/>
                    </a:ext>
                  </a:extLst>
                </p:cNvPr>
                <p:cNvSpPr/>
                <p:nvPr/>
              </p:nvSpPr>
              <p:spPr>
                <a:xfrm>
                  <a:off x="2987824" y="3465003"/>
                  <a:ext cx="71709" cy="72009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219" name="pole tekstowe 291">
                <a:extLst>
                  <a:ext uri="{FF2B5EF4-FFF2-40B4-BE49-F238E27FC236}">
                    <a16:creationId xmlns="" xmlns:a16="http://schemas.microsoft.com/office/drawing/2014/main" id="{830CA7F2-13F6-47A3-B3C8-04500DA23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018" y="2204864"/>
                <a:ext cx="1244886" cy="400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30" tIns="45715" rIns="91430" bIns="45715">
                <a:spAutoFit/>
              </a:bodyPr>
              <a:lstStyle/>
              <a:p>
                <a:pPr algn="ctr"/>
                <a:r>
                  <a:rPr lang="pl-PL" sz="1000" dirty="0">
                    <a:latin typeface="Calibri" pitchFamily="34" charset="0"/>
                  </a:rPr>
                  <a:t>Secure RESTful API</a:t>
                </a:r>
              </a:p>
              <a:p>
                <a:pPr algn="ctr"/>
                <a:r>
                  <a:rPr lang="pl-PL" sz="1000" dirty="0">
                    <a:latin typeface="Calibri" pitchFamily="34" charset="0"/>
                  </a:rPr>
                  <a:t>(Cloud Facade)</a:t>
                </a:r>
                <a:endParaRPr lang="en-US" sz="1000" dirty="0">
                  <a:latin typeface="Calibri" pitchFamily="34" charset="0"/>
                </a:endParaRPr>
              </a:p>
            </p:txBody>
          </p:sp>
          <p:sp>
            <p:nvSpPr>
              <p:cNvPr id="220" name="Prostokąt zaokrąglony 599">
                <a:extLst>
                  <a:ext uri="{FF2B5EF4-FFF2-40B4-BE49-F238E27FC236}">
                    <a16:creationId xmlns="" xmlns:a16="http://schemas.microsoft.com/office/drawing/2014/main" id="{DCB1E52A-1A8F-4385-BC9F-B2ABC349C33A}"/>
                  </a:ext>
                </a:extLst>
              </p:cNvPr>
              <p:cNvSpPr/>
              <p:nvPr/>
            </p:nvSpPr>
            <p:spPr bwMode="auto">
              <a:xfrm>
                <a:off x="427925" y="3231610"/>
                <a:ext cx="3419531" cy="329594"/>
              </a:xfrm>
              <a:prstGeom prst="roundRect">
                <a:avLst>
                  <a:gd name="adj" fmla="val 10319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1" name="pole tekstowe 291">
                <a:extLst>
                  <a:ext uri="{FF2B5EF4-FFF2-40B4-BE49-F238E27FC236}">
                    <a16:creationId xmlns="" xmlns:a16="http://schemas.microsoft.com/office/drawing/2014/main" id="{F8E70980-3453-4C7B-83CD-A8F928A30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153" y="3247539"/>
                <a:ext cx="2930124" cy="276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30" tIns="45715" rIns="91430" bIns="45715">
                <a:spAutoFit/>
              </a:bodyPr>
              <a:lstStyle/>
              <a:p>
                <a:pPr algn="ctr"/>
                <a:r>
                  <a:rPr lang="pl-PL" sz="1200" dirty="0">
                    <a:latin typeface="Calibri" pitchFamily="34" charset="0"/>
                  </a:rPr>
                  <a:t>Atmosphere core (internal dependency)</a:t>
                </a:r>
                <a:endParaRPr lang="en-US" sz="1200" dirty="0">
                  <a:latin typeface="Calibri" pitchFamily="34" charset="0"/>
                </a:endParaRPr>
              </a:p>
            </p:txBody>
          </p:sp>
        </p:grpSp>
        <p:cxnSp>
          <p:nvCxnSpPr>
            <p:cNvPr id="9" name="Łącznik prosty 605">
              <a:extLst>
                <a:ext uri="{FF2B5EF4-FFF2-40B4-BE49-F238E27FC236}">
                  <a16:creationId xmlns="" xmlns:a16="http://schemas.microsoft.com/office/drawing/2014/main" id="{08806BC3-B0E3-4601-8C93-D748036F6625}"/>
                </a:ext>
              </a:extLst>
            </p:cNvPr>
            <p:cNvCxnSpPr/>
            <p:nvPr/>
          </p:nvCxnSpPr>
          <p:spPr bwMode="auto">
            <a:xfrm>
              <a:off x="3711318" y="1870876"/>
              <a:ext cx="0" cy="556396"/>
            </a:xfrm>
            <a:prstGeom prst="line">
              <a:avLst/>
            </a:prstGeom>
            <a:ln w="12700"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D8BB1C6E-2404-46B6-86C1-A00C8207B0BB}"/>
                </a:ext>
              </a:extLst>
            </p:cNvPr>
            <p:cNvGrpSpPr/>
            <p:nvPr/>
          </p:nvGrpSpPr>
          <p:grpSpPr>
            <a:xfrm>
              <a:off x="4652643" y="973581"/>
              <a:ext cx="4239837" cy="993530"/>
              <a:chOff x="4550242" y="727695"/>
              <a:chExt cx="4239837" cy="993530"/>
            </a:xfrm>
          </p:grpSpPr>
          <p:sp>
            <p:nvSpPr>
              <p:cNvPr id="186" name="Prostokąt zaokrąglony 321">
                <a:extLst>
                  <a:ext uri="{FF2B5EF4-FFF2-40B4-BE49-F238E27FC236}">
                    <a16:creationId xmlns="" xmlns:a16="http://schemas.microsoft.com/office/drawing/2014/main" id="{4E96387E-E0E8-4ADB-93D4-4A5F1AA6D510}"/>
                  </a:ext>
                </a:extLst>
              </p:cNvPr>
              <p:cNvSpPr/>
              <p:nvPr/>
            </p:nvSpPr>
            <p:spPr bwMode="auto">
              <a:xfrm>
                <a:off x="4550242" y="764705"/>
                <a:ext cx="4239837" cy="956520"/>
              </a:xfrm>
              <a:prstGeom prst="roundRect">
                <a:avLst>
                  <a:gd name="adj" fmla="val 451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7" name="pole tekstowe 303">
                <a:extLst>
                  <a:ext uri="{FF2B5EF4-FFF2-40B4-BE49-F238E27FC236}">
                    <a16:creationId xmlns="" xmlns:a16="http://schemas.microsoft.com/office/drawing/2014/main" id="{6B1ED508-5BDB-4ABD-A414-BCB876E24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1008" y="727695"/>
                <a:ext cx="2931392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VPH-Share cloud site at CYF</a:t>
                </a:r>
              </a:p>
            </p:txBody>
          </p:sp>
          <p:grpSp>
            <p:nvGrpSpPr>
              <p:cNvPr id="188" name="Grupa 356">
                <a:extLst>
                  <a:ext uri="{FF2B5EF4-FFF2-40B4-BE49-F238E27FC236}">
                    <a16:creationId xmlns="" xmlns:a16="http://schemas.microsoft.com/office/drawing/2014/main" id="{DB642C50-FEB4-4279-A7FB-4E56DE88E244}"/>
                  </a:ext>
                </a:extLst>
              </p:cNvPr>
              <p:cNvGrpSpPr/>
              <p:nvPr/>
            </p:nvGrpSpPr>
            <p:grpSpPr>
              <a:xfrm>
                <a:off x="5418224" y="1341544"/>
                <a:ext cx="381000" cy="287256"/>
                <a:chOff x="6236270" y="4758633"/>
                <a:chExt cx="505440" cy="349632"/>
              </a:xfrm>
            </p:grpSpPr>
            <p:sp>
              <p:nvSpPr>
                <p:cNvPr id="212" name="Prostokąt zaokrąglony 355">
                  <a:extLst>
                    <a:ext uri="{FF2B5EF4-FFF2-40B4-BE49-F238E27FC236}">
                      <a16:creationId xmlns="" xmlns:a16="http://schemas.microsoft.com/office/drawing/2014/main" id="{DDAFF0B6-2BDC-45A6-B8A7-23D9D9B3982F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213" name="Obraz 86" descr="1368547005_server.png">
                  <a:extLst>
                    <a:ext uri="{FF2B5EF4-FFF2-40B4-BE49-F238E27FC236}">
                      <a16:creationId xmlns="" xmlns:a16="http://schemas.microsoft.com/office/drawing/2014/main" id="{CEC2460F-66DA-4E88-B459-1CD8B9288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89" name="Grupa 356">
                <a:extLst>
                  <a:ext uri="{FF2B5EF4-FFF2-40B4-BE49-F238E27FC236}">
                    <a16:creationId xmlns="" xmlns:a16="http://schemas.microsoft.com/office/drawing/2014/main" id="{F3837772-435F-4B0D-A101-0B22019BFC68}"/>
                  </a:ext>
                </a:extLst>
              </p:cNvPr>
              <p:cNvGrpSpPr/>
              <p:nvPr/>
            </p:nvGrpSpPr>
            <p:grpSpPr>
              <a:xfrm>
                <a:off x="5418224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210" name="Prostokąt zaokrąglony 353">
                  <a:extLst>
                    <a:ext uri="{FF2B5EF4-FFF2-40B4-BE49-F238E27FC236}">
                      <a16:creationId xmlns="" xmlns:a16="http://schemas.microsoft.com/office/drawing/2014/main" id="{5166CFBF-DEB2-4236-9789-58B495672B3A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AC090">
                    <a:alpha val="49804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211" name="Obraz 86" descr="1368547005_server.png">
                  <a:extLst>
                    <a:ext uri="{FF2B5EF4-FFF2-40B4-BE49-F238E27FC236}">
                      <a16:creationId xmlns="" xmlns:a16="http://schemas.microsoft.com/office/drawing/2014/main" id="{0AC95C20-BEBA-4AD4-922C-1E4FD886D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90" name="Grupa 356">
                <a:extLst>
                  <a:ext uri="{FF2B5EF4-FFF2-40B4-BE49-F238E27FC236}">
                    <a16:creationId xmlns="" xmlns:a16="http://schemas.microsoft.com/office/drawing/2014/main" id="{EFEC59DC-AE06-4FDB-93DB-9BF0D0DB1070}"/>
                  </a:ext>
                </a:extLst>
              </p:cNvPr>
              <p:cNvGrpSpPr/>
              <p:nvPr/>
            </p:nvGrpSpPr>
            <p:grpSpPr>
              <a:xfrm>
                <a:off x="5850272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208" name="Prostokąt zaokrąglony 355">
                  <a:extLst>
                    <a:ext uri="{FF2B5EF4-FFF2-40B4-BE49-F238E27FC236}">
                      <a16:creationId xmlns="" xmlns:a16="http://schemas.microsoft.com/office/drawing/2014/main" id="{5FA792A2-CD16-4C55-A08B-6E45815A04F0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209" name="Obraz 86" descr="1368547005_server.png">
                  <a:extLst>
                    <a:ext uri="{FF2B5EF4-FFF2-40B4-BE49-F238E27FC236}">
                      <a16:creationId xmlns="" xmlns:a16="http://schemas.microsoft.com/office/drawing/2014/main" id="{0D972A99-00E7-4192-B3A2-974FF1FC7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91" name="Grupa 356">
                <a:extLst>
                  <a:ext uri="{FF2B5EF4-FFF2-40B4-BE49-F238E27FC236}">
                    <a16:creationId xmlns="" xmlns:a16="http://schemas.microsoft.com/office/drawing/2014/main" id="{1DD17B9E-0101-40B5-AF8D-EE1F717C58F2}"/>
                  </a:ext>
                </a:extLst>
              </p:cNvPr>
              <p:cNvGrpSpPr/>
              <p:nvPr/>
            </p:nvGrpSpPr>
            <p:grpSpPr>
              <a:xfrm>
                <a:off x="6282320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206" name="Prostokąt zaokrąglony 355">
                  <a:extLst>
                    <a:ext uri="{FF2B5EF4-FFF2-40B4-BE49-F238E27FC236}">
                      <a16:creationId xmlns="" xmlns:a16="http://schemas.microsoft.com/office/drawing/2014/main" id="{C27F3324-2061-4BF5-951D-079A685BA8BD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207" name="Obraz 86" descr="1368547005_server.png">
                  <a:extLst>
                    <a:ext uri="{FF2B5EF4-FFF2-40B4-BE49-F238E27FC236}">
                      <a16:creationId xmlns="" xmlns:a16="http://schemas.microsoft.com/office/drawing/2014/main" id="{EF515215-7971-4F57-87DA-C81B1F46A1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92" name="Grupa 356">
                <a:extLst>
                  <a:ext uri="{FF2B5EF4-FFF2-40B4-BE49-F238E27FC236}">
                    <a16:creationId xmlns="" xmlns:a16="http://schemas.microsoft.com/office/drawing/2014/main" id="{697E17E8-1464-4792-842F-6BFD897A4D93}"/>
                  </a:ext>
                </a:extLst>
              </p:cNvPr>
              <p:cNvGrpSpPr/>
              <p:nvPr/>
            </p:nvGrpSpPr>
            <p:grpSpPr>
              <a:xfrm>
                <a:off x="5850272" y="1340768"/>
                <a:ext cx="381000" cy="287256"/>
                <a:chOff x="6236270" y="4758633"/>
                <a:chExt cx="505440" cy="349632"/>
              </a:xfrm>
            </p:grpSpPr>
            <p:sp>
              <p:nvSpPr>
                <p:cNvPr id="204" name="Prostokąt zaokrąglony 355">
                  <a:extLst>
                    <a:ext uri="{FF2B5EF4-FFF2-40B4-BE49-F238E27FC236}">
                      <a16:creationId xmlns="" xmlns:a16="http://schemas.microsoft.com/office/drawing/2014/main" id="{2F022D36-0CBD-4012-B7D9-C6B2E45E1912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205" name="Obraz 86" descr="1368547005_server.png">
                  <a:extLst>
                    <a:ext uri="{FF2B5EF4-FFF2-40B4-BE49-F238E27FC236}">
                      <a16:creationId xmlns="" xmlns:a16="http://schemas.microsoft.com/office/drawing/2014/main" id="{A13E4D27-6428-47CB-8ACC-1CB87927C7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93" name="Grupa 356">
                <a:extLst>
                  <a:ext uri="{FF2B5EF4-FFF2-40B4-BE49-F238E27FC236}">
                    <a16:creationId xmlns="" xmlns:a16="http://schemas.microsoft.com/office/drawing/2014/main" id="{F3E58D7B-37B8-41F7-B341-95719FCC3B1D}"/>
                  </a:ext>
                </a:extLst>
              </p:cNvPr>
              <p:cNvGrpSpPr/>
              <p:nvPr/>
            </p:nvGrpSpPr>
            <p:grpSpPr>
              <a:xfrm>
                <a:off x="6714368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202" name="Prostokąt zaokrąglony 355">
                  <a:extLst>
                    <a:ext uri="{FF2B5EF4-FFF2-40B4-BE49-F238E27FC236}">
                      <a16:creationId xmlns="" xmlns:a16="http://schemas.microsoft.com/office/drawing/2014/main" id="{2726CCD0-5CDC-4C58-8ADF-F9C22BF6ED63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203" name="Obraz 86" descr="1368547005_server.png">
                  <a:extLst>
                    <a:ext uri="{FF2B5EF4-FFF2-40B4-BE49-F238E27FC236}">
                      <a16:creationId xmlns="" xmlns:a16="http://schemas.microsoft.com/office/drawing/2014/main" id="{4DC8B820-2ACD-4A51-8579-31943B1B16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94" name="pole tekstowe 303">
                <a:extLst>
                  <a:ext uri="{FF2B5EF4-FFF2-40B4-BE49-F238E27FC236}">
                    <a16:creationId xmlns="" xmlns:a16="http://schemas.microsoft.com/office/drawing/2014/main" id="{1934CAA5-46DD-4BF5-939C-8CC99C212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421" y="1330011"/>
                <a:ext cx="1366754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Worker nodes</a:t>
                </a: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="" xmlns:a16="http://schemas.microsoft.com/office/drawing/2014/main" id="{47ACC1E7-3622-4604-9292-89BD9D74828B}"/>
                  </a:ext>
                </a:extLst>
              </p:cNvPr>
              <p:cNvGrpSpPr/>
              <p:nvPr/>
            </p:nvGrpSpPr>
            <p:grpSpPr>
              <a:xfrm>
                <a:off x="7270869" y="986260"/>
                <a:ext cx="1405587" cy="648343"/>
                <a:chOff x="7254132" y="1087735"/>
                <a:chExt cx="1405587" cy="648343"/>
              </a:xfrm>
            </p:grpSpPr>
            <p:sp>
              <p:nvSpPr>
                <p:cNvPr id="197" name="Prostokąt zaokrąglony 325">
                  <a:extLst>
                    <a:ext uri="{FF2B5EF4-FFF2-40B4-BE49-F238E27FC236}">
                      <a16:creationId xmlns="" xmlns:a16="http://schemas.microsoft.com/office/drawing/2014/main" id="{31E9F598-0627-43CB-BEE8-CDED68B39046}"/>
                    </a:ext>
                  </a:extLst>
                </p:cNvPr>
                <p:cNvSpPr/>
                <p:nvPr/>
              </p:nvSpPr>
              <p:spPr bwMode="auto">
                <a:xfrm>
                  <a:off x="7254132" y="1102873"/>
                  <a:ext cx="1405587" cy="633205"/>
                </a:xfrm>
                <a:prstGeom prst="roundRect">
                  <a:avLst>
                    <a:gd name="adj" fmla="val 4319"/>
                  </a:avLst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2945" tIns="41473" rIns="82945" bIns="41473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pic>
              <p:nvPicPr>
                <p:cNvPr id="198" name="Obraz 329" descr="1399565533_012.png">
                  <a:extLst>
                    <a:ext uri="{FF2B5EF4-FFF2-40B4-BE49-F238E27FC236}">
                      <a16:creationId xmlns="" xmlns:a16="http://schemas.microsoft.com/office/drawing/2014/main" id="{B0B3F789-777F-4175-ACE1-CC1F4680E5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345703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199" name="Obraz 331" descr="1399565533_012.png">
                  <a:extLst>
                    <a:ext uri="{FF2B5EF4-FFF2-40B4-BE49-F238E27FC236}">
                      <a16:creationId xmlns="" xmlns:a16="http://schemas.microsoft.com/office/drawing/2014/main" id="{216AA919-3A22-40BA-9C3D-BE09B1AFC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770318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200" name="Obraz 332" descr="1399565533_012.png">
                  <a:extLst>
                    <a:ext uri="{FF2B5EF4-FFF2-40B4-BE49-F238E27FC236}">
                      <a16:creationId xmlns="" xmlns:a16="http://schemas.microsoft.com/office/drawing/2014/main" id="{00D8A7EE-8ADF-41F9-9F3B-71A15F93E9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94933" y="1268495"/>
                  <a:ext cx="389772" cy="389772"/>
                </a:xfrm>
                <a:prstGeom prst="rect">
                  <a:avLst/>
                </a:prstGeom>
              </p:spPr>
            </p:pic>
            <p:sp>
              <p:nvSpPr>
                <p:cNvPr id="201" name="pole tekstowe 303">
                  <a:extLst>
                    <a:ext uri="{FF2B5EF4-FFF2-40B4-BE49-F238E27FC236}">
                      <a16:creationId xmlns="" xmlns:a16="http://schemas.microsoft.com/office/drawing/2014/main" id="{69D1F2E3-AC36-4343-87FA-32FED993B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7911" y="1087735"/>
                  <a:ext cx="1366754" cy="2530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dirty="0">
                      <a:latin typeface="Calibri" pitchFamily="34" charset="0"/>
                    </a:rPr>
                    <a:t>Template repository</a:t>
                  </a:r>
                </a:p>
              </p:txBody>
            </p:sp>
          </p:grpSp>
          <p:pic>
            <p:nvPicPr>
              <p:cNvPr id="196" name="Picture 2" descr="http://packetpushers.net/wp-content/uploads/2015/03/openstack-logo.jpg">
                <a:extLst>
                  <a:ext uri="{FF2B5EF4-FFF2-40B4-BE49-F238E27FC236}">
                    <a16:creationId xmlns="" xmlns:a16="http://schemas.microsoft.com/office/drawing/2014/main" id="{5BAA5635-7832-4399-8234-486870D74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098" y="992818"/>
                <a:ext cx="635982" cy="635982"/>
              </a:xfrm>
              <a:prstGeom prst="rect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B69F0516-BC2D-4D37-AD7B-E9A8C565D31E}"/>
                </a:ext>
              </a:extLst>
            </p:cNvPr>
            <p:cNvGrpSpPr/>
            <p:nvPr/>
          </p:nvGrpSpPr>
          <p:grpSpPr>
            <a:xfrm>
              <a:off x="4652643" y="2062953"/>
              <a:ext cx="4239837" cy="993530"/>
              <a:chOff x="4550242" y="727695"/>
              <a:chExt cx="4239837" cy="993530"/>
            </a:xfrm>
          </p:grpSpPr>
          <p:sp>
            <p:nvSpPr>
              <p:cNvPr id="158" name="Prostokąt zaokrąglony 321">
                <a:extLst>
                  <a:ext uri="{FF2B5EF4-FFF2-40B4-BE49-F238E27FC236}">
                    <a16:creationId xmlns="" xmlns:a16="http://schemas.microsoft.com/office/drawing/2014/main" id="{EFD08429-18BB-41CD-A213-AED2CED69215}"/>
                  </a:ext>
                </a:extLst>
              </p:cNvPr>
              <p:cNvSpPr/>
              <p:nvPr/>
            </p:nvSpPr>
            <p:spPr bwMode="auto">
              <a:xfrm>
                <a:off x="4550242" y="764705"/>
                <a:ext cx="4239837" cy="956520"/>
              </a:xfrm>
              <a:prstGeom prst="roundRect">
                <a:avLst>
                  <a:gd name="adj" fmla="val 451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9" name="pole tekstowe 303">
                <a:extLst>
                  <a:ext uri="{FF2B5EF4-FFF2-40B4-BE49-F238E27FC236}">
                    <a16:creationId xmlns="" xmlns:a16="http://schemas.microsoft.com/office/drawing/2014/main" id="{D39D928D-4CAA-480F-85DA-C7347F98D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1008" y="727695"/>
                <a:ext cx="2931392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VPH-Share cloud site at UNIVIE</a:t>
                </a:r>
              </a:p>
            </p:txBody>
          </p:sp>
          <p:grpSp>
            <p:nvGrpSpPr>
              <p:cNvPr id="160" name="Grupa 356">
                <a:extLst>
                  <a:ext uri="{FF2B5EF4-FFF2-40B4-BE49-F238E27FC236}">
                    <a16:creationId xmlns="" xmlns:a16="http://schemas.microsoft.com/office/drawing/2014/main" id="{E171DE1A-C324-4A5A-980E-3BD3F62F8184}"/>
                  </a:ext>
                </a:extLst>
              </p:cNvPr>
              <p:cNvGrpSpPr/>
              <p:nvPr/>
            </p:nvGrpSpPr>
            <p:grpSpPr>
              <a:xfrm>
                <a:off x="5418224" y="1341544"/>
                <a:ext cx="381000" cy="287256"/>
                <a:chOff x="6236270" y="4758633"/>
                <a:chExt cx="505440" cy="349632"/>
              </a:xfrm>
            </p:grpSpPr>
            <p:sp>
              <p:nvSpPr>
                <p:cNvPr id="184" name="Prostokąt zaokrąglony 355">
                  <a:extLst>
                    <a:ext uri="{FF2B5EF4-FFF2-40B4-BE49-F238E27FC236}">
                      <a16:creationId xmlns="" xmlns:a16="http://schemas.microsoft.com/office/drawing/2014/main" id="{F794CA09-921C-4650-8CA3-59B5B0FC6941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85" name="Obraz 86" descr="1368547005_server.png">
                  <a:extLst>
                    <a:ext uri="{FF2B5EF4-FFF2-40B4-BE49-F238E27FC236}">
                      <a16:creationId xmlns="" xmlns:a16="http://schemas.microsoft.com/office/drawing/2014/main" id="{93D6FD31-A469-47D5-90F5-C7F405CBF7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61" name="Grupa 356">
                <a:extLst>
                  <a:ext uri="{FF2B5EF4-FFF2-40B4-BE49-F238E27FC236}">
                    <a16:creationId xmlns="" xmlns:a16="http://schemas.microsoft.com/office/drawing/2014/main" id="{3F1AB546-E84A-4BCB-BF48-F4606671197E}"/>
                  </a:ext>
                </a:extLst>
              </p:cNvPr>
              <p:cNvGrpSpPr/>
              <p:nvPr/>
            </p:nvGrpSpPr>
            <p:grpSpPr>
              <a:xfrm>
                <a:off x="5418224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82" name="Prostokąt zaokrąglony 353">
                  <a:extLst>
                    <a:ext uri="{FF2B5EF4-FFF2-40B4-BE49-F238E27FC236}">
                      <a16:creationId xmlns="" xmlns:a16="http://schemas.microsoft.com/office/drawing/2014/main" id="{AD2CCCF3-8826-40F1-8EF8-5C7C213EDA15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AC090">
                    <a:alpha val="49804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83" name="Obraz 86" descr="1368547005_server.png">
                  <a:extLst>
                    <a:ext uri="{FF2B5EF4-FFF2-40B4-BE49-F238E27FC236}">
                      <a16:creationId xmlns="" xmlns:a16="http://schemas.microsoft.com/office/drawing/2014/main" id="{C198902A-9360-4154-B5EC-6B1E2D4B7D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62" name="Grupa 356">
                <a:extLst>
                  <a:ext uri="{FF2B5EF4-FFF2-40B4-BE49-F238E27FC236}">
                    <a16:creationId xmlns="" xmlns:a16="http://schemas.microsoft.com/office/drawing/2014/main" id="{60D4A347-3908-472A-BC98-BF6CE9BB986F}"/>
                  </a:ext>
                </a:extLst>
              </p:cNvPr>
              <p:cNvGrpSpPr/>
              <p:nvPr/>
            </p:nvGrpSpPr>
            <p:grpSpPr>
              <a:xfrm>
                <a:off x="5850272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80" name="Prostokąt zaokrąglony 355">
                  <a:extLst>
                    <a:ext uri="{FF2B5EF4-FFF2-40B4-BE49-F238E27FC236}">
                      <a16:creationId xmlns="" xmlns:a16="http://schemas.microsoft.com/office/drawing/2014/main" id="{18C11B1C-36E3-41C1-AEDB-BB8D0E7D8347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81" name="Obraz 86" descr="1368547005_server.png">
                  <a:extLst>
                    <a:ext uri="{FF2B5EF4-FFF2-40B4-BE49-F238E27FC236}">
                      <a16:creationId xmlns="" xmlns:a16="http://schemas.microsoft.com/office/drawing/2014/main" id="{2D84003F-261F-4B6D-BFD0-467A32C05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63" name="Grupa 356">
                <a:extLst>
                  <a:ext uri="{FF2B5EF4-FFF2-40B4-BE49-F238E27FC236}">
                    <a16:creationId xmlns="" xmlns:a16="http://schemas.microsoft.com/office/drawing/2014/main" id="{3FE0EF8C-8794-4CDE-803C-0E1CDD371F1E}"/>
                  </a:ext>
                </a:extLst>
              </p:cNvPr>
              <p:cNvGrpSpPr/>
              <p:nvPr/>
            </p:nvGrpSpPr>
            <p:grpSpPr>
              <a:xfrm>
                <a:off x="6282320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78" name="Prostokąt zaokrąglony 355">
                  <a:extLst>
                    <a:ext uri="{FF2B5EF4-FFF2-40B4-BE49-F238E27FC236}">
                      <a16:creationId xmlns="" xmlns:a16="http://schemas.microsoft.com/office/drawing/2014/main" id="{82DB5EA8-FDCA-418E-A1B9-5849E36485C4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79" name="Obraz 86" descr="1368547005_server.png">
                  <a:extLst>
                    <a:ext uri="{FF2B5EF4-FFF2-40B4-BE49-F238E27FC236}">
                      <a16:creationId xmlns="" xmlns:a16="http://schemas.microsoft.com/office/drawing/2014/main" id="{2052604E-4D7D-4605-91B9-871A68D22A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64" name="Grupa 356">
                <a:extLst>
                  <a:ext uri="{FF2B5EF4-FFF2-40B4-BE49-F238E27FC236}">
                    <a16:creationId xmlns="" xmlns:a16="http://schemas.microsoft.com/office/drawing/2014/main" id="{52C2728A-940A-47B6-A764-4BBAB833BE9A}"/>
                  </a:ext>
                </a:extLst>
              </p:cNvPr>
              <p:cNvGrpSpPr/>
              <p:nvPr/>
            </p:nvGrpSpPr>
            <p:grpSpPr>
              <a:xfrm>
                <a:off x="5850272" y="1340768"/>
                <a:ext cx="381000" cy="287256"/>
                <a:chOff x="6236270" y="4758633"/>
                <a:chExt cx="505440" cy="349632"/>
              </a:xfrm>
            </p:grpSpPr>
            <p:sp>
              <p:nvSpPr>
                <p:cNvPr id="176" name="Prostokąt zaokrąglony 355">
                  <a:extLst>
                    <a:ext uri="{FF2B5EF4-FFF2-40B4-BE49-F238E27FC236}">
                      <a16:creationId xmlns="" xmlns:a16="http://schemas.microsoft.com/office/drawing/2014/main" id="{5643536C-6F7E-4219-96AA-BECEB52B81C4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77" name="Obraz 86" descr="1368547005_server.png">
                  <a:extLst>
                    <a:ext uri="{FF2B5EF4-FFF2-40B4-BE49-F238E27FC236}">
                      <a16:creationId xmlns="" xmlns:a16="http://schemas.microsoft.com/office/drawing/2014/main" id="{FD8483F4-DD2C-4A0F-8450-DB7D9C856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65" name="Grupa 356">
                <a:extLst>
                  <a:ext uri="{FF2B5EF4-FFF2-40B4-BE49-F238E27FC236}">
                    <a16:creationId xmlns="" xmlns:a16="http://schemas.microsoft.com/office/drawing/2014/main" id="{0829B532-3D40-4D5B-8D32-AB4C856A4D03}"/>
                  </a:ext>
                </a:extLst>
              </p:cNvPr>
              <p:cNvGrpSpPr/>
              <p:nvPr/>
            </p:nvGrpSpPr>
            <p:grpSpPr>
              <a:xfrm>
                <a:off x="6714368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74" name="Prostokąt zaokrąglony 355">
                  <a:extLst>
                    <a:ext uri="{FF2B5EF4-FFF2-40B4-BE49-F238E27FC236}">
                      <a16:creationId xmlns="" xmlns:a16="http://schemas.microsoft.com/office/drawing/2014/main" id="{702B4F85-646B-448A-9A00-81D7797F749F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75" name="Obraz 86" descr="1368547005_server.png">
                  <a:extLst>
                    <a:ext uri="{FF2B5EF4-FFF2-40B4-BE49-F238E27FC236}">
                      <a16:creationId xmlns="" xmlns:a16="http://schemas.microsoft.com/office/drawing/2014/main" id="{EB987EE1-AF83-469F-832D-A19B3530EF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66" name="pole tekstowe 303">
                <a:extLst>
                  <a:ext uri="{FF2B5EF4-FFF2-40B4-BE49-F238E27FC236}">
                    <a16:creationId xmlns="" xmlns:a16="http://schemas.microsoft.com/office/drawing/2014/main" id="{B7CE486B-8A6E-4BFC-AEEF-93B285134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421" y="1330011"/>
                <a:ext cx="1366754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Worker nodes</a:t>
                </a: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="" xmlns:a16="http://schemas.microsoft.com/office/drawing/2014/main" id="{D3147F19-86DE-4918-9E07-7830990188ED}"/>
                  </a:ext>
                </a:extLst>
              </p:cNvPr>
              <p:cNvGrpSpPr/>
              <p:nvPr/>
            </p:nvGrpSpPr>
            <p:grpSpPr>
              <a:xfrm>
                <a:off x="7270869" y="986260"/>
                <a:ext cx="1405587" cy="648343"/>
                <a:chOff x="7254132" y="1087735"/>
                <a:chExt cx="1405587" cy="648343"/>
              </a:xfrm>
            </p:grpSpPr>
            <p:sp>
              <p:nvSpPr>
                <p:cNvPr id="169" name="Prostokąt zaokrąglony 325">
                  <a:extLst>
                    <a:ext uri="{FF2B5EF4-FFF2-40B4-BE49-F238E27FC236}">
                      <a16:creationId xmlns="" xmlns:a16="http://schemas.microsoft.com/office/drawing/2014/main" id="{80E7EC81-D549-4DC4-BC77-19671AD18E09}"/>
                    </a:ext>
                  </a:extLst>
                </p:cNvPr>
                <p:cNvSpPr/>
                <p:nvPr/>
              </p:nvSpPr>
              <p:spPr bwMode="auto">
                <a:xfrm>
                  <a:off x="7254132" y="1102873"/>
                  <a:ext cx="1405587" cy="633205"/>
                </a:xfrm>
                <a:prstGeom prst="roundRect">
                  <a:avLst>
                    <a:gd name="adj" fmla="val 4319"/>
                  </a:avLst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2945" tIns="41473" rIns="82945" bIns="41473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pic>
              <p:nvPicPr>
                <p:cNvPr id="170" name="Obraz 329" descr="1399565533_012.png">
                  <a:extLst>
                    <a:ext uri="{FF2B5EF4-FFF2-40B4-BE49-F238E27FC236}">
                      <a16:creationId xmlns="" xmlns:a16="http://schemas.microsoft.com/office/drawing/2014/main" id="{E768DC68-D90F-42BF-BE1E-61D5EFF110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345703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171" name="Obraz 331" descr="1399565533_012.png">
                  <a:extLst>
                    <a:ext uri="{FF2B5EF4-FFF2-40B4-BE49-F238E27FC236}">
                      <a16:creationId xmlns="" xmlns:a16="http://schemas.microsoft.com/office/drawing/2014/main" id="{DBC8BC53-E062-4626-B378-6CD3BC2CE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770318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172" name="Obraz 332" descr="1399565533_012.png">
                  <a:extLst>
                    <a:ext uri="{FF2B5EF4-FFF2-40B4-BE49-F238E27FC236}">
                      <a16:creationId xmlns="" xmlns:a16="http://schemas.microsoft.com/office/drawing/2014/main" id="{EBE591DE-C254-4A31-ACCA-F88961A3A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94933" y="1268495"/>
                  <a:ext cx="389772" cy="389772"/>
                </a:xfrm>
                <a:prstGeom prst="rect">
                  <a:avLst/>
                </a:prstGeom>
              </p:spPr>
            </p:pic>
            <p:sp>
              <p:nvSpPr>
                <p:cNvPr id="173" name="pole tekstowe 303">
                  <a:extLst>
                    <a:ext uri="{FF2B5EF4-FFF2-40B4-BE49-F238E27FC236}">
                      <a16:creationId xmlns="" xmlns:a16="http://schemas.microsoft.com/office/drawing/2014/main" id="{E43FECED-6CDE-4862-86A0-48D2FEB479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7911" y="1087735"/>
                  <a:ext cx="1366754" cy="2530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dirty="0">
                      <a:latin typeface="Calibri" pitchFamily="34" charset="0"/>
                    </a:rPr>
                    <a:t>Template repository</a:t>
                  </a:r>
                </a:p>
              </p:txBody>
            </p:sp>
          </p:grpSp>
          <p:pic>
            <p:nvPicPr>
              <p:cNvPr id="168" name="Picture 2" descr="http://packetpushers.net/wp-content/uploads/2015/03/openstack-logo.jpg">
                <a:extLst>
                  <a:ext uri="{FF2B5EF4-FFF2-40B4-BE49-F238E27FC236}">
                    <a16:creationId xmlns="" xmlns:a16="http://schemas.microsoft.com/office/drawing/2014/main" id="{12C6D8CD-F34C-4A71-9840-68EF6D98A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098" y="992818"/>
                <a:ext cx="635982" cy="635982"/>
              </a:xfrm>
              <a:prstGeom prst="rect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Prostokąt zaokrąglony 321">
              <a:extLst>
                <a:ext uri="{FF2B5EF4-FFF2-40B4-BE49-F238E27FC236}">
                  <a16:creationId xmlns="" xmlns:a16="http://schemas.microsoft.com/office/drawing/2014/main" id="{C22E7021-A2E6-4D67-8B8A-32C4396CED5E}"/>
                </a:ext>
              </a:extLst>
            </p:cNvPr>
            <p:cNvSpPr/>
            <p:nvPr/>
          </p:nvSpPr>
          <p:spPr bwMode="auto">
            <a:xfrm>
              <a:off x="4652643" y="5368080"/>
              <a:ext cx="4239837" cy="956520"/>
            </a:xfrm>
            <a:prstGeom prst="roundRect">
              <a:avLst>
                <a:gd name="adj" fmla="val 4511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pole tekstowe 303">
              <a:extLst>
                <a:ext uri="{FF2B5EF4-FFF2-40B4-BE49-F238E27FC236}">
                  <a16:creationId xmlns="" xmlns:a16="http://schemas.microsoft.com/office/drawing/2014/main" id="{D9421781-3924-4650-91B8-AAB36C9E5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351487"/>
              <a:ext cx="3189031" cy="253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dirty="0">
                  <a:latin typeface="Calibri" pitchFamily="34" charset="0"/>
                </a:rPr>
                <a:t>MS Azure VPH-Share </a:t>
              </a:r>
              <a:r>
                <a:rPr lang="pl-PL" sz="1100" dirty="0" err="1">
                  <a:latin typeface="Calibri" pitchFamily="34" charset="0"/>
                </a:rPr>
                <a:t>cloud</a:t>
              </a:r>
              <a:r>
                <a:rPr lang="pl-PL" sz="1100" dirty="0">
                  <a:latin typeface="Calibri" pitchFamily="34" charset="0"/>
                </a:rPr>
                <a:t> account</a:t>
              </a:r>
              <a:endParaRPr lang="pl-PL" sz="11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pSp>
          <p:nvGrpSpPr>
            <p:cNvPr id="14" name="Grupa 356">
              <a:extLst>
                <a:ext uri="{FF2B5EF4-FFF2-40B4-BE49-F238E27FC236}">
                  <a16:creationId xmlns="" xmlns:a16="http://schemas.microsoft.com/office/drawing/2014/main" id="{0EA7B786-BEC6-4853-9049-16BF10ED21C9}"/>
                </a:ext>
              </a:extLst>
            </p:cNvPr>
            <p:cNvGrpSpPr/>
            <p:nvPr/>
          </p:nvGrpSpPr>
          <p:grpSpPr>
            <a:xfrm>
              <a:off x="5520625" y="5944919"/>
              <a:ext cx="381000" cy="287256"/>
              <a:chOff x="6236270" y="4758633"/>
              <a:chExt cx="505440" cy="349632"/>
            </a:xfrm>
          </p:grpSpPr>
          <p:sp>
            <p:nvSpPr>
              <p:cNvPr id="156" name="Prostokąt zaokrąglony 355">
                <a:extLst>
                  <a:ext uri="{FF2B5EF4-FFF2-40B4-BE49-F238E27FC236}">
                    <a16:creationId xmlns="" xmlns:a16="http://schemas.microsoft.com/office/drawing/2014/main" id="{6554A5F4-9155-43EE-831E-8BDA133D4E90}"/>
                  </a:ext>
                </a:extLst>
              </p:cNvPr>
              <p:cNvSpPr/>
              <p:nvPr/>
            </p:nvSpPr>
            <p:spPr bwMode="auto">
              <a:xfrm>
                <a:off x="6236270" y="4758633"/>
                <a:ext cx="505440" cy="349632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57" name="Obraz 86" descr="1368547005_server.png">
                <a:extLst>
                  <a:ext uri="{FF2B5EF4-FFF2-40B4-BE49-F238E27FC236}">
                    <a16:creationId xmlns="" xmlns:a16="http://schemas.microsoft.com/office/drawing/2014/main" id="{236BE65B-D4EB-4898-A48F-410D8457C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64705" y="4793498"/>
                <a:ext cx="255527" cy="25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upa 356">
              <a:extLst>
                <a:ext uri="{FF2B5EF4-FFF2-40B4-BE49-F238E27FC236}">
                  <a16:creationId xmlns="" xmlns:a16="http://schemas.microsoft.com/office/drawing/2014/main" id="{A784C62A-D2C3-4853-85F4-C48F21D9FCB7}"/>
                </a:ext>
              </a:extLst>
            </p:cNvPr>
            <p:cNvGrpSpPr/>
            <p:nvPr/>
          </p:nvGrpSpPr>
          <p:grpSpPr>
            <a:xfrm>
              <a:off x="5520625" y="5584103"/>
              <a:ext cx="381000" cy="287256"/>
              <a:chOff x="6236270" y="4758633"/>
              <a:chExt cx="505440" cy="349632"/>
            </a:xfrm>
          </p:grpSpPr>
          <p:sp>
            <p:nvSpPr>
              <p:cNvPr id="154" name="Prostokąt zaokrąglony 353">
                <a:extLst>
                  <a:ext uri="{FF2B5EF4-FFF2-40B4-BE49-F238E27FC236}">
                    <a16:creationId xmlns="" xmlns:a16="http://schemas.microsoft.com/office/drawing/2014/main" id="{B2B458CC-157B-4DAA-8C20-17D0B042B4F7}"/>
                  </a:ext>
                </a:extLst>
              </p:cNvPr>
              <p:cNvSpPr/>
              <p:nvPr/>
            </p:nvSpPr>
            <p:spPr bwMode="auto">
              <a:xfrm>
                <a:off x="6236270" y="4758633"/>
                <a:ext cx="505440" cy="349632"/>
              </a:xfrm>
              <a:prstGeom prst="roundRect">
                <a:avLst>
                  <a:gd name="adj" fmla="val 11018"/>
                </a:avLst>
              </a:prstGeom>
              <a:solidFill>
                <a:srgbClr val="FAC090">
                  <a:alpha val="49804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55" name="Obraz 86" descr="1368547005_server.png">
                <a:extLst>
                  <a:ext uri="{FF2B5EF4-FFF2-40B4-BE49-F238E27FC236}">
                    <a16:creationId xmlns="" xmlns:a16="http://schemas.microsoft.com/office/drawing/2014/main" id="{9009E358-5D52-4064-8CA1-B70019F80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64705" y="4793498"/>
                <a:ext cx="255527" cy="25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Grupa 356">
              <a:extLst>
                <a:ext uri="{FF2B5EF4-FFF2-40B4-BE49-F238E27FC236}">
                  <a16:creationId xmlns="" xmlns:a16="http://schemas.microsoft.com/office/drawing/2014/main" id="{8434CC3C-CD10-4C4F-9738-1E81E805415A}"/>
                </a:ext>
              </a:extLst>
            </p:cNvPr>
            <p:cNvGrpSpPr/>
            <p:nvPr/>
          </p:nvGrpSpPr>
          <p:grpSpPr>
            <a:xfrm>
              <a:off x="5952673" y="5584103"/>
              <a:ext cx="381000" cy="287256"/>
              <a:chOff x="6236270" y="4758633"/>
              <a:chExt cx="505440" cy="349632"/>
            </a:xfrm>
          </p:grpSpPr>
          <p:sp>
            <p:nvSpPr>
              <p:cNvPr id="152" name="Prostokąt zaokrąglony 355">
                <a:extLst>
                  <a:ext uri="{FF2B5EF4-FFF2-40B4-BE49-F238E27FC236}">
                    <a16:creationId xmlns="" xmlns:a16="http://schemas.microsoft.com/office/drawing/2014/main" id="{C0EFD60A-4152-4558-A0F1-C86A87F75AB8}"/>
                  </a:ext>
                </a:extLst>
              </p:cNvPr>
              <p:cNvSpPr/>
              <p:nvPr/>
            </p:nvSpPr>
            <p:spPr bwMode="auto">
              <a:xfrm>
                <a:off x="6236270" y="4758633"/>
                <a:ext cx="505440" cy="349632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53" name="Obraz 86" descr="1368547005_server.png">
                <a:extLst>
                  <a:ext uri="{FF2B5EF4-FFF2-40B4-BE49-F238E27FC236}">
                    <a16:creationId xmlns="" xmlns:a16="http://schemas.microsoft.com/office/drawing/2014/main" id="{F5F31186-728F-4BBC-B6CE-7812F8200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64705" y="4793498"/>
                <a:ext cx="255527" cy="25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upa 356">
              <a:extLst>
                <a:ext uri="{FF2B5EF4-FFF2-40B4-BE49-F238E27FC236}">
                  <a16:creationId xmlns="" xmlns:a16="http://schemas.microsoft.com/office/drawing/2014/main" id="{5D758595-8EA5-4127-8869-3A166A4AAF6C}"/>
                </a:ext>
              </a:extLst>
            </p:cNvPr>
            <p:cNvGrpSpPr/>
            <p:nvPr/>
          </p:nvGrpSpPr>
          <p:grpSpPr>
            <a:xfrm>
              <a:off x="6384721" y="5584103"/>
              <a:ext cx="381000" cy="287256"/>
              <a:chOff x="6236270" y="4758633"/>
              <a:chExt cx="505440" cy="349632"/>
            </a:xfrm>
          </p:grpSpPr>
          <p:sp>
            <p:nvSpPr>
              <p:cNvPr id="150" name="Prostokąt zaokrąglony 355">
                <a:extLst>
                  <a:ext uri="{FF2B5EF4-FFF2-40B4-BE49-F238E27FC236}">
                    <a16:creationId xmlns="" xmlns:a16="http://schemas.microsoft.com/office/drawing/2014/main" id="{F263583E-67A2-441A-9074-DD8168D1FCAF}"/>
                  </a:ext>
                </a:extLst>
              </p:cNvPr>
              <p:cNvSpPr/>
              <p:nvPr/>
            </p:nvSpPr>
            <p:spPr bwMode="auto">
              <a:xfrm>
                <a:off x="6236270" y="4758633"/>
                <a:ext cx="505440" cy="349632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51" name="Obraz 86" descr="1368547005_server.png">
                <a:extLst>
                  <a:ext uri="{FF2B5EF4-FFF2-40B4-BE49-F238E27FC236}">
                    <a16:creationId xmlns="" xmlns:a16="http://schemas.microsoft.com/office/drawing/2014/main" id="{BD27E41A-7C6E-4552-B4A5-0164C1274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64705" y="4793498"/>
                <a:ext cx="255527" cy="25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upa 356">
              <a:extLst>
                <a:ext uri="{FF2B5EF4-FFF2-40B4-BE49-F238E27FC236}">
                  <a16:creationId xmlns="" xmlns:a16="http://schemas.microsoft.com/office/drawing/2014/main" id="{87CD473F-43CF-4462-950D-893B817E9206}"/>
                </a:ext>
              </a:extLst>
            </p:cNvPr>
            <p:cNvGrpSpPr/>
            <p:nvPr/>
          </p:nvGrpSpPr>
          <p:grpSpPr>
            <a:xfrm>
              <a:off x="5952673" y="5944143"/>
              <a:ext cx="381000" cy="287256"/>
              <a:chOff x="6236270" y="4758633"/>
              <a:chExt cx="505440" cy="349632"/>
            </a:xfrm>
          </p:grpSpPr>
          <p:sp>
            <p:nvSpPr>
              <p:cNvPr id="148" name="Prostokąt zaokrąglony 355">
                <a:extLst>
                  <a:ext uri="{FF2B5EF4-FFF2-40B4-BE49-F238E27FC236}">
                    <a16:creationId xmlns="" xmlns:a16="http://schemas.microsoft.com/office/drawing/2014/main" id="{A5250794-A1D0-4596-A54D-4D2F203C8755}"/>
                  </a:ext>
                </a:extLst>
              </p:cNvPr>
              <p:cNvSpPr/>
              <p:nvPr/>
            </p:nvSpPr>
            <p:spPr bwMode="auto">
              <a:xfrm>
                <a:off x="6236270" y="4758633"/>
                <a:ext cx="505440" cy="349632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49" name="Obraz 86" descr="1368547005_server.png">
                <a:extLst>
                  <a:ext uri="{FF2B5EF4-FFF2-40B4-BE49-F238E27FC236}">
                    <a16:creationId xmlns="" xmlns:a16="http://schemas.microsoft.com/office/drawing/2014/main" id="{90E1535A-D737-42FB-8B19-966267B29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64705" y="4793498"/>
                <a:ext cx="255527" cy="25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" name="Grupa 356">
              <a:extLst>
                <a:ext uri="{FF2B5EF4-FFF2-40B4-BE49-F238E27FC236}">
                  <a16:creationId xmlns="" xmlns:a16="http://schemas.microsoft.com/office/drawing/2014/main" id="{4898ED1D-EB9E-4C3A-923E-6FEA40F91039}"/>
                </a:ext>
              </a:extLst>
            </p:cNvPr>
            <p:cNvGrpSpPr/>
            <p:nvPr/>
          </p:nvGrpSpPr>
          <p:grpSpPr>
            <a:xfrm>
              <a:off x="6816769" y="5584103"/>
              <a:ext cx="381000" cy="287256"/>
              <a:chOff x="6236270" y="4758633"/>
              <a:chExt cx="505440" cy="349632"/>
            </a:xfrm>
          </p:grpSpPr>
          <p:sp>
            <p:nvSpPr>
              <p:cNvPr id="146" name="Prostokąt zaokrąglony 355">
                <a:extLst>
                  <a:ext uri="{FF2B5EF4-FFF2-40B4-BE49-F238E27FC236}">
                    <a16:creationId xmlns="" xmlns:a16="http://schemas.microsoft.com/office/drawing/2014/main" id="{7595D36F-D777-40C2-9E40-338F2F1D95FA}"/>
                  </a:ext>
                </a:extLst>
              </p:cNvPr>
              <p:cNvSpPr/>
              <p:nvPr/>
            </p:nvSpPr>
            <p:spPr bwMode="auto">
              <a:xfrm>
                <a:off x="6236270" y="4758633"/>
                <a:ext cx="505440" cy="349632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47" name="Obraz 86" descr="1368547005_server.png">
                <a:extLst>
                  <a:ext uri="{FF2B5EF4-FFF2-40B4-BE49-F238E27FC236}">
                    <a16:creationId xmlns="" xmlns:a16="http://schemas.microsoft.com/office/drawing/2014/main" id="{6301FBAF-7546-40D6-8EE3-F673E29C0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64705" y="4793498"/>
                <a:ext cx="255527" cy="25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pole tekstowe 303">
              <a:extLst>
                <a:ext uri="{FF2B5EF4-FFF2-40B4-BE49-F238E27FC236}">
                  <a16:creationId xmlns="" xmlns:a16="http://schemas.microsoft.com/office/drawing/2014/main" id="{3C928C2D-82DD-40FF-920B-708D19CF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7822" y="5933386"/>
              <a:ext cx="1366754" cy="253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dirty="0">
                  <a:latin typeface="Calibri" pitchFamily="34" charset="0"/>
                </a:rPr>
                <a:t>Worker nodes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D2DBB05F-CC4F-4D97-ACA5-0BF42B03C2F5}"/>
                </a:ext>
              </a:extLst>
            </p:cNvPr>
            <p:cNvGrpSpPr/>
            <p:nvPr/>
          </p:nvGrpSpPr>
          <p:grpSpPr>
            <a:xfrm>
              <a:off x="7373270" y="5589635"/>
              <a:ext cx="1405587" cy="648343"/>
              <a:chOff x="7254132" y="1087735"/>
              <a:chExt cx="1405587" cy="648343"/>
            </a:xfrm>
          </p:grpSpPr>
          <p:sp>
            <p:nvSpPr>
              <p:cNvPr id="141" name="Prostokąt zaokrąglony 325">
                <a:extLst>
                  <a:ext uri="{FF2B5EF4-FFF2-40B4-BE49-F238E27FC236}">
                    <a16:creationId xmlns="" xmlns:a16="http://schemas.microsoft.com/office/drawing/2014/main" id="{86BD2B31-8BAB-4BE3-9198-CC58D7C2E59F}"/>
                  </a:ext>
                </a:extLst>
              </p:cNvPr>
              <p:cNvSpPr/>
              <p:nvPr/>
            </p:nvSpPr>
            <p:spPr bwMode="auto">
              <a:xfrm>
                <a:off x="7254132" y="1102873"/>
                <a:ext cx="1405587" cy="633205"/>
              </a:xfrm>
              <a:prstGeom prst="roundRect">
                <a:avLst>
                  <a:gd name="adj" fmla="val 4319"/>
                </a:avLst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42" name="Obraz 329" descr="1399565533_012.png">
                <a:extLst>
                  <a:ext uri="{FF2B5EF4-FFF2-40B4-BE49-F238E27FC236}">
                    <a16:creationId xmlns="" xmlns:a16="http://schemas.microsoft.com/office/drawing/2014/main" id="{7197B6AB-77BA-4747-8B57-59A5C44CA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345703" y="1268495"/>
                <a:ext cx="389772" cy="389772"/>
              </a:xfrm>
              <a:prstGeom prst="rect">
                <a:avLst/>
              </a:prstGeom>
            </p:spPr>
          </p:pic>
          <p:pic>
            <p:nvPicPr>
              <p:cNvPr id="143" name="Obraz 331" descr="1399565533_012.png">
                <a:extLst>
                  <a:ext uri="{FF2B5EF4-FFF2-40B4-BE49-F238E27FC236}">
                    <a16:creationId xmlns="" xmlns:a16="http://schemas.microsoft.com/office/drawing/2014/main" id="{00E71E4F-75E3-429F-B528-4C238AE47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70318" y="1268495"/>
                <a:ext cx="389772" cy="389772"/>
              </a:xfrm>
              <a:prstGeom prst="rect">
                <a:avLst/>
              </a:prstGeom>
            </p:spPr>
          </p:pic>
          <p:pic>
            <p:nvPicPr>
              <p:cNvPr id="144" name="Obraz 332" descr="1399565533_012.png">
                <a:extLst>
                  <a:ext uri="{FF2B5EF4-FFF2-40B4-BE49-F238E27FC236}">
                    <a16:creationId xmlns="" xmlns:a16="http://schemas.microsoft.com/office/drawing/2014/main" id="{696A07BE-D5A9-4BF5-96CE-23A4416D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194933" y="1268495"/>
                <a:ext cx="389772" cy="389772"/>
              </a:xfrm>
              <a:prstGeom prst="rect">
                <a:avLst/>
              </a:prstGeom>
            </p:spPr>
          </p:pic>
          <p:sp>
            <p:nvSpPr>
              <p:cNvPr id="145" name="pole tekstowe 303">
                <a:extLst>
                  <a:ext uri="{FF2B5EF4-FFF2-40B4-BE49-F238E27FC236}">
                    <a16:creationId xmlns="" xmlns:a16="http://schemas.microsoft.com/office/drawing/2014/main" id="{75CD4ABB-C8F9-4111-A69E-36FD0EBA4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7911" y="1087735"/>
                <a:ext cx="1366754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Template repository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8192A586-3E4F-4660-AF1F-373EC2E55D84}"/>
                </a:ext>
              </a:extLst>
            </p:cNvPr>
            <p:cNvGrpSpPr/>
            <p:nvPr/>
          </p:nvGrpSpPr>
          <p:grpSpPr>
            <a:xfrm>
              <a:off x="251520" y="4236368"/>
              <a:ext cx="4239837" cy="993530"/>
              <a:chOff x="4550242" y="727695"/>
              <a:chExt cx="4239837" cy="993530"/>
            </a:xfrm>
          </p:grpSpPr>
          <p:sp>
            <p:nvSpPr>
              <p:cNvPr id="114" name="Prostokąt zaokrąglony 321">
                <a:extLst>
                  <a:ext uri="{FF2B5EF4-FFF2-40B4-BE49-F238E27FC236}">
                    <a16:creationId xmlns="" xmlns:a16="http://schemas.microsoft.com/office/drawing/2014/main" id="{D592964D-DE8F-4007-B5F1-83A9CC70A75E}"/>
                  </a:ext>
                </a:extLst>
              </p:cNvPr>
              <p:cNvSpPr/>
              <p:nvPr/>
            </p:nvSpPr>
            <p:spPr bwMode="auto">
              <a:xfrm>
                <a:off x="4550242" y="764705"/>
                <a:ext cx="4239837" cy="956520"/>
              </a:xfrm>
              <a:prstGeom prst="roundRect">
                <a:avLst>
                  <a:gd name="adj" fmla="val 451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5" name="pole tekstowe 303">
                <a:extLst>
                  <a:ext uri="{FF2B5EF4-FFF2-40B4-BE49-F238E27FC236}">
                    <a16:creationId xmlns="" xmlns:a16="http://schemas.microsoft.com/office/drawing/2014/main" id="{49F6CC21-5E4E-4A1C-8303-9593CB58E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290" y="727695"/>
                <a:ext cx="3444083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RackSpace VPH-Share </a:t>
                </a:r>
                <a:r>
                  <a:rPr lang="pl-PL" sz="1100" dirty="0" err="1">
                    <a:latin typeface="Calibri" pitchFamily="34" charset="0"/>
                  </a:rPr>
                  <a:t>cloud</a:t>
                </a:r>
                <a:r>
                  <a:rPr lang="pl-PL" sz="1100" dirty="0">
                    <a:latin typeface="Calibri" pitchFamily="34" charset="0"/>
                  </a:rPr>
                  <a:t> account</a:t>
                </a:r>
                <a:endParaRPr lang="pl-PL" sz="1100" b="1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116" name="Grupa 356">
                <a:extLst>
                  <a:ext uri="{FF2B5EF4-FFF2-40B4-BE49-F238E27FC236}">
                    <a16:creationId xmlns="" xmlns:a16="http://schemas.microsoft.com/office/drawing/2014/main" id="{50C7B178-267C-4DDB-9FC1-FF893D9CE032}"/>
                  </a:ext>
                </a:extLst>
              </p:cNvPr>
              <p:cNvGrpSpPr/>
              <p:nvPr/>
            </p:nvGrpSpPr>
            <p:grpSpPr>
              <a:xfrm>
                <a:off x="5418224" y="1341544"/>
                <a:ext cx="381000" cy="287256"/>
                <a:chOff x="6236270" y="4758633"/>
                <a:chExt cx="505440" cy="349632"/>
              </a:xfrm>
            </p:grpSpPr>
            <p:sp>
              <p:nvSpPr>
                <p:cNvPr id="139" name="Prostokąt zaokrąglony 355">
                  <a:extLst>
                    <a:ext uri="{FF2B5EF4-FFF2-40B4-BE49-F238E27FC236}">
                      <a16:creationId xmlns="" xmlns:a16="http://schemas.microsoft.com/office/drawing/2014/main" id="{88073857-BF74-40D6-BFF8-61E38AE79E52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40" name="Obraz 86" descr="1368547005_server.png">
                  <a:extLst>
                    <a:ext uri="{FF2B5EF4-FFF2-40B4-BE49-F238E27FC236}">
                      <a16:creationId xmlns="" xmlns:a16="http://schemas.microsoft.com/office/drawing/2014/main" id="{703C0389-09C0-44BE-BC17-04220249BE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7" name="Grupa 356">
                <a:extLst>
                  <a:ext uri="{FF2B5EF4-FFF2-40B4-BE49-F238E27FC236}">
                    <a16:creationId xmlns="" xmlns:a16="http://schemas.microsoft.com/office/drawing/2014/main" id="{738CCD3C-95DD-4700-A584-18BB9E6145B0}"/>
                  </a:ext>
                </a:extLst>
              </p:cNvPr>
              <p:cNvGrpSpPr/>
              <p:nvPr/>
            </p:nvGrpSpPr>
            <p:grpSpPr>
              <a:xfrm>
                <a:off x="5418224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37" name="Prostokąt zaokrąglony 353">
                  <a:extLst>
                    <a:ext uri="{FF2B5EF4-FFF2-40B4-BE49-F238E27FC236}">
                      <a16:creationId xmlns="" xmlns:a16="http://schemas.microsoft.com/office/drawing/2014/main" id="{175E1561-7A0F-44F3-882E-82CA5F994E6B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AC090">
                    <a:alpha val="49804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38" name="Obraz 86" descr="1368547005_server.png">
                  <a:extLst>
                    <a:ext uri="{FF2B5EF4-FFF2-40B4-BE49-F238E27FC236}">
                      <a16:creationId xmlns="" xmlns:a16="http://schemas.microsoft.com/office/drawing/2014/main" id="{CD5811F8-3985-41E6-81A4-7441F905A3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8" name="Grupa 356">
                <a:extLst>
                  <a:ext uri="{FF2B5EF4-FFF2-40B4-BE49-F238E27FC236}">
                    <a16:creationId xmlns="" xmlns:a16="http://schemas.microsoft.com/office/drawing/2014/main" id="{50020F43-1A76-4EAF-AD1A-4884AC8067AE}"/>
                  </a:ext>
                </a:extLst>
              </p:cNvPr>
              <p:cNvGrpSpPr/>
              <p:nvPr/>
            </p:nvGrpSpPr>
            <p:grpSpPr>
              <a:xfrm>
                <a:off x="5850272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35" name="Prostokąt zaokrąglony 355">
                  <a:extLst>
                    <a:ext uri="{FF2B5EF4-FFF2-40B4-BE49-F238E27FC236}">
                      <a16:creationId xmlns="" xmlns:a16="http://schemas.microsoft.com/office/drawing/2014/main" id="{CBD7F314-3BFD-469D-A163-7E38D3867DC9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36" name="Obraz 86" descr="1368547005_server.png">
                  <a:extLst>
                    <a:ext uri="{FF2B5EF4-FFF2-40B4-BE49-F238E27FC236}">
                      <a16:creationId xmlns="" xmlns:a16="http://schemas.microsoft.com/office/drawing/2014/main" id="{1203C39D-1250-4EB2-83B0-C4471902E5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9" name="Grupa 356">
                <a:extLst>
                  <a:ext uri="{FF2B5EF4-FFF2-40B4-BE49-F238E27FC236}">
                    <a16:creationId xmlns="" xmlns:a16="http://schemas.microsoft.com/office/drawing/2014/main" id="{3A94065A-6EC3-4AB3-B303-4D95034781AB}"/>
                  </a:ext>
                </a:extLst>
              </p:cNvPr>
              <p:cNvGrpSpPr/>
              <p:nvPr/>
            </p:nvGrpSpPr>
            <p:grpSpPr>
              <a:xfrm>
                <a:off x="6282320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33" name="Prostokąt zaokrąglony 355">
                  <a:extLst>
                    <a:ext uri="{FF2B5EF4-FFF2-40B4-BE49-F238E27FC236}">
                      <a16:creationId xmlns="" xmlns:a16="http://schemas.microsoft.com/office/drawing/2014/main" id="{F75412D3-0DD6-4B9F-81BC-372D475B8EFE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34" name="Obraz 86" descr="1368547005_server.png">
                  <a:extLst>
                    <a:ext uri="{FF2B5EF4-FFF2-40B4-BE49-F238E27FC236}">
                      <a16:creationId xmlns="" xmlns:a16="http://schemas.microsoft.com/office/drawing/2014/main" id="{AF3E53A2-0D33-4512-9A4E-0A0ADDAF80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0" name="Grupa 356">
                <a:extLst>
                  <a:ext uri="{FF2B5EF4-FFF2-40B4-BE49-F238E27FC236}">
                    <a16:creationId xmlns="" xmlns:a16="http://schemas.microsoft.com/office/drawing/2014/main" id="{6FF3D23E-EA15-43DF-8A33-0F06E3B362A9}"/>
                  </a:ext>
                </a:extLst>
              </p:cNvPr>
              <p:cNvGrpSpPr/>
              <p:nvPr/>
            </p:nvGrpSpPr>
            <p:grpSpPr>
              <a:xfrm>
                <a:off x="5850272" y="1340768"/>
                <a:ext cx="381000" cy="287256"/>
                <a:chOff x="6236270" y="4758633"/>
                <a:chExt cx="505440" cy="349632"/>
              </a:xfrm>
            </p:grpSpPr>
            <p:sp>
              <p:nvSpPr>
                <p:cNvPr id="131" name="Prostokąt zaokrąglony 355">
                  <a:extLst>
                    <a:ext uri="{FF2B5EF4-FFF2-40B4-BE49-F238E27FC236}">
                      <a16:creationId xmlns="" xmlns:a16="http://schemas.microsoft.com/office/drawing/2014/main" id="{108B4D34-67BD-4A47-AE89-A119E75B71D8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32" name="Obraz 86" descr="1368547005_server.png">
                  <a:extLst>
                    <a:ext uri="{FF2B5EF4-FFF2-40B4-BE49-F238E27FC236}">
                      <a16:creationId xmlns="" xmlns:a16="http://schemas.microsoft.com/office/drawing/2014/main" id="{3BCED485-71D6-44A3-BAF5-A2A050EF23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1" name="Grupa 356">
                <a:extLst>
                  <a:ext uri="{FF2B5EF4-FFF2-40B4-BE49-F238E27FC236}">
                    <a16:creationId xmlns="" xmlns:a16="http://schemas.microsoft.com/office/drawing/2014/main" id="{86E70CE0-2805-40E1-A4A7-70DADC1E7E0D}"/>
                  </a:ext>
                </a:extLst>
              </p:cNvPr>
              <p:cNvGrpSpPr/>
              <p:nvPr/>
            </p:nvGrpSpPr>
            <p:grpSpPr>
              <a:xfrm>
                <a:off x="6714368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29" name="Prostokąt zaokrąglony 355">
                  <a:extLst>
                    <a:ext uri="{FF2B5EF4-FFF2-40B4-BE49-F238E27FC236}">
                      <a16:creationId xmlns="" xmlns:a16="http://schemas.microsoft.com/office/drawing/2014/main" id="{61E58652-5DFD-42A9-A0A2-2AF497F04EB0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30" name="Obraz 86" descr="1368547005_server.png">
                  <a:extLst>
                    <a:ext uri="{FF2B5EF4-FFF2-40B4-BE49-F238E27FC236}">
                      <a16:creationId xmlns="" xmlns:a16="http://schemas.microsoft.com/office/drawing/2014/main" id="{783E1AD3-91A0-4502-A295-DD6BC3B41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22" name="pole tekstowe 303">
                <a:extLst>
                  <a:ext uri="{FF2B5EF4-FFF2-40B4-BE49-F238E27FC236}">
                    <a16:creationId xmlns="" xmlns:a16="http://schemas.microsoft.com/office/drawing/2014/main" id="{CBCF7246-0D51-4005-B106-64F0A80FC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421" y="1330011"/>
                <a:ext cx="1366754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Worker nodes</a:t>
                </a: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="" xmlns:a16="http://schemas.microsoft.com/office/drawing/2014/main" id="{EE609CEC-3865-4E4F-90C3-88C4F826D699}"/>
                  </a:ext>
                </a:extLst>
              </p:cNvPr>
              <p:cNvGrpSpPr/>
              <p:nvPr/>
            </p:nvGrpSpPr>
            <p:grpSpPr>
              <a:xfrm>
                <a:off x="7270869" y="986260"/>
                <a:ext cx="1405587" cy="648343"/>
                <a:chOff x="7254132" y="1087735"/>
                <a:chExt cx="1405587" cy="648343"/>
              </a:xfrm>
            </p:grpSpPr>
            <p:sp>
              <p:nvSpPr>
                <p:cNvPr id="124" name="Prostokąt zaokrąglony 325">
                  <a:extLst>
                    <a:ext uri="{FF2B5EF4-FFF2-40B4-BE49-F238E27FC236}">
                      <a16:creationId xmlns="" xmlns:a16="http://schemas.microsoft.com/office/drawing/2014/main" id="{5D56302A-EDD4-4699-90D1-2FC92C475655}"/>
                    </a:ext>
                  </a:extLst>
                </p:cNvPr>
                <p:cNvSpPr/>
                <p:nvPr/>
              </p:nvSpPr>
              <p:spPr bwMode="auto">
                <a:xfrm>
                  <a:off x="7254132" y="1102873"/>
                  <a:ext cx="1405587" cy="633205"/>
                </a:xfrm>
                <a:prstGeom prst="roundRect">
                  <a:avLst>
                    <a:gd name="adj" fmla="val 4319"/>
                  </a:avLst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2945" tIns="41473" rIns="82945" bIns="41473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pic>
              <p:nvPicPr>
                <p:cNvPr id="125" name="Obraz 329" descr="1399565533_012.png">
                  <a:extLst>
                    <a:ext uri="{FF2B5EF4-FFF2-40B4-BE49-F238E27FC236}">
                      <a16:creationId xmlns="" xmlns:a16="http://schemas.microsoft.com/office/drawing/2014/main" id="{7C2AAD9D-5792-43E0-B189-28216C883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345703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126" name="Obraz 331" descr="1399565533_012.png">
                  <a:extLst>
                    <a:ext uri="{FF2B5EF4-FFF2-40B4-BE49-F238E27FC236}">
                      <a16:creationId xmlns="" xmlns:a16="http://schemas.microsoft.com/office/drawing/2014/main" id="{4AED6312-A546-4F90-8472-E54DD02B08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770318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127" name="Obraz 332" descr="1399565533_012.png">
                  <a:extLst>
                    <a:ext uri="{FF2B5EF4-FFF2-40B4-BE49-F238E27FC236}">
                      <a16:creationId xmlns="" xmlns:a16="http://schemas.microsoft.com/office/drawing/2014/main" id="{27A173E4-796E-4719-8421-CBE9CFDA96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94933" y="1268495"/>
                  <a:ext cx="389772" cy="389772"/>
                </a:xfrm>
                <a:prstGeom prst="rect">
                  <a:avLst/>
                </a:prstGeom>
              </p:spPr>
            </p:pic>
            <p:sp>
              <p:nvSpPr>
                <p:cNvPr id="128" name="pole tekstowe 303">
                  <a:extLst>
                    <a:ext uri="{FF2B5EF4-FFF2-40B4-BE49-F238E27FC236}">
                      <a16:creationId xmlns="" xmlns:a16="http://schemas.microsoft.com/office/drawing/2014/main" id="{852C036A-2683-41D4-AEF1-77B72B0232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7911" y="1087735"/>
                  <a:ext cx="1366754" cy="2530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dirty="0">
                      <a:latin typeface="Calibri" pitchFamily="34" charset="0"/>
                    </a:rPr>
                    <a:t>Template repository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861BCA46-2386-4F4B-A4FC-E246CBAF79BC}"/>
                </a:ext>
              </a:extLst>
            </p:cNvPr>
            <p:cNvGrpSpPr/>
            <p:nvPr/>
          </p:nvGrpSpPr>
          <p:grpSpPr>
            <a:xfrm>
              <a:off x="260155" y="5325741"/>
              <a:ext cx="4239837" cy="993530"/>
              <a:chOff x="4550242" y="727695"/>
              <a:chExt cx="4239837" cy="993530"/>
            </a:xfrm>
          </p:grpSpPr>
          <p:sp>
            <p:nvSpPr>
              <p:cNvPr id="87" name="Prostokąt zaokrąglony 321">
                <a:extLst>
                  <a:ext uri="{FF2B5EF4-FFF2-40B4-BE49-F238E27FC236}">
                    <a16:creationId xmlns="" xmlns:a16="http://schemas.microsoft.com/office/drawing/2014/main" id="{3220F412-F4E4-45B3-8CC3-989CA5B21639}"/>
                  </a:ext>
                </a:extLst>
              </p:cNvPr>
              <p:cNvSpPr/>
              <p:nvPr/>
            </p:nvSpPr>
            <p:spPr bwMode="auto">
              <a:xfrm>
                <a:off x="4550242" y="764705"/>
                <a:ext cx="4239837" cy="956520"/>
              </a:xfrm>
              <a:prstGeom prst="roundRect">
                <a:avLst>
                  <a:gd name="adj" fmla="val 451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8" name="pole tekstowe 303">
                <a:extLst>
                  <a:ext uri="{FF2B5EF4-FFF2-40B4-BE49-F238E27FC236}">
                    <a16:creationId xmlns="" xmlns:a16="http://schemas.microsoft.com/office/drawing/2014/main" id="{CA5A9446-DCF8-4667-A17D-62788CB72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1647" y="727695"/>
                <a:ext cx="3751120" cy="422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Google Compute VPH-Share </a:t>
                </a:r>
                <a:r>
                  <a:rPr lang="pl-PL" sz="1100" dirty="0" err="1">
                    <a:latin typeface="Calibri" pitchFamily="34" charset="0"/>
                  </a:rPr>
                  <a:t>cloud</a:t>
                </a:r>
                <a:r>
                  <a:rPr lang="pl-PL" sz="1100" dirty="0">
                    <a:latin typeface="Calibri" pitchFamily="34" charset="0"/>
                  </a:rPr>
                  <a:t> account</a:t>
                </a:r>
                <a:endParaRPr lang="pl-PL" sz="1100" b="1" dirty="0">
                  <a:solidFill>
                    <a:srgbClr val="FF0000"/>
                  </a:solidFill>
                  <a:latin typeface="Calibri" pitchFamily="34" charset="0"/>
                </a:endParaRPr>
              </a:p>
              <a:p>
                <a:pPr algn="ctr"/>
                <a:endParaRPr lang="pl-PL" sz="1100" dirty="0">
                  <a:latin typeface="Calibri" pitchFamily="34" charset="0"/>
                </a:endParaRPr>
              </a:p>
            </p:txBody>
          </p:sp>
          <p:grpSp>
            <p:nvGrpSpPr>
              <p:cNvPr id="89" name="Grupa 356">
                <a:extLst>
                  <a:ext uri="{FF2B5EF4-FFF2-40B4-BE49-F238E27FC236}">
                    <a16:creationId xmlns="" xmlns:a16="http://schemas.microsoft.com/office/drawing/2014/main" id="{26384B27-48D4-401D-B19A-10526E35A6DE}"/>
                  </a:ext>
                </a:extLst>
              </p:cNvPr>
              <p:cNvGrpSpPr/>
              <p:nvPr/>
            </p:nvGrpSpPr>
            <p:grpSpPr>
              <a:xfrm>
                <a:off x="5418224" y="1341544"/>
                <a:ext cx="381000" cy="287256"/>
                <a:chOff x="6236270" y="4758633"/>
                <a:chExt cx="505440" cy="349632"/>
              </a:xfrm>
            </p:grpSpPr>
            <p:sp>
              <p:nvSpPr>
                <p:cNvPr id="112" name="Prostokąt zaokrąglony 355">
                  <a:extLst>
                    <a:ext uri="{FF2B5EF4-FFF2-40B4-BE49-F238E27FC236}">
                      <a16:creationId xmlns="" xmlns:a16="http://schemas.microsoft.com/office/drawing/2014/main" id="{A1A9F439-121F-4CC1-9F23-F3169B7A1559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13" name="Obraz 86" descr="1368547005_server.png">
                  <a:extLst>
                    <a:ext uri="{FF2B5EF4-FFF2-40B4-BE49-F238E27FC236}">
                      <a16:creationId xmlns="" xmlns:a16="http://schemas.microsoft.com/office/drawing/2014/main" id="{FB93BB15-69A9-468E-AC08-53E51D2F9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0" name="Grupa 356">
                <a:extLst>
                  <a:ext uri="{FF2B5EF4-FFF2-40B4-BE49-F238E27FC236}">
                    <a16:creationId xmlns="" xmlns:a16="http://schemas.microsoft.com/office/drawing/2014/main" id="{D9974EF7-57AD-4F57-B6C4-EDC2255BF2A7}"/>
                  </a:ext>
                </a:extLst>
              </p:cNvPr>
              <p:cNvGrpSpPr/>
              <p:nvPr/>
            </p:nvGrpSpPr>
            <p:grpSpPr>
              <a:xfrm>
                <a:off x="5418224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10" name="Prostokąt zaokrąglony 353">
                  <a:extLst>
                    <a:ext uri="{FF2B5EF4-FFF2-40B4-BE49-F238E27FC236}">
                      <a16:creationId xmlns="" xmlns:a16="http://schemas.microsoft.com/office/drawing/2014/main" id="{AD919E69-705D-4CD3-947D-74FBCC473596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AC090">
                    <a:alpha val="49804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11" name="Obraz 86" descr="1368547005_server.png">
                  <a:extLst>
                    <a:ext uri="{FF2B5EF4-FFF2-40B4-BE49-F238E27FC236}">
                      <a16:creationId xmlns="" xmlns:a16="http://schemas.microsoft.com/office/drawing/2014/main" id="{1434FB8B-4640-4B09-A486-A341960B7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1" name="Grupa 356">
                <a:extLst>
                  <a:ext uri="{FF2B5EF4-FFF2-40B4-BE49-F238E27FC236}">
                    <a16:creationId xmlns="" xmlns:a16="http://schemas.microsoft.com/office/drawing/2014/main" id="{EA7E772D-8142-4E16-ACCC-89C3F05B5106}"/>
                  </a:ext>
                </a:extLst>
              </p:cNvPr>
              <p:cNvGrpSpPr/>
              <p:nvPr/>
            </p:nvGrpSpPr>
            <p:grpSpPr>
              <a:xfrm>
                <a:off x="5850272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08" name="Prostokąt zaokrąglony 355">
                  <a:extLst>
                    <a:ext uri="{FF2B5EF4-FFF2-40B4-BE49-F238E27FC236}">
                      <a16:creationId xmlns="" xmlns:a16="http://schemas.microsoft.com/office/drawing/2014/main" id="{A58D23CC-FFF4-48F8-A44F-1479DECE687B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09" name="Obraz 86" descr="1368547005_server.png">
                  <a:extLst>
                    <a:ext uri="{FF2B5EF4-FFF2-40B4-BE49-F238E27FC236}">
                      <a16:creationId xmlns="" xmlns:a16="http://schemas.microsoft.com/office/drawing/2014/main" id="{3F28CE86-DD69-4877-A582-033E92589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2" name="Grupa 356">
                <a:extLst>
                  <a:ext uri="{FF2B5EF4-FFF2-40B4-BE49-F238E27FC236}">
                    <a16:creationId xmlns="" xmlns:a16="http://schemas.microsoft.com/office/drawing/2014/main" id="{DFE59675-FA01-4C6C-91A4-0F73CE09F910}"/>
                  </a:ext>
                </a:extLst>
              </p:cNvPr>
              <p:cNvGrpSpPr/>
              <p:nvPr/>
            </p:nvGrpSpPr>
            <p:grpSpPr>
              <a:xfrm>
                <a:off x="6282320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06" name="Prostokąt zaokrąglony 355">
                  <a:extLst>
                    <a:ext uri="{FF2B5EF4-FFF2-40B4-BE49-F238E27FC236}">
                      <a16:creationId xmlns="" xmlns:a16="http://schemas.microsoft.com/office/drawing/2014/main" id="{061D786F-1446-44FE-B94B-1DE8B346ED1A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07" name="Obraz 86" descr="1368547005_server.png">
                  <a:extLst>
                    <a:ext uri="{FF2B5EF4-FFF2-40B4-BE49-F238E27FC236}">
                      <a16:creationId xmlns="" xmlns:a16="http://schemas.microsoft.com/office/drawing/2014/main" id="{2AEFA5CC-7744-4D45-A499-8D844F6221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3" name="Grupa 356">
                <a:extLst>
                  <a:ext uri="{FF2B5EF4-FFF2-40B4-BE49-F238E27FC236}">
                    <a16:creationId xmlns="" xmlns:a16="http://schemas.microsoft.com/office/drawing/2014/main" id="{874B3B55-1703-4CC4-91B5-D75F87537D74}"/>
                  </a:ext>
                </a:extLst>
              </p:cNvPr>
              <p:cNvGrpSpPr/>
              <p:nvPr/>
            </p:nvGrpSpPr>
            <p:grpSpPr>
              <a:xfrm>
                <a:off x="5850272" y="1340768"/>
                <a:ext cx="381000" cy="287256"/>
                <a:chOff x="6236270" y="4758633"/>
                <a:chExt cx="505440" cy="349632"/>
              </a:xfrm>
            </p:grpSpPr>
            <p:sp>
              <p:nvSpPr>
                <p:cNvPr id="104" name="Prostokąt zaokrąglony 355">
                  <a:extLst>
                    <a:ext uri="{FF2B5EF4-FFF2-40B4-BE49-F238E27FC236}">
                      <a16:creationId xmlns="" xmlns:a16="http://schemas.microsoft.com/office/drawing/2014/main" id="{EFE9F8DF-D3EB-47DE-B7AA-E149A4FCCF1F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05" name="Obraz 86" descr="1368547005_server.png">
                  <a:extLst>
                    <a:ext uri="{FF2B5EF4-FFF2-40B4-BE49-F238E27FC236}">
                      <a16:creationId xmlns="" xmlns:a16="http://schemas.microsoft.com/office/drawing/2014/main" id="{6942215A-44A8-4C10-ADDF-39D26FA4A2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4" name="Grupa 356">
                <a:extLst>
                  <a:ext uri="{FF2B5EF4-FFF2-40B4-BE49-F238E27FC236}">
                    <a16:creationId xmlns="" xmlns:a16="http://schemas.microsoft.com/office/drawing/2014/main" id="{78D7DEE3-0471-49D5-8F29-E5E9F70A78FD}"/>
                  </a:ext>
                </a:extLst>
              </p:cNvPr>
              <p:cNvGrpSpPr/>
              <p:nvPr/>
            </p:nvGrpSpPr>
            <p:grpSpPr>
              <a:xfrm>
                <a:off x="6714368" y="980728"/>
                <a:ext cx="381000" cy="287256"/>
                <a:chOff x="6236270" y="4758633"/>
                <a:chExt cx="505440" cy="349632"/>
              </a:xfrm>
            </p:grpSpPr>
            <p:sp>
              <p:nvSpPr>
                <p:cNvPr id="102" name="Prostokąt zaokrąglony 355">
                  <a:extLst>
                    <a:ext uri="{FF2B5EF4-FFF2-40B4-BE49-F238E27FC236}">
                      <a16:creationId xmlns="" xmlns:a16="http://schemas.microsoft.com/office/drawing/2014/main" id="{40BDD192-3F69-4EDB-888F-ABBBFC241548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03" name="Obraz 86" descr="1368547005_server.png">
                  <a:extLst>
                    <a:ext uri="{FF2B5EF4-FFF2-40B4-BE49-F238E27FC236}">
                      <a16:creationId xmlns="" xmlns:a16="http://schemas.microsoft.com/office/drawing/2014/main" id="{E12AC557-39ED-4A73-A79E-0A4AFE3EC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95" name="pole tekstowe 303">
                <a:extLst>
                  <a:ext uri="{FF2B5EF4-FFF2-40B4-BE49-F238E27FC236}">
                    <a16:creationId xmlns="" xmlns:a16="http://schemas.microsoft.com/office/drawing/2014/main" id="{F078220B-545A-4905-9898-7672EE717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421" y="1330011"/>
                <a:ext cx="1366754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Worker nodes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="" xmlns:a16="http://schemas.microsoft.com/office/drawing/2014/main" id="{7528148D-9236-406E-871A-96A1D0108B63}"/>
                  </a:ext>
                </a:extLst>
              </p:cNvPr>
              <p:cNvGrpSpPr/>
              <p:nvPr/>
            </p:nvGrpSpPr>
            <p:grpSpPr>
              <a:xfrm>
                <a:off x="7270869" y="986260"/>
                <a:ext cx="1405587" cy="648343"/>
                <a:chOff x="7254132" y="1087735"/>
                <a:chExt cx="1405587" cy="648343"/>
              </a:xfrm>
            </p:grpSpPr>
            <p:sp>
              <p:nvSpPr>
                <p:cNvPr id="97" name="Prostokąt zaokrąglony 325">
                  <a:extLst>
                    <a:ext uri="{FF2B5EF4-FFF2-40B4-BE49-F238E27FC236}">
                      <a16:creationId xmlns="" xmlns:a16="http://schemas.microsoft.com/office/drawing/2014/main" id="{7BF5B3E9-5EEF-47EC-A018-907B04341978}"/>
                    </a:ext>
                  </a:extLst>
                </p:cNvPr>
                <p:cNvSpPr/>
                <p:nvPr/>
              </p:nvSpPr>
              <p:spPr bwMode="auto">
                <a:xfrm>
                  <a:off x="7254132" y="1102873"/>
                  <a:ext cx="1405587" cy="633205"/>
                </a:xfrm>
                <a:prstGeom prst="roundRect">
                  <a:avLst>
                    <a:gd name="adj" fmla="val 4319"/>
                  </a:avLst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2945" tIns="41473" rIns="82945" bIns="41473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pic>
              <p:nvPicPr>
                <p:cNvPr id="98" name="Obraz 329" descr="1399565533_012.png">
                  <a:extLst>
                    <a:ext uri="{FF2B5EF4-FFF2-40B4-BE49-F238E27FC236}">
                      <a16:creationId xmlns="" xmlns:a16="http://schemas.microsoft.com/office/drawing/2014/main" id="{6DBCC183-45F6-4840-9866-517DFBC6A3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345703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99" name="Obraz 331" descr="1399565533_012.png">
                  <a:extLst>
                    <a:ext uri="{FF2B5EF4-FFF2-40B4-BE49-F238E27FC236}">
                      <a16:creationId xmlns="" xmlns:a16="http://schemas.microsoft.com/office/drawing/2014/main" id="{6B306A8F-F457-494D-B919-62DCDACE2D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770318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100" name="Obraz 332" descr="1399565533_012.png">
                  <a:extLst>
                    <a:ext uri="{FF2B5EF4-FFF2-40B4-BE49-F238E27FC236}">
                      <a16:creationId xmlns="" xmlns:a16="http://schemas.microsoft.com/office/drawing/2014/main" id="{E0F78431-59DF-4F8F-8AA6-4AF4566C19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94933" y="1268495"/>
                  <a:ext cx="389772" cy="389772"/>
                </a:xfrm>
                <a:prstGeom prst="rect">
                  <a:avLst/>
                </a:prstGeom>
              </p:spPr>
            </p:pic>
            <p:sp>
              <p:nvSpPr>
                <p:cNvPr id="101" name="pole tekstowe 303">
                  <a:extLst>
                    <a:ext uri="{FF2B5EF4-FFF2-40B4-BE49-F238E27FC236}">
                      <a16:creationId xmlns="" xmlns:a16="http://schemas.microsoft.com/office/drawing/2014/main" id="{DC2D029F-4BCD-416F-BA74-9F3F9F32A6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7911" y="1087735"/>
                  <a:ext cx="1366754" cy="2530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dirty="0">
                      <a:latin typeface="Calibri" pitchFamily="34" charset="0"/>
                    </a:rPr>
                    <a:t>Template repository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B3E507B5-82FB-41D8-804B-6DE779C5888F}"/>
                </a:ext>
              </a:extLst>
            </p:cNvPr>
            <p:cNvGrpSpPr/>
            <p:nvPr/>
          </p:nvGrpSpPr>
          <p:grpSpPr>
            <a:xfrm>
              <a:off x="4644008" y="3152325"/>
              <a:ext cx="4239837" cy="993530"/>
              <a:chOff x="4644008" y="3065037"/>
              <a:chExt cx="4239837" cy="993530"/>
            </a:xfrm>
          </p:grpSpPr>
          <p:sp>
            <p:nvSpPr>
              <p:cNvPr id="59" name="Prostokąt zaokrąglony 321">
                <a:extLst>
                  <a:ext uri="{FF2B5EF4-FFF2-40B4-BE49-F238E27FC236}">
                    <a16:creationId xmlns="" xmlns:a16="http://schemas.microsoft.com/office/drawing/2014/main" id="{26B5B1DC-FA04-4342-9CC3-07E16D7994A8}"/>
                  </a:ext>
                </a:extLst>
              </p:cNvPr>
              <p:cNvSpPr/>
              <p:nvPr/>
            </p:nvSpPr>
            <p:spPr bwMode="auto">
              <a:xfrm>
                <a:off x="4644008" y="3102047"/>
                <a:ext cx="4239837" cy="956520"/>
              </a:xfrm>
              <a:prstGeom prst="roundRect">
                <a:avLst>
                  <a:gd name="adj" fmla="val 451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0" name="pole tekstowe 303">
                <a:extLst>
                  <a:ext uri="{FF2B5EF4-FFF2-40B4-BE49-F238E27FC236}">
                    <a16:creationId xmlns="" xmlns:a16="http://schemas.microsoft.com/office/drawing/2014/main" id="{3E22EB8D-0BE7-4FB2-A846-3102D471C4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774" y="3065037"/>
                <a:ext cx="2931392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Amazon EC2 VPH-Share site</a:t>
                </a:r>
              </a:p>
            </p:txBody>
          </p:sp>
          <p:grpSp>
            <p:nvGrpSpPr>
              <p:cNvPr id="61" name="Grupa 356">
                <a:extLst>
                  <a:ext uri="{FF2B5EF4-FFF2-40B4-BE49-F238E27FC236}">
                    <a16:creationId xmlns="" xmlns:a16="http://schemas.microsoft.com/office/drawing/2014/main" id="{4FC42EB8-8FBD-4B5F-9939-6E20F90E3294}"/>
                  </a:ext>
                </a:extLst>
              </p:cNvPr>
              <p:cNvGrpSpPr/>
              <p:nvPr/>
            </p:nvGrpSpPr>
            <p:grpSpPr>
              <a:xfrm>
                <a:off x="5511990" y="3678886"/>
                <a:ext cx="381000" cy="287256"/>
                <a:chOff x="6236270" y="4758633"/>
                <a:chExt cx="505440" cy="349632"/>
              </a:xfrm>
            </p:grpSpPr>
            <p:sp>
              <p:nvSpPr>
                <p:cNvPr id="85" name="Prostokąt zaokrąglony 355">
                  <a:extLst>
                    <a:ext uri="{FF2B5EF4-FFF2-40B4-BE49-F238E27FC236}">
                      <a16:creationId xmlns="" xmlns:a16="http://schemas.microsoft.com/office/drawing/2014/main" id="{2AE8BBC6-2706-49D4-A11B-92694E249EB7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86" name="Obraz 86" descr="1368547005_server.png">
                  <a:extLst>
                    <a:ext uri="{FF2B5EF4-FFF2-40B4-BE49-F238E27FC236}">
                      <a16:creationId xmlns="" xmlns:a16="http://schemas.microsoft.com/office/drawing/2014/main" id="{3E6B15E2-7EAB-4437-8232-FC99399FB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2" name="Grupa 356">
                <a:extLst>
                  <a:ext uri="{FF2B5EF4-FFF2-40B4-BE49-F238E27FC236}">
                    <a16:creationId xmlns="" xmlns:a16="http://schemas.microsoft.com/office/drawing/2014/main" id="{8E721DE0-F73C-4523-839C-5067C9B989C6}"/>
                  </a:ext>
                </a:extLst>
              </p:cNvPr>
              <p:cNvGrpSpPr/>
              <p:nvPr/>
            </p:nvGrpSpPr>
            <p:grpSpPr>
              <a:xfrm>
                <a:off x="5511990" y="3318070"/>
                <a:ext cx="381000" cy="287256"/>
                <a:chOff x="6236270" y="4758633"/>
                <a:chExt cx="505440" cy="349632"/>
              </a:xfrm>
            </p:grpSpPr>
            <p:sp>
              <p:nvSpPr>
                <p:cNvPr id="83" name="Prostokąt zaokrąglony 353">
                  <a:extLst>
                    <a:ext uri="{FF2B5EF4-FFF2-40B4-BE49-F238E27FC236}">
                      <a16:creationId xmlns="" xmlns:a16="http://schemas.microsoft.com/office/drawing/2014/main" id="{7CCE7A0A-2B8D-4C28-B1EF-7600FC7F9F27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AC090">
                    <a:alpha val="49804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84" name="Obraz 86" descr="1368547005_server.png">
                  <a:extLst>
                    <a:ext uri="{FF2B5EF4-FFF2-40B4-BE49-F238E27FC236}">
                      <a16:creationId xmlns="" xmlns:a16="http://schemas.microsoft.com/office/drawing/2014/main" id="{B1BD7325-A959-44FF-ACFF-E17A77E7D3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3" name="Grupa 356">
                <a:extLst>
                  <a:ext uri="{FF2B5EF4-FFF2-40B4-BE49-F238E27FC236}">
                    <a16:creationId xmlns="" xmlns:a16="http://schemas.microsoft.com/office/drawing/2014/main" id="{C11BE311-0552-4262-A693-13268C4B4301}"/>
                  </a:ext>
                </a:extLst>
              </p:cNvPr>
              <p:cNvGrpSpPr/>
              <p:nvPr/>
            </p:nvGrpSpPr>
            <p:grpSpPr>
              <a:xfrm>
                <a:off x="5944038" y="3318070"/>
                <a:ext cx="381000" cy="287256"/>
                <a:chOff x="6236270" y="4758633"/>
                <a:chExt cx="505440" cy="349632"/>
              </a:xfrm>
            </p:grpSpPr>
            <p:sp>
              <p:nvSpPr>
                <p:cNvPr id="81" name="Prostokąt zaokrąglony 355">
                  <a:extLst>
                    <a:ext uri="{FF2B5EF4-FFF2-40B4-BE49-F238E27FC236}">
                      <a16:creationId xmlns="" xmlns:a16="http://schemas.microsoft.com/office/drawing/2014/main" id="{B2F1F337-F6EE-453F-A949-C1A88CACD9C9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82" name="Obraz 86" descr="1368547005_server.png">
                  <a:extLst>
                    <a:ext uri="{FF2B5EF4-FFF2-40B4-BE49-F238E27FC236}">
                      <a16:creationId xmlns="" xmlns:a16="http://schemas.microsoft.com/office/drawing/2014/main" id="{5479F951-0222-4349-B2DF-F7AAE1D96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4" name="Grupa 356">
                <a:extLst>
                  <a:ext uri="{FF2B5EF4-FFF2-40B4-BE49-F238E27FC236}">
                    <a16:creationId xmlns="" xmlns:a16="http://schemas.microsoft.com/office/drawing/2014/main" id="{C3015802-F5DF-4CAF-AC47-24A5C3AA6A48}"/>
                  </a:ext>
                </a:extLst>
              </p:cNvPr>
              <p:cNvGrpSpPr/>
              <p:nvPr/>
            </p:nvGrpSpPr>
            <p:grpSpPr>
              <a:xfrm>
                <a:off x="6376086" y="3318070"/>
                <a:ext cx="381000" cy="287256"/>
                <a:chOff x="6236270" y="4758633"/>
                <a:chExt cx="505440" cy="349632"/>
              </a:xfrm>
            </p:grpSpPr>
            <p:sp>
              <p:nvSpPr>
                <p:cNvPr id="79" name="Prostokąt zaokrąglony 355">
                  <a:extLst>
                    <a:ext uri="{FF2B5EF4-FFF2-40B4-BE49-F238E27FC236}">
                      <a16:creationId xmlns="" xmlns:a16="http://schemas.microsoft.com/office/drawing/2014/main" id="{EC846C92-364B-41A0-AD72-B26303A206E0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80" name="Obraz 86" descr="1368547005_server.png">
                  <a:extLst>
                    <a:ext uri="{FF2B5EF4-FFF2-40B4-BE49-F238E27FC236}">
                      <a16:creationId xmlns="" xmlns:a16="http://schemas.microsoft.com/office/drawing/2014/main" id="{68E46D4A-AE7F-49EA-B8CC-9F2EBE2EA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5" name="Grupa 356">
                <a:extLst>
                  <a:ext uri="{FF2B5EF4-FFF2-40B4-BE49-F238E27FC236}">
                    <a16:creationId xmlns="" xmlns:a16="http://schemas.microsoft.com/office/drawing/2014/main" id="{35581767-CFD2-4DC0-B36E-DB93BD686C90}"/>
                  </a:ext>
                </a:extLst>
              </p:cNvPr>
              <p:cNvGrpSpPr/>
              <p:nvPr/>
            </p:nvGrpSpPr>
            <p:grpSpPr>
              <a:xfrm>
                <a:off x="5944038" y="3678110"/>
                <a:ext cx="381000" cy="287256"/>
                <a:chOff x="6236270" y="4758633"/>
                <a:chExt cx="505440" cy="349632"/>
              </a:xfrm>
            </p:grpSpPr>
            <p:sp>
              <p:nvSpPr>
                <p:cNvPr id="77" name="Prostokąt zaokrąglony 355">
                  <a:extLst>
                    <a:ext uri="{FF2B5EF4-FFF2-40B4-BE49-F238E27FC236}">
                      <a16:creationId xmlns="" xmlns:a16="http://schemas.microsoft.com/office/drawing/2014/main" id="{D56ED09B-B6AB-4EB0-BF0B-DE64E1C6AD17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78" name="Obraz 86" descr="1368547005_server.png">
                  <a:extLst>
                    <a:ext uri="{FF2B5EF4-FFF2-40B4-BE49-F238E27FC236}">
                      <a16:creationId xmlns="" xmlns:a16="http://schemas.microsoft.com/office/drawing/2014/main" id="{777EB0CA-9518-4FEF-A4A8-3863DBDCC0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6" name="Grupa 356">
                <a:extLst>
                  <a:ext uri="{FF2B5EF4-FFF2-40B4-BE49-F238E27FC236}">
                    <a16:creationId xmlns="" xmlns:a16="http://schemas.microsoft.com/office/drawing/2014/main" id="{0098DCFD-78FC-4A24-BF6A-7CF0D61F42BB}"/>
                  </a:ext>
                </a:extLst>
              </p:cNvPr>
              <p:cNvGrpSpPr/>
              <p:nvPr/>
            </p:nvGrpSpPr>
            <p:grpSpPr>
              <a:xfrm>
                <a:off x="6808134" y="3318070"/>
                <a:ext cx="381000" cy="287256"/>
                <a:chOff x="6236270" y="4758633"/>
                <a:chExt cx="505440" cy="349632"/>
              </a:xfrm>
            </p:grpSpPr>
            <p:sp>
              <p:nvSpPr>
                <p:cNvPr id="75" name="Prostokąt zaokrąglony 355">
                  <a:extLst>
                    <a:ext uri="{FF2B5EF4-FFF2-40B4-BE49-F238E27FC236}">
                      <a16:creationId xmlns="" xmlns:a16="http://schemas.microsoft.com/office/drawing/2014/main" id="{C0D4151D-0C51-4391-9449-9DABC97A077F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76" name="Obraz 86" descr="1368547005_server.png">
                  <a:extLst>
                    <a:ext uri="{FF2B5EF4-FFF2-40B4-BE49-F238E27FC236}">
                      <a16:creationId xmlns="" xmlns:a16="http://schemas.microsoft.com/office/drawing/2014/main" id="{F4AE7420-55A0-4256-8DFE-B7A65E8B52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7" name="pole tekstowe 303">
                <a:extLst>
                  <a:ext uri="{FF2B5EF4-FFF2-40B4-BE49-F238E27FC236}">
                    <a16:creationId xmlns="" xmlns:a16="http://schemas.microsoft.com/office/drawing/2014/main" id="{A5F548AC-E3C7-421B-8011-4C4C436D9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9187" y="3667353"/>
                <a:ext cx="1366754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Worker nodes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="" xmlns:a16="http://schemas.microsoft.com/office/drawing/2014/main" id="{998CFADF-82CF-4672-85B4-E2D7E3DD01FF}"/>
                  </a:ext>
                </a:extLst>
              </p:cNvPr>
              <p:cNvGrpSpPr/>
              <p:nvPr/>
            </p:nvGrpSpPr>
            <p:grpSpPr>
              <a:xfrm>
                <a:off x="7364635" y="3323602"/>
                <a:ext cx="1405587" cy="648343"/>
                <a:chOff x="7254132" y="1087735"/>
                <a:chExt cx="1405587" cy="648343"/>
              </a:xfrm>
            </p:grpSpPr>
            <p:sp>
              <p:nvSpPr>
                <p:cNvPr id="70" name="Prostokąt zaokrąglony 325">
                  <a:extLst>
                    <a:ext uri="{FF2B5EF4-FFF2-40B4-BE49-F238E27FC236}">
                      <a16:creationId xmlns="" xmlns:a16="http://schemas.microsoft.com/office/drawing/2014/main" id="{B3889C1D-E968-4007-BF20-6D6A92893CBD}"/>
                    </a:ext>
                  </a:extLst>
                </p:cNvPr>
                <p:cNvSpPr/>
                <p:nvPr/>
              </p:nvSpPr>
              <p:spPr bwMode="auto">
                <a:xfrm>
                  <a:off x="7254132" y="1102873"/>
                  <a:ext cx="1405587" cy="633205"/>
                </a:xfrm>
                <a:prstGeom prst="roundRect">
                  <a:avLst>
                    <a:gd name="adj" fmla="val 4319"/>
                  </a:avLst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2945" tIns="41473" rIns="82945" bIns="41473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pic>
              <p:nvPicPr>
                <p:cNvPr id="71" name="Obraz 329" descr="1399565533_012.png">
                  <a:extLst>
                    <a:ext uri="{FF2B5EF4-FFF2-40B4-BE49-F238E27FC236}">
                      <a16:creationId xmlns="" xmlns:a16="http://schemas.microsoft.com/office/drawing/2014/main" id="{1E049FE2-CB12-4FEE-96BC-B03DFFC5F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345703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72" name="Obraz 331" descr="1399565533_012.png">
                  <a:extLst>
                    <a:ext uri="{FF2B5EF4-FFF2-40B4-BE49-F238E27FC236}">
                      <a16:creationId xmlns="" xmlns:a16="http://schemas.microsoft.com/office/drawing/2014/main" id="{CEB91931-4FE0-4DA0-8D24-B35696BED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770318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73" name="Obraz 332" descr="1399565533_012.png">
                  <a:extLst>
                    <a:ext uri="{FF2B5EF4-FFF2-40B4-BE49-F238E27FC236}">
                      <a16:creationId xmlns="" xmlns:a16="http://schemas.microsoft.com/office/drawing/2014/main" id="{7F1B16B0-4737-49A0-BEC6-AC3C5489F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94933" y="1268495"/>
                  <a:ext cx="389772" cy="389772"/>
                </a:xfrm>
                <a:prstGeom prst="rect">
                  <a:avLst/>
                </a:prstGeom>
              </p:spPr>
            </p:pic>
            <p:sp>
              <p:nvSpPr>
                <p:cNvPr id="74" name="pole tekstowe 303">
                  <a:extLst>
                    <a:ext uri="{FF2B5EF4-FFF2-40B4-BE49-F238E27FC236}">
                      <a16:creationId xmlns="" xmlns:a16="http://schemas.microsoft.com/office/drawing/2014/main" id="{CB304193-8684-4A94-A6B4-72DE705510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7911" y="1087735"/>
                  <a:ext cx="1366754" cy="2530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dirty="0">
                      <a:latin typeface="Calibri" pitchFamily="34" charset="0"/>
                    </a:rPr>
                    <a:t>Template repository</a:t>
                  </a:r>
                </a:p>
              </p:txBody>
            </p:sp>
          </p:grpSp>
          <p:pic>
            <p:nvPicPr>
              <p:cNvPr id="69" name="Picture 4" descr="http://www.oit.uci.edu/wp-content/uploads/aws-1.jpg">
                <a:extLst>
                  <a:ext uri="{FF2B5EF4-FFF2-40B4-BE49-F238E27FC236}">
                    <a16:creationId xmlns="" xmlns:a16="http://schemas.microsoft.com/office/drawing/2014/main" id="{E854F806-0319-491F-B0A8-B0C890C107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0381" y="3356992"/>
                <a:ext cx="633122" cy="524879"/>
              </a:xfrm>
              <a:prstGeom prst="rect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44838CF2-57DD-41E8-A245-FF6BBF000FFF}"/>
                </a:ext>
              </a:extLst>
            </p:cNvPr>
            <p:cNvGrpSpPr/>
            <p:nvPr/>
          </p:nvGrpSpPr>
          <p:grpSpPr>
            <a:xfrm>
              <a:off x="4644008" y="4250950"/>
              <a:ext cx="4239837" cy="993530"/>
              <a:chOff x="4644008" y="3065037"/>
              <a:chExt cx="4239837" cy="993530"/>
            </a:xfrm>
          </p:grpSpPr>
          <p:sp>
            <p:nvSpPr>
              <p:cNvPr id="31" name="Prostokąt zaokrąglony 321">
                <a:extLst>
                  <a:ext uri="{FF2B5EF4-FFF2-40B4-BE49-F238E27FC236}">
                    <a16:creationId xmlns="" xmlns:a16="http://schemas.microsoft.com/office/drawing/2014/main" id="{D88A3762-6E57-4AC6-8A83-A160FCC329D6}"/>
                  </a:ext>
                </a:extLst>
              </p:cNvPr>
              <p:cNvSpPr/>
              <p:nvPr/>
            </p:nvSpPr>
            <p:spPr bwMode="auto">
              <a:xfrm>
                <a:off x="4644008" y="3102047"/>
                <a:ext cx="4239837" cy="956520"/>
              </a:xfrm>
              <a:prstGeom prst="roundRect">
                <a:avLst>
                  <a:gd name="adj" fmla="val 451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2" name="pole tekstowe 303">
                <a:extLst>
                  <a:ext uri="{FF2B5EF4-FFF2-40B4-BE49-F238E27FC236}">
                    <a16:creationId xmlns="" xmlns:a16="http://schemas.microsoft.com/office/drawing/2014/main" id="{4C723542-9958-4BF2-94E2-6AB1D7692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4585" y="3065037"/>
                <a:ext cx="3469815" cy="422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Amazon EC2 CISTIB </a:t>
                </a:r>
                <a:r>
                  <a:rPr lang="pl-PL" sz="1100" dirty="0" err="1">
                    <a:latin typeface="Calibri" pitchFamily="34" charset="0"/>
                  </a:rPr>
                  <a:t>site</a:t>
                </a:r>
                <a:endParaRPr lang="pl-PL" sz="1100" b="1" dirty="0">
                  <a:solidFill>
                    <a:srgbClr val="FF0000"/>
                  </a:solidFill>
                  <a:latin typeface="Calibri" pitchFamily="34" charset="0"/>
                </a:endParaRPr>
              </a:p>
              <a:p>
                <a:pPr algn="ctr"/>
                <a:r>
                  <a:rPr lang="pl-PL" sz="1100" dirty="0">
                    <a:latin typeface="Calibri" pitchFamily="34" charset="0"/>
                  </a:rPr>
                  <a:t> </a:t>
                </a:r>
              </a:p>
            </p:txBody>
          </p:sp>
          <p:grpSp>
            <p:nvGrpSpPr>
              <p:cNvPr id="33" name="Grupa 356">
                <a:extLst>
                  <a:ext uri="{FF2B5EF4-FFF2-40B4-BE49-F238E27FC236}">
                    <a16:creationId xmlns="" xmlns:a16="http://schemas.microsoft.com/office/drawing/2014/main" id="{CF09C7D8-C0A4-446D-8BB6-96CD42508944}"/>
                  </a:ext>
                </a:extLst>
              </p:cNvPr>
              <p:cNvGrpSpPr/>
              <p:nvPr/>
            </p:nvGrpSpPr>
            <p:grpSpPr>
              <a:xfrm>
                <a:off x="5511990" y="3678886"/>
                <a:ext cx="381000" cy="287256"/>
                <a:chOff x="6236270" y="4758633"/>
                <a:chExt cx="505440" cy="349632"/>
              </a:xfrm>
            </p:grpSpPr>
            <p:sp>
              <p:nvSpPr>
                <p:cNvPr id="57" name="Prostokąt zaokrąglony 355">
                  <a:extLst>
                    <a:ext uri="{FF2B5EF4-FFF2-40B4-BE49-F238E27FC236}">
                      <a16:creationId xmlns="" xmlns:a16="http://schemas.microsoft.com/office/drawing/2014/main" id="{DFA33948-6C06-4FF8-8D26-DD35F8567F9F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58" name="Obraz 86" descr="1368547005_server.png">
                  <a:extLst>
                    <a:ext uri="{FF2B5EF4-FFF2-40B4-BE49-F238E27FC236}">
                      <a16:creationId xmlns="" xmlns:a16="http://schemas.microsoft.com/office/drawing/2014/main" id="{AE87DD27-9E6A-4526-A3D1-74330C8C3B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" name="Grupa 356">
                <a:extLst>
                  <a:ext uri="{FF2B5EF4-FFF2-40B4-BE49-F238E27FC236}">
                    <a16:creationId xmlns="" xmlns:a16="http://schemas.microsoft.com/office/drawing/2014/main" id="{7CE532BD-8264-4271-B281-E27B35BF9182}"/>
                  </a:ext>
                </a:extLst>
              </p:cNvPr>
              <p:cNvGrpSpPr/>
              <p:nvPr/>
            </p:nvGrpSpPr>
            <p:grpSpPr>
              <a:xfrm>
                <a:off x="5511990" y="3318070"/>
                <a:ext cx="381000" cy="287256"/>
                <a:chOff x="6236270" y="4758633"/>
                <a:chExt cx="505440" cy="349632"/>
              </a:xfrm>
            </p:grpSpPr>
            <p:sp>
              <p:nvSpPr>
                <p:cNvPr id="55" name="Prostokąt zaokrąglony 353">
                  <a:extLst>
                    <a:ext uri="{FF2B5EF4-FFF2-40B4-BE49-F238E27FC236}">
                      <a16:creationId xmlns="" xmlns:a16="http://schemas.microsoft.com/office/drawing/2014/main" id="{F233C86E-D5F2-4483-B6F2-3747A52B7621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AC090">
                    <a:alpha val="49804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56" name="Obraz 86" descr="1368547005_server.png">
                  <a:extLst>
                    <a:ext uri="{FF2B5EF4-FFF2-40B4-BE49-F238E27FC236}">
                      <a16:creationId xmlns="" xmlns:a16="http://schemas.microsoft.com/office/drawing/2014/main" id="{D0C5C416-1618-45F2-9AF8-E1C745B1D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5" name="Grupa 356">
                <a:extLst>
                  <a:ext uri="{FF2B5EF4-FFF2-40B4-BE49-F238E27FC236}">
                    <a16:creationId xmlns="" xmlns:a16="http://schemas.microsoft.com/office/drawing/2014/main" id="{31244879-74F2-45CD-BDC8-324EA416E1A7}"/>
                  </a:ext>
                </a:extLst>
              </p:cNvPr>
              <p:cNvGrpSpPr/>
              <p:nvPr/>
            </p:nvGrpSpPr>
            <p:grpSpPr>
              <a:xfrm>
                <a:off x="5944038" y="3318070"/>
                <a:ext cx="381000" cy="287256"/>
                <a:chOff x="6236270" y="4758633"/>
                <a:chExt cx="505440" cy="349632"/>
              </a:xfrm>
            </p:grpSpPr>
            <p:sp>
              <p:nvSpPr>
                <p:cNvPr id="53" name="Prostokąt zaokrąglony 355">
                  <a:extLst>
                    <a:ext uri="{FF2B5EF4-FFF2-40B4-BE49-F238E27FC236}">
                      <a16:creationId xmlns="" xmlns:a16="http://schemas.microsoft.com/office/drawing/2014/main" id="{806F3A68-FC3C-4D03-938C-EEEF26D137F5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54" name="Obraz 86" descr="1368547005_server.png">
                  <a:extLst>
                    <a:ext uri="{FF2B5EF4-FFF2-40B4-BE49-F238E27FC236}">
                      <a16:creationId xmlns="" xmlns:a16="http://schemas.microsoft.com/office/drawing/2014/main" id="{A25E5691-000E-4A2A-BA91-3052AC92DE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6" name="Grupa 356">
                <a:extLst>
                  <a:ext uri="{FF2B5EF4-FFF2-40B4-BE49-F238E27FC236}">
                    <a16:creationId xmlns="" xmlns:a16="http://schemas.microsoft.com/office/drawing/2014/main" id="{7F70D7C4-8B56-4809-A9CA-28181BD5B356}"/>
                  </a:ext>
                </a:extLst>
              </p:cNvPr>
              <p:cNvGrpSpPr/>
              <p:nvPr/>
            </p:nvGrpSpPr>
            <p:grpSpPr>
              <a:xfrm>
                <a:off x="6376086" y="3318070"/>
                <a:ext cx="381000" cy="287256"/>
                <a:chOff x="6236270" y="4758633"/>
                <a:chExt cx="505440" cy="349632"/>
              </a:xfrm>
            </p:grpSpPr>
            <p:sp>
              <p:nvSpPr>
                <p:cNvPr id="51" name="Prostokąt zaokrąglony 355">
                  <a:extLst>
                    <a:ext uri="{FF2B5EF4-FFF2-40B4-BE49-F238E27FC236}">
                      <a16:creationId xmlns="" xmlns:a16="http://schemas.microsoft.com/office/drawing/2014/main" id="{93126B03-B468-4604-97C7-B41327799E00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52" name="Obraz 86" descr="1368547005_server.png">
                  <a:extLst>
                    <a:ext uri="{FF2B5EF4-FFF2-40B4-BE49-F238E27FC236}">
                      <a16:creationId xmlns="" xmlns:a16="http://schemas.microsoft.com/office/drawing/2014/main" id="{D5334BAA-39C3-4166-BFE3-82F82BAD6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7" name="Grupa 356">
                <a:extLst>
                  <a:ext uri="{FF2B5EF4-FFF2-40B4-BE49-F238E27FC236}">
                    <a16:creationId xmlns="" xmlns:a16="http://schemas.microsoft.com/office/drawing/2014/main" id="{AA37D75D-6F51-4E53-A1D5-5C4744CBD9D9}"/>
                  </a:ext>
                </a:extLst>
              </p:cNvPr>
              <p:cNvGrpSpPr/>
              <p:nvPr/>
            </p:nvGrpSpPr>
            <p:grpSpPr>
              <a:xfrm>
                <a:off x="5944038" y="3678110"/>
                <a:ext cx="381000" cy="287256"/>
                <a:chOff x="6236270" y="4758633"/>
                <a:chExt cx="505440" cy="349632"/>
              </a:xfrm>
            </p:grpSpPr>
            <p:sp>
              <p:nvSpPr>
                <p:cNvPr id="49" name="Prostokąt zaokrąglony 355">
                  <a:extLst>
                    <a:ext uri="{FF2B5EF4-FFF2-40B4-BE49-F238E27FC236}">
                      <a16:creationId xmlns="" xmlns:a16="http://schemas.microsoft.com/office/drawing/2014/main" id="{1295829B-C1B6-4EAA-8009-6B3807355D55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50" name="Obraz 86" descr="1368547005_server.png">
                  <a:extLst>
                    <a:ext uri="{FF2B5EF4-FFF2-40B4-BE49-F238E27FC236}">
                      <a16:creationId xmlns="" xmlns:a16="http://schemas.microsoft.com/office/drawing/2014/main" id="{DA526581-E408-47E5-932F-94512500C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8" name="Grupa 356">
                <a:extLst>
                  <a:ext uri="{FF2B5EF4-FFF2-40B4-BE49-F238E27FC236}">
                    <a16:creationId xmlns="" xmlns:a16="http://schemas.microsoft.com/office/drawing/2014/main" id="{5EFC0C23-C0E9-49F1-BDBA-0331141AB18D}"/>
                  </a:ext>
                </a:extLst>
              </p:cNvPr>
              <p:cNvGrpSpPr/>
              <p:nvPr/>
            </p:nvGrpSpPr>
            <p:grpSpPr>
              <a:xfrm>
                <a:off x="6808134" y="3318070"/>
                <a:ext cx="381000" cy="287256"/>
                <a:chOff x="6236270" y="4758633"/>
                <a:chExt cx="505440" cy="349632"/>
              </a:xfrm>
            </p:grpSpPr>
            <p:sp>
              <p:nvSpPr>
                <p:cNvPr id="47" name="Prostokąt zaokrąglony 355">
                  <a:extLst>
                    <a:ext uri="{FF2B5EF4-FFF2-40B4-BE49-F238E27FC236}">
                      <a16:creationId xmlns="" xmlns:a16="http://schemas.microsoft.com/office/drawing/2014/main" id="{CB48EE08-EA08-40A6-825E-266B77A51962}"/>
                    </a:ext>
                  </a:extLst>
                </p:cNvPr>
                <p:cNvSpPr/>
                <p:nvPr/>
              </p:nvSpPr>
              <p:spPr bwMode="auto">
                <a:xfrm>
                  <a:off x="6236270" y="4758633"/>
                  <a:ext cx="505440" cy="349632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48" name="Obraz 86" descr="1368547005_server.png">
                  <a:extLst>
                    <a:ext uri="{FF2B5EF4-FFF2-40B4-BE49-F238E27FC236}">
                      <a16:creationId xmlns="" xmlns:a16="http://schemas.microsoft.com/office/drawing/2014/main" id="{DFED2C4A-1933-4071-816F-66CEDAF7B2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364705" y="4793498"/>
                  <a:ext cx="255527" cy="255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9" name="pole tekstowe 303">
                <a:extLst>
                  <a:ext uri="{FF2B5EF4-FFF2-40B4-BE49-F238E27FC236}">
                    <a16:creationId xmlns="" xmlns:a16="http://schemas.microsoft.com/office/drawing/2014/main" id="{DE797661-788D-41D9-A673-59E39F093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9187" y="3667353"/>
                <a:ext cx="1366754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dirty="0">
                    <a:latin typeface="Calibri" pitchFamily="34" charset="0"/>
                  </a:rPr>
                  <a:t>Worker nodes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="" xmlns:a16="http://schemas.microsoft.com/office/drawing/2014/main" id="{7EFB0A39-EB17-485E-B31C-25AA3597A8CF}"/>
                  </a:ext>
                </a:extLst>
              </p:cNvPr>
              <p:cNvGrpSpPr/>
              <p:nvPr/>
            </p:nvGrpSpPr>
            <p:grpSpPr>
              <a:xfrm>
                <a:off x="7364635" y="3323602"/>
                <a:ext cx="1405587" cy="648343"/>
                <a:chOff x="7254132" y="1087735"/>
                <a:chExt cx="1405587" cy="648343"/>
              </a:xfrm>
            </p:grpSpPr>
            <p:sp>
              <p:nvSpPr>
                <p:cNvPr id="42" name="Prostokąt zaokrąglony 325">
                  <a:extLst>
                    <a:ext uri="{FF2B5EF4-FFF2-40B4-BE49-F238E27FC236}">
                      <a16:creationId xmlns="" xmlns:a16="http://schemas.microsoft.com/office/drawing/2014/main" id="{CCBF54FA-E9F1-421C-A8F1-460C71698ABE}"/>
                    </a:ext>
                  </a:extLst>
                </p:cNvPr>
                <p:cNvSpPr/>
                <p:nvPr/>
              </p:nvSpPr>
              <p:spPr bwMode="auto">
                <a:xfrm>
                  <a:off x="7254132" y="1102873"/>
                  <a:ext cx="1405587" cy="633205"/>
                </a:xfrm>
                <a:prstGeom prst="roundRect">
                  <a:avLst>
                    <a:gd name="adj" fmla="val 4319"/>
                  </a:avLst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2945" tIns="41473" rIns="82945" bIns="41473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pic>
              <p:nvPicPr>
                <p:cNvPr id="43" name="Obraz 329" descr="1399565533_012.png">
                  <a:extLst>
                    <a:ext uri="{FF2B5EF4-FFF2-40B4-BE49-F238E27FC236}">
                      <a16:creationId xmlns="" xmlns:a16="http://schemas.microsoft.com/office/drawing/2014/main" id="{4AFC6338-E516-49EF-9DE3-E1411716E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345703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44" name="Obraz 331" descr="1399565533_012.png">
                  <a:extLst>
                    <a:ext uri="{FF2B5EF4-FFF2-40B4-BE49-F238E27FC236}">
                      <a16:creationId xmlns="" xmlns:a16="http://schemas.microsoft.com/office/drawing/2014/main" id="{16884972-06F7-4800-9DEE-71C8656943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770318" y="1268495"/>
                  <a:ext cx="389772" cy="389772"/>
                </a:xfrm>
                <a:prstGeom prst="rect">
                  <a:avLst/>
                </a:prstGeom>
              </p:spPr>
            </p:pic>
            <p:pic>
              <p:nvPicPr>
                <p:cNvPr id="45" name="Obraz 332" descr="1399565533_012.png">
                  <a:extLst>
                    <a:ext uri="{FF2B5EF4-FFF2-40B4-BE49-F238E27FC236}">
                      <a16:creationId xmlns="" xmlns:a16="http://schemas.microsoft.com/office/drawing/2014/main" id="{DF756E54-5C18-4969-9928-DBAAE9216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94933" y="1268495"/>
                  <a:ext cx="389772" cy="389772"/>
                </a:xfrm>
                <a:prstGeom prst="rect">
                  <a:avLst/>
                </a:prstGeom>
              </p:spPr>
            </p:pic>
            <p:sp>
              <p:nvSpPr>
                <p:cNvPr id="46" name="pole tekstowe 303">
                  <a:extLst>
                    <a:ext uri="{FF2B5EF4-FFF2-40B4-BE49-F238E27FC236}">
                      <a16:creationId xmlns="" xmlns:a16="http://schemas.microsoft.com/office/drawing/2014/main" id="{AB490DF2-EAA8-40F8-99DA-6D336EA8E9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7911" y="1087735"/>
                  <a:ext cx="1366754" cy="2530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dirty="0">
                      <a:latin typeface="Calibri" pitchFamily="34" charset="0"/>
                    </a:rPr>
                    <a:t>Template repository</a:t>
                  </a:r>
                </a:p>
              </p:txBody>
            </p:sp>
          </p:grpSp>
          <p:pic>
            <p:nvPicPr>
              <p:cNvPr id="41" name="Picture 4" descr="http://www.oit.uci.edu/wp-content/uploads/aws-1.jpg">
                <a:extLst>
                  <a:ext uri="{FF2B5EF4-FFF2-40B4-BE49-F238E27FC236}">
                    <a16:creationId xmlns="" xmlns:a16="http://schemas.microsoft.com/office/drawing/2014/main" id="{A576C59E-34B9-4A48-8EAE-29B9FC702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0381" y="3356992"/>
                <a:ext cx="633122" cy="524879"/>
              </a:xfrm>
              <a:prstGeom prst="rect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6" descr="http://cloudtimes.org/wp-content/uploads/2015/01/azure.jpg">
              <a:extLst>
                <a:ext uri="{FF2B5EF4-FFF2-40B4-BE49-F238E27FC236}">
                  <a16:creationId xmlns="" xmlns:a16="http://schemas.microsoft.com/office/drawing/2014/main" id="{F66CD3D1-7807-4FBB-959E-519CAA778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093" y="5695834"/>
              <a:ext cx="654301" cy="34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://upload.wikimedia.org/wikipedia/en/thumb/1/16/Rackspace_logo.svg/512px-Rackspace_logo.svg.png">
              <a:extLst>
                <a:ext uri="{FF2B5EF4-FFF2-40B4-BE49-F238E27FC236}">
                  <a16:creationId xmlns="" xmlns:a16="http://schemas.microsoft.com/office/drawing/2014/main" id="{1E2CE150-C959-4435-B98E-5356EA992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46" y="4524400"/>
              <a:ext cx="509353" cy="524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blog.serverdensity.com/wp-content/uploads/2014/04/google_compute_engine_logo.jpg">
              <a:extLst>
                <a:ext uri="{FF2B5EF4-FFF2-40B4-BE49-F238E27FC236}">
                  <a16:creationId xmlns="" xmlns:a16="http://schemas.microsoft.com/office/drawing/2014/main" id="{56C9AF46-EDE5-4DCD-BF4B-5BD3B8886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17" y="5655013"/>
              <a:ext cx="636261" cy="477196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ight Arrow 266">
              <a:extLst>
                <a:ext uri="{FF2B5EF4-FFF2-40B4-BE49-F238E27FC236}">
                  <a16:creationId xmlns="" xmlns:a16="http://schemas.microsoft.com/office/drawing/2014/main" id="{F8E5DD8F-D296-467C-953B-C51FA98BFD26}"/>
                </a:ext>
              </a:extLst>
            </p:cNvPr>
            <p:cNvSpPr/>
            <p:nvPr/>
          </p:nvSpPr>
          <p:spPr>
            <a:xfrm>
              <a:off x="4215804" y="2809652"/>
              <a:ext cx="253543" cy="550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wn Arrow 267">
              <a:extLst>
                <a:ext uri="{FF2B5EF4-FFF2-40B4-BE49-F238E27FC236}">
                  <a16:creationId xmlns="" xmlns:a16="http://schemas.microsoft.com/office/drawing/2014/main" id="{48EF88FE-F3ED-4560-9A55-21CCB2608563}"/>
                </a:ext>
              </a:extLst>
            </p:cNvPr>
            <p:cNvSpPr/>
            <p:nvPr/>
          </p:nvSpPr>
          <p:spPr>
            <a:xfrm>
              <a:off x="2051720" y="3887438"/>
              <a:ext cx="503426" cy="2366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VPH-Share federated cloud</a:t>
            </a:r>
          </a:p>
        </p:txBody>
      </p:sp>
    </p:spTree>
    <p:extLst>
      <p:ext uri="{BB962C8B-B14F-4D97-AF65-F5344CB8AC3E}">
        <p14:creationId xmlns:p14="http://schemas.microsoft.com/office/powerpoint/2010/main" val="16070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55276" y="1628799"/>
            <a:ext cx="8833447" cy="353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36" tIns="41469" rIns="82936" bIns="41469" anchor="ctr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pl-PL" sz="2800" b="1" dirty="0">
                <a:solidFill>
                  <a:srgbClr val="0070C0"/>
                </a:solidFill>
                <a:latin typeface="+mn-lt"/>
              </a:rPr>
              <a:t>Five </a:t>
            </a:r>
            <a:r>
              <a:rPr lang="pl-PL" sz="2800" dirty="0">
                <a:latin typeface="+mn-lt"/>
              </a:rPr>
              <a:t>cloud IaaS technologies (OpenStack, EC2, MS Azure, RackSpace, Google Compute)</a:t>
            </a:r>
            <a:endParaRPr lang="pl-PL" sz="2800" b="1" dirty="0">
              <a:solidFill>
                <a:srgbClr val="0070C0"/>
              </a:solidFill>
              <a:latin typeface="+mn-lt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pl-PL" sz="2800" b="1" dirty="0">
                <a:solidFill>
                  <a:srgbClr val="0070C0"/>
                </a:solidFill>
                <a:latin typeface="+mn-lt"/>
              </a:rPr>
              <a:t>Seven</a:t>
            </a:r>
            <a:r>
              <a:rPr lang="pl-PL" sz="2800" dirty="0">
                <a:latin typeface="+mn-lt"/>
              </a:rPr>
              <a:t> distinct cloud sites registered with the VPH-Share infrastructure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pl-PL" sz="2800" dirty="0">
                <a:latin typeface="+mn-lt"/>
              </a:rPr>
              <a:t>Over </a:t>
            </a:r>
            <a:r>
              <a:rPr lang="pl-PL" sz="2800" b="1" dirty="0">
                <a:solidFill>
                  <a:srgbClr val="FF0000"/>
                </a:solidFill>
                <a:latin typeface="+mn-lt"/>
              </a:rPr>
              <a:t>250</a:t>
            </a:r>
            <a:r>
              <a:rPr lang="pl-PL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pl-PL" sz="2800" dirty="0">
                <a:latin typeface="+mn-lt"/>
              </a:rPr>
              <a:t>Atomic Services available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pl-PL" sz="2800" dirty="0">
                <a:latin typeface="+mn-lt"/>
              </a:rPr>
              <a:t>Approximately </a:t>
            </a:r>
            <a:r>
              <a:rPr lang="pl-PL" sz="2800" b="1" dirty="0">
                <a:solidFill>
                  <a:srgbClr val="7030A0"/>
                </a:solidFill>
                <a:latin typeface="+mn-lt"/>
              </a:rPr>
              <a:t>100</a:t>
            </a:r>
            <a:r>
              <a:rPr lang="pl-PL" sz="2800" dirty="0">
                <a:solidFill>
                  <a:srgbClr val="7030A0"/>
                </a:solidFill>
                <a:latin typeface="+mn-lt"/>
              </a:rPr>
              <a:t> </a:t>
            </a:r>
            <a:r>
              <a:rPr lang="pl-PL" sz="2800" dirty="0">
                <a:latin typeface="+mn-lt"/>
              </a:rPr>
              <a:t>service instances operating on a</a:t>
            </a:r>
            <a:r>
              <a:rPr lang="pl-PL" sz="2800" dirty="0">
                <a:latin typeface="+mn-lt"/>
                <a:ea typeface="Cambria Math" panose="02040503050406030204" pitchFamily="18" charset="0"/>
              </a:rPr>
              <a:t> </a:t>
            </a:r>
            <a:r>
              <a:rPr lang="pl-PL" sz="2800" dirty="0" err="1">
                <a:latin typeface="+mn-lt"/>
              </a:rPr>
              <a:t>daily</a:t>
            </a:r>
            <a:r>
              <a:rPr lang="pl-PL" sz="2800" dirty="0">
                <a:latin typeface="+mn-lt"/>
              </a:rPr>
              <a:t> basis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pl-PL" sz="2800" dirty="0">
                <a:latin typeface="+mn-lt"/>
              </a:rPr>
              <a:t>Over </a:t>
            </a:r>
            <a:r>
              <a:rPr lang="pl-PL" sz="2800" b="1" dirty="0">
                <a:solidFill>
                  <a:srgbClr val="92D050"/>
                </a:solidFill>
                <a:latin typeface="+mn-lt"/>
              </a:rPr>
              <a:t>1 million </a:t>
            </a:r>
            <a:r>
              <a:rPr lang="pl-PL" sz="2800" dirty="0" err="1">
                <a:latin typeface="+mn-lt"/>
              </a:rPr>
              <a:t>files</a:t>
            </a:r>
            <a:r>
              <a:rPr lang="pl-PL" sz="2800" dirty="0">
                <a:latin typeface="+mn-lt"/>
              </a:rPr>
              <a:t> </a:t>
            </a:r>
            <a:r>
              <a:rPr lang="pl-PL" sz="2800" dirty="0" err="1">
                <a:latin typeface="+mn-lt"/>
              </a:rPr>
              <a:t>transferred</a:t>
            </a:r>
            <a:endParaRPr lang="pl-PL" sz="2800" dirty="0">
              <a:latin typeface="+mn-lt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VPH-Share cloud platform in numbers</a:t>
            </a:r>
          </a:p>
        </p:txBody>
      </p:sp>
    </p:spTree>
    <p:extLst>
      <p:ext uri="{BB962C8B-B14F-4D97-AF65-F5344CB8AC3E}">
        <p14:creationId xmlns:p14="http://schemas.microsoft.com/office/powerpoint/2010/main" val="37774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67544" y="1204595"/>
            <a:ext cx="2624677" cy="738714"/>
            <a:chOff x="291139" y="1250126"/>
            <a:chExt cx="2624677" cy="738714"/>
          </a:xfrm>
        </p:grpSpPr>
        <p:sp>
          <p:nvSpPr>
            <p:cNvPr id="40" name="Prostokąt zaokrąglony 552"/>
            <p:cNvSpPr/>
            <p:nvPr/>
          </p:nvSpPr>
          <p:spPr bwMode="auto">
            <a:xfrm>
              <a:off x="291139" y="1250126"/>
              <a:ext cx="2571393" cy="738714"/>
            </a:xfrm>
            <a:prstGeom prst="roundRect">
              <a:avLst>
                <a:gd name="adj" fmla="val 846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36" tIns="41469" rIns="82936" bIns="41469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1" name="Prostokąt zaokrąglony 559"/>
            <p:cNvSpPr/>
            <p:nvPr/>
          </p:nvSpPr>
          <p:spPr bwMode="auto">
            <a:xfrm>
              <a:off x="390470" y="1346173"/>
              <a:ext cx="1895530" cy="4907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42" name="Obraz 118" descr="1368547005_server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1743" y="1394899"/>
              <a:ext cx="365719" cy="36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Obraz 561" descr="vph-shar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8191" y="1377048"/>
              <a:ext cx="647625" cy="459908"/>
            </a:xfrm>
            <a:prstGeom prst="rect">
              <a:avLst/>
            </a:prstGeom>
          </p:spPr>
        </p:pic>
      </p:grpSp>
      <p:sp>
        <p:nvSpPr>
          <p:cNvPr id="44" name="pole tekstowe 291"/>
          <p:cNvSpPr txBox="1">
            <a:spLocks noChangeArrowheads="1"/>
          </p:cNvSpPr>
          <p:nvPr/>
        </p:nvSpPr>
        <p:spPr bwMode="auto">
          <a:xfrm>
            <a:off x="946886" y="1327175"/>
            <a:ext cx="1858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l-PL" sz="1100" dirty="0">
                <a:latin typeface="Calibri" pitchFamily="34" charset="0"/>
              </a:rPr>
              <a:t>VPH-Share services host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portal.vph-share.eu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75856" y="1204595"/>
            <a:ext cx="2571393" cy="738714"/>
            <a:chOff x="3099451" y="1250126"/>
            <a:chExt cx="2571393" cy="738714"/>
          </a:xfrm>
        </p:grpSpPr>
        <p:grpSp>
          <p:nvGrpSpPr>
            <p:cNvPr id="46" name="Group 45"/>
            <p:cNvGrpSpPr/>
            <p:nvPr/>
          </p:nvGrpSpPr>
          <p:grpSpPr>
            <a:xfrm>
              <a:off x="3099451" y="1250126"/>
              <a:ext cx="2571393" cy="738714"/>
              <a:chOff x="291139" y="1250126"/>
              <a:chExt cx="2571393" cy="738714"/>
            </a:xfrm>
          </p:grpSpPr>
          <p:sp>
            <p:nvSpPr>
              <p:cNvPr id="48" name="Prostokąt zaokrąglony 552"/>
              <p:cNvSpPr/>
              <p:nvPr/>
            </p:nvSpPr>
            <p:spPr bwMode="auto">
              <a:xfrm>
                <a:off x="291139" y="1250126"/>
                <a:ext cx="2571393" cy="738714"/>
              </a:xfrm>
              <a:prstGeom prst="roundRect">
                <a:avLst>
                  <a:gd name="adj" fmla="val 846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36" tIns="41469" rIns="82936" bIns="4146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49" name="Grupa 289"/>
              <p:cNvGrpSpPr>
                <a:grpSpLocks/>
              </p:cNvGrpSpPr>
              <p:nvPr/>
            </p:nvGrpSpPr>
            <p:grpSpPr bwMode="auto">
              <a:xfrm>
                <a:off x="390470" y="1346177"/>
                <a:ext cx="2244776" cy="490790"/>
                <a:chOff x="2392911" y="1941644"/>
                <a:chExt cx="3199059" cy="541780"/>
              </a:xfrm>
            </p:grpSpPr>
            <p:sp>
              <p:nvSpPr>
                <p:cNvPr id="51" name="Prostokąt zaokrąglony 559"/>
                <p:cNvSpPr/>
                <p:nvPr/>
              </p:nvSpPr>
              <p:spPr bwMode="auto">
                <a:xfrm>
                  <a:off x="2392911" y="1941644"/>
                  <a:ext cx="2701345" cy="5417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52" name="pole tekstowe 291"/>
                <p:cNvSpPr txBox="1">
                  <a:spLocks noChangeArrowheads="1"/>
                </p:cNvSpPr>
                <p:nvPr/>
              </p:nvSpPr>
              <p:spPr bwMode="auto">
                <a:xfrm>
                  <a:off x="2943352" y="1971301"/>
                  <a:ext cx="2648618" cy="475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pl-PL" sz="1100" dirty="0" err="1">
                      <a:latin typeface="Calibri" pitchFamily="34" charset="0"/>
                    </a:rPr>
                    <a:t>PLGrid</a:t>
                  </a:r>
                  <a:r>
                    <a:rPr lang="pl-PL" sz="1100" dirty="0">
                      <a:latin typeface="Calibri" pitchFamily="34" charset="0"/>
                    </a:rPr>
                    <a:t> GUI host</a:t>
                  </a:r>
                </a:p>
                <a:p>
                  <a:r>
                    <a:rPr lang="pl-PL" sz="11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cloud.plgrid.pl</a:t>
                  </a:r>
                </a:p>
              </p:txBody>
            </p:sp>
          </p:grpSp>
          <p:pic>
            <p:nvPicPr>
              <p:cNvPr id="50" name="Obraz 118" descr="1368547005_server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1743" y="1394899"/>
                <a:ext cx="365719" cy="365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7" name="Picture 2" descr="http://www.plgrid.pl/images/logos/logo_cor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0874" y="1440186"/>
              <a:ext cx="367338" cy="313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6084168" y="1204595"/>
            <a:ext cx="2571393" cy="738714"/>
            <a:chOff x="5940152" y="1250126"/>
            <a:chExt cx="2571393" cy="738714"/>
          </a:xfrm>
        </p:grpSpPr>
        <p:grpSp>
          <p:nvGrpSpPr>
            <p:cNvPr id="54" name="Group 53"/>
            <p:cNvGrpSpPr/>
            <p:nvPr/>
          </p:nvGrpSpPr>
          <p:grpSpPr>
            <a:xfrm>
              <a:off x="5940152" y="1250126"/>
              <a:ext cx="2571393" cy="738714"/>
              <a:chOff x="291139" y="1250126"/>
              <a:chExt cx="2571393" cy="738714"/>
            </a:xfrm>
          </p:grpSpPr>
          <p:sp>
            <p:nvSpPr>
              <p:cNvPr id="57" name="Prostokąt zaokrąglony 552"/>
              <p:cNvSpPr/>
              <p:nvPr/>
            </p:nvSpPr>
            <p:spPr bwMode="auto">
              <a:xfrm>
                <a:off x="291139" y="1250126"/>
                <a:ext cx="2571393" cy="738714"/>
              </a:xfrm>
              <a:prstGeom prst="roundRect">
                <a:avLst>
                  <a:gd name="adj" fmla="val 846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36" tIns="41469" rIns="82936" bIns="4146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Prostokąt zaokrąglony 559"/>
              <p:cNvSpPr/>
              <p:nvPr/>
            </p:nvSpPr>
            <p:spPr bwMode="auto">
              <a:xfrm>
                <a:off x="390470" y="1346173"/>
                <a:ext cx="1700869" cy="4907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59" name="Obraz 118" descr="1368547005_server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1743" y="1394899"/>
                <a:ext cx="365719" cy="365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5" name="pole tekstowe 291"/>
            <p:cNvSpPr txBox="1">
              <a:spLocks noChangeArrowheads="1"/>
            </p:cNvSpPr>
            <p:nvPr/>
          </p:nvSpPr>
          <p:spPr bwMode="auto">
            <a:xfrm>
              <a:off x="6465723" y="1381664"/>
              <a:ext cx="14126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sz="1100" dirty="0">
                  <a:latin typeface="Calibri" pitchFamily="34" charset="0"/>
                </a:rPr>
                <a:t>ISMOP GUI host</a:t>
              </a:r>
            </a:p>
            <a:p>
              <a:r>
                <a:rPr lang="pl-PL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moc.ismop.edu.pl</a:t>
              </a:r>
            </a:p>
          </p:txBody>
        </p:sp>
        <p:pic>
          <p:nvPicPr>
            <p:cNvPr id="56" name="Picture 4" descr="http://www.ismop.edu.pl/sites/ismop.edu.pl/files/ismop-logo_210x110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320" y="1440185"/>
              <a:ext cx="617632" cy="32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467544" y="2087324"/>
            <a:ext cx="2571393" cy="2569609"/>
            <a:chOff x="298013" y="2177643"/>
            <a:chExt cx="2571393" cy="2569609"/>
          </a:xfrm>
        </p:grpSpPr>
        <p:grpSp>
          <p:nvGrpSpPr>
            <p:cNvPr id="61" name="Group 60"/>
            <p:cNvGrpSpPr/>
            <p:nvPr/>
          </p:nvGrpSpPr>
          <p:grpSpPr>
            <a:xfrm>
              <a:off x="298013" y="2177643"/>
              <a:ext cx="2571393" cy="2569609"/>
              <a:chOff x="298013" y="2177643"/>
              <a:chExt cx="2571393" cy="2569609"/>
            </a:xfrm>
          </p:grpSpPr>
          <p:sp>
            <p:nvSpPr>
              <p:cNvPr id="63" name="Prostokąt zaokrąglony 552"/>
              <p:cNvSpPr/>
              <p:nvPr/>
            </p:nvSpPr>
            <p:spPr bwMode="auto">
              <a:xfrm>
                <a:off x="298013" y="2177643"/>
                <a:ext cx="2571393" cy="2569609"/>
              </a:xfrm>
              <a:prstGeom prst="roundRect">
                <a:avLst>
                  <a:gd name="adj" fmla="val 421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36" tIns="41469" rIns="82936" bIns="4146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64" name="Grupa 228"/>
              <p:cNvGrpSpPr/>
              <p:nvPr/>
            </p:nvGrpSpPr>
            <p:grpSpPr>
              <a:xfrm>
                <a:off x="423448" y="2294511"/>
                <a:ext cx="2348352" cy="490788"/>
                <a:chOff x="2411760" y="1536133"/>
                <a:chExt cx="2348352" cy="490788"/>
              </a:xfrm>
            </p:grpSpPr>
            <p:grpSp>
              <p:nvGrpSpPr>
                <p:cNvPr id="66" name="Grupa 289"/>
                <p:cNvGrpSpPr>
                  <a:grpSpLocks/>
                </p:cNvGrpSpPr>
                <p:nvPr/>
              </p:nvGrpSpPr>
              <p:grpSpPr bwMode="auto">
                <a:xfrm>
                  <a:off x="2411760" y="1536133"/>
                  <a:ext cx="2348352" cy="490788"/>
                  <a:chOff x="2392910" y="1835621"/>
                  <a:chExt cx="3346667" cy="541780"/>
                </a:xfrm>
              </p:grpSpPr>
              <p:sp>
                <p:nvSpPr>
                  <p:cNvPr id="68" name="Prostokąt zaokrąglony 565"/>
                  <p:cNvSpPr/>
                  <p:nvPr/>
                </p:nvSpPr>
                <p:spPr bwMode="auto">
                  <a:xfrm>
                    <a:off x="2392910" y="1835621"/>
                    <a:ext cx="3346667" cy="54178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9" name="pole tekstowe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469" y="1895638"/>
                    <a:ext cx="2668108" cy="4077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l-PL" dirty="0">
                        <a:latin typeface="Calibri" pitchFamily="34" charset="0"/>
                      </a:rPr>
                      <a:t>Atmosphere-VPH</a:t>
                    </a:r>
                  </a:p>
                </p:txBody>
              </p:sp>
            </p:grpSp>
            <p:pic>
              <p:nvPicPr>
                <p:cNvPr id="67" name="Obraz 118" descr="1368547005_server.png"/>
                <p:cNvPicPr>
                  <a:picLocks noChangeAspect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473033" y="1604706"/>
                  <a:ext cx="365719" cy="3657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5" name="Prostokąt zaokrąglony 599"/>
              <p:cNvSpPr/>
              <p:nvPr/>
            </p:nvSpPr>
            <p:spPr bwMode="auto">
              <a:xfrm>
                <a:off x="407822" y="2887461"/>
                <a:ext cx="2363978" cy="454850"/>
              </a:xfrm>
              <a:prstGeom prst="roundRect">
                <a:avLst>
                  <a:gd name="adj" fmla="val 10319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62" name="pole tekstowe 291"/>
            <p:cNvSpPr txBox="1">
              <a:spLocks noChangeArrowheads="1"/>
            </p:cNvSpPr>
            <p:nvPr/>
          </p:nvSpPr>
          <p:spPr bwMode="auto">
            <a:xfrm>
              <a:off x="407822" y="2916850"/>
              <a:ext cx="2363978" cy="415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5" rIns="91430" bIns="45715">
              <a:spAutoFit/>
            </a:bodyPr>
            <a:lstStyle/>
            <a:p>
              <a:pPr marL="85725" indent="-85725">
                <a:buFont typeface="Arial" pitchFamily="34" charset="0"/>
                <a:buChar char="•"/>
              </a:pPr>
              <a:r>
                <a:rPr lang="pl-PL" sz="1050" dirty="0">
                  <a:latin typeface="Calibri" pitchFamily="34" charset="0"/>
                </a:rPr>
                <a:t>Authentication and authorization logic</a:t>
              </a:r>
            </a:p>
            <a:p>
              <a:pPr marL="85725" indent="-85725">
                <a:buFont typeface="Arial" pitchFamily="34" charset="0"/>
                <a:buChar char="•"/>
              </a:pPr>
              <a:r>
                <a:rPr lang="pl-PL" sz="1050" dirty="0">
                  <a:latin typeface="Calibri" pitchFamily="34" charset="0"/>
                </a:rPr>
                <a:t>Metadata Store integration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96751" y="2087325"/>
            <a:ext cx="2571393" cy="2569609"/>
            <a:chOff x="3080727" y="2155535"/>
            <a:chExt cx="2571393" cy="2569609"/>
          </a:xfrm>
        </p:grpSpPr>
        <p:grpSp>
          <p:nvGrpSpPr>
            <p:cNvPr id="71" name="Group 70"/>
            <p:cNvGrpSpPr/>
            <p:nvPr/>
          </p:nvGrpSpPr>
          <p:grpSpPr>
            <a:xfrm>
              <a:off x="3080727" y="2155535"/>
              <a:ext cx="2571393" cy="2569609"/>
              <a:chOff x="298013" y="2177643"/>
              <a:chExt cx="2571393" cy="2569609"/>
            </a:xfrm>
          </p:grpSpPr>
          <p:sp>
            <p:nvSpPr>
              <p:cNvPr id="73" name="Prostokąt zaokrąglony 552"/>
              <p:cNvSpPr/>
              <p:nvPr/>
            </p:nvSpPr>
            <p:spPr bwMode="auto">
              <a:xfrm>
                <a:off x="298013" y="2177643"/>
                <a:ext cx="2571393" cy="2569609"/>
              </a:xfrm>
              <a:prstGeom prst="roundRect">
                <a:avLst>
                  <a:gd name="adj" fmla="val 421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36" tIns="41469" rIns="82936" bIns="4146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74" name="Grupa 228"/>
              <p:cNvGrpSpPr/>
              <p:nvPr/>
            </p:nvGrpSpPr>
            <p:grpSpPr>
              <a:xfrm>
                <a:off x="423448" y="2294511"/>
                <a:ext cx="2348352" cy="490788"/>
                <a:chOff x="2411760" y="1536133"/>
                <a:chExt cx="2348352" cy="490788"/>
              </a:xfrm>
            </p:grpSpPr>
            <p:grpSp>
              <p:nvGrpSpPr>
                <p:cNvPr id="76" name="Grupa 289"/>
                <p:cNvGrpSpPr>
                  <a:grpSpLocks/>
                </p:cNvGrpSpPr>
                <p:nvPr/>
              </p:nvGrpSpPr>
              <p:grpSpPr bwMode="auto">
                <a:xfrm>
                  <a:off x="2411760" y="1536133"/>
                  <a:ext cx="2348352" cy="490788"/>
                  <a:chOff x="2392910" y="1835621"/>
                  <a:chExt cx="3346667" cy="541780"/>
                </a:xfrm>
              </p:grpSpPr>
              <p:sp>
                <p:nvSpPr>
                  <p:cNvPr id="78" name="Prostokąt zaokrąglony 565"/>
                  <p:cNvSpPr/>
                  <p:nvPr/>
                </p:nvSpPr>
                <p:spPr bwMode="auto">
                  <a:xfrm>
                    <a:off x="2392910" y="1835621"/>
                    <a:ext cx="3346667" cy="54178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79" name="pole tekstowe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469" y="1895638"/>
                    <a:ext cx="2668108" cy="3737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l-PL" sz="1600" dirty="0">
                        <a:latin typeface="Calibri" pitchFamily="34" charset="0"/>
                      </a:rPr>
                      <a:t>Atmosphere-PLGrid</a:t>
                    </a:r>
                  </a:p>
                </p:txBody>
              </p:sp>
            </p:grpSp>
            <p:pic>
              <p:nvPicPr>
                <p:cNvPr id="77" name="Obraz 118" descr="1368547005_server.png"/>
                <p:cNvPicPr>
                  <a:picLocks noChangeAspect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473033" y="1604706"/>
                  <a:ext cx="365719" cy="3657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5" name="Prostokąt zaokrąglony 599"/>
              <p:cNvSpPr/>
              <p:nvPr/>
            </p:nvSpPr>
            <p:spPr bwMode="auto">
              <a:xfrm>
                <a:off x="407822" y="2887461"/>
                <a:ext cx="2363978" cy="454850"/>
              </a:xfrm>
              <a:prstGeom prst="roundRect">
                <a:avLst>
                  <a:gd name="adj" fmla="val 10319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72" name="pole tekstowe 291"/>
            <p:cNvSpPr txBox="1">
              <a:spLocks noChangeArrowheads="1"/>
            </p:cNvSpPr>
            <p:nvPr/>
          </p:nvSpPr>
          <p:spPr bwMode="auto">
            <a:xfrm>
              <a:off x="3184434" y="2875371"/>
              <a:ext cx="2363978" cy="415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5" rIns="91430" bIns="45715">
              <a:spAutoFit/>
            </a:bodyPr>
            <a:lstStyle/>
            <a:p>
              <a:pPr marL="85725" indent="-85725">
                <a:buFont typeface="Arial" pitchFamily="34" charset="0"/>
                <a:buChar char="•"/>
              </a:pPr>
              <a:r>
                <a:rPr lang="pl-PL" sz="1050" dirty="0">
                  <a:latin typeface="Calibri" pitchFamily="34" charset="0"/>
                </a:rPr>
                <a:t>Authentication and authorization logic</a:t>
              </a:r>
            </a:p>
            <a:p>
              <a:pPr marL="85725" indent="-85725">
                <a:buFont typeface="Arial" pitchFamily="34" charset="0"/>
                <a:buChar char="•"/>
              </a:pPr>
              <a:r>
                <a:rPr lang="pl-PL" sz="1050" dirty="0">
                  <a:latin typeface="Calibri" pitchFamily="34" charset="0"/>
                </a:rPr>
                <a:t>Support for </a:t>
              </a:r>
              <a:r>
                <a:rPr lang="pl-PL" sz="1050" dirty="0" err="1">
                  <a:latin typeface="Calibri" pitchFamily="34" charset="0"/>
                </a:rPr>
                <a:t>PLGrid</a:t>
              </a:r>
              <a:r>
                <a:rPr lang="pl-PL" sz="1050" dirty="0">
                  <a:latin typeface="Calibri" pitchFamily="34" charset="0"/>
                </a:rPr>
                <a:t> network features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05063" y="2087326"/>
            <a:ext cx="2571393" cy="2569608"/>
            <a:chOff x="3080727" y="2155536"/>
            <a:chExt cx="2571393" cy="2569608"/>
          </a:xfrm>
        </p:grpSpPr>
        <p:grpSp>
          <p:nvGrpSpPr>
            <p:cNvPr id="81" name="Group 80"/>
            <p:cNvGrpSpPr/>
            <p:nvPr/>
          </p:nvGrpSpPr>
          <p:grpSpPr>
            <a:xfrm>
              <a:off x="3080727" y="2155536"/>
              <a:ext cx="2571393" cy="2569608"/>
              <a:chOff x="298013" y="2177644"/>
              <a:chExt cx="2571393" cy="2569608"/>
            </a:xfrm>
          </p:grpSpPr>
          <p:sp>
            <p:nvSpPr>
              <p:cNvPr id="83" name="Prostokąt zaokrąglony 552"/>
              <p:cNvSpPr/>
              <p:nvPr/>
            </p:nvSpPr>
            <p:spPr bwMode="auto">
              <a:xfrm>
                <a:off x="298013" y="2177644"/>
                <a:ext cx="2571393" cy="2569608"/>
              </a:xfrm>
              <a:prstGeom prst="roundRect">
                <a:avLst>
                  <a:gd name="adj" fmla="val 421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36" tIns="41469" rIns="82936" bIns="4146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84" name="Grupa 228"/>
              <p:cNvGrpSpPr/>
              <p:nvPr/>
            </p:nvGrpSpPr>
            <p:grpSpPr>
              <a:xfrm>
                <a:off x="423448" y="2294511"/>
                <a:ext cx="2348352" cy="490788"/>
                <a:chOff x="2411760" y="1536133"/>
                <a:chExt cx="2348352" cy="490788"/>
              </a:xfrm>
            </p:grpSpPr>
            <p:grpSp>
              <p:nvGrpSpPr>
                <p:cNvPr id="86" name="Grupa 289"/>
                <p:cNvGrpSpPr>
                  <a:grpSpLocks/>
                </p:cNvGrpSpPr>
                <p:nvPr/>
              </p:nvGrpSpPr>
              <p:grpSpPr bwMode="auto">
                <a:xfrm>
                  <a:off x="2411760" y="1536133"/>
                  <a:ext cx="2348352" cy="490788"/>
                  <a:chOff x="2392910" y="1835621"/>
                  <a:chExt cx="3346667" cy="541780"/>
                </a:xfrm>
              </p:grpSpPr>
              <p:sp>
                <p:nvSpPr>
                  <p:cNvPr id="88" name="Prostokąt zaokrąglony 565"/>
                  <p:cNvSpPr/>
                  <p:nvPr/>
                </p:nvSpPr>
                <p:spPr bwMode="auto">
                  <a:xfrm>
                    <a:off x="2392910" y="1835621"/>
                    <a:ext cx="3346667" cy="54178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89" name="pole tekstowe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469" y="1895638"/>
                    <a:ext cx="2668108" cy="3737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l-PL" sz="1600" dirty="0">
                        <a:latin typeface="Calibri" pitchFamily="34" charset="0"/>
                      </a:rPr>
                      <a:t>Atmosphere-ISMOP</a:t>
                    </a:r>
                  </a:p>
                </p:txBody>
              </p:sp>
            </p:grpSp>
            <p:pic>
              <p:nvPicPr>
                <p:cNvPr id="87" name="Obraz 118" descr="1368547005_server.png"/>
                <p:cNvPicPr>
                  <a:picLocks noChangeAspect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473033" y="1604706"/>
                  <a:ext cx="365719" cy="3657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85" name="Prostokąt zaokrąglony 599"/>
              <p:cNvSpPr/>
              <p:nvPr/>
            </p:nvSpPr>
            <p:spPr bwMode="auto">
              <a:xfrm>
                <a:off x="407822" y="2887461"/>
                <a:ext cx="2363978" cy="454850"/>
              </a:xfrm>
              <a:prstGeom prst="roundRect">
                <a:avLst>
                  <a:gd name="adj" fmla="val 10319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82" name="pole tekstowe 291"/>
            <p:cNvSpPr txBox="1">
              <a:spLocks noChangeArrowheads="1"/>
            </p:cNvSpPr>
            <p:nvPr/>
          </p:nvSpPr>
          <p:spPr bwMode="auto">
            <a:xfrm>
              <a:off x="3184434" y="2875371"/>
              <a:ext cx="2363978" cy="415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5" rIns="91430" bIns="45715">
              <a:spAutoFit/>
            </a:bodyPr>
            <a:lstStyle/>
            <a:p>
              <a:pPr marL="85725" indent="-85725">
                <a:buFont typeface="Arial" pitchFamily="34" charset="0"/>
                <a:buChar char="•"/>
              </a:pPr>
              <a:r>
                <a:rPr lang="pl-PL" sz="1050" dirty="0">
                  <a:latin typeface="Calibri" pitchFamily="34" charset="0"/>
                </a:rPr>
                <a:t>Authentication and authorization logic</a:t>
              </a:r>
            </a:p>
            <a:p>
              <a:pPr marL="85725" indent="-85725">
                <a:buFont typeface="Arial" pitchFamily="34" charset="0"/>
                <a:buChar char="•"/>
              </a:pPr>
              <a:r>
                <a:rPr lang="pl-PL" sz="1050" dirty="0">
                  <a:latin typeface="Calibri" pitchFamily="34" charset="0"/>
                </a:rPr>
                <a:t>ISMOP workflow mangement support</a:t>
              </a:r>
            </a:p>
          </p:txBody>
        </p:sp>
      </p:grpSp>
      <p:sp>
        <p:nvSpPr>
          <p:cNvPr id="90" name="Prostokąt zaokrąglony 550"/>
          <p:cNvSpPr/>
          <p:nvPr/>
        </p:nvSpPr>
        <p:spPr bwMode="auto">
          <a:xfrm>
            <a:off x="566875" y="3366664"/>
            <a:ext cx="8013094" cy="1168933"/>
          </a:xfrm>
          <a:prstGeom prst="roundRect">
            <a:avLst>
              <a:gd name="adj" fmla="val 363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Prostokąt zaokrąglony 599"/>
          <p:cNvSpPr/>
          <p:nvPr/>
        </p:nvSpPr>
        <p:spPr bwMode="auto">
          <a:xfrm>
            <a:off x="654251" y="3467257"/>
            <a:ext cx="4780321" cy="938073"/>
          </a:xfrm>
          <a:prstGeom prst="roundRect">
            <a:avLst>
              <a:gd name="adj" fmla="val 1031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pole tekstowe 291"/>
          <p:cNvSpPr txBox="1">
            <a:spLocks noChangeArrowheads="1"/>
          </p:cNvSpPr>
          <p:nvPr/>
        </p:nvSpPr>
        <p:spPr bwMode="auto">
          <a:xfrm>
            <a:off x="2230310" y="3491345"/>
            <a:ext cx="3325088" cy="90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pl-PL" sz="1050" dirty="0">
                <a:latin typeface="Calibri" pitchFamily="34" charset="0"/>
              </a:rPr>
              <a:t>Communication with underlying computational clouds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pl-PL" sz="1050" dirty="0">
                <a:latin typeface="Calibri" pitchFamily="34" charset="0"/>
              </a:rPr>
              <a:t>Launching and monitoring service instances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pl-PL" sz="1050" dirty="0">
                <a:latin typeface="Calibri" pitchFamily="34" charset="0"/>
              </a:rPr>
              <a:t>Creating new service templates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pl-PL" sz="1050" dirty="0">
                <a:latin typeface="Calibri" pitchFamily="34" charset="0"/>
              </a:rPr>
              <a:t>Billing and accounting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pl-PL" sz="1050" dirty="0">
                <a:latin typeface="Calibri" pitchFamily="34" charset="0"/>
              </a:rPr>
              <a:t>Logging and administrative services</a:t>
            </a:r>
            <a:endParaRPr lang="en-US" sz="1050" dirty="0">
              <a:latin typeface="Calibri" pitchFamily="34" charset="0"/>
            </a:endParaRPr>
          </a:p>
        </p:txBody>
      </p:sp>
      <p:sp>
        <p:nvSpPr>
          <p:cNvPr id="93" name="pole tekstowe 291"/>
          <p:cNvSpPr txBox="1">
            <a:spLocks noChangeArrowheads="1"/>
          </p:cNvSpPr>
          <p:nvPr/>
        </p:nvSpPr>
        <p:spPr bwMode="auto">
          <a:xfrm>
            <a:off x="538705" y="3476963"/>
            <a:ext cx="1945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600" dirty="0">
                <a:latin typeface="Calibri" pitchFamily="34" charset="0"/>
              </a:rPr>
              <a:t>Atmosphere core</a:t>
            </a:r>
          </a:p>
        </p:txBody>
      </p:sp>
      <p:grpSp>
        <p:nvGrpSpPr>
          <p:cNvPr id="94" name="Grupa 590"/>
          <p:cNvGrpSpPr/>
          <p:nvPr/>
        </p:nvGrpSpPr>
        <p:grpSpPr>
          <a:xfrm>
            <a:off x="5572617" y="3629763"/>
            <a:ext cx="727575" cy="403793"/>
            <a:chOff x="571748" y="4897159"/>
            <a:chExt cx="727575" cy="403793"/>
          </a:xfrm>
        </p:grpSpPr>
        <p:pic>
          <p:nvPicPr>
            <p:cNvPr id="95" name="Obraz 198" descr="admin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04104" y="4908091"/>
              <a:ext cx="295219" cy="390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" name="Obraz 199" descr="admin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1748" y="4897159"/>
              <a:ext cx="316276" cy="40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7" name="Grupa 597"/>
          <p:cNvGrpSpPr/>
          <p:nvPr/>
        </p:nvGrpSpPr>
        <p:grpSpPr>
          <a:xfrm>
            <a:off x="6197781" y="3599493"/>
            <a:ext cx="1445849" cy="720080"/>
            <a:chOff x="200323" y="5583026"/>
            <a:chExt cx="1445849" cy="720080"/>
          </a:xfrm>
        </p:grpSpPr>
        <p:pic>
          <p:nvPicPr>
            <p:cNvPr id="98" name="Obraz 592" descr="servers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956" y="5583026"/>
              <a:ext cx="433290" cy="433290"/>
            </a:xfrm>
            <a:prstGeom prst="rect">
              <a:avLst/>
            </a:prstGeom>
          </p:spPr>
        </p:pic>
        <p:pic>
          <p:nvPicPr>
            <p:cNvPr id="99" name="Obraz 594" descr="servers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2220" y="5583026"/>
              <a:ext cx="433290" cy="433290"/>
            </a:xfrm>
            <a:prstGeom prst="rect">
              <a:avLst/>
            </a:prstGeom>
          </p:spPr>
        </p:pic>
        <p:sp>
          <p:nvSpPr>
            <p:cNvPr id="100" name="pole tekstowe 291"/>
            <p:cNvSpPr txBox="1">
              <a:spLocks noChangeArrowheads="1"/>
            </p:cNvSpPr>
            <p:nvPr/>
          </p:nvSpPr>
          <p:spPr bwMode="auto">
            <a:xfrm>
              <a:off x="200323" y="6026117"/>
              <a:ext cx="1445849" cy="276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5" rIns="91430" bIns="45715">
              <a:spAutoFit/>
            </a:bodyPr>
            <a:lstStyle/>
            <a:p>
              <a:pPr algn="ctr"/>
              <a:r>
                <a:rPr lang="pl-PL" sz="1200" dirty="0">
                  <a:latin typeface="Calibri" pitchFamily="34" charset="0"/>
                </a:rPr>
                <a:t>Cloud sites</a:t>
              </a:r>
            </a:p>
          </p:txBody>
        </p:sp>
      </p:grpSp>
      <p:grpSp>
        <p:nvGrpSpPr>
          <p:cNvPr id="101" name="Grupa 587"/>
          <p:cNvGrpSpPr/>
          <p:nvPr/>
        </p:nvGrpSpPr>
        <p:grpSpPr>
          <a:xfrm>
            <a:off x="7107976" y="3527485"/>
            <a:ext cx="1856512" cy="792088"/>
            <a:chOff x="1656069" y="5580901"/>
            <a:chExt cx="1856512" cy="792088"/>
          </a:xfrm>
        </p:grpSpPr>
        <p:grpSp>
          <p:nvGrpSpPr>
            <p:cNvPr id="102" name="Grupa 579"/>
            <p:cNvGrpSpPr/>
            <p:nvPr/>
          </p:nvGrpSpPr>
          <p:grpSpPr>
            <a:xfrm>
              <a:off x="2048005" y="5580901"/>
              <a:ext cx="1009217" cy="494134"/>
              <a:chOff x="1847117" y="5504701"/>
              <a:chExt cx="1009217" cy="494134"/>
            </a:xfrm>
          </p:grpSpPr>
          <p:pic>
            <p:nvPicPr>
              <p:cNvPr id="104" name="Obraz 572" descr="1399565533_012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847117" y="5504701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105" name="Obraz 577" descr="1399565533_012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362200" y="5504701"/>
                <a:ext cx="494134" cy="494134"/>
              </a:xfrm>
              <a:prstGeom prst="rect">
                <a:avLst/>
              </a:prstGeom>
            </p:spPr>
          </p:pic>
        </p:grpSp>
        <p:sp>
          <p:nvSpPr>
            <p:cNvPr id="103" name="pole tekstowe 291"/>
            <p:cNvSpPr txBox="1">
              <a:spLocks noChangeArrowheads="1"/>
            </p:cNvSpPr>
            <p:nvPr/>
          </p:nvSpPr>
          <p:spPr bwMode="auto">
            <a:xfrm>
              <a:off x="1656069" y="6096000"/>
              <a:ext cx="1856512" cy="276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5" rIns="91430" bIns="45715">
              <a:spAutoFit/>
            </a:bodyPr>
            <a:lstStyle/>
            <a:p>
              <a:pPr algn="ctr"/>
              <a:r>
                <a:rPr lang="pl-PL" sz="1200" dirty="0">
                  <a:latin typeface="Calibri" pitchFamily="34" charset="0"/>
                </a:rPr>
                <a:t>Cloud services</a:t>
              </a:r>
              <a:endParaRPr lang="en-US" sz="1200" dirty="0">
                <a:latin typeface="Calibri" pitchFamily="34" charset="0"/>
              </a:endParaRPr>
            </a:p>
          </p:txBody>
        </p:sp>
      </p:grpSp>
      <p:sp>
        <p:nvSpPr>
          <p:cNvPr id="106" name="pole tekstowe 291"/>
          <p:cNvSpPr txBox="1">
            <a:spLocks noChangeArrowheads="1"/>
          </p:cNvSpPr>
          <p:nvPr/>
        </p:nvSpPr>
        <p:spPr bwMode="auto">
          <a:xfrm>
            <a:off x="5220072" y="4042584"/>
            <a:ext cx="1445849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pl-PL" sz="1200" dirty="0">
                <a:latin typeface="Calibri" pitchFamily="34" charset="0"/>
              </a:rPr>
              <a:t>User accounts</a:t>
            </a:r>
          </a:p>
        </p:txBody>
      </p:sp>
      <p:pic>
        <p:nvPicPr>
          <p:cNvPr id="108" name="Picture 2" descr="Rails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56137" y="3848152"/>
            <a:ext cx="346815" cy="442488"/>
          </a:xfrm>
          <a:prstGeom prst="rect">
            <a:avLst/>
          </a:prstGeom>
          <a:noFill/>
        </p:spPr>
      </p:pic>
      <p:sp>
        <p:nvSpPr>
          <p:cNvPr id="107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Modular, sustainable cloud platform</a:t>
            </a:r>
          </a:p>
        </p:txBody>
      </p:sp>
      <p:sp>
        <p:nvSpPr>
          <p:cNvPr id="109" name="Prostokąt 11">
            <a:extLst>
              <a:ext uri="{FF2B5EF4-FFF2-40B4-BE49-F238E27FC236}">
                <a16:creationId xmlns="" xmlns:a16="http://schemas.microsoft.com/office/drawing/2014/main" id="{040E9331-D036-4EEC-BA50-D942A1B76D87}"/>
              </a:ext>
            </a:extLst>
          </p:cNvPr>
          <p:cNvSpPr/>
          <p:nvPr/>
        </p:nvSpPr>
        <p:spPr>
          <a:xfrm>
            <a:off x="274200" y="4869160"/>
            <a:ext cx="8665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Atmosphere is envisioned as a generic solution embeddable in various usage contexts. It consists of a </a:t>
            </a:r>
            <a:r>
              <a:rPr lang="en-GB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core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(also called the Atmosphere Engine) which implements features common to all potential use cases, and a set of </a:t>
            </a:r>
            <a:r>
              <a:rPr lang="en-GB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extensions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each of which is suited to a specific project and encapsulates the corresponding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0753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116632" y="1822645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635896" y="1095675"/>
            <a:ext cx="4937804" cy="575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3200" dirty="0"/>
              <a:t>MEE - </a:t>
            </a:r>
            <a:r>
              <a:rPr lang="pl-PL" sz="3200" dirty="0" err="1"/>
              <a:t>cloud</a:t>
            </a:r>
            <a:r>
              <a:rPr lang="pl-PL" sz="3200" dirty="0"/>
              <a:t> access via Atmosphere</a:t>
            </a:r>
            <a:endParaRPr lang="en-GB" sz="3200" dirty="0"/>
          </a:p>
        </p:txBody>
      </p:sp>
      <p:sp>
        <p:nvSpPr>
          <p:cNvPr id="12" name="Prostokąt 11"/>
          <p:cNvSpPr/>
          <p:nvPr/>
        </p:nvSpPr>
        <p:spPr>
          <a:xfrm>
            <a:off x="179512" y="4869160"/>
            <a:ext cx="86655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n-lt"/>
              </a:rPr>
              <a:t>Access to cloud resources</a:t>
            </a:r>
            <a:endParaRPr lang="en-GB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The Atmosphere extension provides access to cloud resources in the EurValve MEE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Applications can be developed as virtual machines, saved as templates and instantiated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The extension is available directly in the MEE GUI and through a dedicated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Atmosphere is integrated with EurValve authentication and authorization mechanisms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54" name="Prostokąt zaokrąglony 550"/>
          <p:cNvSpPr/>
          <p:nvPr/>
        </p:nvSpPr>
        <p:spPr bwMode="auto">
          <a:xfrm>
            <a:off x="5230553" y="1002907"/>
            <a:ext cx="3654425" cy="3794245"/>
          </a:xfrm>
          <a:prstGeom prst="roundRect">
            <a:avLst>
              <a:gd name="adj" fmla="val 3637"/>
            </a:avLst>
          </a:prstGeom>
          <a:solidFill>
            <a:srgbClr val="FFFF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5" name="Grupa 228"/>
          <p:cNvGrpSpPr/>
          <p:nvPr/>
        </p:nvGrpSpPr>
        <p:grpSpPr>
          <a:xfrm>
            <a:off x="6759553" y="1135254"/>
            <a:ext cx="1980392" cy="490788"/>
            <a:chOff x="2411760" y="1536133"/>
            <a:chExt cx="1980392" cy="490788"/>
          </a:xfrm>
        </p:grpSpPr>
        <p:grpSp>
          <p:nvGrpSpPr>
            <p:cNvPr id="88" name="Grupa 289"/>
            <p:cNvGrpSpPr>
              <a:grpSpLocks/>
            </p:cNvGrpSpPr>
            <p:nvPr/>
          </p:nvGrpSpPr>
          <p:grpSpPr bwMode="auto">
            <a:xfrm>
              <a:off x="2411760" y="1536133"/>
              <a:ext cx="1980392" cy="490788"/>
              <a:chOff x="2392910" y="1835621"/>
              <a:chExt cx="2822281" cy="541780"/>
            </a:xfrm>
          </p:grpSpPr>
          <p:sp>
            <p:nvSpPr>
              <p:cNvPr id="90" name="Prostokąt zaokrąglony 565"/>
              <p:cNvSpPr/>
              <p:nvPr/>
            </p:nvSpPr>
            <p:spPr bwMode="auto">
              <a:xfrm>
                <a:off x="2392910" y="1835621"/>
                <a:ext cx="2822281" cy="54178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1" name="pole tekstowe 291"/>
              <p:cNvSpPr txBox="1">
                <a:spLocks noChangeArrowheads="1"/>
              </p:cNvSpPr>
              <p:nvPr/>
            </p:nvSpPr>
            <p:spPr bwMode="auto">
              <a:xfrm>
                <a:off x="3148711" y="1958515"/>
                <a:ext cx="1920037" cy="305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200" dirty="0">
                    <a:latin typeface="+mj-lt"/>
                    <a:cs typeface="Courier New" pitchFamily="49" charset="0"/>
                  </a:rPr>
                  <a:t>Atmosphere host</a:t>
                </a:r>
              </a:p>
            </p:txBody>
          </p:sp>
        </p:grpSp>
        <p:pic>
          <p:nvPicPr>
            <p:cNvPr id="89" name="Obraz 118" descr="1368547005_server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73033" y="1604706"/>
              <a:ext cx="365719" cy="36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6" name="Grupa 598"/>
          <p:cNvGrpSpPr/>
          <p:nvPr/>
        </p:nvGrpSpPr>
        <p:grpSpPr>
          <a:xfrm>
            <a:off x="5273834" y="2830757"/>
            <a:ext cx="3466110" cy="1886988"/>
            <a:chOff x="182020" y="4590012"/>
            <a:chExt cx="3466110" cy="1886988"/>
          </a:xfrm>
        </p:grpSpPr>
        <p:sp>
          <p:nvSpPr>
            <p:cNvPr id="76" name="Prostokąt zaokrąglony 585"/>
            <p:cNvSpPr/>
            <p:nvPr/>
          </p:nvSpPr>
          <p:spPr bwMode="auto">
            <a:xfrm>
              <a:off x="228600" y="4590012"/>
              <a:ext cx="3419530" cy="1886988"/>
            </a:xfrm>
            <a:prstGeom prst="roundRect">
              <a:avLst>
                <a:gd name="adj" fmla="val 8566"/>
              </a:avLst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7" name="Grupa 590"/>
            <p:cNvGrpSpPr/>
            <p:nvPr/>
          </p:nvGrpSpPr>
          <p:grpSpPr>
            <a:xfrm>
              <a:off x="459151" y="4962473"/>
              <a:ext cx="1445849" cy="676327"/>
              <a:chOff x="459151" y="4876800"/>
              <a:chExt cx="1445849" cy="676327"/>
            </a:xfrm>
          </p:grpSpPr>
          <p:pic>
            <p:nvPicPr>
              <p:cNvPr id="84" name="Obraz 198" descr="admin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04104" y="4883273"/>
                <a:ext cx="295219" cy="390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5" name="Obraz 199" descr="admin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3400" y="4876800"/>
                <a:ext cx="316276" cy="403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6" name="Obraz 200" descr="admin.pn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453750" y="4887190"/>
                <a:ext cx="298850" cy="38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" name="pole tekstowe 291"/>
              <p:cNvSpPr txBox="1">
                <a:spLocks noChangeArrowheads="1"/>
              </p:cNvSpPr>
              <p:nvPr/>
            </p:nvSpPr>
            <p:spPr bwMode="auto">
              <a:xfrm>
                <a:off x="459151" y="5276138"/>
                <a:ext cx="1445849" cy="276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30" tIns="45715" rIns="91430" bIns="45715">
                <a:spAutoFit/>
              </a:bodyPr>
              <a:lstStyle/>
              <a:p>
                <a:pPr algn="ctr"/>
                <a:r>
                  <a:rPr lang="pl-PL" sz="1200">
                    <a:latin typeface="Calibri" pitchFamily="34" charset="0"/>
                  </a:rPr>
                  <a:t>user accounts</a:t>
                </a:r>
              </a:p>
            </p:txBody>
          </p:sp>
        </p:grpSp>
        <p:sp>
          <p:nvSpPr>
            <p:cNvPr id="78" name="pole tekstowe 291"/>
            <p:cNvSpPr txBox="1">
              <a:spLocks noChangeArrowheads="1"/>
            </p:cNvSpPr>
            <p:nvPr/>
          </p:nvSpPr>
          <p:spPr bwMode="auto">
            <a:xfrm>
              <a:off x="182020" y="4599811"/>
              <a:ext cx="1951580" cy="276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5" rIns="91430" bIns="45715">
              <a:spAutoFit/>
            </a:bodyPr>
            <a:lstStyle/>
            <a:p>
              <a:pPr algn="ctr"/>
              <a:r>
                <a:rPr lang="pl-PL" sz="1200">
                  <a:latin typeface="Calibri" pitchFamily="34" charset="0"/>
                </a:rPr>
                <a:t>Atmosphere Registry (AIR)</a:t>
              </a:r>
              <a:endParaRPr lang="en-US" sz="1200">
                <a:latin typeface="Calibri" pitchFamily="34" charset="0"/>
              </a:endParaRPr>
            </a:p>
          </p:txBody>
        </p:sp>
        <p:grpSp>
          <p:nvGrpSpPr>
            <p:cNvPr id="79" name="Grupa 597"/>
            <p:cNvGrpSpPr/>
            <p:nvPr/>
          </p:nvGrpSpPr>
          <p:grpSpPr>
            <a:xfrm>
              <a:off x="457200" y="5632296"/>
              <a:ext cx="1447800" cy="740693"/>
              <a:chOff x="457200" y="5632296"/>
              <a:chExt cx="1447800" cy="740693"/>
            </a:xfrm>
          </p:grpSpPr>
          <p:pic>
            <p:nvPicPr>
              <p:cNvPr id="80" name="Obraz 592" descr="server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61956" y="5632296"/>
                <a:ext cx="433290" cy="433290"/>
              </a:xfrm>
              <a:prstGeom prst="rect">
                <a:avLst/>
              </a:prstGeom>
            </p:spPr>
          </p:pic>
          <p:pic>
            <p:nvPicPr>
              <p:cNvPr id="81" name="Obraz 594" descr="server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220" y="5638800"/>
                <a:ext cx="433290" cy="433290"/>
              </a:xfrm>
              <a:prstGeom prst="rect">
                <a:avLst/>
              </a:prstGeom>
            </p:spPr>
          </p:pic>
          <p:pic>
            <p:nvPicPr>
              <p:cNvPr id="82" name="Obraz 595" descr="server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1710" y="5638800"/>
                <a:ext cx="433290" cy="433290"/>
              </a:xfrm>
              <a:prstGeom prst="rect">
                <a:avLst/>
              </a:prstGeom>
            </p:spPr>
          </p:pic>
          <p:sp>
            <p:nvSpPr>
              <p:cNvPr id="83" name="pole tekstowe 291"/>
              <p:cNvSpPr txBox="1">
                <a:spLocks noChangeArrowheads="1"/>
              </p:cNvSpPr>
              <p:nvPr/>
            </p:nvSpPr>
            <p:spPr bwMode="auto">
              <a:xfrm>
                <a:off x="457200" y="6096000"/>
                <a:ext cx="1445849" cy="276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30" tIns="45715" rIns="91430" bIns="45715">
                <a:spAutoFit/>
              </a:bodyPr>
              <a:lstStyle/>
              <a:p>
                <a:pPr algn="ctr"/>
                <a:r>
                  <a:rPr lang="pl-PL" sz="1200">
                    <a:latin typeface="Calibri" pitchFamily="34" charset="0"/>
                  </a:rPr>
                  <a:t>available cloud sites</a:t>
                </a:r>
              </a:p>
            </p:txBody>
          </p:sp>
        </p:grpSp>
      </p:grpSp>
      <p:grpSp>
        <p:nvGrpSpPr>
          <p:cNvPr id="57" name="Grupa 587"/>
          <p:cNvGrpSpPr/>
          <p:nvPr/>
        </p:nvGrpSpPr>
        <p:grpSpPr>
          <a:xfrm>
            <a:off x="6234814" y="2888945"/>
            <a:ext cx="3216557" cy="1724789"/>
            <a:chOff x="1203043" y="4648200"/>
            <a:chExt cx="3216557" cy="1724789"/>
          </a:xfrm>
        </p:grpSpPr>
        <p:grpSp>
          <p:nvGrpSpPr>
            <p:cNvPr id="65" name="Grupa 579"/>
            <p:cNvGrpSpPr/>
            <p:nvPr/>
          </p:nvGrpSpPr>
          <p:grpSpPr>
            <a:xfrm>
              <a:off x="2068954" y="4648200"/>
              <a:ext cx="1484734" cy="1484734"/>
              <a:chOff x="1868066" y="4572000"/>
              <a:chExt cx="1484734" cy="1484734"/>
            </a:xfrm>
          </p:grpSpPr>
          <p:pic>
            <p:nvPicPr>
              <p:cNvPr id="67" name="Obraz 569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62200" y="45720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68" name="Obraz 571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58666" y="45720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69" name="Obraz 572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68066" y="45720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0" name="Obraz 573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62200" y="5068466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1" name="Obraz 574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58666" y="5068466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2" name="Obraz 575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68066" y="5068466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3" name="Obraz 576" descr="1399565533_01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68066" y="55626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4" name="Obraz 577" descr="1399565533_01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362200" y="55626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5" name="Obraz 578" descr="1399565533_01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58666" y="5562600"/>
                <a:ext cx="494134" cy="494134"/>
              </a:xfrm>
              <a:prstGeom prst="rect">
                <a:avLst/>
              </a:prstGeom>
            </p:spPr>
          </p:pic>
        </p:grpSp>
        <p:sp>
          <p:nvSpPr>
            <p:cNvPr id="66" name="pole tekstowe 291"/>
            <p:cNvSpPr txBox="1">
              <a:spLocks noChangeArrowheads="1"/>
            </p:cNvSpPr>
            <p:nvPr/>
          </p:nvSpPr>
          <p:spPr bwMode="auto">
            <a:xfrm>
              <a:off x="1203043" y="6096000"/>
              <a:ext cx="3216557" cy="276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5" rIns="91430" bIns="45715">
              <a:spAutoFit/>
            </a:bodyPr>
            <a:lstStyle/>
            <a:p>
              <a:pPr algn="ctr"/>
              <a:r>
                <a:rPr lang="pl-PL" sz="1200">
                  <a:latin typeface="Calibri" pitchFamily="34" charset="0"/>
                </a:rPr>
                <a:t>services and templates</a:t>
              </a:r>
              <a:endParaRPr lang="en-US" sz="1200">
                <a:latin typeface="Calibri" pitchFamily="34" charset="0"/>
              </a:endParaRPr>
            </a:p>
          </p:txBody>
        </p:sp>
      </p:grpSp>
      <p:sp>
        <p:nvSpPr>
          <p:cNvPr id="58" name="Prostokąt zaokrąglony 599"/>
          <p:cNvSpPr/>
          <p:nvPr/>
        </p:nvSpPr>
        <p:spPr bwMode="auto">
          <a:xfrm>
            <a:off x="5320414" y="1745183"/>
            <a:ext cx="3419531" cy="1021748"/>
          </a:xfrm>
          <a:prstGeom prst="roundRect">
            <a:avLst>
              <a:gd name="adj" fmla="val 1031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pole tekstowe 291"/>
          <p:cNvSpPr txBox="1">
            <a:spLocks noChangeArrowheads="1"/>
          </p:cNvSpPr>
          <p:nvPr/>
        </p:nvSpPr>
        <p:spPr bwMode="auto">
          <a:xfrm>
            <a:off x="6234814" y="1761112"/>
            <a:ext cx="1567132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pl-PL" sz="1200">
                <a:latin typeface="Calibri" pitchFamily="34" charset="0"/>
              </a:rPr>
              <a:t>Atmosphere Core</a:t>
            </a:r>
            <a:endParaRPr lang="en-US" sz="1200">
              <a:latin typeface="Calibri" pitchFamily="34" charset="0"/>
            </a:endParaRPr>
          </a:p>
        </p:txBody>
      </p:sp>
      <p:grpSp>
        <p:nvGrpSpPr>
          <p:cNvPr id="60" name="Grupa 144"/>
          <p:cNvGrpSpPr>
            <a:grpSpLocks/>
          </p:cNvGrpSpPr>
          <p:nvPr/>
        </p:nvGrpSpPr>
        <p:grpSpPr bwMode="auto">
          <a:xfrm>
            <a:off x="5476262" y="1278524"/>
            <a:ext cx="185639" cy="460365"/>
            <a:chOff x="2987824" y="3465003"/>
            <a:chExt cx="71709" cy="178557"/>
          </a:xfrm>
        </p:grpSpPr>
        <p:cxnSp>
          <p:nvCxnSpPr>
            <p:cNvPr id="63" name="Łącznik prosty 602"/>
            <p:cNvCxnSpPr/>
            <p:nvPr/>
          </p:nvCxnSpPr>
          <p:spPr>
            <a:xfrm>
              <a:off x="3025261" y="3536127"/>
              <a:ext cx="0" cy="107433"/>
            </a:xfrm>
            <a:prstGeom prst="line">
              <a:avLst/>
            </a:prstGeom>
            <a:ln w="127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a 603"/>
            <p:cNvSpPr/>
            <p:nvPr/>
          </p:nvSpPr>
          <p:spPr>
            <a:xfrm>
              <a:off x="2987824" y="3465003"/>
              <a:ext cx="71709" cy="7200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" name="pole tekstowe 291"/>
          <p:cNvSpPr txBox="1">
            <a:spLocks noChangeArrowheads="1"/>
          </p:cNvSpPr>
          <p:nvPr/>
        </p:nvSpPr>
        <p:spPr bwMode="auto">
          <a:xfrm>
            <a:off x="5549014" y="1211783"/>
            <a:ext cx="124488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pl-PL" sz="1000">
                <a:latin typeface="Calibri" pitchFamily="34" charset="0"/>
              </a:rPr>
              <a:t>Secure RESTful API</a:t>
            </a:r>
          </a:p>
          <a:p>
            <a:pPr algn="ctr"/>
            <a:r>
              <a:rPr lang="pl-PL" sz="1000">
                <a:latin typeface="Calibri" pitchFamily="34" charset="0"/>
              </a:rPr>
              <a:t>(Cloud Facade)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62" name="pole tekstowe 291"/>
          <p:cNvSpPr txBox="1">
            <a:spLocks noChangeArrowheads="1"/>
          </p:cNvSpPr>
          <p:nvPr/>
        </p:nvSpPr>
        <p:spPr bwMode="auto">
          <a:xfrm>
            <a:off x="5320414" y="2001594"/>
            <a:ext cx="3325088" cy="73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pl-PL" sz="1050" dirty="0">
                <a:latin typeface="Calibri" pitchFamily="34" charset="0"/>
              </a:rPr>
              <a:t>Communication with underlying computational clouds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pl-PL" sz="1050" dirty="0">
                <a:latin typeface="Calibri" pitchFamily="34" charset="0"/>
              </a:rPr>
              <a:t>Launching and monitoring service instances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pl-PL" sz="1050" dirty="0">
                <a:latin typeface="Calibri" pitchFamily="34" charset="0"/>
              </a:rPr>
              <a:t>Billing and accounting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pl-PL" sz="1050" dirty="0">
                <a:latin typeface="Calibri" pitchFamily="34" charset="0"/>
              </a:rPr>
              <a:t>Logging and administrative services</a:t>
            </a:r>
            <a:endParaRPr lang="en-US" sz="105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7" y="1105892"/>
            <a:ext cx="4376429" cy="3624465"/>
          </a:xfrm>
          <a:prstGeom prst="rect">
            <a:avLst/>
          </a:prstGeom>
          <a:ln w="34925">
            <a:solidFill>
              <a:schemeClr val="tx2"/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4876828" y="2549731"/>
            <a:ext cx="216024" cy="67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82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5923" y="1628800"/>
            <a:ext cx="8770573" cy="3684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The PROCESS project aims to: </a:t>
            </a:r>
          </a:p>
          <a:p>
            <a:r>
              <a:rPr lang="en-US" sz="2400" dirty="0">
                <a:latin typeface="+mj-lt"/>
              </a:rPr>
              <a:t>Pave the way towards </a:t>
            </a:r>
            <a:r>
              <a:rPr lang="en-US" sz="2400" dirty="0" err="1">
                <a:latin typeface="+mj-lt"/>
              </a:rPr>
              <a:t>exascale</a:t>
            </a:r>
            <a:r>
              <a:rPr lang="en-US" sz="2400" dirty="0">
                <a:latin typeface="+mj-lt"/>
              </a:rPr>
              <a:t> by providing a scalable platform </a:t>
            </a:r>
          </a:p>
          <a:p>
            <a:r>
              <a:rPr lang="en-US" sz="2400" dirty="0">
                <a:latin typeface="+mj-lt"/>
              </a:rPr>
              <a:t>Enable deployment of services on heterogeneous infrastructures</a:t>
            </a:r>
          </a:p>
          <a:p>
            <a:r>
              <a:rPr lang="en-US" sz="2400" dirty="0">
                <a:latin typeface="+mj-lt"/>
              </a:rPr>
              <a:t>Support multiple domains of science and business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The proof-of-concept </a:t>
            </a:r>
            <a:r>
              <a:rPr lang="en-US" sz="2400" dirty="0" smtClean="0">
                <a:latin typeface="+mj-lt"/>
              </a:rPr>
              <a:t>objective </a:t>
            </a:r>
            <a:r>
              <a:rPr lang="en-US" sz="2400" dirty="0">
                <a:latin typeface="+mj-lt"/>
              </a:rPr>
              <a:t>is to:</a:t>
            </a:r>
          </a:p>
          <a:p>
            <a:r>
              <a:rPr lang="en-US" sz="2400" dirty="0">
                <a:latin typeface="+mj-lt"/>
              </a:rPr>
              <a:t>Build a container-based platform based on Singularity</a:t>
            </a:r>
          </a:p>
          <a:p>
            <a:r>
              <a:rPr lang="en-US" sz="2400" dirty="0">
                <a:latin typeface="+mj-lt"/>
              </a:rPr>
              <a:t>Integrate HPC resources across multiple countries</a:t>
            </a:r>
          </a:p>
          <a:p>
            <a:r>
              <a:rPr lang="en-US" sz="2400" dirty="0">
                <a:latin typeface="+mj-lt"/>
              </a:rPr>
              <a:t>Provide effortless user experience via a </a:t>
            </a:r>
            <a:r>
              <a:rPr lang="en-US" sz="2400" dirty="0" err="1">
                <a:latin typeface="+mj-lt"/>
              </a:rPr>
              <a:t>WebUI</a:t>
            </a:r>
            <a:endParaRPr lang="en-US" sz="2400" dirty="0">
              <a:latin typeface="+mj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5086" y="6459326"/>
            <a:ext cx="104502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B51E9-9654-44BF-A86A-7769812AC3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T</a:t>
            </a:r>
            <a:r>
              <a:rPr lang="en-US" sz="3200" dirty="0" smtClean="0"/>
              <a:t>owards </a:t>
            </a:r>
            <a:r>
              <a:rPr lang="en-US" sz="3200" dirty="0" err="1" smtClean="0"/>
              <a:t>exascale</a:t>
            </a:r>
            <a:r>
              <a:rPr lang="en-US" sz="3200" dirty="0" smtClean="0"/>
              <a:t> – PROCESS EU project</a:t>
            </a:r>
          </a:p>
        </p:txBody>
      </p:sp>
    </p:spTree>
    <p:extLst>
      <p:ext uri="{BB962C8B-B14F-4D97-AF65-F5344CB8AC3E}">
        <p14:creationId xmlns:p14="http://schemas.microsoft.com/office/powerpoint/2010/main" val="12478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77437" y="1976294"/>
            <a:ext cx="3772649" cy="3621684"/>
          </a:xfrm>
        </p:spPr>
        <p:txBody>
          <a:bodyPr/>
          <a:lstStyle/>
          <a:p>
            <a:r>
              <a:rPr lang="en-US" sz="2400" dirty="0"/>
              <a:t>Why containers?</a:t>
            </a:r>
          </a:p>
          <a:p>
            <a:pPr lvl="1"/>
            <a:r>
              <a:rPr lang="en-US" sz="2000" dirty="0"/>
              <a:t>Small footprint</a:t>
            </a:r>
          </a:p>
          <a:p>
            <a:pPr lvl="1"/>
            <a:r>
              <a:rPr lang="en-US" sz="2000" dirty="0"/>
              <a:t>Less overhead</a:t>
            </a:r>
          </a:p>
          <a:p>
            <a:pPr lvl="1"/>
            <a:r>
              <a:rPr lang="en-US" sz="2000" dirty="0"/>
              <a:t>Quick launch</a:t>
            </a:r>
          </a:p>
          <a:p>
            <a:pPr lvl="1"/>
            <a:r>
              <a:rPr lang="en-US" sz="2000" dirty="0"/>
              <a:t>Manageable images</a:t>
            </a:r>
          </a:p>
          <a:p>
            <a:pPr lvl="1"/>
            <a:endParaRPr lang="en-US" sz="2000" dirty="0"/>
          </a:p>
          <a:p>
            <a:r>
              <a:rPr lang="en-US" sz="2400" dirty="0"/>
              <a:t>Why Singularity?</a:t>
            </a:r>
          </a:p>
          <a:p>
            <a:pPr lvl="1"/>
            <a:r>
              <a:rPr lang="en-US" sz="2000" dirty="0"/>
              <a:t>Built for HPC</a:t>
            </a:r>
          </a:p>
          <a:p>
            <a:pPr lvl="1"/>
            <a:r>
              <a:rPr lang="en-US" sz="2000" dirty="0"/>
              <a:t>Integrated with SLURM</a:t>
            </a:r>
          </a:p>
          <a:p>
            <a:pPr lvl="1"/>
            <a:r>
              <a:rPr lang="en-US" sz="2000" dirty="0"/>
              <a:t>Unprivileged / secure</a:t>
            </a:r>
          </a:p>
          <a:p>
            <a:pPr lvl="1"/>
            <a:r>
              <a:rPr lang="en-US" sz="2000" dirty="0"/>
              <a:t>Support for MPI, GPU, …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10755086" y="6459326"/>
            <a:ext cx="104502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B51E9-9654-44BF-A86A-7769812AC3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="" xmlns:a16="http://schemas.microsoft.com/office/drawing/2014/main" id="{41601954-421A-47BC-B5DC-71233C99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23" y="2057274"/>
            <a:ext cx="5075967" cy="3704084"/>
          </a:xfrm>
          <a:prstGeom prst="rect">
            <a:avLst/>
          </a:prstGeom>
        </p:spPr>
      </p:pic>
      <p:sp>
        <p:nvSpPr>
          <p:cNvPr id="7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PROCESS: computational platform</a:t>
            </a:r>
          </a:p>
        </p:txBody>
      </p:sp>
    </p:spTree>
    <p:extLst>
      <p:ext uri="{BB962C8B-B14F-4D97-AF65-F5344CB8AC3E}">
        <p14:creationId xmlns:p14="http://schemas.microsoft.com/office/powerpoint/2010/main" val="36907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2240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</a:pPr>
            <a:r>
              <a:rPr lang="en-US" sz="2000" b="1" dirty="0" err="1"/>
              <a:t>Singu</a:t>
            </a:r>
            <a:r>
              <a:rPr lang="pl-PL" sz="2000" b="1" dirty="0"/>
              <a:t>l</a:t>
            </a:r>
            <a:r>
              <a:rPr lang="en-US" sz="2000" b="1" dirty="0"/>
              <a:t>arity is designed with four principles in mind:</a:t>
            </a:r>
            <a:endParaRPr lang="en-GB" sz="2000" b="1" dirty="0"/>
          </a:p>
          <a:p>
            <a:pPr marL="342900" indent="-3429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Reproducible software stacks – easily verifiable via checksum</a:t>
            </a:r>
            <a:endParaRPr lang="en-GB" sz="2000" dirty="0"/>
          </a:p>
          <a:p>
            <a:pPr marL="342900" indent="-3429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Mobility of compute – transfer of the container must work with standard tools</a:t>
            </a:r>
            <a:endParaRPr lang="en-GB" sz="2000" dirty="0"/>
          </a:p>
          <a:p>
            <a:pPr marL="342900" indent="-3429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Compatibility with complicated architectures – compatible with existing HPC software</a:t>
            </a:r>
            <a:endParaRPr lang="en-GB" sz="2000" dirty="0"/>
          </a:p>
          <a:p>
            <a:pPr marL="342900" indent="-3429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Security model – allow untrusted user run untrusted container</a:t>
            </a:r>
            <a:endParaRPr lang="en-GB" sz="2000" dirty="0"/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</a:pPr>
            <a:r>
              <a:rPr lang="en-US" sz="2000" b="1" dirty="0"/>
              <a:t>In terms of reproducible research:</a:t>
            </a:r>
            <a:endParaRPr lang="en-GB" sz="2000" b="1" dirty="0"/>
          </a:p>
          <a:p>
            <a:pPr marL="216000" indent="-214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/>
              <a:t>Container represented as a single file that can be copied and shared</a:t>
            </a:r>
            <a:endParaRPr lang="en-GB" sz="2000" dirty="0"/>
          </a:p>
          <a:p>
            <a:pPr marL="216000" indent="-214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/>
              <a:t>Suitable for research work – MPI support, GPU and accelerators support</a:t>
            </a:r>
            <a:endParaRPr lang="en-GB" sz="2000" dirty="0"/>
          </a:p>
          <a:p>
            <a:pPr marL="216000" indent="-214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/>
              <a:t>Validation of correctly reproduced environment via checksum</a:t>
            </a:r>
            <a:endParaRPr lang="en-GB" sz="2000" dirty="0"/>
          </a:p>
          <a:p>
            <a:pPr marL="216000" indent="-214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/>
              <a:t>Replicable environment via shareable recipe or image</a:t>
            </a:r>
            <a:endParaRPr lang="en-GB" sz="2000" dirty="0"/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GB" sz="2000" dirty="0"/>
          </a:p>
        </p:txBody>
      </p:sp>
      <p:sp>
        <p:nvSpPr>
          <p:cNvPr id="166" name="CustomShape 3"/>
          <p:cNvSpPr/>
          <p:nvPr/>
        </p:nvSpPr>
        <p:spPr>
          <a:xfrm>
            <a:off x="131040" y="6237360"/>
            <a:ext cx="8757360" cy="58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504000" y="6237360"/>
            <a:ext cx="806220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 smtClean="0"/>
              <a:t>Why Singularity?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229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30" y="1169086"/>
            <a:ext cx="85344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dirty="0"/>
              <a:t>T</a:t>
            </a:r>
            <a:r>
              <a:rPr lang="en-GB" sz="2800" dirty="0" smtClean="0"/>
              <a:t>rend</a:t>
            </a:r>
            <a:r>
              <a:rPr lang="pl-PL" sz="2800" dirty="0"/>
              <a:t>s</a:t>
            </a:r>
          </a:p>
          <a:p>
            <a:r>
              <a:rPr lang="en-GB" sz="2400" dirty="0"/>
              <a:t>Enhanced scientific discovery is becoming collaborative and </a:t>
            </a:r>
            <a:r>
              <a:rPr lang="en-GB" sz="2400" dirty="0" err="1"/>
              <a:t>analysi</a:t>
            </a:r>
            <a:r>
              <a:rPr lang="pl-PL" sz="2400" dirty="0"/>
              <a:t>s-</a:t>
            </a:r>
            <a:r>
              <a:rPr lang="en-GB" sz="2400" dirty="0"/>
              <a:t>focused; in-silico experiments are </a:t>
            </a:r>
            <a:r>
              <a:rPr lang="pl-PL" sz="2400" dirty="0" err="1"/>
              <a:t>becoming</a:t>
            </a:r>
            <a:r>
              <a:rPr lang="pl-PL" sz="2400" dirty="0"/>
              <a:t> </a:t>
            </a:r>
            <a:r>
              <a:rPr lang="en-GB" sz="2400" dirty="0"/>
              <a:t>more and more complex</a:t>
            </a:r>
            <a:endParaRPr lang="pl-PL" sz="2400" dirty="0"/>
          </a:p>
          <a:p>
            <a:r>
              <a:rPr lang="en-GB" sz="2400" dirty="0"/>
              <a:t>Available compute and data resources are distributed and heterogeneous </a:t>
            </a:r>
            <a:endParaRPr lang="en-GB" sz="38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Modelling of complex collaborative scientific applications</a:t>
            </a:r>
          </a:p>
          <a:p>
            <a:pPr lvl="1"/>
            <a:r>
              <a:rPr lang="en-US" sz="2000" dirty="0"/>
              <a:t>domain-oriented semantic descriptions of modules, patterns and data to automate composition of applications</a:t>
            </a:r>
            <a:endParaRPr lang="pl-PL" sz="2000" dirty="0"/>
          </a:p>
          <a:p>
            <a:r>
              <a:rPr lang="en-GB" sz="2400" dirty="0"/>
              <a:t>Studying the dynamics of distributed resources </a:t>
            </a:r>
          </a:p>
          <a:p>
            <a:pPr lvl="1"/>
            <a:r>
              <a:rPr lang="en-US" sz="2000" dirty="0"/>
              <a:t>investigating temporal characteristics, dynamics, and performance variations to run applications with</a:t>
            </a:r>
            <a:r>
              <a:rPr lang="pl-PL" sz="2000" dirty="0"/>
              <a:t> the </a:t>
            </a:r>
            <a:r>
              <a:rPr lang="pl-PL" sz="2000" dirty="0" err="1"/>
              <a:t>desired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of service</a:t>
            </a:r>
          </a:p>
          <a:p>
            <a:r>
              <a:rPr lang="en-GB" sz="2400" dirty="0"/>
              <a:t>Modelling and designing a software layer to access and orchestrate distributed resources</a:t>
            </a:r>
          </a:p>
          <a:p>
            <a:pPr lvl="1"/>
            <a:r>
              <a:rPr lang="en-US" sz="2000" dirty="0"/>
              <a:t>mechanisms for aggregating multi-format/multi-source data into a single coherent schema </a:t>
            </a:r>
          </a:p>
          <a:p>
            <a:pPr lvl="1"/>
            <a:r>
              <a:rPr lang="en-US" sz="2000" dirty="0"/>
              <a:t>semantic integration of compute/data resources</a:t>
            </a:r>
          </a:p>
          <a:p>
            <a:pPr lvl="1"/>
            <a:r>
              <a:rPr lang="en-US" sz="2000" dirty="0"/>
              <a:t>Data</a:t>
            </a:r>
            <a:r>
              <a:rPr lang="pl-PL" sz="2000" dirty="0"/>
              <a:t>-</a:t>
            </a:r>
            <a:r>
              <a:rPr lang="en-US" sz="2000" dirty="0"/>
              <a:t>aware mechanisms for resource orchestration</a:t>
            </a:r>
          </a:p>
          <a:p>
            <a:pPr lvl="1"/>
            <a:r>
              <a:rPr lang="en-US" sz="2000" dirty="0"/>
              <a:t>enabling reusability based on provenance data</a:t>
            </a:r>
          </a:p>
          <a:p>
            <a:pPr lvl="1"/>
            <a:endParaRPr lang="en-US" sz="2000" dirty="0"/>
          </a:p>
        </p:txBody>
      </p:sp>
      <p:sp>
        <p:nvSpPr>
          <p:cNvPr id="6" name="Tytuł 1">
            <a:extLst>
              <a:ext uri="{FF2B5EF4-FFF2-40B4-BE49-F238E27FC236}">
                <a16:creationId xmlns="" xmlns:a16="http://schemas.microsoft.com/office/drawing/2014/main" id="{0C9C6D9F-7ECC-4D0B-8C45-99A82AA9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103" y="129976"/>
            <a:ext cx="6515100" cy="821043"/>
          </a:xfrm>
        </p:spPr>
        <p:txBody>
          <a:bodyPr/>
          <a:lstStyle/>
          <a:p>
            <a:r>
              <a:rPr lang="en-US" dirty="0"/>
              <a:t>Our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en-US" dirty="0"/>
              <a:t> </a:t>
            </a:r>
            <a:r>
              <a:rPr lang="pl-PL" dirty="0" err="1"/>
              <a:t>interests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7D128E62-0DA2-400D-A0B5-147CD064FBB7}"/>
              </a:ext>
            </a:extLst>
          </p:cNvPr>
          <p:cNvCxnSpPr/>
          <p:nvPr/>
        </p:nvCxnSpPr>
        <p:spPr>
          <a:xfrm>
            <a:off x="395536" y="2492896"/>
            <a:ext cx="83529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="" xmlns:a16="http://schemas.microsoft.com/office/drawing/2014/main" id="{B252773F-5A27-44A6-BA68-B784ECB38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1990" y="1729612"/>
            <a:ext cx="2898096" cy="4579708"/>
          </a:xfrm>
        </p:spPr>
        <p:txBody>
          <a:bodyPr>
            <a:normAutofit fontScale="92500" lnSpcReduction="10000"/>
          </a:bodyPr>
          <a:lstStyle/>
          <a:p>
            <a:r>
              <a:rPr lang="en-US" sz="1950" dirty="0">
                <a:latin typeface="+mj-lt"/>
              </a:rPr>
              <a:t>User accesses </a:t>
            </a:r>
            <a:r>
              <a:rPr lang="en-US" sz="1950" dirty="0" err="1">
                <a:latin typeface="+mj-lt"/>
              </a:rPr>
              <a:t>WebUI</a:t>
            </a:r>
            <a:endParaRPr lang="en-US" sz="1950" dirty="0">
              <a:latin typeface="+mj-lt"/>
            </a:endParaRPr>
          </a:p>
          <a:p>
            <a:r>
              <a:rPr lang="en-US" sz="1950" dirty="0">
                <a:latin typeface="+mj-lt"/>
              </a:rPr>
              <a:t>Service layer is used to: </a:t>
            </a:r>
          </a:p>
          <a:p>
            <a:pPr lvl="1"/>
            <a:r>
              <a:rPr lang="en-US" sz="1500" dirty="0">
                <a:latin typeface="+mj-lt"/>
              </a:rPr>
              <a:t>select inputs</a:t>
            </a:r>
          </a:p>
          <a:p>
            <a:pPr lvl="1"/>
            <a:r>
              <a:rPr lang="en-US" sz="1500" dirty="0">
                <a:latin typeface="+mj-lt"/>
              </a:rPr>
              <a:t>choose code version</a:t>
            </a:r>
          </a:p>
          <a:p>
            <a:pPr lvl="1"/>
            <a:r>
              <a:rPr lang="en-US" sz="1500" dirty="0">
                <a:latin typeface="+mj-lt"/>
              </a:rPr>
              <a:t>prepare and run computations</a:t>
            </a:r>
          </a:p>
          <a:p>
            <a:r>
              <a:rPr lang="en-US" sz="1950" dirty="0">
                <a:latin typeface="+mj-lt"/>
              </a:rPr>
              <a:t>Computations are scheduled on HPC via RIMROCK</a:t>
            </a:r>
          </a:p>
          <a:p>
            <a:r>
              <a:rPr lang="en-US" sz="1950" dirty="0">
                <a:latin typeface="+mj-lt"/>
              </a:rPr>
              <a:t>Computations may assume the form of classic scripts or Singularity containers</a:t>
            </a:r>
          </a:p>
          <a:p>
            <a:r>
              <a:rPr lang="en-US" sz="1950" dirty="0">
                <a:latin typeface="+mj-lt"/>
              </a:rPr>
              <a:t>A dedicated container repository is built into the platform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5086" y="6459326"/>
            <a:ext cx="104502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B51E9-9654-44BF-A86A-7769812AC3B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iK33tNNM0FRM2cHXCtYGriAcbPbK9OYhwPOHBd1lREbU0xxljkMB--AWvY_2qhR6ShW0udYEQOzewxAfOG-nDsxUBb6o2mPG6P5Qi7EfPI6YrPIRfrsK7GGH-7LDGoMyqj2cV3Gt">
            <a:extLst>
              <a:ext uri="{FF2B5EF4-FFF2-40B4-BE49-F238E27FC236}">
                <a16:creationId xmlns="" xmlns:a16="http://schemas.microsoft.com/office/drawing/2014/main" id="{FE1B0AF0-7FC8-4CBC-A53A-A1D9173C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" y="1729612"/>
            <a:ext cx="5877570" cy="355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PROCESS: managing container-based applications in a HPC environment</a:t>
            </a:r>
          </a:p>
        </p:txBody>
      </p:sp>
    </p:spTree>
    <p:extLst>
      <p:ext uri="{BB962C8B-B14F-4D97-AF65-F5344CB8AC3E}">
        <p14:creationId xmlns:p14="http://schemas.microsoft.com/office/powerpoint/2010/main" val="34247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="" xmlns:a16="http://schemas.microsoft.com/office/drawing/2014/main" id="{B252773F-5A27-44A6-BA68-B784ECB38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1955" y="1962928"/>
            <a:ext cx="2573322" cy="4202376"/>
          </a:xfrm>
        </p:spPr>
        <p:txBody>
          <a:bodyPr>
            <a:normAutofit fontScale="92500" lnSpcReduction="10000"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sz="1650" dirty="0">
                <a:latin typeface="+mj-lt"/>
              </a:rPr>
              <a:t>Development environment available at </a:t>
            </a:r>
            <a:r>
              <a:rPr lang="en-US" sz="1650" dirty="0">
                <a:latin typeface="+mj-lt"/>
                <a:hlinkClick r:id="rId2"/>
              </a:rPr>
              <a:t>https://process-dev.cyfronet.pl</a:t>
            </a:r>
            <a:endParaRPr lang="en-US" sz="1650" dirty="0">
              <a:latin typeface="+mj-lt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650" dirty="0">
                <a:latin typeface="+mj-lt"/>
              </a:rPr>
              <a:t>Integrated security provided by </a:t>
            </a:r>
            <a:r>
              <a:rPr lang="en-US" sz="1650" dirty="0" err="1">
                <a:latin typeface="+mj-lt"/>
              </a:rPr>
              <a:t>PLGrid</a:t>
            </a:r>
            <a:r>
              <a:rPr lang="en-US" sz="1650" dirty="0">
                <a:latin typeface="+mj-lt"/>
              </a:rPr>
              <a:t> (with certificate delegation enabling submission of jobs to Prometheus cluster)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650" dirty="0">
                <a:latin typeface="+mj-lt"/>
              </a:rPr>
              <a:t>A range of prototype use cases encapsulated in containers and deployed as pipelines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650" dirty="0">
                <a:latin typeface="+mj-lt"/>
              </a:rPr>
              <a:t>Supports composable pipelines consisting of multiple steps, each of which is </a:t>
            </a:r>
            <a:r>
              <a:rPr lang="en-US" sz="1650" dirty="0" err="1">
                <a:latin typeface="+mj-lt"/>
              </a:rPr>
              <a:t>backended</a:t>
            </a:r>
            <a:r>
              <a:rPr lang="en-US" sz="1650" dirty="0">
                <a:latin typeface="+mj-lt"/>
              </a:rPr>
              <a:t> by a dedicated container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5086" y="6459326"/>
            <a:ext cx="104502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B51E9-9654-44BF-A86A-7769812AC3B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CFDB05E3-7641-41B8-B08C-3A0EF9FF65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" y="2028067"/>
            <a:ext cx="6269957" cy="3487704"/>
          </a:xfrm>
          <a:prstGeom prst="rect">
            <a:avLst/>
          </a:prstGeom>
        </p:spPr>
      </p:pic>
      <p:sp>
        <p:nvSpPr>
          <p:cNvPr id="10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PROCESS platform – </a:t>
            </a:r>
            <a:r>
              <a:rPr lang="en-US" sz="3200" dirty="0" smtClean="0"/>
              <a:t>implementation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00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5086" y="6459326"/>
            <a:ext cx="104502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B51E9-9654-44BF-A86A-7769812AC3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Sample PROCESS pipeline – </a:t>
            </a:r>
            <a:r>
              <a:rPr lang="en-US" sz="3200" dirty="0" err="1"/>
              <a:t>exascale</a:t>
            </a:r>
            <a:r>
              <a:rPr lang="en-US" sz="3200" dirty="0"/>
              <a:t> learning on medical image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F38EA1BB-DCA8-479B-9A89-68F4E030258E}"/>
              </a:ext>
            </a:extLst>
          </p:cNvPr>
          <p:cNvGrpSpPr/>
          <p:nvPr/>
        </p:nvGrpSpPr>
        <p:grpSpPr>
          <a:xfrm>
            <a:off x="897652" y="2684390"/>
            <a:ext cx="6696993" cy="3735332"/>
            <a:chOff x="907564" y="2287024"/>
            <a:chExt cx="6696993" cy="3735332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9A65B703-0723-473E-9CB0-5D96D79B9628}"/>
                </a:ext>
              </a:extLst>
            </p:cNvPr>
            <p:cNvSpPr/>
            <p:nvPr/>
          </p:nvSpPr>
          <p:spPr>
            <a:xfrm>
              <a:off x="1186113" y="3701416"/>
              <a:ext cx="2088232" cy="2880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stage-in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F75650-41F7-4208-87B7-5476B64D4D05}"/>
                </a:ext>
              </a:extLst>
            </p:cNvPr>
            <p:cNvSpPr/>
            <p:nvPr/>
          </p:nvSpPr>
          <p:spPr>
            <a:xfrm>
              <a:off x="5367997" y="3701416"/>
              <a:ext cx="2088232" cy="28803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stage-out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E4F43A9-C82E-4181-8D9F-7E832E244E97}"/>
                </a:ext>
              </a:extLst>
            </p:cNvPr>
            <p:cNvSpPr/>
            <p:nvPr/>
          </p:nvSpPr>
          <p:spPr>
            <a:xfrm>
              <a:off x="3279765" y="3701416"/>
              <a:ext cx="2088232" cy="28803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BE1B73C-3A5A-403D-916C-AA08553CB213}"/>
                </a:ext>
              </a:extLst>
            </p:cNvPr>
            <p:cNvSpPr/>
            <p:nvPr/>
          </p:nvSpPr>
          <p:spPr>
            <a:xfrm>
              <a:off x="3284267" y="4322404"/>
              <a:ext cx="2088232" cy="28803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6" name="Arrow: Down 5">
              <a:extLst>
                <a:ext uri="{FF2B5EF4-FFF2-40B4-BE49-F238E27FC236}">
                  <a16:creationId xmlns="" xmlns:a16="http://schemas.microsoft.com/office/drawing/2014/main" id="{56AE0C55-4DC8-480B-85F2-27C684F3BF07}"/>
                </a:ext>
              </a:extLst>
            </p:cNvPr>
            <p:cNvSpPr/>
            <p:nvPr/>
          </p:nvSpPr>
          <p:spPr>
            <a:xfrm>
              <a:off x="1978201" y="3039802"/>
              <a:ext cx="432048" cy="504056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ymbol zastępczy zawartości 6">
              <a:extLst>
                <a:ext uri="{FF2B5EF4-FFF2-40B4-BE49-F238E27FC236}">
                  <a16:creationId xmlns="" xmlns:a16="http://schemas.microsoft.com/office/drawing/2014/main" id="{E4648B05-785E-4212-A7E2-D7652D152C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7564" y="2287024"/>
              <a:ext cx="2573322" cy="106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200" dirty="0">
                  <a:latin typeface="+mj-lt"/>
                </a:rPr>
                <a:t>Requested dataset is uploaded to HPC environments where computations are to take place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="" xmlns:a16="http://schemas.microsoft.com/office/drawing/2014/main" id="{3FFE69E8-0239-419B-ABFC-16FE8FA9E54D}"/>
                </a:ext>
              </a:extLst>
            </p:cNvPr>
            <p:cNvSpPr/>
            <p:nvPr/>
          </p:nvSpPr>
          <p:spPr>
            <a:xfrm>
              <a:off x="6236322" y="4178388"/>
              <a:ext cx="432048" cy="504056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ymbol zastępczy zawartości 6">
              <a:extLst>
                <a:ext uri="{FF2B5EF4-FFF2-40B4-BE49-F238E27FC236}">
                  <a16:creationId xmlns="" xmlns:a16="http://schemas.microsoft.com/office/drawing/2014/main" id="{AA062B01-4AD4-4483-BDCA-575664C0ED2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0135" y="4653136"/>
              <a:ext cx="2304422" cy="106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200" dirty="0">
                  <a:latin typeface="+mj-lt"/>
                </a:rPr>
                <a:t>Results can be uploaded to centralized data repositories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B123AB9B-E9C1-4BC6-A840-8CC9D87A11C1}"/>
                </a:ext>
              </a:extLst>
            </p:cNvPr>
            <p:cNvSpPr/>
            <p:nvPr/>
          </p:nvSpPr>
          <p:spPr>
            <a:xfrm>
              <a:off x="3284267" y="4610436"/>
              <a:ext cx="2088232" cy="28803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308902A-0DC3-41C5-AA97-AC75A8E2B0E9}"/>
                </a:ext>
              </a:extLst>
            </p:cNvPr>
            <p:cNvSpPr/>
            <p:nvPr/>
          </p:nvSpPr>
          <p:spPr>
            <a:xfrm>
              <a:off x="3284267" y="4895658"/>
              <a:ext cx="2088232" cy="28803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Computation</a:t>
              </a:r>
            </a:p>
          </p:txBody>
        </p:sp>
        <p:pic>
          <p:nvPicPr>
            <p:cNvPr id="21" name="Picture 4" descr="Image result for singularity container icon">
              <a:extLst>
                <a:ext uri="{FF2B5EF4-FFF2-40B4-BE49-F238E27FC236}">
                  <a16:creationId xmlns="" xmlns:a16="http://schemas.microsoft.com/office/drawing/2014/main" id="{E3B1D042-84E7-4D31-B675-2D8CD8CA0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985" y="5299980"/>
              <a:ext cx="624824" cy="624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Arrow: Right 21">
              <a:extLst>
                <a:ext uri="{FF2B5EF4-FFF2-40B4-BE49-F238E27FC236}">
                  <a16:creationId xmlns="" xmlns:a16="http://schemas.microsoft.com/office/drawing/2014/main" id="{1DFA8639-FDCF-46F7-BA94-1DF20C603F81}"/>
                </a:ext>
              </a:extLst>
            </p:cNvPr>
            <p:cNvSpPr/>
            <p:nvPr/>
          </p:nvSpPr>
          <p:spPr>
            <a:xfrm>
              <a:off x="4063813" y="5513084"/>
              <a:ext cx="364172" cy="19867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14" descr="server icon">
              <a:extLst>
                <a:ext uri="{FF2B5EF4-FFF2-40B4-BE49-F238E27FC236}">
                  <a16:creationId xmlns="" xmlns:a16="http://schemas.microsoft.com/office/drawing/2014/main" id="{575B8EDA-25EB-4DD2-B311-F411C7973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903" y="5274124"/>
              <a:ext cx="748232" cy="74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Symbol zastępczy zawartości 6">
              <a:extLst>
                <a:ext uri="{FF2B5EF4-FFF2-40B4-BE49-F238E27FC236}">
                  <a16:creationId xmlns="" xmlns:a16="http://schemas.microsoft.com/office/drawing/2014/main" id="{81782C10-C00A-40FF-AD71-552787AD16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42674" y="2831160"/>
              <a:ext cx="2366780" cy="106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1200" dirty="0">
                  <a:latin typeface="+mj-lt"/>
                </a:rPr>
                <a:t>Multiple containers can be deployed to process data. This deployment is managed by the PROCESS infrastructure.</a:t>
              </a:r>
            </a:p>
          </p:txBody>
        </p:sp>
      </p:grpSp>
      <p:sp>
        <p:nvSpPr>
          <p:cNvPr id="26" name="Symbol zastępczy zawartości 6">
            <a:extLst>
              <a:ext uri="{FF2B5EF4-FFF2-40B4-BE49-F238E27FC236}">
                <a16:creationId xmlns="" xmlns:a16="http://schemas.microsoft.com/office/drawing/2014/main" id="{D1B7E91B-5677-480F-A882-74CCAAEA1F24}"/>
              </a:ext>
            </a:extLst>
          </p:cNvPr>
          <p:cNvSpPr txBox="1">
            <a:spLocks/>
          </p:cNvSpPr>
          <p:nvPr/>
        </p:nvSpPr>
        <p:spPr bwMode="auto">
          <a:xfrm>
            <a:off x="107505" y="1201716"/>
            <a:ext cx="8928992" cy="420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buFont typeface="Arial" panose="020B0604020202020204" pitchFamily="34" charset="0"/>
              <a:buChar char="•"/>
            </a:pPr>
            <a:r>
              <a:rPr lang="en-US" sz="1650" dirty="0">
                <a:latin typeface="+mj-lt"/>
              </a:rPr>
              <a:t>The representative use case involves training ANNs for decision support systems using high-quality medical datasets. This involves </a:t>
            </a:r>
            <a:r>
              <a:rPr lang="en-US" sz="1650" b="1" dirty="0">
                <a:latin typeface="+mj-lt"/>
              </a:rPr>
              <a:t>massive input datasets</a:t>
            </a:r>
            <a:r>
              <a:rPr lang="en-US" sz="1650" dirty="0">
                <a:latin typeface="+mj-lt"/>
              </a:rPr>
              <a:t> and </a:t>
            </a:r>
            <a:r>
              <a:rPr lang="en-US" sz="1650" b="1" dirty="0">
                <a:latin typeface="+mj-lt"/>
              </a:rPr>
              <a:t>complex GPU-based processing</a:t>
            </a:r>
            <a:r>
              <a:rPr lang="en-US" sz="1650" dirty="0">
                <a:latin typeface="+mj-lt"/>
              </a:rPr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650" dirty="0">
                <a:latin typeface="+mj-lt"/>
              </a:rPr>
              <a:t>A simple yet effective pipeline is enacted by the PROCESS infrastructure on each participating compute site, enabling deployment of containers, automatic marshalling of input data and stage-out of results. PROCESS takes care of supervising computations in a HPC environment.</a:t>
            </a:r>
          </a:p>
          <a:p>
            <a:pPr marL="0" lvl="1" indent="0">
              <a:buNone/>
            </a:pPr>
            <a:endParaRPr lang="en-US" sz="1650" dirty="0">
              <a:latin typeface="+mj-lt"/>
            </a:endParaRPr>
          </a:p>
          <a:p>
            <a:pPr marL="0" lvl="1" indent="0">
              <a:buNone/>
            </a:pPr>
            <a:endParaRPr lang="en-US" sz="1650" dirty="0">
              <a:latin typeface="+mj-lt"/>
            </a:endParaRPr>
          </a:p>
          <a:p>
            <a:pPr marL="0" lvl="1" indent="0">
              <a:buNone/>
            </a:pPr>
            <a:endParaRPr lang="en-US" sz="16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0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130870"/>
            <a:ext cx="6515100" cy="835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Complex simulations for medicine – PRIMAGE project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2945" y="1239502"/>
            <a:ext cx="8229600" cy="5141826"/>
          </a:xfrm>
        </p:spPr>
        <p:txBody>
          <a:bodyPr>
            <a:noAutofit/>
          </a:bodyPr>
          <a:lstStyle/>
          <a:p>
            <a:r>
              <a:rPr lang="en-GB" sz="1800" b="1" dirty="0" err="1" smtClean="0"/>
              <a:t>PRedictive</a:t>
            </a:r>
            <a:r>
              <a:rPr lang="en-GB" sz="1800" b="1" dirty="0" smtClean="0"/>
              <a:t> In-silico Multiscale Analytics to support cancer personalized </a:t>
            </a:r>
            <a:r>
              <a:rPr lang="en-GB" sz="1800" b="1" dirty="0" err="1" smtClean="0"/>
              <a:t>diaGnosis</a:t>
            </a:r>
            <a:r>
              <a:rPr lang="en-GB" sz="1800" b="1" dirty="0" smtClean="0"/>
              <a:t> and prognosis </a:t>
            </a:r>
            <a:r>
              <a:rPr lang="en-GB" sz="1800" dirty="0" smtClean="0"/>
              <a:t>(PRIMAGE)</a:t>
            </a:r>
          </a:p>
          <a:p>
            <a:pPr lvl="1"/>
            <a:r>
              <a:rPr lang="en-GB" sz="1800" dirty="0" smtClean="0"/>
              <a:t>to develop an </a:t>
            </a:r>
            <a:r>
              <a:rPr lang="en-GB" sz="1800" b="1" dirty="0" smtClean="0"/>
              <a:t>environment for predictive, personalized medicine, focused on cancer treatment</a:t>
            </a:r>
            <a:endParaRPr lang="en-GB" sz="1800" dirty="0" smtClean="0"/>
          </a:p>
          <a:p>
            <a:pPr lvl="1"/>
            <a:r>
              <a:rPr lang="en-GB" sz="1800" dirty="0" smtClean="0"/>
              <a:t>Data infrastructures, imaging biomarkers and models for in-silico medicine research will be validated  in the context of two </a:t>
            </a:r>
            <a:r>
              <a:rPr lang="en-GB" sz="1800" dirty="0" err="1" smtClean="0"/>
              <a:t>pediatric</a:t>
            </a:r>
            <a:r>
              <a:rPr lang="en-GB" sz="1800" dirty="0" smtClean="0"/>
              <a:t> cancers: </a:t>
            </a:r>
            <a:r>
              <a:rPr lang="en-GB" sz="1800" b="1" dirty="0" smtClean="0"/>
              <a:t>Neuroblastoma</a:t>
            </a:r>
            <a:r>
              <a:rPr lang="en-GB" sz="1800" dirty="0" smtClean="0"/>
              <a:t>, the most frequent solid cancer of early childhood, and </a:t>
            </a:r>
            <a:r>
              <a:rPr lang="en-GB" sz="1800" b="1" dirty="0" smtClean="0"/>
              <a:t>Diffuse Intrinsic Pontine Glioma</a:t>
            </a:r>
            <a:r>
              <a:rPr lang="en-GB" sz="1800" dirty="0" smtClean="0"/>
              <a:t>, the leading cause of brain </a:t>
            </a:r>
            <a:r>
              <a:rPr lang="en-GB" sz="1800" dirty="0" err="1" smtClean="0"/>
              <a:t>tumor</a:t>
            </a:r>
            <a:r>
              <a:rPr lang="en-GB" sz="1800" dirty="0" smtClean="0"/>
              <a:t>-related death of children</a:t>
            </a:r>
          </a:p>
          <a:p>
            <a:r>
              <a:rPr lang="en-GB" sz="1800" dirty="0" smtClean="0"/>
              <a:t>PRIMAGE technological platform, to be delivered by several partners, will combine containerisation techniques with deployment of in-silico codes and machine learning models to various computing cloud and HPC supercomputing resources</a:t>
            </a:r>
          </a:p>
          <a:p>
            <a:r>
              <a:rPr lang="en-GB" sz="1800" dirty="0" smtClean="0"/>
              <a:t>Computational workflows will be grouped in pipelines to reflect clinical practice and requirements as closely as possible</a:t>
            </a:r>
          </a:p>
          <a:p>
            <a:r>
              <a:rPr lang="en-GB" sz="1800" dirty="0" smtClean="0"/>
              <a:t>Pipelines will include computational steps, running sequentially or in </a:t>
            </a:r>
            <a:r>
              <a:rPr lang="en-US" sz="1800" dirty="0" smtClean="0"/>
              <a:t>parallel</a:t>
            </a:r>
            <a:r>
              <a:rPr lang="en-GB" sz="1800" dirty="0" smtClean="0"/>
              <a:t>, using various computational infrastructures, some of which will use containers where </a:t>
            </a:r>
            <a:r>
              <a:rPr lang="en-US" sz="1800" dirty="0" smtClean="0"/>
              <a:t>beneficial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69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a 22"/>
          <p:cNvSpPr/>
          <p:nvPr/>
        </p:nvSpPr>
        <p:spPr>
          <a:xfrm>
            <a:off x="5724128" y="868152"/>
            <a:ext cx="2448272" cy="2385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ipsa 16"/>
          <p:cNvSpPr/>
          <p:nvPr/>
        </p:nvSpPr>
        <p:spPr>
          <a:xfrm>
            <a:off x="35495" y="1124744"/>
            <a:ext cx="2556917" cy="2385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rostokąt zaokrąglony 7"/>
          <p:cNvSpPr/>
          <p:nvPr/>
        </p:nvSpPr>
        <p:spPr>
          <a:xfrm>
            <a:off x="610220" y="1376772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Molecular models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Prostokąt zaokrąglony 8"/>
          <p:cNvSpPr/>
          <p:nvPr/>
        </p:nvSpPr>
        <p:spPr>
          <a:xfrm>
            <a:off x="1439863" y="1556792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Classifier models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395536" y="1861592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Tissue models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Prostokąt zaokrąglony 10"/>
          <p:cNvSpPr/>
          <p:nvPr/>
        </p:nvSpPr>
        <p:spPr>
          <a:xfrm>
            <a:off x="1366515" y="2041612"/>
            <a:ext cx="973237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Cancer growth model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Prostokąt zaokrąglony 12"/>
          <p:cNvSpPr/>
          <p:nvPr/>
        </p:nvSpPr>
        <p:spPr>
          <a:xfrm>
            <a:off x="466626" y="2348880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Image analysis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610220" y="2888940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Biomarkerdetection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Prostokąt zaokrąglony 14"/>
          <p:cNvSpPr/>
          <p:nvPr/>
        </p:nvSpPr>
        <p:spPr>
          <a:xfrm>
            <a:off x="1366515" y="2501280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Others…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107504" y="3532366"/>
            <a:ext cx="163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Pool of models,</a:t>
            </a:r>
          </a:p>
          <a:p>
            <a:r>
              <a:rPr lang="en-GB" dirty="0">
                <a:latin typeface="+mn-lt"/>
              </a:rPr>
              <a:t>algorithms…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6012160" y="1628800"/>
            <a:ext cx="86409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Images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6596608" y="2060848"/>
            <a:ext cx="86409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Forms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7090867" y="1556792"/>
            <a:ext cx="86409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Lab tests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6444208" y="2420888"/>
            <a:ext cx="86409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Others…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4712434" y="1124744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Data lake</a:t>
            </a:r>
          </a:p>
        </p:txBody>
      </p:sp>
      <p:sp>
        <p:nvSpPr>
          <p:cNvPr id="25" name="Prostokąt zaokrąglony 24"/>
          <p:cNvSpPr/>
          <p:nvPr/>
        </p:nvSpPr>
        <p:spPr>
          <a:xfrm>
            <a:off x="1583457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rostokąt zaokrąglony 25"/>
          <p:cNvSpPr/>
          <p:nvPr/>
        </p:nvSpPr>
        <p:spPr>
          <a:xfrm>
            <a:off x="1835696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2087935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Prostokąt zaokrąglony 27"/>
          <p:cNvSpPr/>
          <p:nvPr/>
        </p:nvSpPr>
        <p:spPr>
          <a:xfrm>
            <a:off x="2340174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Prostokąt zaokrąglony 28"/>
          <p:cNvSpPr/>
          <p:nvPr/>
        </p:nvSpPr>
        <p:spPr>
          <a:xfrm>
            <a:off x="2592413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Prostokąt zaokrąglony 29"/>
          <p:cNvSpPr/>
          <p:nvPr/>
        </p:nvSpPr>
        <p:spPr>
          <a:xfrm>
            <a:off x="2844652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Prostokąt zaokrąglony 30"/>
          <p:cNvSpPr/>
          <p:nvPr/>
        </p:nvSpPr>
        <p:spPr>
          <a:xfrm>
            <a:off x="1583457" y="49495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Prostokąt zaokrąglony 31"/>
          <p:cNvSpPr/>
          <p:nvPr/>
        </p:nvSpPr>
        <p:spPr>
          <a:xfrm>
            <a:off x="1835696" y="49495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Prostokąt zaokrąglony 32"/>
          <p:cNvSpPr/>
          <p:nvPr/>
        </p:nvSpPr>
        <p:spPr>
          <a:xfrm>
            <a:off x="2087935" y="49495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Prostokąt zaokrąglony 33"/>
          <p:cNvSpPr/>
          <p:nvPr/>
        </p:nvSpPr>
        <p:spPr>
          <a:xfrm>
            <a:off x="2340174" y="49495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Prostokąt zaokrąglony 44"/>
          <p:cNvSpPr/>
          <p:nvPr/>
        </p:nvSpPr>
        <p:spPr>
          <a:xfrm>
            <a:off x="1583457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Prostokąt zaokrąglony 45"/>
          <p:cNvSpPr/>
          <p:nvPr/>
        </p:nvSpPr>
        <p:spPr>
          <a:xfrm>
            <a:off x="1835696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Prostokąt zaokrąglony 46"/>
          <p:cNvSpPr/>
          <p:nvPr/>
        </p:nvSpPr>
        <p:spPr>
          <a:xfrm>
            <a:off x="2087935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Prostokąt zaokrąglony 47"/>
          <p:cNvSpPr/>
          <p:nvPr/>
        </p:nvSpPr>
        <p:spPr>
          <a:xfrm>
            <a:off x="2340174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Prostokąt zaokrąglony 48"/>
          <p:cNvSpPr/>
          <p:nvPr/>
        </p:nvSpPr>
        <p:spPr>
          <a:xfrm>
            <a:off x="2592413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rostokąt zaokrąglony 49"/>
          <p:cNvSpPr/>
          <p:nvPr/>
        </p:nvSpPr>
        <p:spPr>
          <a:xfrm>
            <a:off x="2844652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Prostokąt zaokrąglony 50"/>
          <p:cNvSpPr/>
          <p:nvPr/>
        </p:nvSpPr>
        <p:spPr>
          <a:xfrm>
            <a:off x="3095790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Prostokąt zaokrąglony 51"/>
          <p:cNvSpPr/>
          <p:nvPr/>
        </p:nvSpPr>
        <p:spPr>
          <a:xfrm>
            <a:off x="3348029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pole tekstowe 56"/>
          <p:cNvSpPr txBox="1"/>
          <p:nvPr/>
        </p:nvSpPr>
        <p:spPr>
          <a:xfrm>
            <a:off x="326382" y="4520153"/>
            <a:ext cx="118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+mn-lt"/>
              </a:rPr>
              <a:t>Pipeline flow #1</a:t>
            </a:r>
          </a:p>
        </p:txBody>
      </p:sp>
      <p:sp>
        <p:nvSpPr>
          <p:cNvPr id="58" name="pole tekstowe 57"/>
          <p:cNvSpPr txBox="1"/>
          <p:nvPr/>
        </p:nvSpPr>
        <p:spPr>
          <a:xfrm>
            <a:off x="326382" y="4960585"/>
            <a:ext cx="118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+mn-lt"/>
              </a:rPr>
              <a:t>Pipeline flow #2</a:t>
            </a:r>
          </a:p>
        </p:txBody>
      </p:sp>
      <p:sp>
        <p:nvSpPr>
          <p:cNvPr id="59" name="pole tekstowe 58"/>
          <p:cNvSpPr txBox="1"/>
          <p:nvPr/>
        </p:nvSpPr>
        <p:spPr>
          <a:xfrm>
            <a:off x="326382" y="5373216"/>
            <a:ext cx="118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+mn-lt"/>
              </a:rPr>
              <a:t>Pipeline flow #3</a:t>
            </a:r>
          </a:p>
        </p:txBody>
      </p:sp>
      <p:sp>
        <p:nvSpPr>
          <p:cNvPr id="62" name="Strzałka kolista 61"/>
          <p:cNvSpPr/>
          <p:nvPr/>
        </p:nvSpPr>
        <p:spPr>
          <a:xfrm rot="1714703">
            <a:off x="416823" y="2342458"/>
            <a:ext cx="2699796" cy="3613244"/>
          </a:xfrm>
          <a:prstGeom prst="circularArrow">
            <a:avLst>
              <a:gd name="adj1" fmla="val 3113"/>
              <a:gd name="adj2" fmla="val 728523"/>
              <a:gd name="adj3" fmla="val 20082831"/>
              <a:gd name="adj4" fmla="val 15680936"/>
              <a:gd name="adj5" fmla="val 4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Strzałka kolista 62"/>
          <p:cNvSpPr/>
          <p:nvPr/>
        </p:nvSpPr>
        <p:spPr>
          <a:xfrm rot="2690586">
            <a:off x="129121" y="2338812"/>
            <a:ext cx="2571849" cy="3332503"/>
          </a:xfrm>
          <a:prstGeom prst="circularArrow">
            <a:avLst>
              <a:gd name="adj1" fmla="val 3113"/>
              <a:gd name="adj2" fmla="val 728523"/>
              <a:gd name="adj3" fmla="val 20082831"/>
              <a:gd name="adj4" fmla="val 15680936"/>
              <a:gd name="adj5" fmla="val 4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Strzałka kolista 63"/>
          <p:cNvSpPr/>
          <p:nvPr/>
        </p:nvSpPr>
        <p:spPr>
          <a:xfrm rot="2690586">
            <a:off x="-455462" y="2914149"/>
            <a:ext cx="3406089" cy="3494741"/>
          </a:xfrm>
          <a:prstGeom prst="circularArrow">
            <a:avLst>
              <a:gd name="adj1" fmla="val 3113"/>
              <a:gd name="adj2" fmla="val 728523"/>
              <a:gd name="adj3" fmla="val 20082831"/>
              <a:gd name="adj4" fmla="val 14916086"/>
              <a:gd name="adj5" fmla="val 4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Strzałka kolista 64"/>
          <p:cNvSpPr/>
          <p:nvPr/>
        </p:nvSpPr>
        <p:spPr>
          <a:xfrm rot="2690586">
            <a:off x="-606866" y="2723814"/>
            <a:ext cx="2845059" cy="3443363"/>
          </a:xfrm>
          <a:prstGeom prst="circularArrow">
            <a:avLst>
              <a:gd name="adj1" fmla="val 3113"/>
              <a:gd name="adj2" fmla="val 728523"/>
              <a:gd name="adj3" fmla="val 20082831"/>
              <a:gd name="adj4" fmla="val 15680936"/>
              <a:gd name="adj5" fmla="val 4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pole tekstowe 65"/>
          <p:cNvSpPr txBox="1"/>
          <p:nvPr/>
        </p:nvSpPr>
        <p:spPr>
          <a:xfrm>
            <a:off x="2799877" y="2214989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n-lt"/>
              </a:rPr>
              <a:t>Pipeline flow definition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maps programs into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in-</a:t>
            </a:r>
            <a:r>
              <a:rPr lang="en-GB" sz="1200" i="1" dirty="0" err="1">
                <a:latin typeface="+mn-lt"/>
              </a:rPr>
              <a:t>silico</a:t>
            </a:r>
            <a:r>
              <a:rPr lang="en-GB" sz="1200" i="1" dirty="0">
                <a:latin typeface="+mn-lt"/>
              </a:rPr>
              <a:t> clinical pipeline steps</a:t>
            </a:r>
          </a:p>
        </p:txBody>
      </p:sp>
      <p:sp>
        <p:nvSpPr>
          <p:cNvPr id="67" name="Chmurka 66"/>
          <p:cNvSpPr/>
          <p:nvPr/>
        </p:nvSpPr>
        <p:spPr>
          <a:xfrm>
            <a:off x="4923656" y="4949552"/>
            <a:ext cx="2384648" cy="1304528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Computational cloud</a:t>
            </a:r>
          </a:p>
        </p:txBody>
      </p:sp>
      <p:sp>
        <p:nvSpPr>
          <p:cNvPr id="68" name="Prostokąt 67"/>
          <p:cNvSpPr/>
          <p:nvPr/>
        </p:nvSpPr>
        <p:spPr>
          <a:xfrm>
            <a:off x="4923656" y="3622876"/>
            <a:ext cx="2384648" cy="1174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HPC cluster</a:t>
            </a:r>
          </a:p>
        </p:txBody>
      </p:sp>
      <p:sp>
        <p:nvSpPr>
          <p:cNvPr id="70" name="Strzałka w prawo 69"/>
          <p:cNvSpPr/>
          <p:nvPr/>
        </p:nvSpPr>
        <p:spPr>
          <a:xfrm rot="21302082">
            <a:off x="3106716" y="4367522"/>
            <a:ext cx="2052274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Prostokąt zaokrąglony 70"/>
          <p:cNvSpPr/>
          <p:nvPr/>
        </p:nvSpPr>
        <p:spPr>
          <a:xfrm>
            <a:off x="5292080" y="39913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2" name="Prostokąt zaokrąglony 71"/>
          <p:cNvSpPr/>
          <p:nvPr/>
        </p:nvSpPr>
        <p:spPr>
          <a:xfrm>
            <a:off x="5634012" y="4376137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3" name="Prostokąt zaokrąglony 72"/>
          <p:cNvSpPr/>
          <p:nvPr/>
        </p:nvSpPr>
        <p:spPr>
          <a:xfrm>
            <a:off x="6263977" y="39913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4" name="Prostokąt zaokrąglony 73"/>
          <p:cNvSpPr/>
          <p:nvPr/>
        </p:nvSpPr>
        <p:spPr>
          <a:xfrm>
            <a:off x="6910636" y="384730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5" name="Prostokąt zaokrąglony 74"/>
          <p:cNvSpPr/>
          <p:nvPr/>
        </p:nvSpPr>
        <p:spPr>
          <a:xfrm>
            <a:off x="6910636" y="4178697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6" name="Prostokąt zaokrąglony 75"/>
          <p:cNvSpPr/>
          <p:nvPr/>
        </p:nvSpPr>
        <p:spPr>
          <a:xfrm>
            <a:off x="6596608" y="4322713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" name="Prostokąt zaokrąglony 76"/>
          <p:cNvSpPr/>
          <p:nvPr/>
        </p:nvSpPr>
        <p:spPr>
          <a:xfrm>
            <a:off x="5868602" y="4382075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Strzałka w prawo 77"/>
          <p:cNvSpPr/>
          <p:nvPr/>
        </p:nvSpPr>
        <p:spPr>
          <a:xfrm rot="21302082">
            <a:off x="2911638" y="4793320"/>
            <a:ext cx="2390439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Strzałka w prawo 78"/>
          <p:cNvSpPr/>
          <p:nvPr/>
        </p:nvSpPr>
        <p:spPr>
          <a:xfrm rot="21302082">
            <a:off x="3612426" y="5242082"/>
            <a:ext cx="1859822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Prostokąt zaokrąglony 79"/>
          <p:cNvSpPr/>
          <p:nvPr/>
        </p:nvSpPr>
        <p:spPr>
          <a:xfrm>
            <a:off x="5634012" y="522920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Prostokąt zaokrąglony 80"/>
          <p:cNvSpPr/>
          <p:nvPr/>
        </p:nvSpPr>
        <p:spPr>
          <a:xfrm>
            <a:off x="5453781" y="5794231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Prostokąt zaokrąglony 81"/>
          <p:cNvSpPr/>
          <p:nvPr/>
        </p:nvSpPr>
        <p:spPr>
          <a:xfrm>
            <a:off x="6012160" y="516223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Prostokąt zaokrąglony 82"/>
          <p:cNvSpPr/>
          <p:nvPr/>
        </p:nvSpPr>
        <p:spPr>
          <a:xfrm>
            <a:off x="6263977" y="516223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Prostokąt zaokrąglony 83"/>
          <p:cNvSpPr/>
          <p:nvPr/>
        </p:nvSpPr>
        <p:spPr>
          <a:xfrm>
            <a:off x="6820520" y="53062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pole tekstowe 84"/>
          <p:cNvSpPr txBox="1"/>
          <p:nvPr/>
        </p:nvSpPr>
        <p:spPr>
          <a:xfrm>
            <a:off x="3170213" y="3676382"/>
            <a:ext cx="183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n-lt"/>
              </a:rPr>
              <a:t>Executed pipeline steps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are scheduled to adequate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computing resources</a:t>
            </a:r>
          </a:p>
        </p:txBody>
      </p:sp>
      <p:sp>
        <p:nvSpPr>
          <p:cNvPr id="86" name="Strzałka w prawo 85"/>
          <p:cNvSpPr/>
          <p:nvPr/>
        </p:nvSpPr>
        <p:spPr>
          <a:xfrm rot="6322167">
            <a:off x="6691322" y="3172717"/>
            <a:ext cx="951226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Strzałka w prawo 86"/>
          <p:cNvSpPr/>
          <p:nvPr/>
        </p:nvSpPr>
        <p:spPr>
          <a:xfrm rot="6322167">
            <a:off x="6118791" y="3817282"/>
            <a:ext cx="2642679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pole tekstowe 87"/>
          <p:cNvSpPr txBox="1"/>
          <p:nvPr/>
        </p:nvSpPr>
        <p:spPr>
          <a:xfrm>
            <a:off x="7524328" y="3991316"/>
            <a:ext cx="132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n-lt"/>
              </a:rPr>
              <a:t>Required data is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fetched to running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pipeline steps</a:t>
            </a:r>
          </a:p>
        </p:txBody>
      </p:sp>
      <p:sp>
        <p:nvSpPr>
          <p:cNvPr id="89" name="pole tekstowe 88"/>
          <p:cNvSpPr txBox="1"/>
          <p:nvPr/>
        </p:nvSpPr>
        <p:spPr>
          <a:xfrm>
            <a:off x="7457615" y="4984179"/>
            <a:ext cx="14311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n-lt"/>
              </a:rPr>
              <a:t>In both cases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(cloud, HPC)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containerisation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techniques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(</a:t>
            </a:r>
            <a:r>
              <a:rPr lang="en-GB" sz="1200" i="1" dirty="0" err="1">
                <a:latin typeface="+mn-lt"/>
              </a:rPr>
              <a:t>Docker</a:t>
            </a:r>
            <a:r>
              <a:rPr lang="en-GB" sz="1200" i="1" dirty="0">
                <a:latin typeface="+mn-lt"/>
              </a:rPr>
              <a:t>, Singularity)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are applied when it</a:t>
            </a:r>
          </a:p>
          <a:p>
            <a:r>
              <a:rPr lang="en-GB" sz="1200" i="1" dirty="0">
                <a:latin typeface="+mn-lt"/>
              </a:rPr>
              <a:t>is useful</a:t>
            </a:r>
          </a:p>
        </p:txBody>
      </p:sp>
      <p:sp>
        <p:nvSpPr>
          <p:cNvPr id="69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Containers in PRIMAGE</a:t>
            </a:r>
          </a:p>
        </p:txBody>
      </p:sp>
    </p:spTree>
    <p:extLst>
      <p:ext uri="{BB962C8B-B14F-4D97-AF65-F5344CB8AC3E}">
        <p14:creationId xmlns:p14="http://schemas.microsoft.com/office/powerpoint/2010/main" val="3072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251520" y="1292400"/>
            <a:ext cx="8004360" cy="484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2858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</a:rPr>
              <a:t>We us</a:t>
            </a:r>
            <a:r>
              <a:rPr lang="pl-PL" sz="2400" b="0" strike="noStrike" spc="-1" dirty="0">
                <a:solidFill>
                  <a:srgbClr val="000000"/>
                </a:solidFill>
              </a:rPr>
              <a:t>e</a:t>
            </a:r>
            <a:r>
              <a:rPr lang="en-US" sz="2400" b="0" strike="noStrike" spc="-1" dirty="0">
                <a:solidFill>
                  <a:srgbClr val="000000"/>
                </a:solidFill>
              </a:rPr>
              <a:t> GitLab.com to store our code and Gitlab CI/CD to build, test, release and deploy </a:t>
            </a:r>
            <a:r>
              <a:rPr lang="pl-PL" sz="2400" b="0" strike="noStrike" spc="-1" dirty="0" err="1">
                <a:solidFill>
                  <a:srgbClr val="000000"/>
                </a:solidFill>
              </a:rPr>
              <a:t>it</a:t>
            </a:r>
            <a:r>
              <a:rPr lang="pl-PL" sz="2400" b="0" strike="noStrike" spc="-1" dirty="0">
                <a:solidFill>
                  <a:srgbClr val="000000"/>
                </a:solidFill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into development and production environments</a:t>
            </a:r>
            <a:endParaRPr lang="en-US" sz="2400" b="0" strike="noStrike" spc="-1" dirty="0"/>
          </a:p>
          <a:p>
            <a:pPr marL="2858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</a:rPr>
              <a:t>Inside the repository </a:t>
            </a:r>
            <a:r>
              <a:rPr lang="pl-PL" sz="2400" b="0" strike="noStrike" spc="-1" dirty="0">
                <a:solidFill>
                  <a:srgbClr val="000000"/>
                </a:solidFill>
              </a:rPr>
              <a:t>a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dedicated build configuration definition is stored. It contains information about </a:t>
            </a:r>
            <a:r>
              <a:rPr lang="pl-PL" sz="24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required </a:t>
            </a:r>
            <a:r>
              <a:rPr lang="pl-PL" sz="2400" b="0" strike="noStrike" spc="-1" dirty="0">
                <a:solidFill>
                  <a:srgbClr val="000000"/>
                </a:solidFill>
              </a:rPr>
              <a:t>D</a:t>
            </a:r>
            <a:r>
              <a:rPr lang="en-US" sz="2400" b="0" strike="noStrike" spc="-1" dirty="0" err="1">
                <a:solidFill>
                  <a:srgbClr val="000000"/>
                </a:solidFill>
              </a:rPr>
              <a:t>ocker</a:t>
            </a:r>
            <a:r>
              <a:rPr lang="en-US" sz="2400" b="0" strike="noStrike" spc="-1" dirty="0">
                <a:solidFill>
                  <a:srgbClr val="000000"/>
                </a:solidFill>
              </a:rPr>
              <a:t> image and a script which should be executed inside </a:t>
            </a:r>
            <a:r>
              <a:rPr lang="pl-PL" sz="24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image</a:t>
            </a:r>
            <a:endParaRPr lang="en-US" sz="2400" b="0" strike="noStrike" spc="-1" dirty="0"/>
          </a:p>
          <a:p>
            <a:pPr marL="2858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 dirty="0" err="1">
                <a:solidFill>
                  <a:srgbClr val="000000"/>
                </a:solidFill>
              </a:rPr>
              <a:t>Following</a:t>
            </a:r>
            <a:r>
              <a:rPr lang="pl-PL" sz="2400" b="0" strike="noStrike" spc="-1" dirty="0">
                <a:solidFill>
                  <a:srgbClr val="000000"/>
                </a:solidFill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each new commit, merge, branch or tag </a:t>
            </a:r>
            <a:r>
              <a:rPr lang="pl-PL" sz="2400" b="0" strike="noStrike" spc="-1" dirty="0" err="1">
                <a:solidFill>
                  <a:srgbClr val="000000"/>
                </a:solidFill>
              </a:rPr>
              <a:t>an</a:t>
            </a:r>
            <a:r>
              <a:rPr lang="pl-PL" sz="2400" b="0" strike="noStrike" spc="-1" dirty="0">
                <a:solidFill>
                  <a:srgbClr val="000000"/>
                </a:solidFill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automatic pipeline is triggered. It executes </a:t>
            </a:r>
            <a:r>
              <a:rPr lang="pl-PL" sz="24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following steps:</a:t>
            </a:r>
            <a:endParaRPr lang="en-US" sz="2400" b="0" strike="noStrike" spc="-1" dirty="0"/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 dirty="0">
                <a:solidFill>
                  <a:srgbClr val="000000"/>
                </a:solidFill>
              </a:rPr>
              <a:t>d</a:t>
            </a:r>
            <a:r>
              <a:rPr lang="en-US" sz="2400" b="0" strike="noStrike" spc="-1" dirty="0" err="1">
                <a:solidFill>
                  <a:srgbClr val="000000"/>
                </a:solidFill>
              </a:rPr>
              <a:t>ownload</a:t>
            </a:r>
            <a:r>
              <a:rPr lang="en-US" sz="2400" b="0" strike="noStrike" spc="-1" dirty="0">
                <a:solidFill>
                  <a:srgbClr val="000000"/>
                </a:solidFill>
              </a:rPr>
              <a:t> and start </a:t>
            </a:r>
            <a:r>
              <a:rPr lang="pl-PL" sz="24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selected </a:t>
            </a:r>
            <a:r>
              <a:rPr lang="pl-PL" sz="2400" b="0" strike="noStrike" spc="-1" dirty="0">
                <a:solidFill>
                  <a:srgbClr val="000000"/>
                </a:solidFill>
              </a:rPr>
              <a:t>D</a:t>
            </a:r>
            <a:r>
              <a:rPr lang="en-US" sz="2400" b="0" strike="noStrike" spc="-1" dirty="0" err="1">
                <a:solidFill>
                  <a:srgbClr val="000000"/>
                </a:solidFill>
              </a:rPr>
              <a:t>ocker</a:t>
            </a:r>
            <a:r>
              <a:rPr lang="en-US" sz="2400" b="0" strike="noStrike" spc="-1" dirty="0">
                <a:solidFill>
                  <a:srgbClr val="000000"/>
                </a:solidFill>
              </a:rPr>
              <a:t> image</a:t>
            </a:r>
            <a:endParaRPr lang="en-US" sz="2400" b="0" strike="noStrike" spc="-1" dirty="0"/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 dirty="0">
                <a:solidFill>
                  <a:srgbClr val="000000"/>
                </a:solidFill>
              </a:rPr>
              <a:t>i</a:t>
            </a:r>
            <a:r>
              <a:rPr lang="en-US" sz="2400" b="0" strike="noStrike" spc="-1" dirty="0" err="1">
                <a:solidFill>
                  <a:srgbClr val="000000"/>
                </a:solidFill>
              </a:rPr>
              <a:t>nside</a:t>
            </a:r>
            <a:r>
              <a:rPr lang="en-US" sz="2400" b="0" strike="noStrike" spc="-1" dirty="0">
                <a:solidFill>
                  <a:srgbClr val="000000"/>
                </a:solidFill>
              </a:rPr>
              <a:t> </a:t>
            </a:r>
            <a:r>
              <a:rPr lang="pl-PL" sz="24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running container</a:t>
            </a:r>
            <a:r>
              <a:rPr lang="pl-PL" sz="2400" b="0" strike="noStrike" spc="-1" dirty="0">
                <a:solidFill>
                  <a:srgbClr val="000000"/>
                </a:solidFill>
              </a:rPr>
              <a:t>, the</a:t>
            </a:r>
            <a:r>
              <a:rPr lang="en-US" sz="2400" b="0" strike="noStrike" spc="-1" dirty="0">
                <a:solidFill>
                  <a:srgbClr val="000000"/>
                </a:solidFill>
              </a:rPr>
              <a:t> repository is cloned and </a:t>
            </a:r>
            <a:r>
              <a:rPr lang="pl-PL" sz="2400" b="0" strike="noStrike" spc="-1" dirty="0" err="1">
                <a:solidFill>
                  <a:srgbClr val="000000"/>
                </a:solidFill>
              </a:rPr>
              <a:t>its</a:t>
            </a:r>
            <a:r>
              <a:rPr lang="pl-PL" sz="2400" b="0" strike="noStrike" spc="-1" dirty="0">
                <a:solidFill>
                  <a:srgbClr val="000000"/>
                </a:solidFill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</a:rPr>
              <a:t>test/release/deploy script is executed</a:t>
            </a:r>
            <a:endParaRPr lang="en-US" sz="2400" b="0" strike="noStrike" spc="-1" dirty="0"/>
          </a:p>
        </p:txBody>
      </p:sp>
      <p:sp>
        <p:nvSpPr>
          <p:cNvPr id="4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Containerisation to simplify code development (1/2)</a:t>
            </a:r>
          </a:p>
        </p:txBody>
      </p:sp>
    </p:spTree>
    <p:extLst>
      <p:ext uri="{BB962C8B-B14F-4D97-AF65-F5344CB8AC3E}">
        <p14:creationId xmlns:p14="http://schemas.microsoft.com/office/powerpoint/2010/main" val="3548894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Obraz 15"/>
          <p:cNvPicPr/>
          <p:nvPr/>
        </p:nvPicPr>
        <p:blipFill>
          <a:blip r:embed="rId2"/>
          <a:stretch/>
        </p:blipFill>
        <p:spPr>
          <a:xfrm>
            <a:off x="3818160" y="1188720"/>
            <a:ext cx="2331360" cy="1859040"/>
          </a:xfrm>
          <a:prstGeom prst="rect">
            <a:avLst/>
          </a:prstGeom>
          <a:ln>
            <a:noFill/>
          </a:ln>
        </p:spPr>
      </p:pic>
      <p:pic>
        <p:nvPicPr>
          <p:cNvPr id="624" name="Obraz 12"/>
          <p:cNvPicPr/>
          <p:nvPr/>
        </p:nvPicPr>
        <p:blipFill>
          <a:blip r:embed="rId3"/>
          <a:stretch/>
        </p:blipFill>
        <p:spPr>
          <a:xfrm>
            <a:off x="3962520" y="3124080"/>
            <a:ext cx="3657240" cy="2864880"/>
          </a:xfrm>
          <a:prstGeom prst="rect">
            <a:avLst/>
          </a:prstGeom>
          <a:ln>
            <a:noFill/>
          </a:ln>
        </p:spPr>
      </p:pic>
      <p:pic>
        <p:nvPicPr>
          <p:cNvPr id="625" name="Obraz 11"/>
          <p:cNvPicPr/>
          <p:nvPr/>
        </p:nvPicPr>
        <p:blipFill>
          <a:blip r:embed="rId4"/>
          <a:stretch/>
        </p:blipFill>
        <p:spPr>
          <a:xfrm>
            <a:off x="6103800" y="1188720"/>
            <a:ext cx="3032280" cy="3032280"/>
          </a:xfrm>
          <a:prstGeom prst="rect">
            <a:avLst/>
          </a:prstGeom>
          <a:ln>
            <a:noFill/>
          </a:ln>
        </p:spPr>
      </p:pic>
      <p:sp>
        <p:nvSpPr>
          <p:cNvPr id="8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Containerisation to simplify code development </a:t>
            </a:r>
            <a:r>
              <a:rPr lang="en-US" sz="3200" dirty="0" smtClean="0"/>
              <a:t>(</a:t>
            </a:r>
            <a:r>
              <a:rPr lang="pl-PL" sz="3200" dirty="0" smtClean="0"/>
              <a:t>2</a:t>
            </a:r>
            <a:r>
              <a:rPr lang="en-US" sz="3200" dirty="0" smtClean="0"/>
              <a:t>/2</a:t>
            </a:r>
            <a:r>
              <a:rPr lang="en-US" sz="3200" dirty="0"/>
              <a:t>)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00808"/>
            <a:ext cx="2345160" cy="22009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89040"/>
            <a:ext cx="2772308" cy="201622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16832"/>
            <a:ext cx="3685772" cy="1777752"/>
          </a:xfrm>
          <a:prstGeom prst="rect">
            <a:avLst/>
          </a:prstGeom>
        </p:spPr>
      </p:pic>
      <p:sp>
        <p:nvSpPr>
          <p:cNvPr id="626" name="CustomShape 2"/>
          <p:cNvSpPr/>
          <p:nvPr/>
        </p:nvSpPr>
        <p:spPr>
          <a:xfrm>
            <a:off x="2777499" y="2454046"/>
            <a:ext cx="1062720" cy="2890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56652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5050904" cy="57606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History:</a:t>
            </a:r>
          </a:p>
          <a:p>
            <a:pPr lvl="1"/>
            <a:r>
              <a:rPr lang="en-US" dirty="0"/>
              <a:t>1980s – servers, </a:t>
            </a:r>
          </a:p>
          <a:p>
            <a:pPr lvl="1"/>
            <a:r>
              <a:rPr lang="en-US" dirty="0"/>
              <a:t>2000s – servlets, </a:t>
            </a:r>
          </a:p>
          <a:p>
            <a:pPr lvl="1"/>
            <a:r>
              <a:rPr lang="en-US" dirty="0"/>
              <a:t>2020+ - serverless</a:t>
            </a:r>
          </a:p>
          <a:p>
            <a:r>
              <a:rPr lang="en-US" dirty="0"/>
              <a:t>Serverless – no traditional VMs (servers)</a:t>
            </a:r>
          </a:p>
          <a:p>
            <a:r>
              <a:rPr lang="en-US" dirty="0"/>
              <a:t>Composing of applications from </a:t>
            </a:r>
            <a:br>
              <a:rPr lang="en-US" dirty="0"/>
            </a:br>
            <a:r>
              <a:rPr lang="en-US" dirty="0"/>
              <a:t>existing cloud services</a:t>
            </a:r>
          </a:p>
          <a:p>
            <a:pPr lvl="1"/>
            <a:r>
              <a:rPr lang="en-US" dirty="0"/>
              <a:t>Typical example: web browser or mobile device interacting directly with the cloud</a:t>
            </a:r>
          </a:p>
          <a:p>
            <a:r>
              <a:rPr lang="en-US" dirty="0"/>
              <a:t>Cloud Functions (Function-as-a-Service)</a:t>
            </a:r>
          </a:p>
          <a:p>
            <a:pPr lvl="1"/>
            <a:r>
              <a:rPr lang="en-US" dirty="0"/>
              <a:t>Run a custom code on the cloud infrastructure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AWS Lambda, Google Cloud Functions, IBM, Azure</a:t>
            </a:r>
          </a:p>
          <a:p>
            <a:r>
              <a:rPr lang="en-US" dirty="0"/>
              <a:t>Containers and </a:t>
            </a:r>
            <a:r>
              <a:rPr lang="en-US" dirty="0" err="1"/>
              <a:t>FaaS</a:t>
            </a:r>
            <a:r>
              <a:rPr lang="en-US" dirty="0"/>
              <a:t> convergence: containerized functions on Kubernetes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9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Serverless infrastructures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492B806-4BF4-7843-A4CD-E89DDB9FDBAD}"/>
              </a:ext>
            </a:extLst>
          </p:cNvPr>
          <p:cNvSpPr/>
          <p:nvPr/>
        </p:nvSpPr>
        <p:spPr>
          <a:xfrm>
            <a:off x="6372200" y="2538192"/>
            <a:ext cx="2592288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48E9078-E11D-8444-9896-9F7BD5375224}"/>
              </a:ext>
            </a:extLst>
          </p:cNvPr>
          <p:cNvSpPr/>
          <p:nvPr/>
        </p:nvSpPr>
        <p:spPr>
          <a:xfrm>
            <a:off x="6372200" y="1890120"/>
            <a:ext cx="86409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4698610-975A-D140-8FE0-8E2C1701D06C}"/>
              </a:ext>
            </a:extLst>
          </p:cNvPr>
          <p:cNvSpPr/>
          <p:nvPr/>
        </p:nvSpPr>
        <p:spPr>
          <a:xfrm>
            <a:off x="7236296" y="1890120"/>
            <a:ext cx="86409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BB8CA54-C830-ED44-86FA-11366423B4B0}"/>
              </a:ext>
            </a:extLst>
          </p:cNvPr>
          <p:cNvSpPr/>
          <p:nvPr/>
        </p:nvSpPr>
        <p:spPr>
          <a:xfrm>
            <a:off x="8100392" y="1890120"/>
            <a:ext cx="86409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 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774D761-4CF4-F74B-B9CC-7E773B7F3EDE}"/>
              </a:ext>
            </a:extLst>
          </p:cNvPr>
          <p:cNvSpPr/>
          <p:nvPr/>
        </p:nvSpPr>
        <p:spPr>
          <a:xfrm>
            <a:off x="6378751" y="1242048"/>
            <a:ext cx="281481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7B72044-1F24-3043-8EE8-26C3AC641E1F}"/>
              </a:ext>
            </a:extLst>
          </p:cNvPr>
          <p:cNvSpPr/>
          <p:nvPr/>
        </p:nvSpPr>
        <p:spPr>
          <a:xfrm>
            <a:off x="6670058" y="1242048"/>
            <a:ext cx="281481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FCBB84B-D9EA-9641-98AE-7720394AE0D7}"/>
              </a:ext>
            </a:extLst>
          </p:cNvPr>
          <p:cNvSpPr/>
          <p:nvPr/>
        </p:nvSpPr>
        <p:spPr>
          <a:xfrm>
            <a:off x="6951539" y="1242048"/>
            <a:ext cx="281481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5322679-081B-9A45-A2A5-056D82265997}"/>
              </a:ext>
            </a:extLst>
          </p:cNvPr>
          <p:cNvSpPr/>
          <p:nvPr/>
        </p:nvSpPr>
        <p:spPr>
          <a:xfrm>
            <a:off x="7233020" y="1242048"/>
            <a:ext cx="281481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4480F69-35FD-0849-9290-ECF141E5E34E}"/>
              </a:ext>
            </a:extLst>
          </p:cNvPr>
          <p:cNvSpPr/>
          <p:nvPr/>
        </p:nvSpPr>
        <p:spPr>
          <a:xfrm>
            <a:off x="7514501" y="1242048"/>
            <a:ext cx="281481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2F4796D-AF24-F441-A790-9D51FFAFB010}"/>
              </a:ext>
            </a:extLst>
          </p:cNvPr>
          <p:cNvSpPr/>
          <p:nvPr/>
        </p:nvSpPr>
        <p:spPr>
          <a:xfrm>
            <a:off x="7795982" y="1242048"/>
            <a:ext cx="281481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B8A31CA-4824-3F4A-8CF7-D19116E351C9}"/>
              </a:ext>
            </a:extLst>
          </p:cNvPr>
          <p:cNvSpPr/>
          <p:nvPr/>
        </p:nvSpPr>
        <p:spPr>
          <a:xfrm>
            <a:off x="8077463" y="1242048"/>
            <a:ext cx="281481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66AE97D-03EA-144E-A537-C66D13FBC4AA}"/>
              </a:ext>
            </a:extLst>
          </p:cNvPr>
          <p:cNvSpPr/>
          <p:nvPr/>
        </p:nvSpPr>
        <p:spPr>
          <a:xfrm>
            <a:off x="8358944" y="1242048"/>
            <a:ext cx="281481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EDAC5E9-9EB4-EA46-AF72-D1324C6B7E41}"/>
              </a:ext>
            </a:extLst>
          </p:cNvPr>
          <p:cNvSpPr/>
          <p:nvPr/>
        </p:nvSpPr>
        <p:spPr>
          <a:xfrm>
            <a:off x="8640425" y="1242048"/>
            <a:ext cx="324063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423863-E4C2-1044-A009-46A48A6E59AD}"/>
              </a:ext>
            </a:extLst>
          </p:cNvPr>
          <p:cNvSpPr txBox="1"/>
          <p:nvPr/>
        </p:nvSpPr>
        <p:spPr>
          <a:xfrm>
            <a:off x="5174241" y="11967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4F952D8-C004-E747-B87A-09991F84C5B5}"/>
              </a:ext>
            </a:extLst>
          </p:cNvPr>
          <p:cNvSpPr txBox="1"/>
          <p:nvPr/>
        </p:nvSpPr>
        <p:spPr>
          <a:xfrm>
            <a:off x="5076056" y="1965216"/>
            <a:ext cx="13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Containers</a:t>
            </a:r>
            <a:endParaRPr lang="pl-PL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AF27097-E732-4644-82E9-B3E22A28ACBE}"/>
              </a:ext>
            </a:extLst>
          </p:cNvPr>
          <p:cNvSpPr txBox="1"/>
          <p:nvPr/>
        </p:nvSpPr>
        <p:spPr>
          <a:xfrm>
            <a:off x="4997793" y="2539933"/>
            <a:ext cx="132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Virtual </a:t>
            </a:r>
            <a:r>
              <a:rPr lang="pl-PL" dirty="0" err="1"/>
              <a:t>Machines</a:t>
            </a: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530917-3CAB-2F46-B36A-096DDF96D951}"/>
              </a:ext>
            </a:extLst>
          </p:cNvPr>
          <p:cNvSpPr/>
          <p:nvPr/>
        </p:nvSpPr>
        <p:spPr>
          <a:xfrm>
            <a:off x="5792762" y="3318850"/>
            <a:ext cx="3063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Short-lived – up to 15 minutes per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Stateless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Fine-grained pricing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Per 100 </a:t>
            </a:r>
            <a:r>
              <a:rPr lang="en-US" sz="1600" dirty="0" err="1"/>
              <a:t>ms</a:t>
            </a:r>
            <a:r>
              <a:rPr lang="en-US" sz="1600" dirty="0"/>
              <a:t> *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2" descr="reinvent_launch-page_illustration_lambda">
            <a:extLst>
              <a:ext uri="{FF2B5EF4-FFF2-40B4-BE49-F238E27FC236}">
                <a16:creationId xmlns="" xmlns:a16="http://schemas.microsoft.com/office/drawing/2014/main" id="{3A7E6DF3-A5B5-3641-AD5E-4245A6B4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19" y="1286714"/>
            <a:ext cx="592106" cy="5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Znalezione obrazy dla zapytania google cloud functions">
            <a:extLst>
              <a:ext uri="{FF2B5EF4-FFF2-40B4-BE49-F238E27FC236}">
                <a16:creationId xmlns="" xmlns:a16="http://schemas.microsoft.com/office/drawing/2014/main" id="{0F04EEBE-18DE-A744-B137-FED3AF01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494" y="1337043"/>
            <a:ext cx="574321" cy="51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2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470" y="1541896"/>
            <a:ext cx="6344050" cy="433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51520" y="5544616"/>
            <a:ext cx="7815900" cy="148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M. Malawski, A. </a:t>
            </a:r>
            <a:r>
              <a:rPr lang="en-GB" sz="1300" dirty="0" err="1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Gajek</a:t>
            </a: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, A. Zima, and K. </a:t>
            </a:r>
            <a:r>
              <a:rPr lang="en-GB" sz="1300" dirty="0" err="1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Figiela</a:t>
            </a: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. Serverless execution of scientific workflows: Experiments with </a:t>
            </a:r>
            <a:r>
              <a:rPr lang="en-GB" sz="1300" dirty="0" err="1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hyperflow</a:t>
            </a: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, </a:t>
            </a:r>
            <a:r>
              <a:rPr lang="en-GB" sz="1300" dirty="0" err="1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aws</a:t>
            </a: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 lambda and google cloud functions, FGCS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K. </a:t>
            </a:r>
            <a:r>
              <a:rPr lang="en-GB" sz="1300" dirty="0" err="1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Figiela</a:t>
            </a: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, A. </a:t>
            </a:r>
            <a:r>
              <a:rPr lang="en-GB" sz="1300" dirty="0" err="1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Gajek</a:t>
            </a: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, A. Zima, B. </a:t>
            </a:r>
            <a:r>
              <a:rPr lang="en-GB" sz="1300" dirty="0" err="1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Obrok</a:t>
            </a: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, M. Malawski: "Performance Evaluation of Heterogeneous Cloud Functions", Concurrency and Computation Practice Experience, 2018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  <a:hlinkClick r:id="rId4"/>
              </a:rPr>
              <a:t>http://cloud-functions.icsr.agh.edu.pl/</a:t>
            </a:r>
            <a:endParaRPr lang="en-GB" sz="1300" dirty="0">
              <a:solidFill>
                <a:schemeClr val="accent1"/>
              </a:solidFill>
              <a:latin typeface="+mn-lt"/>
              <a:ea typeface="Lato"/>
              <a:cs typeface="Lato"/>
              <a:sym typeface="Lato"/>
            </a:endParaRPr>
          </a:p>
          <a:p>
            <a:pPr>
              <a:spcAft>
                <a:spcPts val="1600"/>
              </a:spcAft>
            </a:pPr>
            <a:endParaRPr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7442A0-9E1B-4A4C-AFCE-C77F24C0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3034680" cy="4608512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/>
              <a:t>HyperFlow</a:t>
            </a:r>
            <a:r>
              <a:rPr lang="en-GB" dirty="0"/>
              <a:t> on Serverless:</a:t>
            </a:r>
          </a:p>
          <a:p>
            <a:pPr lvl="1"/>
            <a:r>
              <a:rPr lang="en-GB" dirty="0"/>
              <a:t>AWS, Google, IBM</a:t>
            </a:r>
          </a:p>
          <a:p>
            <a:r>
              <a:rPr lang="en-GB" dirty="0"/>
              <a:t>Benchmarking of cloud functions:</a:t>
            </a:r>
          </a:p>
          <a:p>
            <a:pPr lvl="1"/>
            <a:r>
              <a:rPr lang="en-GB" dirty="0"/>
              <a:t>AWS, Google, Azure, IBM</a:t>
            </a:r>
          </a:p>
          <a:p>
            <a:r>
              <a:rPr lang="en-GB" dirty="0"/>
              <a:t>Future work: </a:t>
            </a:r>
          </a:p>
          <a:p>
            <a:pPr lvl="1"/>
            <a:r>
              <a:rPr lang="en-GB" dirty="0"/>
              <a:t>MEE + Containers + Serverless = HPC </a:t>
            </a:r>
            <a:r>
              <a:rPr lang="en-GB" dirty="0" err="1"/>
              <a:t>FaaS</a:t>
            </a:r>
            <a:endParaRPr lang="en-GB" dirty="0"/>
          </a:p>
          <a:p>
            <a:pPr lvl="1"/>
            <a:r>
              <a:rPr lang="en-GB" dirty="0"/>
              <a:t>Cloud Marketplace for BioMed Functions </a:t>
            </a:r>
            <a:br>
              <a:rPr lang="en-GB" dirty="0"/>
            </a:br>
            <a:r>
              <a:rPr lang="en-GB" dirty="0"/>
              <a:t>(VPH-Share 2.0?)</a:t>
            </a:r>
          </a:p>
          <a:p>
            <a:pPr lvl="1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86FD459-AA6E-1747-9FB0-7EFBB0E22B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570F2F-A98E-3243-940E-EE64EF5B5885}"/>
              </a:ext>
            </a:extLst>
          </p:cNvPr>
          <p:cNvSpPr txBox="1"/>
          <p:nvPr/>
        </p:nvSpPr>
        <p:spPr>
          <a:xfrm>
            <a:off x="6154729" y="249289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</a:rPr>
              <a:t>?</a:t>
            </a:r>
            <a:endParaRPr lang="en-GB" sz="5400" b="1" dirty="0">
              <a:solidFill>
                <a:srgbClr val="FF0000"/>
              </a:solidFill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Scheduling and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20295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Times New Roman"/>
              </a:rPr>
              <a:t>We observe an evolution</a:t>
            </a:r>
            <a:r>
              <a:rPr lang="en-US" sz="2400" dirty="0">
                <a:latin typeface="+mj-lt"/>
                <a:ea typeface="Times New Roman"/>
              </a:rPr>
              <a:t>: </a:t>
            </a:r>
            <a:endParaRPr lang="en-US" sz="2400" dirty="0" smtClean="0">
              <a:latin typeface="+mj-lt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Times New Roman"/>
              </a:rPr>
              <a:t>physical </a:t>
            </a:r>
            <a:r>
              <a:rPr lang="en-US" sz="2400" dirty="0">
                <a:latin typeface="+mj-lt"/>
                <a:ea typeface="Times New Roman"/>
              </a:rPr>
              <a:t>computer </a:t>
            </a:r>
            <a:endParaRPr lang="en-US" sz="2400" dirty="0" smtClean="0">
              <a:latin typeface="+mj-lt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Times New Roman"/>
              </a:rPr>
              <a:t>cloud - relatively </a:t>
            </a:r>
            <a:r>
              <a:rPr lang="en-US" sz="2400" dirty="0">
                <a:latin typeface="+mj-lt"/>
                <a:ea typeface="Times New Roman"/>
              </a:rPr>
              <a:t>heavy </a:t>
            </a:r>
            <a:r>
              <a:rPr lang="en-US" sz="2400" dirty="0" smtClean="0">
                <a:latin typeface="+mj-lt"/>
                <a:ea typeface="Times New Roman"/>
              </a:rPr>
              <a:t>solution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Times New Roman"/>
              </a:rPr>
              <a:t>containers - much </a:t>
            </a:r>
            <a:r>
              <a:rPr lang="en-US" sz="2400" dirty="0">
                <a:latin typeface="+mj-lt"/>
                <a:ea typeface="Times New Roman"/>
              </a:rPr>
              <a:t>lighter than </a:t>
            </a:r>
            <a:r>
              <a:rPr lang="en-US" sz="2400" dirty="0" smtClean="0">
                <a:latin typeface="+mj-lt"/>
                <a:ea typeface="Times New Roman"/>
              </a:rPr>
              <a:t>cloud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latin typeface="+mj-lt"/>
                <a:ea typeface="Times New Roman"/>
              </a:rPr>
              <a:t>serverless</a:t>
            </a:r>
            <a:endParaRPr lang="en-US" sz="2400" dirty="0" smtClean="0">
              <a:latin typeface="+mj-lt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latin typeface="+mj-lt"/>
                <a:ea typeface="Times New Roman"/>
              </a:rPr>
              <a:t>serverless</a:t>
            </a:r>
            <a:r>
              <a:rPr lang="en-US" sz="2400" dirty="0" smtClean="0">
                <a:latin typeface="+mj-lt"/>
                <a:ea typeface="Times New Roman"/>
              </a:rPr>
              <a:t> containers, e.g. AWS </a:t>
            </a:r>
            <a:r>
              <a:rPr lang="en-US" sz="2400" dirty="0" err="1">
                <a:latin typeface="+mj-lt"/>
                <a:ea typeface="Times New Roman"/>
              </a:rPr>
              <a:t>Fargate</a:t>
            </a:r>
            <a:r>
              <a:rPr lang="en-US" sz="2400" dirty="0">
                <a:latin typeface="+mj-lt"/>
                <a:ea typeface="Times New Roman"/>
              </a:rPr>
              <a:t>, Google </a:t>
            </a:r>
            <a:r>
              <a:rPr lang="en-US" sz="2400" dirty="0" err="1">
                <a:latin typeface="+mj-lt"/>
                <a:ea typeface="Times New Roman"/>
              </a:rPr>
              <a:t>Serverless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smtClean="0">
                <a:latin typeface="+mj-lt"/>
                <a:ea typeface="Times New Roman"/>
              </a:rPr>
              <a:t>Containers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  <a:ea typeface="Times New Roman"/>
              </a:rPr>
              <a:t>It should be useful (elastic)  for 4 classes of users </a:t>
            </a:r>
            <a:endParaRPr lang="en-US" sz="2400" dirty="0" smtClean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  <a:ea typeface="Times New Roman"/>
              </a:rPr>
              <a:t>Consequences of increasing number of abstraction </a:t>
            </a:r>
            <a:r>
              <a:rPr lang="en-US" sz="2400" dirty="0" smtClean="0">
                <a:latin typeface="+mj-lt"/>
                <a:ea typeface="Times New Roman"/>
              </a:rPr>
              <a:t>layers</a:t>
            </a:r>
            <a:endParaRPr lang="pl-PL" sz="2400" dirty="0">
              <a:latin typeface="+mj-lt"/>
              <a:ea typeface="Times New Roman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54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42426"/>
              </p:ext>
            </p:extLst>
          </p:nvPr>
        </p:nvGraphicFramePr>
        <p:xfrm>
          <a:off x="395536" y="908720"/>
          <a:ext cx="8208912" cy="53131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74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0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Interactive compute- and data-intensive applications, knowledge-based workflow composition, programming models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CrossGrid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K-</a:t>
                      </a: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Wf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Grid, </a:t>
                      </a: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CoreGRID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2002-2008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Script-based composition of applications, </a:t>
                      </a: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GridSpace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Virtual Laboratory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ViroLab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GREDIA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2006-2009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0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Federating cloud resources  for  VPH compute- and data-intensive applications, </a:t>
                      </a: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DataNet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– metadata models 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VPH-Share, PL-Grid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2009-2015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1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Common Information Space for Early Warning Systems, big data storage and access, analysis tools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UrbanIFlood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ISMOP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2009-2016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Computational strategies, software and services for distributed multiscale simulations 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MAPPER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2010-2013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Executable Papers; 1st prize in Elsevier competition at ICCS2011 (Elsevier follow-up project)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Collage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2011-2013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Optimization of workflow applications on cloud resources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PaaSage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2013-2016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Computing solutions for </a:t>
                      </a:r>
                      <a:r>
                        <a:rPr kumimoji="0" lang="en-US" sz="1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exascale</a:t>
                      </a: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challenges</a:t>
                      </a:r>
                      <a:endParaRPr kumimoji="0" lang="en-GB" sz="140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kumimoji="0" lang="en-GB" sz="140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2017-2020</a:t>
                      </a:r>
                      <a:endParaRPr kumimoji="0" lang="en-GB" sz="140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44" marR="82944" marT="41476" marB="41476" horzOverflow="overflow"/>
                </a:tc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Environment for large-scale simulations in medicine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EurValve</a:t>
                      </a:r>
                      <a:endParaRPr kumimoji="0" lang="en-GB" sz="1400" u="none" strike="noStrike" cap="none" normalizeH="0" baseline="0" noProof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PRIMAGE</a:t>
                      </a: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2016-2019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2018-2022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plan of a C</a:t>
                      </a:r>
                      <a:r>
                        <a:rPr kumimoji="0" lang="pl-PL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Excellence 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ethods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omputational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iagnostics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ersonalised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herapy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(Teaming Phase 1) </a:t>
                      </a:r>
                      <a:endParaRPr kumimoji="0" lang="en-GB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CECM</a:t>
                      </a: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2017-2018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xmlns="" id="{57592C15-CD0F-4BD7-9F45-510F0F51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0"/>
            <a:ext cx="6590062" cy="620688"/>
          </a:xfrm>
        </p:spPr>
        <p:txBody>
          <a:bodyPr>
            <a:noAutofit/>
          </a:bodyPr>
          <a:lstStyle/>
          <a:p>
            <a:r>
              <a:rPr lang="en-US" altLang="en-US" dirty="0"/>
              <a:t>DICE Team </a:t>
            </a:r>
            <a:r>
              <a:rPr lang="pl-PL" altLang="en-US" dirty="0" err="1" smtClean="0"/>
              <a:t>skillset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81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8136904" cy="5040560"/>
          </a:xfrm>
        </p:spPr>
        <p:txBody>
          <a:bodyPr/>
          <a:lstStyle/>
          <a:p>
            <a:pPr lvl="1" algn="l" eaLnBrk="1" hangingPunct="1"/>
            <a:r>
              <a:rPr lang="en-GB" altLang="en-US" sz="4800" dirty="0">
                <a:hlinkClick r:id="rId2"/>
              </a:rPr>
              <a:t/>
            </a:r>
            <a:br>
              <a:rPr lang="en-GB" altLang="en-US" sz="4800" dirty="0">
                <a:hlinkClick r:id="rId2"/>
              </a:rPr>
            </a:br>
            <a:r>
              <a:rPr lang="en-GB" altLang="en-US" sz="4800" dirty="0">
                <a:hlinkClick r:id="rId2"/>
              </a:rPr>
              <a:t>http://dice.cyfronet.pl</a:t>
            </a:r>
            <a:r>
              <a:rPr lang="en-GB" altLang="en-US" sz="4800" dirty="0"/>
              <a:t> </a:t>
            </a:r>
            <a:r>
              <a:rPr lang="pl-PL" altLang="en-US" sz="4800" dirty="0">
                <a:solidFill>
                  <a:srgbClr val="C00000"/>
                </a:solidFill>
              </a:rPr>
              <a:t/>
            </a:r>
            <a:br>
              <a:rPr lang="pl-PL" altLang="en-US" sz="4800" dirty="0">
                <a:solidFill>
                  <a:srgbClr val="C00000"/>
                </a:solidFill>
              </a:rPr>
            </a:br>
            <a:r>
              <a:rPr lang="en-US" altLang="en-US" sz="4800" dirty="0">
                <a:solidFill>
                  <a:srgbClr val="C00000"/>
                </a:solidFill>
              </a:rPr>
              <a:t/>
            </a:r>
            <a:br>
              <a:rPr lang="en-US" altLang="en-US" sz="4800" dirty="0">
                <a:solidFill>
                  <a:srgbClr val="C00000"/>
                </a:solidFill>
              </a:rPr>
            </a:br>
            <a:r>
              <a:rPr lang="en-US" altLang="en-US" sz="3200" dirty="0">
                <a:solidFill>
                  <a:srgbClr val="C00000"/>
                </a:solidFill>
                <a:hlinkClick r:id="rId3"/>
              </a:rPr>
              <a:t>https://www.primageproject.eu/</a:t>
            </a:r>
            <a:r>
              <a:rPr lang="pl-PL" altLang="en-US" sz="3200">
                <a:solidFill>
                  <a:srgbClr val="C00000"/>
                </a:solidFill>
              </a:rPr>
              <a:t/>
            </a:r>
            <a:br>
              <a:rPr lang="pl-PL" altLang="en-US" sz="3200">
                <a:solidFill>
                  <a:srgbClr val="C00000"/>
                </a:solidFill>
              </a:rPr>
            </a:br>
            <a:r>
              <a:rPr lang="pl-PL" altLang="en-US" sz="3200">
                <a:solidFill>
                  <a:srgbClr val="C00000"/>
                </a:solidFill>
              </a:rPr>
              <a:t/>
            </a:r>
            <a:br>
              <a:rPr lang="pl-PL" altLang="en-US" sz="3200">
                <a:solidFill>
                  <a:srgbClr val="C00000"/>
                </a:solidFill>
              </a:rPr>
            </a:br>
            <a:r>
              <a:rPr lang="en-US" sz="3200" dirty="0">
                <a:hlinkClick r:id="rId4"/>
              </a:rPr>
              <a:t>http://www.process-project.eu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en-US" altLang="en-US" sz="3200" dirty="0">
                <a:solidFill>
                  <a:srgbClr val="C00000"/>
                </a:solidFill>
              </a:rPr>
              <a:t/>
            </a:r>
            <a:br>
              <a:rPr lang="en-US" altLang="en-US" sz="3200" dirty="0">
                <a:solidFill>
                  <a:srgbClr val="C00000"/>
                </a:solidFill>
              </a:rPr>
            </a:br>
            <a:r>
              <a:rPr lang="en-US" sz="3200" dirty="0">
                <a:hlinkClick r:id="rId5"/>
              </a:rPr>
              <a:t>http://www.eurvalve.eu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hlinkClick r:id="rId6"/>
              </a:rPr>
              <a:t>http://www.vph-share.eu</a:t>
            </a:r>
            <a:r>
              <a:rPr lang="en-US" sz="3200" dirty="0"/>
              <a:t> </a:t>
            </a:r>
            <a:r>
              <a:rPr lang="en-GB" altLang="en-US" sz="4800" dirty="0"/>
              <a:t/>
            </a:r>
            <a:br>
              <a:rPr lang="en-GB" altLang="en-US" sz="4800" dirty="0"/>
            </a:br>
            <a:r>
              <a:rPr lang="en-GB" altLang="en-US" sz="1200" dirty="0"/>
              <a:t/>
            </a:r>
            <a:br>
              <a:rPr lang="en-GB" altLang="en-US" sz="1200" dirty="0"/>
            </a:br>
            <a:endParaRPr lang="en-GB" altLang="en-US" sz="400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19" y="1303404"/>
            <a:ext cx="853545" cy="913293"/>
          </a:xfrm>
          <a:prstGeom prst="rect">
            <a:avLst/>
          </a:prstGeom>
        </p:spPr>
      </p:pic>
      <p:pic>
        <p:nvPicPr>
          <p:cNvPr id="4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1" y="4124171"/>
            <a:ext cx="852810" cy="816997"/>
          </a:xfrm>
          <a:prstGeom prst="rect">
            <a:avLst/>
          </a:prstGeom>
        </p:spPr>
      </p:pic>
      <p:pic>
        <p:nvPicPr>
          <p:cNvPr id="7" name="Picture 7" descr="vph_share_icon_128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72" y="5011149"/>
            <a:ext cx="772715" cy="8382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64" y="3429000"/>
            <a:ext cx="2138215" cy="509444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64" y="2402424"/>
            <a:ext cx="1905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  <a:buNone/>
            </a:pPr>
            <a:endParaRPr lang="pl-PL" sz="24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+mj-lt"/>
                <a:ea typeface="Times New Roman"/>
              </a:rPr>
              <a:t>Motivation: </a:t>
            </a:r>
            <a:r>
              <a:rPr lang="en-US" sz="2800" dirty="0" smtClean="0">
                <a:latin typeface="+mj-lt"/>
                <a:ea typeface="Times New Roman"/>
              </a:rPr>
              <a:t>reproducibility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a typeface="Times New Roman"/>
              </a:rPr>
              <a:t>S</a:t>
            </a:r>
            <a:r>
              <a:rPr lang="en-US" sz="2800" dirty="0" smtClean="0">
                <a:ea typeface="Times New Roman"/>
              </a:rPr>
              <a:t>imulation on HPC cluster</a:t>
            </a:r>
            <a:endParaRPr lang="pl-PL" sz="28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+mj-lt"/>
                <a:ea typeface="Times New Roman"/>
              </a:rPr>
              <a:t>Cloud federation for sharing </a:t>
            </a:r>
            <a:endParaRPr lang="pl-PL" sz="28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+mj-lt"/>
                <a:ea typeface="Times New Roman"/>
              </a:rPr>
              <a:t>Singulari</a:t>
            </a:r>
            <a:r>
              <a:rPr lang="pl-PL" sz="2800" dirty="0">
                <a:latin typeface="+mj-lt"/>
                <a:ea typeface="Times New Roman"/>
              </a:rPr>
              <a:t>t</a:t>
            </a:r>
            <a:r>
              <a:rPr lang="en-US" sz="2800" dirty="0">
                <a:latin typeface="+mj-lt"/>
                <a:ea typeface="Times New Roman"/>
              </a:rPr>
              <a:t>y for </a:t>
            </a:r>
            <a:r>
              <a:rPr lang="en-US" sz="2800" dirty="0" err="1">
                <a:latin typeface="+mj-lt"/>
                <a:ea typeface="Times New Roman"/>
              </a:rPr>
              <a:t>exascale</a:t>
            </a:r>
            <a:endParaRPr lang="en-US" sz="28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+mj-lt"/>
                <a:ea typeface="Times New Roman"/>
              </a:rPr>
              <a:t>C</a:t>
            </a:r>
            <a:r>
              <a:rPr lang="en-US" sz="2800" dirty="0" smtClean="0">
                <a:latin typeface="+mj-lt"/>
                <a:ea typeface="Times New Roman"/>
              </a:rPr>
              <a:t>ontainers </a:t>
            </a:r>
            <a:r>
              <a:rPr lang="en-US" sz="2800" dirty="0">
                <a:latin typeface="+mj-lt"/>
                <a:ea typeface="Times New Roman"/>
              </a:rPr>
              <a:t>for medical applications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+mj-lt"/>
                <a:ea typeface="Times New Roman"/>
              </a:rPr>
              <a:t>Containers and software </a:t>
            </a:r>
            <a:r>
              <a:rPr lang="en-US" sz="2800" dirty="0" smtClean="0">
                <a:latin typeface="+mj-lt"/>
                <a:ea typeface="Times New Roman"/>
              </a:rPr>
              <a:t>development </a:t>
            </a:r>
            <a:endParaRPr lang="en-US" sz="28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+mj-lt"/>
                <a:ea typeface="Times New Roman"/>
              </a:rPr>
              <a:t>Next: </a:t>
            </a:r>
            <a:r>
              <a:rPr lang="en-US" sz="2800" dirty="0" err="1">
                <a:latin typeface="+mj-lt"/>
                <a:ea typeface="Times New Roman"/>
              </a:rPr>
              <a:t>serverless</a:t>
            </a:r>
            <a:r>
              <a:rPr lang="en-US" sz="2800" dirty="0">
                <a:latin typeface="+mj-lt"/>
                <a:ea typeface="Times New Roman"/>
              </a:rPr>
              <a:t> </a:t>
            </a:r>
            <a:r>
              <a:rPr lang="en-US" sz="2800" dirty="0" smtClean="0">
                <a:latin typeface="+mj-lt"/>
                <a:ea typeface="Times New Roman"/>
              </a:rPr>
              <a:t>solutions?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latin typeface="+mj-lt"/>
                <a:ea typeface="Times New Roman"/>
              </a:rPr>
              <a:t>Summary</a:t>
            </a:r>
            <a:endParaRPr lang="en-US" sz="2800" dirty="0">
              <a:latin typeface="+mj-lt"/>
              <a:ea typeface="Times New Roman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001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"/>
          <p:cNvSpPr/>
          <p:nvPr/>
        </p:nvSpPr>
        <p:spPr>
          <a:xfrm>
            <a:off x="1131951" y="1724170"/>
            <a:ext cx="4708842" cy="3259551"/>
          </a:xfrm>
          <a:prstGeom prst="roundRect">
            <a:avLst>
              <a:gd name="adj" fmla="val 89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Research Computing Infrastructure</a:t>
            </a:r>
          </a:p>
          <a:p>
            <a:pPr algn="ctr"/>
            <a:r>
              <a:rPr lang="en-US" sz="1350" b="1" i="1" dirty="0">
                <a:solidFill>
                  <a:schemeClr val="tx2"/>
                </a:solidFill>
              </a:rPr>
              <a:t>Development of models for DSS </a:t>
            </a:r>
          </a:p>
        </p:txBody>
      </p:sp>
      <p:sp>
        <p:nvSpPr>
          <p:cNvPr id="5" name="Rectangle 5"/>
          <p:cNvSpPr/>
          <p:nvPr/>
        </p:nvSpPr>
        <p:spPr>
          <a:xfrm>
            <a:off x="2109708" y="4257590"/>
            <a:ext cx="74295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HPC Cluster</a:t>
            </a:r>
          </a:p>
        </p:txBody>
      </p:sp>
      <p:sp>
        <p:nvSpPr>
          <p:cNvPr id="6" name="Rectangle 6"/>
          <p:cNvSpPr/>
          <p:nvPr/>
        </p:nvSpPr>
        <p:spPr>
          <a:xfrm>
            <a:off x="2966959" y="4261930"/>
            <a:ext cx="726311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</a:t>
            </a:r>
          </a:p>
        </p:txBody>
      </p:sp>
      <p:sp>
        <p:nvSpPr>
          <p:cNvPr id="7" name="Rectangle 14"/>
          <p:cNvSpPr/>
          <p:nvPr/>
        </p:nvSpPr>
        <p:spPr>
          <a:xfrm rot="5400000">
            <a:off x="3452733" y="4151972"/>
            <a:ext cx="571500" cy="194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Infrastructure Operations</a:t>
            </a:r>
          </a:p>
        </p:txBody>
      </p:sp>
      <p:sp>
        <p:nvSpPr>
          <p:cNvPr id="8" name="Rectangle 15"/>
          <p:cNvSpPr/>
          <p:nvPr/>
        </p:nvSpPr>
        <p:spPr>
          <a:xfrm>
            <a:off x="3881358" y="2540713"/>
            <a:ext cx="1714500" cy="1622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Data Collection and Publication Suite</a:t>
            </a:r>
          </a:p>
        </p:txBody>
      </p:sp>
      <p:sp>
        <p:nvSpPr>
          <p:cNvPr id="9" name="Flowchart: Magnetic Disk 16"/>
          <p:cNvSpPr/>
          <p:nvPr/>
        </p:nvSpPr>
        <p:spPr>
          <a:xfrm>
            <a:off x="3995660" y="4217801"/>
            <a:ext cx="711662" cy="54138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Data Source 1</a:t>
            </a:r>
          </a:p>
        </p:txBody>
      </p:sp>
      <p:sp>
        <p:nvSpPr>
          <p:cNvPr id="10" name="Rounded Rectangle 32"/>
          <p:cNvSpPr/>
          <p:nvPr/>
        </p:nvSpPr>
        <p:spPr>
          <a:xfrm>
            <a:off x="6362530" y="1722094"/>
            <a:ext cx="1809870" cy="32595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Clinical Computing Environment</a:t>
            </a:r>
          </a:p>
        </p:txBody>
      </p:sp>
      <p:sp>
        <p:nvSpPr>
          <p:cNvPr id="11" name="Rectangle 4"/>
          <p:cNvSpPr/>
          <p:nvPr/>
        </p:nvSpPr>
        <p:spPr>
          <a:xfrm>
            <a:off x="6491622" y="4437722"/>
            <a:ext cx="1028700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Workstation</a:t>
            </a:r>
          </a:p>
        </p:txBody>
      </p:sp>
      <p:sp>
        <p:nvSpPr>
          <p:cNvPr id="12" name="Rectangle 7"/>
          <p:cNvSpPr/>
          <p:nvPr/>
        </p:nvSpPr>
        <p:spPr>
          <a:xfrm>
            <a:off x="2059706" y="2540713"/>
            <a:ext cx="1714499" cy="1622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2"/>
                </a:solidFill>
              </a:rPr>
              <a:t>Model </a:t>
            </a:r>
            <a:r>
              <a:rPr lang="en-US" sz="1200" b="1" dirty="0">
                <a:solidFill>
                  <a:schemeClr val="tx2"/>
                </a:solidFill>
              </a:rPr>
              <a:t>Execution Environment</a:t>
            </a:r>
          </a:p>
        </p:txBody>
      </p:sp>
      <p:sp>
        <p:nvSpPr>
          <p:cNvPr id="13" name="Rectangle 37"/>
          <p:cNvSpPr/>
          <p:nvPr/>
        </p:nvSpPr>
        <p:spPr>
          <a:xfrm>
            <a:off x="6491625" y="2666072"/>
            <a:ext cx="1098455" cy="1657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DSS Execution Environment</a:t>
            </a:r>
          </a:p>
        </p:txBody>
      </p:sp>
      <p:sp>
        <p:nvSpPr>
          <p:cNvPr id="14" name="Flowchart: Magnetic Disk 40"/>
          <p:cNvSpPr/>
          <p:nvPr/>
        </p:nvSpPr>
        <p:spPr>
          <a:xfrm>
            <a:off x="4781167" y="4209124"/>
            <a:ext cx="700394" cy="55006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Data Source 2</a:t>
            </a:r>
          </a:p>
        </p:txBody>
      </p:sp>
      <p:sp>
        <p:nvSpPr>
          <p:cNvPr id="15" name="Rectangle 28"/>
          <p:cNvSpPr/>
          <p:nvPr/>
        </p:nvSpPr>
        <p:spPr>
          <a:xfrm flipH="1">
            <a:off x="1195311" y="2488708"/>
            <a:ext cx="685801" cy="945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Real-time </a:t>
            </a:r>
            <a:r>
              <a:rPr lang="en-US" sz="1200" dirty="0" err="1"/>
              <a:t>Multiscale</a:t>
            </a:r>
            <a:r>
              <a:rPr lang="en-US" sz="1200" dirty="0"/>
              <a:t> Visualization</a:t>
            </a:r>
          </a:p>
        </p:txBody>
      </p:sp>
      <p:sp>
        <p:nvSpPr>
          <p:cNvPr id="16" name="Rectangle 3"/>
          <p:cNvSpPr/>
          <p:nvPr/>
        </p:nvSpPr>
        <p:spPr>
          <a:xfrm>
            <a:off x="1195311" y="3530468"/>
            <a:ext cx="685801" cy="90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Security System</a:t>
            </a:r>
          </a:p>
        </p:txBody>
      </p:sp>
      <p:sp>
        <p:nvSpPr>
          <p:cNvPr id="17" name="Up-Down Arrow 25"/>
          <p:cNvSpPr/>
          <p:nvPr/>
        </p:nvSpPr>
        <p:spPr>
          <a:xfrm>
            <a:off x="2450257" y="3809070"/>
            <a:ext cx="61853" cy="228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Up-Down Arrow 31"/>
          <p:cNvSpPr/>
          <p:nvPr/>
        </p:nvSpPr>
        <p:spPr>
          <a:xfrm rot="16200000">
            <a:off x="2859021" y="3623720"/>
            <a:ext cx="83448" cy="21815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Up-Down Arrow 19"/>
          <p:cNvSpPr/>
          <p:nvPr/>
        </p:nvSpPr>
        <p:spPr>
          <a:xfrm>
            <a:off x="4136272" y="3809070"/>
            <a:ext cx="61853" cy="228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Document 23"/>
          <p:cNvSpPr/>
          <p:nvPr/>
        </p:nvSpPr>
        <p:spPr>
          <a:xfrm>
            <a:off x="4567158" y="3447361"/>
            <a:ext cx="706600" cy="41885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Population data</a:t>
            </a:r>
          </a:p>
        </p:txBody>
      </p:sp>
      <p:sp>
        <p:nvSpPr>
          <p:cNvPr id="22" name="Flowchart: Document 24"/>
          <p:cNvSpPr/>
          <p:nvPr/>
        </p:nvSpPr>
        <p:spPr>
          <a:xfrm>
            <a:off x="4920455" y="3006028"/>
            <a:ext cx="581901" cy="41885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Patient Data</a:t>
            </a:r>
          </a:p>
        </p:txBody>
      </p:sp>
      <p:sp>
        <p:nvSpPr>
          <p:cNvPr id="23" name="Up-Down Arrow 26"/>
          <p:cNvSpPr/>
          <p:nvPr/>
        </p:nvSpPr>
        <p:spPr>
          <a:xfrm>
            <a:off x="5273756" y="3561299"/>
            <a:ext cx="61853" cy="457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Up-Down Arrow 27"/>
          <p:cNvSpPr/>
          <p:nvPr/>
        </p:nvSpPr>
        <p:spPr>
          <a:xfrm>
            <a:off x="4721969" y="3856182"/>
            <a:ext cx="61853" cy="1626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ight Arrow 33"/>
          <p:cNvSpPr/>
          <p:nvPr/>
        </p:nvSpPr>
        <p:spPr>
          <a:xfrm flipH="1">
            <a:off x="3709908" y="3530464"/>
            <a:ext cx="188090" cy="921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ight Arrow 34"/>
          <p:cNvSpPr/>
          <p:nvPr/>
        </p:nvSpPr>
        <p:spPr>
          <a:xfrm flipH="1">
            <a:off x="3613608" y="3215460"/>
            <a:ext cx="1410751" cy="81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Flowchart: Document 22"/>
          <p:cNvSpPr/>
          <p:nvPr/>
        </p:nvSpPr>
        <p:spPr>
          <a:xfrm>
            <a:off x="3938508" y="3351870"/>
            <a:ext cx="585788" cy="41885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Images</a:t>
            </a:r>
          </a:p>
        </p:txBody>
      </p:sp>
      <p:sp>
        <p:nvSpPr>
          <p:cNvPr id="28" name="Oval 13"/>
          <p:cNvSpPr/>
          <p:nvPr/>
        </p:nvSpPr>
        <p:spPr>
          <a:xfrm>
            <a:off x="3009821" y="3218372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3-D Model</a:t>
            </a:r>
          </a:p>
        </p:txBody>
      </p:sp>
      <p:sp>
        <p:nvSpPr>
          <p:cNvPr id="29" name="Up-Down Arrow 20"/>
          <p:cNvSpPr/>
          <p:nvPr/>
        </p:nvSpPr>
        <p:spPr>
          <a:xfrm>
            <a:off x="3293219" y="3864772"/>
            <a:ext cx="61853" cy="1626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Curved Up Arrow 47"/>
          <p:cNvSpPr/>
          <p:nvPr/>
        </p:nvSpPr>
        <p:spPr>
          <a:xfrm>
            <a:off x="5691522" y="4837771"/>
            <a:ext cx="959318" cy="322208"/>
          </a:xfrm>
          <a:prstGeom prst="curvedUpArrow">
            <a:avLst>
              <a:gd name="adj1" fmla="val 34765"/>
              <a:gd name="adj2" fmla="val 78950"/>
              <a:gd name="adj3" fmla="val 4015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Rectangle 48"/>
          <p:cNvSpPr/>
          <p:nvPr/>
        </p:nvSpPr>
        <p:spPr>
          <a:xfrm>
            <a:off x="4842030" y="5159981"/>
            <a:ext cx="2927070" cy="5078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Provide elaborated  models and data for DSS</a:t>
            </a:r>
          </a:p>
        </p:txBody>
      </p:sp>
      <p:sp>
        <p:nvSpPr>
          <p:cNvPr id="32" name="Up-Down Arrow 39"/>
          <p:cNvSpPr/>
          <p:nvPr/>
        </p:nvSpPr>
        <p:spPr>
          <a:xfrm>
            <a:off x="6720222" y="3915179"/>
            <a:ext cx="61853" cy="33127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Oval 41"/>
          <p:cNvSpPr/>
          <p:nvPr/>
        </p:nvSpPr>
        <p:spPr>
          <a:xfrm>
            <a:off x="6948822" y="3523322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B</a:t>
            </a:r>
          </a:p>
        </p:txBody>
      </p:sp>
      <p:sp>
        <p:nvSpPr>
          <p:cNvPr id="34" name="Oval 38"/>
          <p:cNvSpPr/>
          <p:nvPr/>
        </p:nvSpPr>
        <p:spPr>
          <a:xfrm>
            <a:off x="6548772" y="3237572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A</a:t>
            </a:r>
          </a:p>
        </p:txBody>
      </p:sp>
      <p:sp>
        <p:nvSpPr>
          <p:cNvPr id="35" name="Up-Down Arrow 43"/>
          <p:cNvSpPr/>
          <p:nvPr/>
        </p:nvSpPr>
        <p:spPr>
          <a:xfrm>
            <a:off x="7232221" y="4163032"/>
            <a:ext cx="61853" cy="1361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Up-Down Arrow 44"/>
          <p:cNvSpPr/>
          <p:nvPr/>
        </p:nvSpPr>
        <p:spPr>
          <a:xfrm rot="16200000">
            <a:off x="6860643" y="3888853"/>
            <a:ext cx="61853" cy="11450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Oval 12"/>
          <p:cNvSpPr/>
          <p:nvPr/>
        </p:nvSpPr>
        <p:spPr>
          <a:xfrm>
            <a:off x="2624058" y="3011887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0-D Model</a:t>
            </a:r>
          </a:p>
        </p:txBody>
      </p:sp>
      <p:sp>
        <p:nvSpPr>
          <p:cNvPr id="38" name="Oval 42"/>
          <p:cNvSpPr/>
          <p:nvPr/>
        </p:nvSpPr>
        <p:spPr>
          <a:xfrm>
            <a:off x="2104316" y="3014169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ROM</a:t>
            </a:r>
          </a:p>
        </p:txBody>
      </p:sp>
      <p:sp>
        <p:nvSpPr>
          <p:cNvPr id="39" name="Oval 45"/>
          <p:cNvSpPr/>
          <p:nvPr/>
        </p:nvSpPr>
        <p:spPr>
          <a:xfrm>
            <a:off x="2143811" y="3208997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ROM</a:t>
            </a:r>
          </a:p>
        </p:txBody>
      </p:sp>
      <p:sp>
        <p:nvSpPr>
          <p:cNvPr id="41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Motivation: </a:t>
            </a:r>
            <a:r>
              <a:rPr lang="en-US" sz="3200"/>
              <a:t>from </a:t>
            </a:r>
            <a:r>
              <a:rPr lang="en-US" sz="3200" dirty="0"/>
              <a:t>r</a:t>
            </a:r>
            <a:r>
              <a:rPr lang="en-US" sz="3200" smtClean="0"/>
              <a:t>esearch </a:t>
            </a:r>
            <a:r>
              <a:rPr lang="en-US" sz="3200" dirty="0" smtClean="0"/>
              <a:t>to </a:t>
            </a:r>
            <a:r>
              <a:rPr lang="en-US" sz="3200" dirty="0"/>
              <a:t>DSS</a:t>
            </a:r>
          </a:p>
        </p:txBody>
      </p:sp>
    </p:spTree>
    <p:extLst>
      <p:ext uri="{BB962C8B-B14F-4D97-AF65-F5344CB8AC3E}">
        <p14:creationId xmlns:p14="http://schemas.microsoft.com/office/powerpoint/2010/main" val="7017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ole tekstowe 31"/>
          <p:cNvSpPr txBox="1"/>
          <p:nvPr/>
        </p:nvSpPr>
        <p:spPr>
          <a:xfrm>
            <a:off x="107503" y="872279"/>
            <a:ext cx="3245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Data and action flow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full CFD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sensitivity analysis to acquire significant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parameter estimation based on patient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uncertainty quantification of various procedures</a:t>
            </a:r>
            <a:endParaRPr lang="en-US" i="1" dirty="0">
              <a:latin typeface="+mn-lt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08720"/>
            <a:ext cx="7344816" cy="5620747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56681" y="5013176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+mn-lt"/>
              </a:rPr>
              <a:t>The flow of CFD simulations and sensitivity analysis is part of clinical patient treatment</a:t>
            </a:r>
            <a:endParaRPr lang="en-US" dirty="0">
              <a:latin typeface="+mn-lt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 err="1" smtClean="0"/>
              <a:t>EurValve</a:t>
            </a:r>
            <a:r>
              <a:rPr lang="en-US" sz="3200" dirty="0" smtClean="0"/>
              <a:t> action and data 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64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2240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000" indent="-53784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Repeatability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– 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 s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ame team, same experimental </a:t>
            </a:r>
            <a:r>
              <a:rPr lang="en-US" sz="2400" b="0" strike="noStrike" spc="-1" dirty="0" smtClean="0">
                <a:solidFill>
                  <a:srgbClr val="000000"/>
                </a:solidFill>
                <a:ea typeface="Arial"/>
              </a:rPr>
              <a:t>setup;</a:t>
            </a:r>
            <a:r>
              <a:rPr sz="2400" dirty="0"/>
              <a:t/>
            </a:r>
            <a:br>
              <a:rPr sz="2400" dirty="0"/>
            </a:b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a researcher can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reliably repeat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ea typeface="Arial"/>
              </a:rPr>
              <a:t>own computation</a:t>
            </a:r>
            <a:endParaRPr lang="en-GB" sz="2400" b="0" strike="noStrike" spc="-1" dirty="0"/>
          </a:p>
          <a:p>
            <a:pPr marL="540000" indent="-53784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Replicability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- 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 d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ifferent team, same experimental </a:t>
            </a:r>
            <a:r>
              <a:rPr lang="en-US" sz="2400" b="0" strike="noStrike" spc="-1" dirty="0" smtClean="0">
                <a:solidFill>
                  <a:srgbClr val="000000"/>
                </a:solidFill>
                <a:ea typeface="Arial"/>
              </a:rPr>
              <a:t>setup;</a:t>
            </a:r>
            <a:r>
              <a:rPr sz="2400" dirty="0"/>
              <a:t/>
            </a:r>
            <a:br>
              <a:rPr sz="2400" dirty="0"/>
            </a:b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an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independent group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can obtain the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same result using the author’s own </a:t>
            </a:r>
            <a:r>
              <a:rPr lang="en-US" sz="2400" b="1" strike="noStrike" spc="-1" dirty="0" smtClean="0">
                <a:solidFill>
                  <a:srgbClr val="000000"/>
                </a:solidFill>
                <a:ea typeface="Arial"/>
              </a:rPr>
              <a:t>artifacts</a:t>
            </a:r>
            <a:endParaRPr lang="en-GB" sz="2400" b="0" strike="noStrike" spc="-1" dirty="0"/>
          </a:p>
          <a:p>
            <a:pPr marL="540000" indent="-53784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Reproducibility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- different team, different experimental </a:t>
            </a:r>
            <a:r>
              <a:rPr lang="en-US" sz="2400" b="0" strike="noStrike" spc="-1" dirty="0" smtClean="0">
                <a:solidFill>
                  <a:srgbClr val="000000"/>
                </a:solidFill>
                <a:ea typeface="Arial"/>
              </a:rPr>
              <a:t>setup;</a:t>
            </a:r>
            <a:r>
              <a:rPr lang="en-US" sz="2400" dirty="0"/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ea typeface="Arial"/>
              </a:rPr>
              <a:t>an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independent group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can obtain the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same result using artifacts which they develop completely independently</a:t>
            </a:r>
            <a:r>
              <a:rPr lang="en-US" sz="2000" b="0" strike="noStrike" spc="-1" dirty="0">
                <a:solidFill>
                  <a:srgbClr val="000000"/>
                </a:solidFill>
                <a:ea typeface="Arial"/>
              </a:rPr>
              <a:t>. </a:t>
            </a:r>
            <a:endParaRPr lang="en-GB" sz="2000" b="0" strike="noStrike" spc="-1" dirty="0"/>
          </a:p>
        </p:txBody>
      </p:sp>
      <p:sp>
        <p:nvSpPr>
          <p:cNvPr id="137" name="CustomShape 3"/>
          <p:cNvSpPr/>
          <p:nvPr/>
        </p:nvSpPr>
        <p:spPr>
          <a:xfrm>
            <a:off x="131040" y="6237360"/>
            <a:ext cx="8757360" cy="58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Motivation: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661335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0" y="833728"/>
            <a:ext cx="6552576" cy="568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7164288" y="1772816"/>
            <a:ext cx="18722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+mn-lt"/>
              </a:rPr>
              <a:t>API</a:t>
            </a:r>
            <a:r>
              <a:rPr lang="en-US" sz="1500" dirty="0">
                <a:solidFill>
                  <a:prstClr val="black"/>
                </a:solidFill>
                <a:latin typeface="+mn-lt"/>
              </a:rPr>
              <a:t> – Application Programming Interface </a:t>
            </a:r>
          </a:p>
          <a:p>
            <a:endParaRPr lang="en-US" sz="1500" dirty="0">
              <a:solidFill>
                <a:prstClr val="black"/>
              </a:solidFill>
              <a:latin typeface="+mn-lt"/>
            </a:endParaRPr>
          </a:p>
          <a:p>
            <a:r>
              <a:rPr lang="en-US" sz="1500" b="1" dirty="0">
                <a:solidFill>
                  <a:prstClr val="black"/>
                </a:solidFill>
                <a:latin typeface="+mn-lt"/>
              </a:rPr>
              <a:t>REST</a:t>
            </a:r>
            <a:r>
              <a:rPr lang="en-US" sz="1500" dirty="0">
                <a:solidFill>
                  <a:prstClr val="black"/>
                </a:solidFill>
                <a:latin typeface="+mn-lt"/>
              </a:rPr>
              <a:t> – Representational state transfer</a:t>
            </a:r>
          </a:p>
          <a:p>
            <a:endParaRPr lang="en-US" sz="1500" b="1" dirty="0">
              <a:solidFill>
                <a:prstClr val="black"/>
              </a:solidFill>
              <a:latin typeface="+mn-lt"/>
            </a:endParaRPr>
          </a:p>
          <a:p>
            <a:r>
              <a:rPr lang="en-US" sz="1500" b="1" dirty="0">
                <a:solidFill>
                  <a:prstClr val="black"/>
                </a:solidFill>
                <a:latin typeface="+mn-lt"/>
              </a:rPr>
              <a:t>Rimrock</a:t>
            </a:r>
            <a:r>
              <a:rPr lang="en-US" sz="1500" dirty="0">
                <a:solidFill>
                  <a:prstClr val="black"/>
                </a:solidFill>
                <a:latin typeface="+mn-lt"/>
              </a:rPr>
              <a:t> – </a:t>
            </a:r>
            <a:endParaRPr lang="pl-PL" sz="1500" dirty="0">
              <a:solidFill>
                <a:prstClr val="black"/>
              </a:solidFill>
              <a:latin typeface="+mn-lt"/>
            </a:endParaRPr>
          </a:p>
          <a:p>
            <a:r>
              <a:rPr lang="pl-PL" sz="1500" dirty="0">
                <a:solidFill>
                  <a:prstClr val="black"/>
                </a:solidFill>
                <a:latin typeface="+mn-lt"/>
              </a:rPr>
              <a:t>a </a:t>
            </a:r>
            <a:r>
              <a:rPr lang="en-US" sz="1500" dirty="0" err="1">
                <a:solidFill>
                  <a:prstClr val="black"/>
                </a:solidFill>
                <a:latin typeface="+mn-lt"/>
              </a:rPr>
              <a:t>servi</a:t>
            </a:r>
            <a:r>
              <a:rPr lang="pl-PL" sz="1500" dirty="0">
                <a:solidFill>
                  <a:prstClr val="black"/>
                </a:solidFill>
                <a:latin typeface="+mn-lt"/>
              </a:rPr>
              <a:t>ce</a:t>
            </a:r>
            <a:r>
              <a:rPr lang="en-US" sz="1500" dirty="0">
                <a:solidFill>
                  <a:prstClr val="black"/>
                </a:solidFill>
                <a:latin typeface="+mn-lt"/>
              </a:rPr>
              <a:t> used to submit jobs to H</a:t>
            </a:r>
            <a:r>
              <a:rPr lang="pl-PL" sz="1500" dirty="0">
                <a:solidFill>
                  <a:prstClr val="black"/>
                </a:solidFill>
                <a:latin typeface="+mn-lt"/>
              </a:rPr>
              <a:t>P</a:t>
            </a:r>
            <a:r>
              <a:rPr lang="en-US" sz="1500" dirty="0">
                <a:solidFill>
                  <a:prstClr val="black"/>
                </a:solidFill>
                <a:latin typeface="+mn-lt"/>
              </a:rPr>
              <a:t>C cluster </a:t>
            </a:r>
          </a:p>
          <a:p>
            <a:endParaRPr lang="en-US" sz="1500" b="1" dirty="0">
              <a:solidFill>
                <a:prstClr val="black"/>
              </a:solidFill>
              <a:latin typeface="+mn-lt"/>
            </a:endParaRPr>
          </a:p>
          <a:p>
            <a:r>
              <a:rPr lang="en-US" sz="1500" b="1" dirty="0">
                <a:solidFill>
                  <a:prstClr val="black"/>
                </a:solidFill>
                <a:latin typeface="+mn-lt"/>
              </a:rPr>
              <a:t>Atmosphere</a:t>
            </a:r>
            <a:r>
              <a:rPr lang="en-US" sz="1500" dirty="0">
                <a:solidFill>
                  <a:prstClr val="black"/>
                </a:solidFill>
                <a:latin typeface="+mn-lt"/>
              </a:rPr>
              <a:t> – provides access to cloud resources</a:t>
            </a:r>
          </a:p>
          <a:p>
            <a:endParaRPr lang="en-US" sz="1500" dirty="0">
              <a:solidFill>
                <a:prstClr val="black"/>
              </a:solidFill>
              <a:latin typeface="+mn-lt"/>
            </a:endParaRPr>
          </a:p>
          <a:p>
            <a:r>
              <a:rPr lang="en-US" sz="1500" b="1" dirty="0" err="1">
                <a:solidFill>
                  <a:prstClr val="black"/>
                </a:solidFill>
                <a:latin typeface="+mn-lt"/>
              </a:rPr>
              <a:t>git</a:t>
            </a:r>
            <a:r>
              <a:rPr lang="en-US" sz="1500" dirty="0">
                <a:solidFill>
                  <a:prstClr val="black"/>
                </a:solidFill>
                <a:latin typeface="+mn-lt"/>
              </a:rPr>
              <a:t> – a distributed revision control system</a:t>
            </a:r>
          </a:p>
        </p:txBody>
      </p:sp>
      <p:sp>
        <p:nvSpPr>
          <p:cNvPr id="5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EurValve Model Execution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3879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635896" y="1095675"/>
            <a:ext cx="4937804" cy="575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9" y="1143000"/>
            <a:ext cx="1706880" cy="4884420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3275856" y="1184732"/>
            <a:ext cx="5742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n-lt"/>
              </a:rPr>
              <a:t>Model Execution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Patient case pipeline integrated with File Store and Prometheus supercomputer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File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Store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browser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for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Cloud resources based on Atmosphere cloud platform </a:t>
            </a:r>
          </a:p>
        </p:txBody>
      </p:sp>
      <p:sp>
        <p:nvSpPr>
          <p:cNvPr id="5" name="Nawias klamrowy zamykający 4"/>
          <p:cNvSpPr/>
          <p:nvPr/>
        </p:nvSpPr>
        <p:spPr>
          <a:xfrm>
            <a:off x="2267744" y="1369398"/>
            <a:ext cx="792088" cy="1123498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Nawias klamrowy zamykający 11"/>
          <p:cNvSpPr/>
          <p:nvPr/>
        </p:nvSpPr>
        <p:spPr>
          <a:xfrm>
            <a:off x="2275272" y="2848577"/>
            <a:ext cx="792088" cy="796447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75856" y="2722127"/>
            <a:ext cx="57423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n-lt"/>
              </a:rPr>
              <a:t>Security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Service management – for every service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a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dedicated set of policy rules can be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User Groups – can be used to define security constraints</a:t>
            </a:r>
          </a:p>
        </p:txBody>
      </p:sp>
      <p:sp>
        <p:nvSpPr>
          <p:cNvPr id="14" name="Nawias klamrowy zamykający 13"/>
          <p:cNvSpPr/>
          <p:nvPr/>
        </p:nvSpPr>
        <p:spPr>
          <a:xfrm>
            <a:off x="2267744" y="4581128"/>
            <a:ext cx="792088" cy="1080120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3275856" y="4246056"/>
            <a:ext cx="5742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n-lt"/>
              </a:rPr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Creating 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new user session – as a result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new JWT tokens 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are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generated 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for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credential delegation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PDP – check if 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user has access to concrete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Resource policies – add/remove/edit service security policies</a:t>
            </a:r>
          </a:p>
        </p:txBody>
      </p:sp>
      <p:sp>
        <p:nvSpPr>
          <p:cNvPr id="16" name="Tytuł 1"/>
          <p:cNvSpPr txBox="1">
            <a:spLocks/>
          </p:cNvSpPr>
          <p:nvPr/>
        </p:nvSpPr>
        <p:spPr bwMode="auto">
          <a:xfrm>
            <a:off x="1357290" y="-18256"/>
            <a:ext cx="6740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MEE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98055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VPH-Share Template Slide</Template>
  <TotalTime>5107</TotalTime>
  <Words>2313</Words>
  <Application>Microsoft Office PowerPoint</Application>
  <PresentationFormat>Pokaz na ekranie (4:3)</PresentationFormat>
  <Paragraphs>422</Paragraphs>
  <Slides>30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1" baseType="lpstr">
      <vt:lpstr>VPH-Share Template Slide</vt:lpstr>
      <vt:lpstr>In quest for reproducibility of medical simulations on  e-infrastructures  </vt:lpstr>
      <vt:lpstr>Our research interests</vt:lpstr>
      <vt:lpstr>DICE Team skillset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MEE usage statistics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Complex simulations for medicine – PRIMAGE project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 http://dice.cyfronet.pl   https://www.primageproject.eu/  http://www.process-project.eu  http://www.eurvalve.eu  http://www.vph-share.eu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MB-CompBioMed-29-03-2019</dc:title>
  <dc:creator>Marian Bubak</dc:creator>
  <cp:lastModifiedBy>bubak</cp:lastModifiedBy>
  <cp:revision>789</cp:revision>
  <cp:lastPrinted>2017-02-17T13:44:27Z</cp:lastPrinted>
  <dcterms:created xsi:type="dcterms:W3CDTF">2011-04-13T15:31:15Z</dcterms:created>
  <dcterms:modified xsi:type="dcterms:W3CDTF">2019-03-29T08:16:32Z</dcterms:modified>
</cp:coreProperties>
</file>