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520">
          <p15:clr>
            <a:srgbClr val="A4A3A4"/>
          </p15:clr>
        </p15:guide>
        <p15:guide id="3" orient="horz" pos="284">
          <p15:clr>
            <a:srgbClr val="9AA0A6"/>
          </p15:clr>
        </p15:guide>
        <p15:guide id="4" orient="horz" pos="380">
          <p15:clr>
            <a:srgbClr val="9AA0A6"/>
          </p15:clr>
        </p15:guide>
        <p15:guide id="5" orient="horz" pos="236">
          <p15:clr>
            <a:srgbClr val="9AA0A6"/>
          </p15:clr>
        </p15:guide>
      </p15:sldGuideLst>
    </p:ext>
    <p:ext uri="http://customooxmlschemas.google.com/">
      <go:slidesCustomData xmlns:go="http://customooxmlschemas.google.com/" r:id="rId20" roundtripDataSignature="AMtx7mjZ1JxLF5G4e2gWaj6FjfC83FRm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2160" orient="horz"/>
        <p:guide pos="2520"/>
        <p:guide pos="284" orient="horz"/>
        <p:guide pos="380" orient="horz"/>
        <p:guide pos="236" orient="horz"/>
      </p:guideLst>
    </p:cSldViewPr>
  </p:slideViewPr>
</p:viewPr>
</file>

<file path=ppt/_rels/presentation.xml.rels><?xml version="1.0" encoding="UTF-8" standalone="yes"?><Relationships xmlns="http://schemas.openxmlformats.org/package/2006/relationships"><Relationship Id="rId2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4" name="Shape 84"/>
        <p:cNvGrpSpPr/>
        <p:nvPr/>
      </p:nvGrpSpPr>
      <p:grpSpPr>
        <a:xfrm>
          <a:off x="0" y="0"/>
          <a:ext cx="0" cy="0"/>
          <a:chOff x="0" y="0"/>
          <a:chExt cx="0" cy="0"/>
        </a:xfrm>
      </p:grpSpPr>
      <p:sp>
        <p:nvSpPr>
          <p:cNvPr id="85" name="Google Shape;85;g7fd7d1a6ee_5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g7fd7d1a6ee_5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g7fd7d1a6ee_5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0" name="Shape 260"/>
        <p:cNvGrpSpPr/>
        <p:nvPr/>
      </p:nvGrpSpPr>
      <p:grpSpPr>
        <a:xfrm>
          <a:off x="0" y="0"/>
          <a:ext cx="0" cy="0"/>
          <a:chOff x="0" y="0"/>
          <a:chExt cx="0" cy="0"/>
        </a:xfrm>
      </p:grpSpPr>
      <p:sp>
        <p:nvSpPr>
          <p:cNvPr id="261" name="Google Shape;261;g7fd7d1a6ee_5_1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7fd7d1a6ee_5_1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2" name="Shape 282"/>
        <p:cNvGrpSpPr/>
        <p:nvPr/>
      </p:nvGrpSpPr>
      <p:grpSpPr>
        <a:xfrm>
          <a:off x="0" y="0"/>
          <a:ext cx="0" cy="0"/>
          <a:chOff x="0" y="0"/>
          <a:chExt cx="0" cy="0"/>
        </a:xfrm>
      </p:grpSpPr>
      <p:sp>
        <p:nvSpPr>
          <p:cNvPr id="283" name="Google Shape;283;g7fd7d1a6ee_5_2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g7fd7d1a6ee_5_2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19" name="Shape 319"/>
        <p:cNvGrpSpPr/>
        <p:nvPr/>
      </p:nvGrpSpPr>
      <p:grpSpPr>
        <a:xfrm>
          <a:off x="0" y="0"/>
          <a:ext cx="0" cy="0"/>
          <a:chOff x="0" y="0"/>
          <a:chExt cx="0" cy="0"/>
        </a:xfrm>
      </p:grpSpPr>
      <p:sp>
        <p:nvSpPr>
          <p:cNvPr id="320" name="Google Shape;320;g7fd7d1a6ee_5_28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7fd7d1a6ee_5_2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1" name="Shape 341"/>
        <p:cNvGrpSpPr/>
        <p:nvPr/>
      </p:nvGrpSpPr>
      <p:grpSpPr>
        <a:xfrm>
          <a:off x="0" y="0"/>
          <a:ext cx="0" cy="0"/>
          <a:chOff x="0" y="0"/>
          <a:chExt cx="0" cy="0"/>
        </a:xfrm>
      </p:grpSpPr>
      <p:sp>
        <p:nvSpPr>
          <p:cNvPr id="342" name="Google Shape;342;g7fed40cd34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3" name="Google Shape;343;g7fed40cd34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6" name="Shape 356"/>
        <p:cNvGrpSpPr/>
        <p:nvPr/>
      </p:nvGrpSpPr>
      <p:grpSpPr>
        <a:xfrm>
          <a:off x="0" y="0"/>
          <a:ext cx="0" cy="0"/>
          <a:chOff x="0" y="0"/>
          <a:chExt cx="0" cy="0"/>
        </a:xfrm>
      </p:grpSpPr>
      <p:sp>
        <p:nvSpPr>
          <p:cNvPr id="357" name="Google Shape;357;g83e52051a2_3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8" name="Google Shape;358;g83e52051a2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2" name="Shape 92"/>
        <p:cNvGrpSpPr/>
        <p:nvPr/>
      </p:nvGrpSpPr>
      <p:grpSpPr>
        <a:xfrm>
          <a:off x="0" y="0"/>
          <a:ext cx="0" cy="0"/>
          <a:chOff x="0" y="0"/>
          <a:chExt cx="0" cy="0"/>
        </a:xfrm>
      </p:grpSpPr>
      <p:sp>
        <p:nvSpPr>
          <p:cNvPr id="93" name="Google Shape;93;g7fed40cd34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4" name="Google Shape;94;g7fed40cd34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6" name="Shape 106"/>
        <p:cNvGrpSpPr/>
        <p:nvPr/>
      </p:nvGrpSpPr>
      <p:grpSpPr>
        <a:xfrm>
          <a:off x="0" y="0"/>
          <a:ext cx="0" cy="0"/>
          <a:chOff x="0" y="0"/>
          <a:chExt cx="0" cy="0"/>
        </a:xfrm>
      </p:grpSpPr>
      <p:sp>
        <p:nvSpPr>
          <p:cNvPr id="107" name="Google Shape;107;g7fd7d1a6ee_5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7fd7d1a6ee_5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0" name="Shape 120"/>
        <p:cNvGrpSpPr/>
        <p:nvPr/>
      </p:nvGrpSpPr>
      <p:grpSpPr>
        <a:xfrm>
          <a:off x="0" y="0"/>
          <a:ext cx="0" cy="0"/>
          <a:chOff x="0" y="0"/>
          <a:chExt cx="0" cy="0"/>
        </a:xfrm>
      </p:grpSpPr>
      <p:sp>
        <p:nvSpPr>
          <p:cNvPr id="121" name="Google Shape;121;g7fd7d1a6ee_5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7fd7d1a6ee_5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Google Shape;136;g7fd7d1a6ee_5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7" name="Google Shape;137;g7fd7d1a6ee_5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fd7d1a6ee_5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2" name="Google Shape;152;g7fd7d1a6ee_5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7" name="Shape 177"/>
        <p:cNvGrpSpPr/>
        <p:nvPr/>
      </p:nvGrpSpPr>
      <p:grpSpPr>
        <a:xfrm>
          <a:off x="0" y="0"/>
          <a:ext cx="0" cy="0"/>
          <a:chOff x="0" y="0"/>
          <a:chExt cx="0" cy="0"/>
        </a:xfrm>
      </p:grpSpPr>
      <p:sp>
        <p:nvSpPr>
          <p:cNvPr id="178" name="Google Shape;178;g7fd7d1a6ee_5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7fd7d1a6ee_5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04" name="Shape 204"/>
        <p:cNvGrpSpPr/>
        <p:nvPr/>
      </p:nvGrpSpPr>
      <p:grpSpPr>
        <a:xfrm>
          <a:off x="0" y="0"/>
          <a:ext cx="0" cy="0"/>
          <a:chOff x="0" y="0"/>
          <a:chExt cx="0" cy="0"/>
        </a:xfrm>
      </p:grpSpPr>
      <p:sp>
        <p:nvSpPr>
          <p:cNvPr id="205" name="Google Shape;205;g7fd7d1a6ee_5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6" name="Google Shape;206;g7fd7d1a6ee_5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Google Shape;233;g7fd7d1a6ee_5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g7fd7d1a6ee_5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spTree>
      <p:nvGrpSpPr>
        <p:cNvPr id="15" name="Shape 15"/>
        <p:cNvGrpSpPr/>
        <p:nvPr/>
      </p:nvGrpSpPr>
      <p:grpSpPr>
        <a:xfrm>
          <a:off x="0" y="0"/>
          <a:ext cx="0" cy="0"/>
          <a:chOff x="0" y="0"/>
          <a:chExt cx="0" cy="0"/>
        </a:xfrm>
      </p:grpSpPr>
      <p:sp>
        <p:nvSpPr>
          <p:cNvPr id="16" name="Google Shape;16;p2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1"/>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1"/>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1"/>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Vertical Text" type="vertTx">
  <p:cSld name="VERTICAL_TEXT">
    <p:spTree>
      <p:nvGrpSpPr>
        <p:cNvPr id="72" name="Shape 72"/>
        <p:cNvGrpSpPr/>
        <p:nvPr/>
      </p:nvGrpSpPr>
      <p:grpSpPr>
        <a:xfrm>
          <a:off x="0" y="0"/>
          <a:ext cx="0" cy="0"/>
          <a:chOff x="0" y="0"/>
          <a:chExt cx="0" cy="0"/>
        </a:xfrm>
      </p:grpSpPr>
      <p:sp>
        <p:nvSpPr>
          <p:cNvPr id="73" name="Google Shape;73;p30"/>
          <p:cNvSpPr txBox="1"/>
          <p:nvPr>
            <p:ph type="title"/>
          </p:nvPr>
        </p:nvSpPr>
        <p:spPr>
          <a:xfrm>
            <a:off x="838202"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0"/>
          <p:cNvSpPr txBox="1"/>
          <p:nvPr>
            <p:ph idx="1" type="body"/>
          </p:nvPr>
        </p:nvSpPr>
        <p:spPr>
          <a:xfrm rot="5400000">
            <a:off x="3920333"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0"/>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0"/>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0"/>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1"/>
          <p:cNvSpPr txBox="1"/>
          <p:nvPr>
            <p:ph type="title"/>
          </p:nvPr>
        </p:nvSpPr>
        <p:spPr>
          <a:xfrm rot="5400000">
            <a:off x="7133430"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1"/>
          <p:cNvSpPr txBox="1"/>
          <p:nvPr>
            <p:ph idx="1" type="body"/>
          </p:nvPr>
        </p:nvSpPr>
        <p:spPr>
          <a:xfrm rot="5400000">
            <a:off x="1799430"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1"/>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1"/>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1"/>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Content" type="obj">
  <p:cSld name="OBJECT">
    <p:spTree>
      <p:nvGrpSpPr>
        <p:cNvPr id="21" name="Shape 21"/>
        <p:cNvGrpSpPr/>
        <p:nvPr/>
      </p:nvGrpSpPr>
      <p:grpSpPr>
        <a:xfrm>
          <a:off x="0" y="0"/>
          <a:ext cx="0" cy="0"/>
          <a:chOff x="0" y="0"/>
          <a:chExt cx="0" cy="0"/>
        </a:xfrm>
      </p:grpSpPr>
      <p:sp>
        <p:nvSpPr>
          <p:cNvPr id="22" name="Google Shape;22;p22"/>
          <p:cNvSpPr txBox="1"/>
          <p:nvPr>
            <p:ph type="title"/>
          </p:nvPr>
        </p:nvSpPr>
        <p:spPr>
          <a:xfrm>
            <a:off x="838202"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2"/>
          <p:cNvSpPr txBox="1"/>
          <p:nvPr>
            <p:ph idx="1" type="body"/>
          </p:nvPr>
        </p:nvSpPr>
        <p:spPr>
          <a:xfrm>
            <a:off x="838202"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22"/>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2"/>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2"/>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spTree>
      <p:nvGrpSpPr>
        <p:cNvPr id="27" name="Shape 27"/>
        <p:cNvGrpSpPr/>
        <p:nvPr/>
      </p:nvGrpSpPr>
      <p:grpSpPr>
        <a:xfrm>
          <a:off x="0" y="0"/>
          <a:ext cx="0" cy="0"/>
          <a:chOff x="0" y="0"/>
          <a:chExt cx="0" cy="0"/>
        </a:xfrm>
      </p:grpSpPr>
      <p:sp>
        <p:nvSpPr>
          <p:cNvPr id="28" name="Google Shape;28;p23"/>
          <p:cNvSpPr txBox="1"/>
          <p:nvPr>
            <p:ph type="title"/>
          </p:nvPr>
        </p:nvSpPr>
        <p:spPr>
          <a:xfrm>
            <a:off x="831852"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3"/>
          <p:cNvSpPr txBox="1"/>
          <p:nvPr>
            <p:ph idx="1" type="body"/>
          </p:nvPr>
        </p:nvSpPr>
        <p:spPr>
          <a:xfrm>
            <a:off x="831852" y="4589464"/>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23"/>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3"/>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3"/>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wo Content" type="twoObj">
  <p:cSld name="TWO_OBJECTS">
    <p:spTree>
      <p:nvGrpSpPr>
        <p:cNvPr id="33" name="Shape 33"/>
        <p:cNvGrpSpPr/>
        <p:nvPr/>
      </p:nvGrpSpPr>
      <p:grpSpPr>
        <a:xfrm>
          <a:off x="0" y="0"/>
          <a:ext cx="0" cy="0"/>
          <a:chOff x="0" y="0"/>
          <a:chExt cx="0" cy="0"/>
        </a:xfrm>
      </p:grpSpPr>
      <p:sp>
        <p:nvSpPr>
          <p:cNvPr id="34" name="Google Shape;34;p24"/>
          <p:cNvSpPr txBox="1"/>
          <p:nvPr>
            <p:ph type="title"/>
          </p:nvPr>
        </p:nvSpPr>
        <p:spPr>
          <a:xfrm>
            <a:off x="838202"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4"/>
          <p:cNvSpPr txBox="1"/>
          <p:nvPr>
            <p:ph idx="1" type="body"/>
          </p:nvPr>
        </p:nvSpPr>
        <p:spPr>
          <a:xfrm>
            <a:off x="838201"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2" type="body"/>
          </p:nvPr>
        </p:nvSpPr>
        <p:spPr>
          <a:xfrm>
            <a:off x="6172201"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24"/>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4"/>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mparison" type="twoTxTwoObj">
  <p:cSld name="TWO_OBJECTS_WITH_TEXT">
    <p:spTree>
      <p:nvGrpSpPr>
        <p:cNvPr id="40" name="Shape 40"/>
        <p:cNvGrpSpPr/>
        <p:nvPr/>
      </p:nvGrpSpPr>
      <p:grpSpPr>
        <a:xfrm>
          <a:off x="0" y="0"/>
          <a:ext cx="0" cy="0"/>
          <a:chOff x="0" y="0"/>
          <a:chExt cx="0" cy="0"/>
        </a:xfrm>
      </p:grpSpPr>
      <p:sp>
        <p:nvSpPr>
          <p:cNvPr id="41" name="Google Shape;41;p25"/>
          <p:cNvSpPr txBox="1"/>
          <p:nvPr>
            <p:ph type="title"/>
          </p:nvPr>
        </p:nvSpPr>
        <p:spPr>
          <a:xfrm>
            <a:off x="839789"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5"/>
          <p:cNvSpPr txBox="1"/>
          <p:nvPr>
            <p:ph idx="1" type="body"/>
          </p:nvPr>
        </p:nvSpPr>
        <p:spPr>
          <a:xfrm>
            <a:off x="839789"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25"/>
          <p:cNvSpPr txBox="1"/>
          <p:nvPr>
            <p:ph idx="2" type="body"/>
          </p:nvPr>
        </p:nvSpPr>
        <p:spPr>
          <a:xfrm>
            <a:off x="839789" y="2505076"/>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25"/>
          <p:cNvSpPr txBox="1"/>
          <p:nvPr>
            <p:ph idx="3" type="body"/>
          </p:nvPr>
        </p:nvSpPr>
        <p:spPr>
          <a:xfrm>
            <a:off x="6172202"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25"/>
          <p:cNvSpPr txBox="1"/>
          <p:nvPr>
            <p:ph idx="4" type="body"/>
          </p:nvPr>
        </p:nvSpPr>
        <p:spPr>
          <a:xfrm>
            <a:off x="6172202" y="2505076"/>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25"/>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5"/>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5"/>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9" name="Shape 49"/>
        <p:cNvGrpSpPr/>
        <p:nvPr/>
      </p:nvGrpSpPr>
      <p:grpSpPr>
        <a:xfrm>
          <a:off x="0" y="0"/>
          <a:ext cx="0" cy="0"/>
          <a:chOff x="0" y="0"/>
          <a:chExt cx="0" cy="0"/>
        </a:xfrm>
      </p:grpSpPr>
      <p:sp>
        <p:nvSpPr>
          <p:cNvPr id="50" name="Google Shape;50;p26"/>
          <p:cNvSpPr txBox="1"/>
          <p:nvPr>
            <p:ph type="title"/>
          </p:nvPr>
        </p:nvSpPr>
        <p:spPr>
          <a:xfrm>
            <a:off x="838202"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6"/>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6"/>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6"/>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54" name="Shape 54"/>
        <p:cNvGrpSpPr/>
        <p:nvPr/>
      </p:nvGrpSpPr>
      <p:grpSpPr>
        <a:xfrm>
          <a:off x="0" y="0"/>
          <a:ext cx="0" cy="0"/>
          <a:chOff x="0" y="0"/>
          <a:chExt cx="0" cy="0"/>
        </a:xfrm>
      </p:grpSpPr>
      <p:sp>
        <p:nvSpPr>
          <p:cNvPr id="55" name="Google Shape;55;p27"/>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7"/>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7"/>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ontent with Caption" type="objTx">
  <p:cSld name="OBJECT_WITH_CAPTION_TEXT">
    <p:spTree>
      <p:nvGrpSpPr>
        <p:cNvPr id="58" name="Shape 58"/>
        <p:cNvGrpSpPr/>
        <p:nvPr/>
      </p:nvGrpSpPr>
      <p:grpSpPr>
        <a:xfrm>
          <a:off x="0" y="0"/>
          <a:ext cx="0" cy="0"/>
          <a:chOff x="0" y="0"/>
          <a:chExt cx="0" cy="0"/>
        </a:xfrm>
      </p:grpSpPr>
      <p:sp>
        <p:nvSpPr>
          <p:cNvPr id="59" name="Google Shape;59;p28"/>
          <p:cNvSpPr txBox="1"/>
          <p:nvPr>
            <p:ph type="title"/>
          </p:nvPr>
        </p:nvSpPr>
        <p:spPr>
          <a:xfrm>
            <a:off x="839790" y="457200"/>
            <a:ext cx="3932236"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8"/>
          <p:cNvSpPr txBox="1"/>
          <p:nvPr>
            <p:ph idx="1" type="body"/>
          </p:nvPr>
        </p:nvSpPr>
        <p:spPr>
          <a:xfrm>
            <a:off x="5183188" y="987425"/>
            <a:ext cx="6172201"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28"/>
          <p:cNvSpPr txBox="1"/>
          <p:nvPr>
            <p:ph idx="2" type="body"/>
          </p:nvPr>
        </p:nvSpPr>
        <p:spPr>
          <a:xfrm>
            <a:off x="839790" y="2057400"/>
            <a:ext cx="3932236"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28"/>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8"/>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8"/>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Picture with Caption" type="picTx">
  <p:cSld name="PICTURE_WITH_CAPTION_TEXT">
    <p:spTree>
      <p:nvGrpSpPr>
        <p:cNvPr id="65" name="Shape 65"/>
        <p:cNvGrpSpPr/>
        <p:nvPr/>
      </p:nvGrpSpPr>
      <p:grpSpPr>
        <a:xfrm>
          <a:off x="0" y="0"/>
          <a:ext cx="0" cy="0"/>
          <a:chOff x="0" y="0"/>
          <a:chExt cx="0" cy="0"/>
        </a:xfrm>
      </p:grpSpPr>
      <p:sp>
        <p:nvSpPr>
          <p:cNvPr id="66" name="Google Shape;66;p29"/>
          <p:cNvSpPr txBox="1"/>
          <p:nvPr>
            <p:ph type="title"/>
          </p:nvPr>
        </p:nvSpPr>
        <p:spPr>
          <a:xfrm>
            <a:off x="839790" y="457200"/>
            <a:ext cx="3932236"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9"/>
          <p:cNvSpPr/>
          <p:nvPr>
            <p:ph idx="2" type="pic"/>
          </p:nvPr>
        </p:nvSpPr>
        <p:spPr>
          <a:xfrm>
            <a:off x="5183188" y="987425"/>
            <a:ext cx="6172201" cy="4873625"/>
          </a:xfrm>
          <a:prstGeom prst="rect">
            <a:avLst/>
          </a:prstGeom>
          <a:noFill/>
          <a:ln>
            <a:noFill/>
          </a:ln>
        </p:spPr>
        <p:txBody>
          <a:bodyPr anchorCtr="0" anchor="t" bIns="45700" lIns="91425" spcFirstLastPara="1" rIns="91425" wrap="square" tIns="45700">
            <a:norm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8" name="Google Shape;68;p29"/>
          <p:cNvSpPr txBox="1"/>
          <p:nvPr>
            <p:ph idx="1" type="body"/>
          </p:nvPr>
        </p:nvSpPr>
        <p:spPr>
          <a:xfrm>
            <a:off x="839790" y="2057400"/>
            <a:ext cx="3932236"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29"/>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9"/>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9"/>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bg>
      <p:bgPr>
        <a:blipFill>
          <a:blip r:embed="rId1">
            <a:alphaModFix amt="10000"/>
          </a:blip>
          <a:stretch>
            <a:fillRect/>
          </a:stretch>
        </a:blipFill>
      </p:bgPr>
    </p:bg>
    <p:spTree>
      <p:nvGrpSpPr>
        <p:cNvPr id="9" name="Shape 9"/>
        <p:cNvGrpSpPr/>
        <p:nvPr/>
      </p:nvGrpSpPr>
      <p:grpSpPr>
        <a:xfrm>
          <a:off x="0" y="0"/>
          <a:ext cx="0" cy="0"/>
          <a:chOff x="0" y="0"/>
          <a:chExt cx="0" cy="0"/>
        </a:xfrm>
      </p:grpSpPr>
      <p:sp>
        <p:nvSpPr>
          <p:cNvPr id="10" name="Google Shape;10;p20"/>
          <p:cNvSpPr txBox="1"/>
          <p:nvPr>
            <p:ph type="title"/>
          </p:nvPr>
        </p:nvSpPr>
        <p:spPr>
          <a:xfrm>
            <a:off x="838202"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0"/>
          <p:cNvSpPr txBox="1"/>
          <p:nvPr>
            <p:ph idx="1" type="body"/>
          </p:nvPr>
        </p:nvSpPr>
        <p:spPr>
          <a:xfrm>
            <a:off x="838202"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0"/>
          <p:cNvSpPr txBox="1"/>
          <p:nvPr>
            <p:ph idx="10" type="dt"/>
          </p:nvPr>
        </p:nvSpPr>
        <p:spPr>
          <a:xfrm>
            <a:off x="838201" y="6356351"/>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0"/>
          <p:cNvSpPr txBox="1"/>
          <p:nvPr>
            <p:ph idx="11" type="ftr"/>
          </p:nvPr>
        </p:nvSpPr>
        <p:spPr>
          <a:xfrm>
            <a:off x="4038602" y="6356351"/>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0"/>
          <p:cNvSpPr txBox="1"/>
          <p:nvPr>
            <p:ph idx="12" type="sldNum"/>
          </p:nvPr>
        </p:nvSpPr>
        <p:spPr>
          <a:xfrm>
            <a:off x="8610601" y="6356351"/>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1.png"/><Relationship Id="rId6" Type="http://schemas.openxmlformats.org/officeDocument/2006/relationships/image" Target="../media/image1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youtu.be/VfQoQhx26Y0" TargetMode="External"/><Relationship Id="rId4" Type="http://schemas.openxmlformats.org/officeDocument/2006/relationships/image" Target="../media/image3.png"/><Relationship Id="rId5"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hyperlink" Target="https://www.youtube.com/watch?v=NU2wSQFVI1g" TargetMode="External"/><Relationship Id="rId4" Type="http://schemas.openxmlformats.org/officeDocument/2006/relationships/hyperlink" Target="https://youtu.be/VfQoQhx26Y0" TargetMode="External"/><Relationship Id="rId5" Type="http://schemas.openxmlformats.org/officeDocument/2006/relationships/image" Target="../media/image3.png"/><Relationship Id="rId6"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6.png"/><Relationship Id="rId6" Type="http://schemas.openxmlformats.org/officeDocument/2006/relationships/image" Target="../media/image11.png"/><Relationship Id="rId7" Type="http://schemas.openxmlformats.org/officeDocument/2006/relationships/image" Target="../media/image5.png"/><Relationship Id="rId8"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3.png"/><Relationship Id="rId5" Type="http://schemas.openxmlformats.org/officeDocument/2006/relationships/image" Target="../media/image1.jpg"/><Relationship Id="rId6" Type="http://schemas.openxmlformats.org/officeDocument/2006/relationships/image" Target="../media/image14.png"/><Relationship Id="rId7" Type="http://schemas.openxmlformats.org/officeDocument/2006/relationships/image" Target="../media/image13.png"/><Relationship Id="rId8"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jpg"/><Relationship Id="rId5" Type="http://schemas.openxmlformats.org/officeDocument/2006/relationships/image" Target="../media/image18.png"/><Relationship Id="rId6" Type="http://schemas.openxmlformats.org/officeDocument/2006/relationships/image" Target="../media/image16.png"/><Relationship Id="rId7" Type="http://schemas.openxmlformats.org/officeDocument/2006/relationships/image" Target="../media/image20.png"/><Relationship Id="rId8"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8" name="Shape 88"/>
        <p:cNvGrpSpPr/>
        <p:nvPr/>
      </p:nvGrpSpPr>
      <p:grpSpPr>
        <a:xfrm>
          <a:off x="0" y="0"/>
          <a:ext cx="0" cy="0"/>
          <a:chOff x="0" y="0"/>
          <a:chExt cx="0" cy="0"/>
        </a:xfrm>
      </p:grpSpPr>
      <p:sp>
        <p:nvSpPr>
          <p:cNvPr id="89" name="Google Shape;89;g7fd7d1a6ee_5_0"/>
          <p:cNvSpPr txBox="1"/>
          <p:nvPr>
            <p:ph type="ctrTitle"/>
          </p:nvPr>
        </p:nvSpPr>
        <p:spPr>
          <a:xfrm>
            <a:off x="1524000" y="512763"/>
            <a:ext cx="9144000" cy="238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SzPts val="6000"/>
              <a:buNone/>
            </a:pPr>
            <a:r>
              <a:rPr lang="en-US"/>
              <a:t>Organization management in Model Execution Environment</a:t>
            </a:r>
            <a:endParaRPr/>
          </a:p>
        </p:txBody>
      </p:sp>
      <p:sp>
        <p:nvSpPr>
          <p:cNvPr id="90" name="Google Shape;90;g7fd7d1a6ee_5_0"/>
          <p:cNvSpPr txBox="1"/>
          <p:nvPr>
            <p:ph idx="1" type="subTitle"/>
          </p:nvPr>
        </p:nvSpPr>
        <p:spPr>
          <a:xfrm>
            <a:off x="1524000" y="2992463"/>
            <a:ext cx="9144000" cy="3375000"/>
          </a:xfrm>
          <a:prstGeom prst="rect">
            <a:avLst/>
          </a:prstGeom>
          <a:noFill/>
          <a:ln>
            <a:noFill/>
          </a:ln>
        </p:spPr>
        <p:txBody>
          <a:bodyPr anchorCtr="0" anchor="t" bIns="45700" lIns="91425" spcFirstLastPara="1" rIns="91425" wrap="square" tIns="45700">
            <a:noAutofit/>
          </a:bodyPr>
          <a:lstStyle/>
          <a:p>
            <a:pPr indent="0" lvl="0" marL="0" rtl="0" algn="ctr">
              <a:lnSpc>
                <a:spcPct val="90000"/>
              </a:lnSpc>
              <a:spcBef>
                <a:spcPts val="0"/>
              </a:spcBef>
              <a:spcAft>
                <a:spcPts val="0"/>
              </a:spcAft>
              <a:buClr>
                <a:schemeClr val="dk1"/>
              </a:buClr>
              <a:buSzPts val="1100"/>
              <a:buFont typeface="Arial"/>
              <a:buNone/>
            </a:pPr>
            <a:r>
              <a:rPr b="1" lang="en-US" sz="4000"/>
              <a:t>18:00 – 18:30</a:t>
            </a:r>
            <a:endParaRPr b="1" sz="4000"/>
          </a:p>
          <a:p>
            <a:pPr indent="0" lvl="0" marL="0" rtl="0" algn="ctr">
              <a:lnSpc>
                <a:spcPct val="90000"/>
              </a:lnSpc>
              <a:spcBef>
                <a:spcPts val="0"/>
              </a:spcBef>
              <a:spcAft>
                <a:spcPts val="0"/>
              </a:spcAft>
              <a:buClr>
                <a:schemeClr val="dk1"/>
              </a:buClr>
              <a:buSzPts val="1100"/>
              <a:buFont typeface="Arial"/>
              <a:buNone/>
            </a:pPr>
            <a:r>
              <a:t/>
            </a:r>
            <a:endParaRPr sz="4000"/>
          </a:p>
          <a:p>
            <a:pPr indent="457200" lvl="0" marL="0" rtl="0" algn="ctr">
              <a:lnSpc>
                <a:spcPct val="100000"/>
              </a:lnSpc>
              <a:spcBef>
                <a:spcPts val="600"/>
              </a:spcBef>
              <a:spcAft>
                <a:spcPts val="0"/>
              </a:spcAft>
              <a:buClr>
                <a:schemeClr val="dk1"/>
              </a:buClr>
              <a:buSzPts val="1100"/>
              <a:buFont typeface="Arial"/>
              <a:buNone/>
            </a:pPr>
            <a:r>
              <a:rPr lang="en-US" sz="4000">
                <a:solidFill>
                  <a:schemeClr val="dk2"/>
                </a:solidFill>
              </a:rPr>
              <a:t>Presenters: Marek Kasztelnik, Damian Sosnowski </a:t>
            </a:r>
            <a:endParaRPr sz="4000">
              <a:solidFill>
                <a:schemeClr val="dk2"/>
              </a:solidFill>
            </a:endParaRPr>
          </a:p>
          <a:p>
            <a:pPr indent="457200" lvl="0" marL="0" rtl="0" algn="ctr">
              <a:lnSpc>
                <a:spcPct val="100000"/>
              </a:lnSpc>
              <a:spcBef>
                <a:spcPts val="600"/>
              </a:spcBef>
              <a:spcAft>
                <a:spcPts val="0"/>
              </a:spcAft>
              <a:buSzPts val="2400"/>
              <a:buNone/>
            </a:pPr>
            <a:r>
              <a:rPr lang="en-US" sz="4000">
                <a:solidFill>
                  <a:schemeClr val="dk2"/>
                </a:solidFill>
              </a:rPr>
              <a:t>(Cyfronet)</a:t>
            </a:r>
            <a:endParaRPr/>
          </a:p>
        </p:txBody>
      </p:sp>
      <p:pic>
        <p:nvPicPr>
          <p:cNvPr id="91" name="Google Shape;91;g7fd7d1a6ee_5_0"/>
          <p:cNvPicPr preferRelativeResize="0"/>
          <p:nvPr/>
        </p:nvPicPr>
        <p:blipFill rotWithShape="1">
          <a:blip r:embed="rId3">
            <a:alphaModFix/>
          </a:blip>
          <a:srcRect b="0" l="0" r="0" t="0"/>
          <a:stretch/>
        </p:blipFill>
        <p:spPr>
          <a:xfrm>
            <a:off x="2945063" y="5462588"/>
            <a:ext cx="1743075" cy="9048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3" name="Shape 263"/>
        <p:cNvGrpSpPr/>
        <p:nvPr/>
      </p:nvGrpSpPr>
      <p:grpSpPr>
        <a:xfrm>
          <a:off x="0" y="0"/>
          <a:ext cx="0" cy="0"/>
          <a:chOff x="0" y="0"/>
          <a:chExt cx="0" cy="0"/>
        </a:xfrm>
      </p:grpSpPr>
      <p:sp>
        <p:nvSpPr>
          <p:cNvPr id="264" name="Google Shape;264;g7fd7d1a6ee_5_168"/>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65" name="Google Shape;265;g7fd7d1a6ee_5_168"/>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266" name="Google Shape;266;g7fd7d1a6ee_5_168"/>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267" name="Google Shape;267;g7fd7d1a6ee_5_168"/>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268" name="Google Shape;268;g7fd7d1a6ee_5_168"/>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69" name="Google Shape;269;g7fd7d1a6ee_5_168"/>
          <p:cNvSpPr txBox="1"/>
          <p:nvPr/>
        </p:nvSpPr>
        <p:spPr>
          <a:xfrm>
            <a:off x="323850" y="756988"/>
            <a:ext cx="11544300" cy="53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600"/>
              </a:spcBef>
              <a:spcAft>
                <a:spcPts val="600"/>
              </a:spcAft>
              <a:buClr>
                <a:srgbClr val="000000"/>
              </a:buClr>
              <a:buSzPts val="2200"/>
              <a:buFont typeface="Arial"/>
              <a:buNone/>
            </a:pPr>
            <a:r>
              <a:rPr b="0" i="0" lang="en-US" sz="2200" u="none" cap="none" strike="noStrike">
                <a:solidFill>
                  <a:schemeClr val="dk2"/>
                </a:solidFill>
                <a:latin typeface="Calibri"/>
                <a:ea typeface="Calibri"/>
                <a:cs typeface="Calibri"/>
                <a:sym typeface="Calibri"/>
              </a:rPr>
              <a:t>Pipeline step stores technical specification of the application which will be started on HPC. It points to Gitlab repository, slurm starting script template and specifies data file types needed to start the calculation. List of required data file types introduces dependencies between pipeline steps. As a conclusion we can understand pipeline flow as “weak” workflow</a:t>
            </a:r>
            <a:r>
              <a:rPr b="0" baseline="30000" i="0" lang="en-US" sz="2200" u="none" cap="none" strike="noStrike">
                <a:solidFill>
                  <a:schemeClr val="dk2"/>
                </a:solidFill>
                <a:latin typeface="Calibri"/>
                <a:ea typeface="Calibri"/>
                <a:cs typeface="Calibri"/>
                <a:sym typeface="Calibri"/>
              </a:rPr>
              <a:t>*</a:t>
            </a:r>
            <a:endParaRPr b="0" baseline="30000" i="0" sz="1500" u="none" cap="none" strike="noStrike">
              <a:solidFill>
                <a:schemeClr val="dk2"/>
              </a:solidFill>
              <a:latin typeface="Calibri"/>
              <a:ea typeface="Calibri"/>
              <a:cs typeface="Calibri"/>
              <a:sym typeface="Calibri"/>
            </a:endParaRPr>
          </a:p>
        </p:txBody>
      </p:sp>
      <p:pic>
        <p:nvPicPr>
          <p:cNvPr descr="The EU flag" id="270" name="Google Shape;270;g7fd7d1a6ee_5_168"/>
          <p:cNvPicPr preferRelativeResize="0"/>
          <p:nvPr/>
        </p:nvPicPr>
        <p:blipFill rotWithShape="1">
          <a:blip r:embed="rId3">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271" name="Google Shape;271;g7fd7d1a6ee_5_168"/>
          <p:cNvPicPr preferRelativeResize="0"/>
          <p:nvPr/>
        </p:nvPicPr>
        <p:blipFill rotWithShape="1">
          <a:blip r:embed="rId4">
            <a:alphaModFix/>
          </a:blip>
          <a:srcRect b="0" l="0" r="0" t="0"/>
          <a:stretch/>
        </p:blipFill>
        <p:spPr>
          <a:xfrm>
            <a:off x="134736" y="6372839"/>
            <a:ext cx="511811" cy="474346"/>
          </a:xfrm>
          <a:prstGeom prst="rect">
            <a:avLst/>
          </a:prstGeom>
          <a:noFill/>
          <a:ln>
            <a:noFill/>
          </a:ln>
        </p:spPr>
      </p:pic>
      <p:sp>
        <p:nvSpPr>
          <p:cNvPr id="272" name="Google Shape;272;g7fd7d1a6ee_5_168"/>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273" name="Google Shape;273;g7fd7d1a6ee_5_168"/>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2800"/>
              <a:buFont typeface="Arial"/>
              <a:buNone/>
            </a:pPr>
            <a:r>
              <a:rPr b="0" i="0" lang="en-US" sz="2800" u="none" cap="none" strike="noStrike">
                <a:solidFill>
                  <a:schemeClr val="lt1"/>
                </a:solidFill>
                <a:latin typeface="Arial"/>
                <a:ea typeface="Arial"/>
                <a:cs typeface="Arial"/>
                <a:sym typeface="Arial"/>
              </a:rPr>
              <a:t>Organization in MEE - pipeline flow</a:t>
            </a:r>
            <a:endParaRPr b="0" i="0" sz="14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74" name="Google Shape;274;g7fd7d1a6ee_5_168"/>
          <p:cNvSpPr txBox="1"/>
          <p:nvPr/>
        </p:nvSpPr>
        <p:spPr>
          <a:xfrm>
            <a:off x="341749" y="603550"/>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400" u="sng" cap="none" strike="noStrike">
              <a:solidFill>
                <a:srgbClr val="F87901"/>
              </a:solidFill>
              <a:latin typeface="Calibri"/>
              <a:ea typeface="Calibri"/>
              <a:cs typeface="Calibri"/>
              <a:sym typeface="Calibri"/>
            </a:endParaRPr>
          </a:p>
        </p:txBody>
      </p:sp>
      <p:pic>
        <p:nvPicPr>
          <p:cNvPr id="275" name="Google Shape;275;g7fd7d1a6ee_5_168"/>
          <p:cNvPicPr preferRelativeResize="0"/>
          <p:nvPr/>
        </p:nvPicPr>
        <p:blipFill rotWithShape="1">
          <a:blip r:embed="rId5">
            <a:alphaModFix/>
          </a:blip>
          <a:srcRect b="0" l="0" r="0" t="0"/>
          <a:stretch/>
        </p:blipFill>
        <p:spPr>
          <a:xfrm>
            <a:off x="185100" y="3091199"/>
            <a:ext cx="5467424" cy="2213849"/>
          </a:xfrm>
          <a:prstGeom prst="rect">
            <a:avLst/>
          </a:prstGeom>
          <a:noFill/>
          <a:ln>
            <a:noFill/>
          </a:ln>
        </p:spPr>
      </p:pic>
      <p:sp>
        <p:nvSpPr>
          <p:cNvPr id="276" name="Google Shape;276;g7fd7d1a6ee_5_168"/>
          <p:cNvSpPr/>
          <p:nvPr/>
        </p:nvSpPr>
        <p:spPr>
          <a:xfrm>
            <a:off x="2239725" y="4172550"/>
            <a:ext cx="962700" cy="3651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77" name="Google Shape;277;g7fd7d1a6ee_5_168"/>
          <p:cNvCxnSpPr>
            <a:stCxn id="276" idx="3"/>
            <a:endCxn id="278" idx="1"/>
          </p:cNvCxnSpPr>
          <p:nvPr/>
        </p:nvCxnSpPr>
        <p:spPr>
          <a:xfrm flipH="1" rot="10800000">
            <a:off x="3202425" y="4270800"/>
            <a:ext cx="573600" cy="84300"/>
          </a:xfrm>
          <a:prstGeom prst="straightConnector1">
            <a:avLst/>
          </a:prstGeom>
          <a:noFill/>
          <a:ln cap="flat" cmpd="sng" w="38100">
            <a:solidFill>
              <a:srgbClr val="F1C232"/>
            </a:solidFill>
            <a:prstDash val="solid"/>
            <a:round/>
            <a:headEnd len="sm" w="sm" type="none"/>
            <a:tailEnd len="med" w="med" type="triangle"/>
          </a:ln>
        </p:spPr>
      </p:cxnSp>
      <p:pic>
        <p:nvPicPr>
          <p:cNvPr id="279" name="Google Shape;279;g7fd7d1a6ee_5_168"/>
          <p:cNvPicPr preferRelativeResize="0"/>
          <p:nvPr/>
        </p:nvPicPr>
        <p:blipFill rotWithShape="1">
          <a:blip r:embed="rId6">
            <a:alphaModFix/>
          </a:blip>
          <a:srcRect b="0" l="0" r="0" t="0"/>
          <a:stretch/>
        </p:blipFill>
        <p:spPr>
          <a:xfrm>
            <a:off x="3775900" y="2895548"/>
            <a:ext cx="6547627" cy="2750624"/>
          </a:xfrm>
          <a:prstGeom prst="rect">
            <a:avLst/>
          </a:prstGeom>
          <a:noFill/>
          <a:ln>
            <a:noFill/>
          </a:ln>
        </p:spPr>
      </p:pic>
      <p:sp>
        <p:nvSpPr>
          <p:cNvPr id="280" name="Google Shape;280;g7fd7d1a6ee_5_168"/>
          <p:cNvSpPr/>
          <p:nvPr/>
        </p:nvSpPr>
        <p:spPr>
          <a:xfrm>
            <a:off x="7063775" y="5265550"/>
            <a:ext cx="1034400" cy="2418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g7fd7d1a6ee_5_168"/>
          <p:cNvSpPr/>
          <p:nvPr/>
        </p:nvSpPr>
        <p:spPr>
          <a:xfrm>
            <a:off x="3775900" y="2895550"/>
            <a:ext cx="6547500" cy="27507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g7fd7d1a6ee_5_168"/>
          <p:cNvSpPr txBox="1"/>
          <p:nvPr/>
        </p:nvSpPr>
        <p:spPr>
          <a:xfrm>
            <a:off x="341749" y="5778700"/>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rPr b="0" i="0" lang="en-US" sz="1400" u="sng" cap="none" strike="noStrike">
                <a:solidFill>
                  <a:srgbClr val="F87901"/>
                </a:solidFill>
                <a:latin typeface="Calibri"/>
                <a:ea typeface="Calibri"/>
                <a:cs typeface="Calibri"/>
                <a:sym typeface="Calibri"/>
              </a:rPr>
              <a:t>* We are explaining “weak” workflow in the next slide</a:t>
            </a:r>
            <a:endParaRPr b="0" i="0" sz="1400" u="sng" cap="none" strike="noStrike">
              <a:solidFill>
                <a:srgbClr val="F8790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5" name="Shape 285"/>
        <p:cNvGrpSpPr/>
        <p:nvPr/>
      </p:nvGrpSpPr>
      <p:grpSpPr>
        <a:xfrm>
          <a:off x="0" y="0"/>
          <a:ext cx="0" cy="0"/>
          <a:chOff x="0" y="0"/>
          <a:chExt cx="0" cy="0"/>
        </a:xfrm>
      </p:grpSpPr>
      <p:sp>
        <p:nvSpPr>
          <p:cNvPr id="286" name="Google Shape;286;g7fd7d1a6ee_5_213"/>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87" name="Google Shape;287;g7fd7d1a6ee_5_213"/>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288" name="Google Shape;288;g7fd7d1a6ee_5_213"/>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289" name="Google Shape;289;g7fd7d1a6ee_5_213"/>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290" name="Google Shape;290;g7fd7d1a6ee_5_213"/>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91" name="Google Shape;291;g7fd7d1a6ee_5_213"/>
          <p:cNvSpPr txBox="1"/>
          <p:nvPr/>
        </p:nvSpPr>
        <p:spPr>
          <a:xfrm>
            <a:off x="341750" y="603542"/>
            <a:ext cx="11544300" cy="18036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600"/>
              </a:spcBef>
              <a:spcAft>
                <a:spcPts val="600"/>
              </a:spcAft>
              <a:buClr>
                <a:srgbClr val="000000"/>
              </a:buClr>
              <a:buSzPts val="2200"/>
              <a:buFont typeface="Arial"/>
              <a:buNone/>
            </a:pPr>
            <a:r>
              <a:rPr b="0" i="0" lang="en-US" sz="2200" u="none" cap="none" strike="noStrike">
                <a:solidFill>
                  <a:schemeClr val="dk2"/>
                </a:solidFill>
                <a:latin typeface="Calibri"/>
                <a:ea typeface="Calibri"/>
                <a:cs typeface="Calibri"/>
                <a:sym typeface="Calibri"/>
              </a:rPr>
              <a:t>Each pipeline step defines list of data file types which need to be present in order to start the calculation. When we will take several pipeline steps and compose it into the pipeline flow the order in which calculation are executed is created in automatic way. What is more there can be a situation when manual user intervention is needed. He or she needs to manually provide additional data to start the calculation</a:t>
            </a:r>
            <a:endParaRPr b="0" baseline="30000" i="0" sz="1500" u="none" cap="none" strike="noStrike">
              <a:solidFill>
                <a:schemeClr val="dk2"/>
              </a:solidFill>
              <a:latin typeface="Calibri"/>
              <a:ea typeface="Calibri"/>
              <a:cs typeface="Calibri"/>
              <a:sym typeface="Calibri"/>
            </a:endParaRPr>
          </a:p>
        </p:txBody>
      </p:sp>
      <p:pic>
        <p:nvPicPr>
          <p:cNvPr descr="The EU flag" id="292" name="Google Shape;292;g7fd7d1a6ee_5_213"/>
          <p:cNvPicPr preferRelativeResize="0"/>
          <p:nvPr/>
        </p:nvPicPr>
        <p:blipFill rotWithShape="1">
          <a:blip r:embed="rId3">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293" name="Google Shape;293;g7fd7d1a6ee_5_213"/>
          <p:cNvPicPr preferRelativeResize="0"/>
          <p:nvPr/>
        </p:nvPicPr>
        <p:blipFill rotWithShape="1">
          <a:blip r:embed="rId4">
            <a:alphaModFix/>
          </a:blip>
          <a:srcRect b="0" l="0" r="0" t="0"/>
          <a:stretch/>
        </p:blipFill>
        <p:spPr>
          <a:xfrm>
            <a:off x="134736" y="6372839"/>
            <a:ext cx="511811" cy="474346"/>
          </a:xfrm>
          <a:prstGeom prst="rect">
            <a:avLst/>
          </a:prstGeom>
          <a:noFill/>
          <a:ln>
            <a:noFill/>
          </a:ln>
        </p:spPr>
      </p:pic>
      <p:sp>
        <p:nvSpPr>
          <p:cNvPr id="294" name="Google Shape;294;g7fd7d1a6ee_5_213"/>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295" name="Google Shape;295;g7fd7d1a6ee_5_213"/>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2800"/>
              <a:buFont typeface="Arial"/>
              <a:buNone/>
            </a:pPr>
            <a:r>
              <a:rPr b="0" i="0" lang="en-US" sz="2800" u="none" cap="none" strike="noStrike">
                <a:solidFill>
                  <a:schemeClr val="lt1"/>
                </a:solidFill>
                <a:latin typeface="Arial"/>
                <a:ea typeface="Arial"/>
                <a:cs typeface="Arial"/>
                <a:sym typeface="Arial"/>
              </a:rPr>
              <a:t>Organization in MEE - pipeline flow -&gt; weak workflow</a:t>
            </a:r>
            <a:endParaRPr b="0" i="0" sz="14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96" name="Google Shape;296;g7fd7d1a6ee_5_213"/>
          <p:cNvSpPr txBox="1"/>
          <p:nvPr/>
        </p:nvSpPr>
        <p:spPr>
          <a:xfrm>
            <a:off x="341749" y="603550"/>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400" u="sng" cap="none" strike="noStrike">
              <a:solidFill>
                <a:srgbClr val="F87901"/>
              </a:solidFill>
              <a:latin typeface="Calibri"/>
              <a:ea typeface="Calibri"/>
              <a:cs typeface="Calibri"/>
              <a:sym typeface="Calibri"/>
            </a:endParaRPr>
          </a:p>
        </p:txBody>
      </p:sp>
      <p:sp>
        <p:nvSpPr>
          <p:cNvPr id="297" name="Google Shape;297;g7fd7d1a6ee_5_213"/>
          <p:cNvSpPr/>
          <p:nvPr/>
        </p:nvSpPr>
        <p:spPr>
          <a:xfrm>
            <a:off x="1178175" y="2814150"/>
            <a:ext cx="20547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Generate numbers</a:t>
            </a:r>
            <a:endParaRPr b="0" i="0" sz="1400" u="none" cap="none" strike="noStrike">
              <a:solidFill>
                <a:srgbClr val="000000"/>
              </a:solidFill>
              <a:latin typeface="Arial"/>
              <a:ea typeface="Arial"/>
              <a:cs typeface="Arial"/>
              <a:sym typeface="Arial"/>
            </a:endParaRPr>
          </a:p>
        </p:txBody>
      </p:sp>
      <p:sp>
        <p:nvSpPr>
          <p:cNvPr id="298" name="Google Shape;298;g7fd7d1a6ee_5_213"/>
          <p:cNvSpPr/>
          <p:nvPr/>
        </p:nvSpPr>
        <p:spPr>
          <a:xfrm>
            <a:off x="1314825" y="3501200"/>
            <a:ext cx="1776900" cy="34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Numbers</a:t>
            </a:r>
            <a:endParaRPr b="0" i="0" sz="1400" u="none" cap="none" strike="noStrike">
              <a:solidFill>
                <a:srgbClr val="000000"/>
              </a:solidFill>
              <a:latin typeface="Arial"/>
              <a:ea typeface="Arial"/>
              <a:cs typeface="Arial"/>
              <a:sym typeface="Arial"/>
            </a:endParaRPr>
          </a:p>
        </p:txBody>
      </p:sp>
      <p:sp>
        <p:nvSpPr>
          <p:cNvPr id="299" name="Google Shape;299;g7fd7d1a6ee_5_213"/>
          <p:cNvSpPr/>
          <p:nvPr/>
        </p:nvSpPr>
        <p:spPr>
          <a:xfrm>
            <a:off x="1178175" y="4164850"/>
            <a:ext cx="20547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Sort</a:t>
            </a:r>
            <a:endParaRPr b="0" i="0" sz="1400" u="none" cap="none" strike="noStrike">
              <a:solidFill>
                <a:srgbClr val="000000"/>
              </a:solidFill>
              <a:latin typeface="Arial"/>
              <a:ea typeface="Arial"/>
              <a:cs typeface="Arial"/>
              <a:sym typeface="Arial"/>
            </a:endParaRPr>
          </a:p>
        </p:txBody>
      </p:sp>
      <p:sp>
        <p:nvSpPr>
          <p:cNvPr id="300" name="Google Shape;300;g7fd7d1a6ee_5_213"/>
          <p:cNvSpPr/>
          <p:nvPr/>
        </p:nvSpPr>
        <p:spPr>
          <a:xfrm>
            <a:off x="2551300" y="4955563"/>
            <a:ext cx="1776900" cy="34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Numbers</a:t>
            </a:r>
            <a:endParaRPr b="0" i="0" sz="1400" u="none" cap="none" strike="noStrike">
              <a:solidFill>
                <a:srgbClr val="000000"/>
              </a:solidFill>
              <a:latin typeface="Arial"/>
              <a:ea typeface="Arial"/>
              <a:cs typeface="Arial"/>
              <a:sym typeface="Arial"/>
            </a:endParaRPr>
          </a:p>
        </p:txBody>
      </p:sp>
      <p:cxnSp>
        <p:nvCxnSpPr>
          <p:cNvPr id="301" name="Google Shape;301;g7fd7d1a6ee_5_213"/>
          <p:cNvCxnSpPr>
            <a:stCxn id="297" idx="2"/>
            <a:endCxn id="298" idx="0"/>
          </p:cNvCxnSpPr>
          <p:nvPr/>
        </p:nvCxnSpPr>
        <p:spPr>
          <a:xfrm flipH="1">
            <a:off x="2203425" y="3179250"/>
            <a:ext cx="2100" cy="321900"/>
          </a:xfrm>
          <a:prstGeom prst="straightConnector1">
            <a:avLst/>
          </a:prstGeom>
          <a:noFill/>
          <a:ln cap="flat" cmpd="sng" w="9525">
            <a:solidFill>
              <a:schemeClr val="dk2"/>
            </a:solidFill>
            <a:prstDash val="solid"/>
            <a:round/>
            <a:headEnd len="sm" w="sm" type="none"/>
            <a:tailEnd len="med" w="med" type="triangle"/>
          </a:ln>
        </p:spPr>
      </p:cxnSp>
      <p:cxnSp>
        <p:nvCxnSpPr>
          <p:cNvPr id="302" name="Google Shape;302;g7fd7d1a6ee_5_213"/>
          <p:cNvCxnSpPr>
            <a:stCxn id="298" idx="4"/>
            <a:endCxn id="299" idx="0"/>
          </p:cNvCxnSpPr>
          <p:nvPr/>
        </p:nvCxnSpPr>
        <p:spPr>
          <a:xfrm>
            <a:off x="2203275" y="3842900"/>
            <a:ext cx="2100" cy="321900"/>
          </a:xfrm>
          <a:prstGeom prst="straightConnector1">
            <a:avLst/>
          </a:prstGeom>
          <a:noFill/>
          <a:ln cap="flat" cmpd="sng" w="9525">
            <a:solidFill>
              <a:schemeClr val="dk2"/>
            </a:solidFill>
            <a:prstDash val="solid"/>
            <a:round/>
            <a:headEnd len="sm" w="sm" type="none"/>
            <a:tailEnd len="med" w="med" type="triangle"/>
          </a:ln>
        </p:spPr>
      </p:cxnSp>
      <p:cxnSp>
        <p:nvCxnSpPr>
          <p:cNvPr id="303" name="Google Shape;303;g7fd7d1a6ee_5_213"/>
          <p:cNvCxnSpPr>
            <a:stCxn id="299" idx="2"/>
            <a:endCxn id="300" idx="0"/>
          </p:cNvCxnSpPr>
          <p:nvPr/>
        </p:nvCxnSpPr>
        <p:spPr>
          <a:xfrm>
            <a:off x="2205525" y="4529950"/>
            <a:ext cx="1234200" cy="425700"/>
          </a:xfrm>
          <a:prstGeom prst="straightConnector1">
            <a:avLst/>
          </a:prstGeom>
          <a:noFill/>
          <a:ln cap="flat" cmpd="sng" w="9525">
            <a:solidFill>
              <a:schemeClr val="dk2"/>
            </a:solidFill>
            <a:prstDash val="solid"/>
            <a:round/>
            <a:headEnd len="sm" w="sm" type="none"/>
            <a:tailEnd len="med" w="med" type="triangle"/>
          </a:ln>
        </p:spPr>
      </p:cxnSp>
      <p:sp>
        <p:nvSpPr>
          <p:cNvPr id="304" name="Google Shape;304;g7fd7d1a6ee_5_213"/>
          <p:cNvSpPr/>
          <p:nvPr/>
        </p:nvSpPr>
        <p:spPr>
          <a:xfrm>
            <a:off x="492375" y="5570475"/>
            <a:ext cx="20547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Generate animation</a:t>
            </a:r>
            <a:endParaRPr b="0" i="0" sz="1400" u="none" cap="none" strike="noStrike">
              <a:solidFill>
                <a:srgbClr val="000000"/>
              </a:solidFill>
              <a:latin typeface="Arial"/>
              <a:ea typeface="Arial"/>
              <a:cs typeface="Arial"/>
              <a:sym typeface="Arial"/>
            </a:endParaRPr>
          </a:p>
        </p:txBody>
      </p:sp>
      <p:sp>
        <p:nvSpPr>
          <p:cNvPr id="305" name="Google Shape;305;g7fd7d1a6ee_5_213"/>
          <p:cNvSpPr/>
          <p:nvPr/>
        </p:nvSpPr>
        <p:spPr>
          <a:xfrm>
            <a:off x="597250" y="4937013"/>
            <a:ext cx="1776900" cy="34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Sorting steps</a:t>
            </a:r>
            <a:endParaRPr b="0" i="0" sz="1400" u="none" cap="none" strike="noStrike">
              <a:solidFill>
                <a:srgbClr val="000000"/>
              </a:solidFill>
              <a:latin typeface="Arial"/>
              <a:ea typeface="Arial"/>
              <a:cs typeface="Arial"/>
              <a:sym typeface="Arial"/>
            </a:endParaRPr>
          </a:p>
        </p:txBody>
      </p:sp>
      <p:cxnSp>
        <p:nvCxnSpPr>
          <p:cNvPr id="306" name="Google Shape;306;g7fd7d1a6ee_5_213"/>
          <p:cNvCxnSpPr>
            <a:stCxn id="299" idx="2"/>
            <a:endCxn id="305" idx="0"/>
          </p:cNvCxnSpPr>
          <p:nvPr/>
        </p:nvCxnSpPr>
        <p:spPr>
          <a:xfrm flipH="1">
            <a:off x="1485825" y="4529950"/>
            <a:ext cx="719700" cy="407100"/>
          </a:xfrm>
          <a:prstGeom prst="straightConnector1">
            <a:avLst/>
          </a:prstGeom>
          <a:noFill/>
          <a:ln cap="flat" cmpd="sng" w="9525">
            <a:solidFill>
              <a:schemeClr val="dk2"/>
            </a:solidFill>
            <a:prstDash val="solid"/>
            <a:round/>
            <a:headEnd len="sm" w="sm" type="none"/>
            <a:tailEnd len="med" w="med" type="triangle"/>
          </a:ln>
        </p:spPr>
      </p:cxnSp>
      <p:cxnSp>
        <p:nvCxnSpPr>
          <p:cNvPr id="307" name="Google Shape;307;g7fd7d1a6ee_5_213"/>
          <p:cNvCxnSpPr>
            <a:stCxn id="305" idx="4"/>
            <a:endCxn id="304" idx="0"/>
          </p:cNvCxnSpPr>
          <p:nvPr/>
        </p:nvCxnSpPr>
        <p:spPr>
          <a:xfrm>
            <a:off x="1485700" y="5278713"/>
            <a:ext cx="33900" cy="291900"/>
          </a:xfrm>
          <a:prstGeom prst="straightConnector1">
            <a:avLst/>
          </a:prstGeom>
          <a:noFill/>
          <a:ln cap="flat" cmpd="sng" w="9525">
            <a:solidFill>
              <a:schemeClr val="dk2"/>
            </a:solidFill>
            <a:prstDash val="solid"/>
            <a:round/>
            <a:headEnd len="sm" w="sm" type="none"/>
            <a:tailEnd len="med" w="med" type="triangle"/>
          </a:ln>
        </p:spPr>
      </p:cxnSp>
      <p:sp>
        <p:nvSpPr>
          <p:cNvPr id="308" name="Google Shape;308;g7fd7d1a6ee_5_213"/>
          <p:cNvSpPr/>
          <p:nvPr/>
        </p:nvSpPr>
        <p:spPr>
          <a:xfrm>
            <a:off x="7266125" y="3694500"/>
            <a:ext cx="1776900" cy="34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Numbers</a:t>
            </a:r>
            <a:endParaRPr b="0" i="0" sz="1400" u="none" cap="none" strike="noStrike">
              <a:solidFill>
                <a:srgbClr val="000000"/>
              </a:solidFill>
              <a:latin typeface="Arial"/>
              <a:ea typeface="Arial"/>
              <a:cs typeface="Arial"/>
              <a:sym typeface="Arial"/>
            </a:endParaRPr>
          </a:p>
        </p:txBody>
      </p:sp>
      <p:sp>
        <p:nvSpPr>
          <p:cNvPr id="309" name="Google Shape;309;g7fd7d1a6ee_5_213"/>
          <p:cNvSpPr/>
          <p:nvPr/>
        </p:nvSpPr>
        <p:spPr>
          <a:xfrm>
            <a:off x="7129475" y="4358150"/>
            <a:ext cx="20547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Sort</a:t>
            </a:r>
            <a:endParaRPr b="0" i="0" sz="1400" u="none" cap="none" strike="noStrike">
              <a:solidFill>
                <a:srgbClr val="000000"/>
              </a:solidFill>
              <a:latin typeface="Arial"/>
              <a:ea typeface="Arial"/>
              <a:cs typeface="Arial"/>
              <a:sym typeface="Arial"/>
            </a:endParaRPr>
          </a:p>
        </p:txBody>
      </p:sp>
      <p:sp>
        <p:nvSpPr>
          <p:cNvPr id="310" name="Google Shape;310;g7fd7d1a6ee_5_213"/>
          <p:cNvSpPr/>
          <p:nvPr/>
        </p:nvSpPr>
        <p:spPr>
          <a:xfrm>
            <a:off x="8502600" y="5148863"/>
            <a:ext cx="1776900" cy="34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Numbers</a:t>
            </a:r>
            <a:endParaRPr b="0" i="0" sz="1400" u="none" cap="none" strike="noStrike">
              <a:solidFill>
                <a:srgbClr val="000000"/>
              </a:solidFill>
              <a:latin typeface="Arial"/>
              <a:ea typeface="Arial"/>
              <a:cs typeface="Arial"/>
              <a:sym typeface="Arial"/>
            </a:endParaRPr>
          </a:p>
        </p:txBody>
      </p:sp>
      <p:cxnSp>
        <p:nvCxnSpPr>
          <p:cNvPr id="311" name="Google Shape;311;g7fd7d1a6ee_5_213"/>
          <p:cNvCxnSpPr>
            <a:endCxn id="308" idx="0"/>
          </p:cNvCxnSpPr>
          <p:nvPr/>
        </p:nvCxnSpPr>
        <p:spPr>
          <a:xfrm flipH="1">
            <a:off x="8154575" y="3372600"/>
            <a:ext cx="2400" cy="321900"/>
          </a:xfrm>
          <a:prstGeom prst="straightConnector1">
            <a:avLst/>
          </a:prstGeom>
          <a:noFill/>
          <a:ln cap="flat" cmpd="sng" w="9525">
            <a:solidFill>
              <a:schemeClr val="dk2"/>
            </a:solidFill>
            <a:prstDash val="solid"/>
            <a:round/>
            <a:headEnd len="sm" w="sm" type="none"/>
            <a:tailEnd len="med" w="med" type="triangle"/>
          </a:ln>
        </p:spPr>
      </p:cxnSp>
      <p:cxnSp>
        <p:nvCxnSpPr>
          <p:cNvPr id="312" name="Google Shape;312;g7fd7d1a6ee_5_213"/>
          <p:cNvCxnSpPr>
            <a:stCxn id="308" idx="4"/>
            <a:endCxn id="309" idx="0"/>
          </p:cNvCxnSpPr>
          <p:nvPr/>
        </p:nvCxnSpPr>
        <p:spPr>
          <a:xfrm>
            <a:off x="8154575" y="4036200"/>
            <a:ext cx="2100" cy="321900"/>
          </a:xfrm>
          <a:prstGeom prst="straightConnector1">
            <a:avLst/>
          </a:prstGeom>
          <a:noFill/>
          <a:ln cap="flat" cmpd="sng" w="9525">
            <a:solidFill>
              <a:schemeClr val="dk2"/>
            </a:solidFill>
            <a:prstDash val="solid"/>
            <a:round/>
            <a:headEnd len="sm" w="sm" type="none"/>
            <a:tailEnd len="med" w="med" type="triangle"/>
          </a:ln>
        </p:spPr>
      </p:cxnSp>
      <p:cxnSp>
        <p:nvCxnSpPr>
          <p:cNvPr id="313" name="Google Shape;313;g7fd7d1a6ee_5_213"/>
          <p:cNvCxnSpPr>
            <a:stCxn id="309" idx="2"/>
            <a:endCxn id="310" idx="0"/>
          </p:cNvCxnSpPr>
          <p:nvPr/>
        </p:nvCxnSpPr>
        <p:spPr>
          <a:xfrm>
            <a:off x="8156825" y="4723250"/>
            <a:ext cx="1234200" cy="425700"/>
          </a:xfrm>
          <a:prstGeom prst="straightConnector1">
            <a:avLst/>
          </a:prstGeom>
          <a:noFill/>
          <a:ln cap="flat" cmpd="sng" w="9525">
            <a:solidFill>
              <a:schemeClr val="dk2"/>
            </a:solidFill>
            <a:prstDash val="solid"/>
            <a:round/>
            <a:headEnd len="sm" w="sm" type="none"/>
            <a:tailEnd len="med" w="med" type="triangle"/>
          </a:ln>
        </p:spPr>
      </p:cxnSp>
      <p:sp>
        <p:nvSpPr>
          <p:cNvPr id="314" name="Google Shape;314;g7fd7d1a6ee_5_213"/>
          <p:cNvSpPr/>
          <p:nvPr/>
        </p:nvSpPr>
        <p:spPr>
          <a:xfrm>
            <a:off x="6443675" y="5763775"/>
            <a:ext cx="2054700" cy="365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Generate animation</a:t>
            </a:r>
            <a:endParaRPr b="0" i="0" sz="1400" u="none" cap="none" strike="noStrike">
              <a:solidFill>
                <a:srgbClr val="000000"/>
              </a:solidFill>
              <a:latin typeface="Arial"/>
              <a:ea typeface="Arial"/>
              <a:cs typeface="Arial"/>
              <a:sym typeface="Arial"/>
            </a:endParaRPr>
          </a:p>
        </p:txBody>
      </p:sp>
      <p:sp>
        <p:nvSpPr>
          <p:cNvPr id="315" name="Google Shape;315;g7fd7d1a6ee_5_213"/>
          <p:cNvSpPr/>
          <p:nvPr/>
        </p:nvSpPr>
        <p:spPr>
          <a:xfrm>
            <a:off x="6548550" y="5130313"/>
            <a:ext cx="1776900" cy="3417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Sorting steps</a:t>
            </a:r>
            <a:endParaRPr b="0" i="0" sz="1400" u="none" cap="none" strike="noStrike">
              <a:solidFill>
                <a:srgbClr val="000000"/>
              </a:solidFill>
              <a:latin typeface="Arial"/>
              <a:ea typeface="Arial"/>
              <a:cs typeface="Arial"/>
              <a:sym typeface="Arial"/>
            </a:endParaRPr>
          </a:p>
        </p:txBody>
      </p:sp>
      <p:cxnSp>
        <p:nvCxnSpPr>
          <p:cNvPr id="316" name="Google Shape;316;g7fd7d1a6ee_5_213"/>
          <p:cNvCxnSpPr>
            <a:stCxn id="309" idx="2"/>
            <a:endCxn id="315" idx="0"/>
          </p:cNvCxnSpPr>
          <p:nvPr/>
        </p:nvCxnSpPr>
        <p:spPr>
          <a:xfrm flipH="1">
            <a:off x="7437125" y="4723250"/>
            <a:ext cx="719700" cy="407100"/>
          </a:xfrm>
          <a:prstGeom prst="straightConnector1">
            <a:avLst/>
          </a:prstGeom>
          <a:noFill/>
          <a:ln cap="flat" cmpd="sng" w="9525">
            <a:solidFill>
              <a:schemeClr val="dk2"/>
            </a:solidFill>
            <a:prstDash val="solid"/>
            <a:round/>
            <a:headEnd len="sm" w="sm" type="none"/>
            <a:tailEnd len="med" w="med" type="triangle"/>
          </a:ln>
        </p:spPr>
      </p:cxnSp>
      <p:cxnSp>
        <p:nvCxnSpPr>
          <p:cNvPr id="317" name="Google Shape;317;g7fd7d1a6ee_5_213"/>
          <p:cNvCxnSpPr>
            <a:stCxn id="315" idx="4"/>
            <a:endCxn id="314" idx="0"/>
          </p:cNvCxnSpPr>
          <p:nvPr/>
        </p:nvCxnSpPr>
        <p:spPr>
          <a:xfrm>
            <a:off x="7437000" y="5472013"/>
            <a:ext cx="33900" cy="291900"/>
          </a:xfrm>
          <a:prstGeom prst="straightConnector1">
            <a:avLst/>
          </a:prstGeom>
          <a:noFill/>
          <a:ln cap="flat" cmpd="sng" w="9525">
            <a:solidFill>
              <a:schemeClr val="dk2"/>
            </a:solidFill>
            <a:prstDash val="solid"/>
            <a:round/>
            <a:headEnd len="sm" w="sm" type="none"/>
            <a:tailEnd len="med" w="med" type="triangle"/>
          </a:ln>
        </p:spPr>
      </p:cxnSp>
      <p:pic>
        <p:nvPicPr>
          <p:cNvPr id="318" name="Google Shape;318;g7fd7d1a6ee_5_213"/>
          <p:cNvPicPr preferRelativeResize="0"/>
          <p:nvPr/>
        </p:nvPicPr>
        <p:blipFill rotWithShape="1">
          <a:blip r:embed="rId5">
            <a:alphaModFix/>
          </a:blip>
          <a:srcRect b="0" l="0" r="0" t="0"/>
          <a:stretch/>
        </p:blipFill>
        <p:spPr>
          <a:xfrm>
            <a:off x="7615563" y="2249732"/>
            <a:ext cx="1078024" cy="10780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2" name="Shape 322"/>
        <p:cNvGrpSpPr/>
        <p:nvPr/>
      </p:nvGrpSpPr>
      <p:grpSpPr>
        <a:xfrm>
          <a:off x="0" y="0"/>
          <a:ext cx="0" cy="0"/>
          <a:chOff x="0" y="0"/>
          <a:chExt cx="0" cy="0"/>
        </a:xfrm>
      </p:grpSpPr>
      <p:sp>
        <p:nvSpPr>
          <p:cNvPr id="323" name="Google Shape;323;g7fd7d1a6ee_5_281"/>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24" name="Google Shape;324;g7fd7d1a6ee_5_281"/>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325" name="Google Shape;325;g7fd7d1a6ee_5_281"/>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326" name="Google Shape;326;g7fd7d1a6ee_5_281"/>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327" name="Google Shape;327;g7fd7d1a6ee_5_281"/>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28" name="Google Shape;328;g7fd7d1a6ee_5_281"/>
          <p:cNvSpPr txBox="1"/>
          <p:nvPr/>
        </p:nvSpPr>
        <p:spPr>
          <a:xfrm>
            <a:off x="323850" y="756988"/>
            <a:ext cx="11544300" cy="53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600"/>
              </a:spcBef>
              <a:spcAft>
                <a:spcPts val="600"/>
              </a:spcAft>
              <a:buClr>
                <a:srgbClr val="000000"/>
              </a:buClr>
              <a:buSzPts val="2200"/>
              <a:buFont typeface="Arial"/>
              <a:buNone/>
            </a:pPr>
            <a:r>
              <a:rPr b="0" i="0" lang="en-US" sz="2200" u="none" cap="none" strike="noStrike">
                <a:solidFill>
                  <a:schemeClr val="dk2"/>
                </a:solidFill>
                <a:latin typeface="Calibri"/>
                <a:ea typeface="Calibri"/>
                <a:cs typeface="Calibri"/>
                <a:sym typeface="Calibri"/>
              </a:rPr>
              <a:t>Now we can start defined calculation on patient data similar like shown during first MEE demo.</a:t>
            </a:r>
            <a:endParaRPr b="0" baseline="30000" i="0" sz="1500" u="none" cap="none" strike="noStrike">
              <a:solidFill>
                <a:schemeClr val="dk2"/>
              </a:solidFill>
              <a:latin typeface="Calibri"/>
              <a:ea typeface="Calibri"/>
              <a:cs typeface="Calibri"/>
              <a:sym typeface="Calibri"/>
            </a:endParaRPr>
          </a:p>
        </p:txBody>
      </p:sp>
      <p:pic>
        <p:nvPicPr>
          <p:cNvPr descr="The EU flag" id="329" name="Google Shape;329;g7fd7d1a6ee_5_281"/>
          <p:cNvPicPr preferRelativeResize="0"/>
          <p:nvPr/>
        </p:nvPicPr>
        <p:blipFill rotWithShape="1">
          <a:blip r:embed="rId3">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330" name="Google Shape;330;g7fd7d1a6ee_5_281"/>
          <p:cNvPicPr preferRelativeResize="0"/>
          <p:nvPr/>
        </p:nvPicPr>
        <p:blipFill rotWithShape="1">
          <a:blip r:embed="rId4">
            <a:alphaModFix/>
          </a:blip>
          <a:srcRect b="0" l="0" r="0" t="0"/>
          <a:stretch/>
        </p:blipFill>
        <p:spPr>
          <a:xfrm>
            <a:off x="134736" y="6372839"/>
            <a:ext cx="511811" cy="474346"/>
          </a:xfrm>
          <a:prstGeom prst="rect">
            <a:avLst/>
          </a:prstGeom>
          <a:noFill/>
          <a:ln>
            <a:noFill/>
          </a:ln>
        </p:spPr>
      </p:pic>
      <p:sp>
        <p:nvSpPr>
          <p:cNvPr id="331" name="Google Shape;331;g7fd7d1a6ee_5_281"/>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332" name="Google Shape;332;g7fd7d1a6ee_5_281"/>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2800"/>
              <a:buFont typeface="Arial"/>
              <a:buNone/>
            </a:pPr>
            <a:r>
              <a:rPr b="0" i="0" lang="en-US" sz="2800" u="none" cap="none" strike="noStrike">
                <a:solidFill>
                  <a:schemeClr val="lt1"/>
                </a:solidFill>
                <a:latin typeface="Arial"/>
                <a:ea typeface="Arial"/>
                <a:cs typeface="Arial"/>
                <a:sym typeface="Arial"/>
              </a:rPr>
              <a:t>Organization in MEE - start the calculation</a:t>
            </a:r>
            <a:endParaRPr b="0" i="0" sz="14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333" name="Google Shape;333;g7fd7d1a6ee_5_281"/>
          <p:cNvSpPr txBox="1"/>
          <p:nvPr/>
        </p:nvSpPr>
        <p:spPr>
          <a:xfrm>
            <a:off x="341749" y="603550"/>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400" u="sng" cap="none" strike="noStrike">
              <a:solidFill>
                <a:srgbClr val="F87901"/>
              </a:solidFill>
              <a:latin typeface="Calibri"/>
              <a:ea typeface="Calibri"/>
              <a:cs typeface="Calibri"/>
              <a:sym typeface="Calibri"/>
            </a:endParaRPr>
          </a:p>
        </p:txBody>
      </p:sp>
      <p:sp>
        <p:nvSpPr>
          <p:cNvPr id="334" name="Google Shape;334;g7fd7d1a6ee_5_281"/>
          <p:cNvSpPr/>
          <p:nvPr/>
        </p:nvSpPr>
        <p:spPr>
          <a:xfrm>
            <a:off x="2239725" y="4172550"/>
            <a:ext cx="962700" cy="3651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335" name="Google Shape;335;g7fd7d1a6ee_5_281"/>
          <p:cNvCxnSpPr>
            <a:stCxn id="334" idx="3"/>
          </p:cNvCxnSpPr>
          <p:nvPr/>
        </p:nvCxnSpPr>
        <p:spPr>
          <a:xfrm flipH="1" rot="10800000">
            <a:off x="3202425" y="4270800"/>
            <a:ext cx="573600" cy="84300"/>
          </a:xfrm>
          <a:prstGeom prst="straightConnector1">
            <a:avLst/>
          </a:prstGeom>
          <a:noFill/>
          <a:ln cap="flat" cmpd="sng" w="38100">
            <a:solidFill>
              <a:srgbClr val="F1C232"/>
            </a:solidFill>
            <a:prstDash val="solid"/>
            <a:round/>
            <a:headEnd len="sm" w="sm" type="none"/>
            <a:tailEnd len="med" w="med" type="triangle"/>
          </a:ln>
        </p:spPr>
      </p:cxnSp>
      <p:sp>
        <p:nvSpPr>
          <p:cNvPr id="336" name="Google Shape;336;g7fd7d1a6ee_5_281"/>
          <p:cNvSpPr/>
          <p:nvPr/>
        </p:nvSpPr>
        <p:spPr>
          <a:xfrm>
            <a:off x="7063775" y="5265550"/>
            <a:ext cx="1034400" cy="2418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337" name="Google Shape;337;g7fd7d1a6ee_5_281"/>
          <p:cNvPicPr preferRelativeResize="0"/>
          <p:nvPr/>
        </p:nvPicPr>
        <p:blipFill rotWithShape="1">
          <a:blip r:embed="rId5">
            <a:alphaModFix/>
          </a:blip>
          <a:srcRect b="0" l="0" r="0" t="0"/>
          <a:stretch/>
        </p:blipFill>
        <p:spPr>
          <a:xfrm>
            <a:off x="134725" y="1435842"/>
            <a:ext cx="4756176" cy="2151925"/>
          </a:xfrm>
          <a:prstGeom prst="rect">
            <a:avLst/>
          </a:prstGeom>
          <a:noFill/>
          <a:ln>
            <a:noFill/>
          </a:ln>
        </p:spPr>
      </p:pic>
      <p:pic>
        <p:nvPicPr>
          <p:cNvPr id="338" name="Google Shape;338;g7fd7d1a6ee_5_281"/>
          <p:cNvPicPr preferRelativeResize="0"/>
          <p:nvPr/>
        </p:nvPicPr>
        <p:blipFill rotWithShape="1">
          <a:blip r:embed="rId6">
            <a:alphaModFix/>
          </a:blip>
          <a:srcRect b="0" l="0" r="0" t="0"/>
          <a:stretch/>
        </p:blipFill>
        <p:spPr>
          <a:xfrm>
            <a:off x="1375882" y="2671120"/>
            <a:ext cx="4528674" cy="2312900"/>
          </a:xfrm>
          <a:prstGeom prst="rect">
            <a:avLst/>
          </a:prstGeom>
          <a:noFill/>
          <a:ln>
            <a:noFill/>
          </a:ln>
        </p:spPr>
      </p:pic>
      <p:pic>
        <p:nvPicPr>
          <p:cNvPr id="339" name="Google Shape;339;g7fd7d1a6ee_5_281"/>
          <p:cNvPicPr preferRelativeResize="0"/>
          <p:nvPr/>
        </p:nvPicPr>
        <p:blipFill rotWithShape="1">
          <a:blip r:embed="rId7">
            <a:alphaModFix/>
          </a:blip>
          <a:srcRect b="0" l="0" r="0" t="0"/>
          <a:stretch/>
        </p:blipFill>
        <p:spPr>
          <a:xfrm>
            <a:off x="4159900" y="3217097"/>
            <a:ext cx="4664550" cy="2554024"/>
          </a:xfrm>
          <a:prstGeom prst="rect">
            <a:avLst/>
          </a:prstGeom>
          <a:noFill/>
          <a:ln>
            <a:noFill/>
          </a:ln>
        </p:spPr>
      </p:pic>
      <p:pic>
        <p:nvPicPr>
          <p:cNvPr id="340" name="Google Shape;340;g7fd7d1a6ee_5_281"/>
          <p:cNvPicPr preferRelativeResize="0"/>
          <p:nvPr/>
        </p:nvPicPr>
        <p:blipFill rotWithShape="1">
          <a:blip r:embed="rId8">
            <a:alphaModFix/>
          </a:blip>
          <a:srcRect b="0" l="0" r="0" t="0"/>
          <a:stretch/>
        </p:blipFill>
        <p:spPr>
          <a:xfrm>
            <a:off x="6769850" y="3557101"/>
            <a:ext cx="5325950" cy="27205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4" name="Shape 344"/>
        <p:cNvGrpSpPr/>
        <p:nvPr/>
      </p:nvGrpSpPr>
      <p:grpSpPr>
        <a:xfrm>
          <a:off x="0" y="0"/>
          <a:ext cx="0" cy="0"/>
          <a:chOff x="0" y="0"/>
          <a:chExt cx="0" cy="0"/>
        </a:xfrm>
      </p:grpSpPr>
      <p:sp>
        <p:nvSpPr>
          <p:cNvPr id="345" name="Google Shape;345;g7fed40cd34_0_17"/>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46" name="Google Shape;346;g7fed40cd34_0_17"/>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347" name="Google Shape;347;g7fed40cd34_0_17"/>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348" name="Google Shape;348;g7fed40cd34_0_17"/>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349" name="Google Shape;349;g7fed40cd34_0_17"/>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50" name="Google Shape;350;g7fed40cd34_0_17"/>
          <p:cNvSpPr txBox="1"/>
          <p:nvPr/>
        </p:nvSpPr>
        <p:spPr>
          <a:xfrm>
            <a:off x="341750" y="1017650"/>
            <a:ext cx="11544300" cy="5107500"/>
          </a:xfrm>
          <a:prstGeom prst="rect">
            <a:avLst/>
          </a:prstGeom>
          <a:noFill/>
          <a:ln>
            <a:noFill/>
          </a:ln>
        </p:spPr>
        <p:txBody>
          <a:bodyPr anchorCtr="0" anchor="t"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3100"/>
              <a:buFont typeface="Arial"/>
              <a:buNone/>
            </a:pPr>
            <a:r>
              <a:t/>
            </a:r>
            <a:endParaRPr b="0" i="0" sz="3100" u="none" cap="none" strike="noStrike">
              <a:solidFill>
                <a:schemeClr val="dk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100"/>
              <a:buFont typeface="Arial"/>
              <a:buNone/>
            </a:pPr>
            <a:r>
              <a:t/>
            </a:r>
            <a:endParaRPr b="0" i="0" sz="3100" u="none" cap="none" strike="noStrike">
              <a:solidFill>
                <a:schemeClr val="dk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100"/>
              <a:buFont typeface="Arial"/>
              <a:buNone/>
            </a:pPr>
            <a:r>
              <a:rPr b="0" i="0" lang="en-US" sz="3100" u="none" cap="none" strike="noStrike">
                <a:solidFill>
                  <a:schemeClr val="dk2"/>
                </a:solidFill>
                <a:latin typeface="Calibri"/>
                <a:ea typeface="Calibri"/>
                <a:cs typeface="Calibri"/>
                <a:sym typeface="Calibri"/>
              </a:rPr>
              <a:t>Now it is time to see all these elements in action</a:t>
            </a:r>
            <a:endParaRPr b="0" i="0" sz="3100" u="none" cap="none" strike="noStrike">
              <a:solidFill>
                <a:schemeClr val="dk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100"/>
              <a:buFont typeface="Arial"/>
              <a:buNone/>
            </a:pPr>
            <a:r>
              <a:t/>
            </a:r>
            <a:endParaRPr b="0" i="0" sz="3100" u="none" cap="none" strike="noStrike">
              <a:solidFill>
                <a:schemeClr val="dk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3100"/>
              <a:buFont typeface="Arial"/>
              <a:buNone/>
            </a:pPr>
            <a:r>
              <a:t/>
            </a:r>
            <a:endParaRPr b="0" i="0" sz="3100" u="none" cap="none" strike="noStrike">
              <a:solidFill>
                <a:schemeClr val="dk2"/>
              </a:solidFill>
              <a:latin typeface="Calibri"/>
              <a:ea typeface="Calibri"/>
              <a:cs typeface="Calibri"/>
              <a:sym typeface="Calibri"/>
            </a:endParaRPr>
          </a:p>
          <a:p>
            <a:pPr indent="0" lvl="0" marL="0" marR="0" rtl="0" algn="ctr">
              <a:lnSpc>
                <a:spcPct val="100000"/>
              </a:lnSpc>
              <a:spcBef>
                <a:spcPts val="0"/>
              </a:spcBef>
              <a:spcAft>
                <a:spcPts val="0"/>
              </a:spcAft>
              <a:buClr>
                <a:srgbClr val="000000"/>
              </a:buClr>
              <a:buSzPts val="5100"/>
              <a:buFont typeface="Arial"/>
              <a:buNone/>
            </a:pPr>
            <a:r>
              <a:rPr b="0" i="0" lang="en-US" sz="5100" u="none" cap="none" strike="noStrike">
                <a:solidFill>
                  <a:schemeClr val="dk2"/>
                </a:solidFill>
                <a:latin typeface="Calibri"/>
                <a:ea typeface="Calibri"/>
                <a:cs typeface="Calibri"/>
                <a:sym typeface="Calibri"/>
              </a:rPr>
              <a:t>&gt;&gt; DEMO &lt;&lt;</a:t>
            </a:r>
            <a:endParaRPr b="0" i="0" sz="5100" u="none" cap="none" strike="noStrike">
              <a:solidFill>
                <a:schemeClr val="dk2"/>
              </a:solidFill>
              <a:latin typeface="Calibri"/>
              <a:ea typeface="Calibri"/>
              <a:cs typeface="Calibri"/>
              <a:sym typeface="Calibri"/>
            </a:endParaRPr>
          </a:p>
          <a:p>
            <a:pPr indent="0" lvl="0" marL="457200" marR="0" rtl="0" algn="ctr">
              <a:lnSpc>
                <a:spcPct val="100000"/>
              </a:lnSpc>
              <a:spcBef>
                <a:spcPts val="600"/>
              </a:spcBef>
              <a:spcAft>
                <a:spcPts val="600"/>
              </a:spcAft>
              <a:buClr>
                <a:srgbClr val="000000"/>
              </a:buClr>
              <a:buSzPts val="2500"/>
              <a:buFont typeface="Arial"/>
              <a:buNone/>
            </a:pPr>
            <a:r>
              <a:rPr b="0" i="0" lang="en-US" sz="2500" u="sng" cap="none" strike="noStrike">
                <a:solidFill>
                  <a:schemeClr val="hlink"/>
                </a:solidFill>
                <a:latin typeface="Calibri"/>
                <a:ea typeface="Calibri"/>
                <a:cs typeface="Calibri"/>
                <a:sym typeface="Calibri"/>
                <a:hlinkClick r:id="rId3"/>
              </a:rPr>
              <a:t>https://youtu.be/VfQoQhx26Y0</a:t>
            </a:r>
            <a:endParaRPr b="0" i="0" sz="5100" u="none" cap="none" strike="noStrike">
              <a:solidFill>
                <a:schemeClr val="dk2"/>
              </a:solidFill>
              <a:latin typeface="Calibri"/>
              <a:ea typeface="Calibri"/>
              <a:cs typeface="Calibri"/>
              <a:sym typeface="Calibri"/>
            </a:endParaRPr>
          </a:p>
        </p:txBody>
      </p:sp>
      <p:pic>
        <p:nvPicPr>
          <p:cNvPr descr="The EU flag" id="351" name="Google Shape;351;g7fed40cd34_0_17"/>
          <p:cNvPicPr preferRelativeResize="0"/>
          <p:nvPr/>
        </p:nvPicPr>
        <p:blipFill rotWithShape="1">
          <a:blip r:embed="rId4">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352" name="Google Shape;352;g7fed40cd34_0_17"/>
          <p:cNvPicPr preferRelativeResize="0"/>
          <p:nvPr/>
        </p:nvPicPr>
        <p:blipFill rotWithShape="1">
          <a:blip r:embed="rId5">
            <a:alphaModFix/>
          </a:blip>
          <a:srcRect b="0" l="0" r="0" t="0"/>
          <a:stretch/>
        </p:blipFill>
        <p:spPr>
          <a:xfrm>
            <a:off x="134736" y="6372839"/>
            <a:ext cx="511811" cy="474346"/>
          </a:xfrm>
          <a:prstGeom prst="rect">
            <a:avLst/>
          </a:prstGeom>
          <a:noFill/>
          <a:ln>
            <a:noFill/>
          </a:ln>
        </p:spPr>
      </p:pic>
      <p:sp>
        <p:nvSpPr>
          <p:cNvPr id="353" name="Google Shape;353;g7fed40cd34_0_17"/>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354" name="Google Shape;354;g7fed40cd34_0_17"/>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2800"/>
              <a:buFont typeface="Arial"/>
              <a:buNone/>
            </a:pPr>
            <a:r>
              <a:rPr b="0" i="0" lang="en-US" sz="2800" u="none" cap="none" strike="noStrike">
                <a:solidFill>
                  <a:schemeClr val="lt1"/>
                </a:solidFill>
                <a:latin typeface="Arial"/>
                <a:ea typeface="Arial"/>
                <a:cs typeface="Arial"/>
                <a:sym typeface="Arial"/>
              </a:rPr>
              <a:t>Model Execution Environment - live demo</a:t>
            </a:r>
            <a:endParaRPr b="0" i="0" sz="14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355" name="Google Shape;355;g7fed40cd34_0_17"/>
          <p:cNvSpPr txBox="1"/>
          <p:nvPr/>
        </p:nvSpPr>
        <p:spPr>
          <a:xfrm>
            <a:off x="341749" y="657225"/>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400" u="sng" cap="none" strike="noStrike">
              <a:solidFill>
                <a:srgbClr val="F8790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9" name="Shape 359"/>
        <p:cNvGrpSpPr/>
        <p:nvPr/>
      </p:nvGrpSpPr>
      <p:grpSpPr>
        <a:xfrm>
          <a:off x="0" y="0"/>
          <a:ext cx="0" cy="0"/>
          <a:chOff x="0" y="0"/>
          <a:chExt cx="0" cy="0"/>
        </a:xfrm>
      </p:grpSpPr>
      <p:sp>
        <p:nvSpPr>
          <p:cNvPr id="360" name="Google Shape;360;g83e52051a2_3_0"/>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361" name="Google Shape;361;g83e52051a2_3_0"/>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362" name="Google Shape;362;g83e52051a2_3_0"/>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363" name="Google Shape;363;g83e52051a2_3_0"/>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364" name="Google Shape;364;g83e52051a2_3_0"/>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365" name="Google Shape;365;g83e52051a2_3_0"/>
          <p:cNvSpPr txBox="1"/>
          <p:nvPr/>
        </p:nvSpPr>
        <p:spPr>
          <a:xfrm>
            <a:off x="341750" y="1017650"/>
            <a:ext cx="11544300" cy="510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100"/>
              <a:buFont typeface="Arial"/>
              <a:buNone/>
            </a:pPr>
            <a:r>
              <a:rPr b="0" i="0" lang="en-US" sz="3100" u="none" cap="none" strike="noStrike">
                <a:solidFill>
                  <a:schemeClr val="dk2"/>
                </a:solidFill>
                <a:latin typeface="Calibri"/>
                <a:ea typeface="Calibri"/>
                <a:cs typeface="Calibri"/>
                <a:sym typeface="Calibri"/>
              </a:rPr>
              <a:t>These slides have gone through the administrator functionalities of the Model Execution Environment used in the PRIMAGE project</a:t>
            </a:r>
            <a:endParaRPr b="0" i="0" sz="3100" u="none" cap="none" strike="noStrike">
              <a:solidFill>
                <a:schemeClr val="dk2"/>
              </a:solidFill>
              <a:latin typeface="Calibri"/>
              <a:ea typeface="Calibri"/>
              <a:cs typeface="Calibri"/>
              <a:sym typeface="Calibri"/>
            </a:endParaRPr>
          </a:p>
          <a:p>
            <a:pPr indent="-381000" lvl="0" marL="457200" marR="0" rtl="0" algn="l">
              <a:lnSpc>
                <a:spcPct val="100000"/>
              </a:lnSpc>
              <a:spcBef>
                <a:spcPts val="600"/>
              </a:spcBef>
              <a:spcAft>
                <a:spcPts val="0"/>
              </a:spcAft>
              <a:buClr>
                <a:schemeClr val="dk2"/>
              </a:buClr>
              <a:buSzPts val="2400"/>
              <a:buFont typeface="Calibri"/>
              <a:buChar char="-"/>
            </a:pPr>
            <a:r>
              <a:rPr b="0" i="0" lang="en-US" sz="2400" u="none" cap="none" strike="noStrike">
                <a:solidFill>
                  <a:schemeClr val="dk2"/>
                </a:solidFill>
                <a:latin typeface="Calibri"/>
                <a:ea typeface="Calibri"/>
                <a:cs typeface="Calibri"/>
                <a:sym typeface="Calibri"/>
              </a:rPr>
              <a:t>Register new organization (team collaboration space)</a:t>
            </a:r>
            <a:endParaRPr b="0" i="0" sz="2400" u="none" cap="none" strike="noStrike">
              <a:solidFill>
                <a:schemeClr val="dk2"/>
              </a:solidFill>
              <a:latin typeface="Calibri"/>
              <a:ea typeface="Calibri"/>
              <a:cs typeface="Calibri"/>
              <a:sym typeface="Calibri"/>
            </a:endParaRPr>
          </a:p>
          <a:p>
            <a:pPr indent="-381000" lvl="0" marL="457200" marR="0" rtl="0" algn="l">
              <a:lnSpc>
                <a:spcPct val="100000"/>
              </a:lnSpc>
              <a:spcBef>
                <a:spcPts val="600"/>
              </a:spcBef>
              <a:spcAft>
                <a:spcPts val="0"/>
              </a:spcAft>
              <a:buClr>
                <a:schemeClr val="dk2"/>
              </a:buClr>
              <a:buSzPts val="2400"/>
              <a:buFont typeface="Calibri"/>
              <a:buChar char="-"/>
            </a:pPr>
            <a:r>
              <a:rPr b="0" i="0" lang="en-US" sz="2400" u="none" cap="none" strike="noStrike">
                <a:solidFill>
                  <a:schemeClr val="dk2"/>
                </a:solidFill>
                <a:latin typeface="Calibri"/>
                <a:ea typeface="Calibri"/>
                <a:cs typeface="Calibri"/>
                <a:sym typeface="Calibri"/>
              </a:rPr>
              <a:t>Create licenses, grants, data file types</a:t>
            </a:r>
            <a:endParaRPr b="0" i="0" sz="2400" u="none" cap="none" strike="noStrike">
              <a:solidFill>
                <a:schemeClr val="dk2"/>
              </a:solidFill>
              <a:latin typeface="Calibri"/>
              <a:ea typeface="Calibri"/>
              <a:cs typeface="Calibri"/>
              <a:sym typeface="Calibri"/>
            </a:endParaRPr>
          </a:p>
          <a:p>
            <a:pPr indent="-381000" lvl="0" marL="457200" marR="0" rtl="0" algn="l">
              <a:lnSpc>
                <a:spcPct val="100000"/>
              </a:lnSpc>
              <a:spcBef>
                <a:spcPts val="600"/>
              </a:spcBef>
              <a:spcAft>
                <a:spcPts val="0"/>
              </a:spcAft>
              <a:buClr>
                <a:schemeClr val="dk2"/>
              </a:buClr>
              <a:buSzPts val="2400"/>
              <a:buFont typeface="Calibri"/>
              <a:buChar char="-"/>
            </a:pPr>
            <a:r>
              <a:rPr b="0" i="0" lang="en-US" sz="2400" u="none" cap="none" strike="noStrike">
                <a:solidFill>
                  <a:schemeClr val="dk2"/>
                </a:solidFill>
                <a:latin typeface="Calibri"/>
                <a:ea typeface="Calibri"/>
                <a:cs typeface="Calibri"/>
                <a:sym typeface="Calibri"/>
              </a:rPr>
              <a:t>Create pipeline steps and flows</a:t>
            </a:r>
            <a:endParaRPr b="0" i="0" sz="2400" u="none" cap="none" strike="noStrike">
              <a:solidFill>
                <a:schemeClr val="dk2"/>
              </a:solidFill>
              <a:latin typeface="Calibri"/>
              <a:ea typeface="Calibri"/>
              <a:cs typeface="Calibri"/>
              <a:sym typeface="Calibri"/>
            </a:endParaRPr>
          </a:p>
          <a:p>
            <a:pPr indent="-381000" lvl="0" marL="457200" marR="0" rtl="0" algn="l">
              <a:lnSpc>
                <a:spcPct val="100000"/>
              </a:lnSpc>
              <a:spcBef>
                <a:spcPts val="600"/>
              </a:spcBef>
              <a:spcAft>
                <a:spcPts val="0"/>
              </a:spcAft>
              <a:buClr>
                <a:schemeClr val="dk2"/>
              </a:buClr>
              <a:buSzPts val="2400"/>
              <a:buFont typeface="Calibri"/>
              <a:buChar char="-"/>
            </a:pPr>
            <a:r>
              <a:rPr b="0" i="0" lang="en-US" sz="2400" u="none" cap="none" strike="noStrike">
                <a:solidFill>
                  <a:schemeClr val="dk2"/>
                </a:solidFill>
                <a:latin typeface="Calibri"/>
                <a:ea typeface="Calibri"/>
                <a:cs typeface="Calibri"/>
                <a:sym typeface="Calibri"/>
              </a:rPr>
              <a:t>Run newly created pipelines on patient data</a:t>
            </a:r>
            <a:endParaRPr b="0" i="0" sz="2400" u="none" cap="none" strike="noStrike">
              <a:solidFill>
                <a:schemeClr val="dk2"/>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3100"/>
              <a:buFont typeface="Arial"/>
              <a:buNone/>
            </a:pPr>
            <a:r>
              <a:rPr b="0" i="0" lang="en-US" sz="3100" u="none" cap="none" strike="noStrike">
                <a:solidFill>
                  <a:schemeClr val="dk2"/>
                </a:solidFill>
                <a:latin typeface="Calibri"/>
                <a:ea typeface="Calibri"/>
                <a:cs typeface="Calibri"/>
                <a:sym typeface="Calibri"/>
              </a:rPr>
              <a:t>This is not the end</a:t>
            </a:r>
            <a:endParaRPr b="0" i="0" sz="2400" u="none" cap="none" strike="noStrike">
              <a:solidFill>
                <a:schemeClr val="dk2"/>
              </a:solidFill>
              <a:latin typeface="Calibri"/>
              <a:ea typeface="Calibri"/>
              <a:cs typeface="Calibri"/>
              <a:sym typeface="Calibri"/>
            </a:endParaRPr>
          </a:p>
          <a:p>
            <a:pPr indent="-381000" lvl="0" marL="457200" marR="0" rtl="0" algn="l">
              <a:lnSpc>
                <a:spcPct val="100000"/>
              </a:lnSpc>
              <a:spcBef>
                <a:spcPts val="600"/>
              </a:spcBef>
              <a:spcAft>
                <a:spcPts val="0"/>
              </a:spcAft>
              <a:buClr>
                <a:schemeClr val="dk2"/>
              </a:buClr>
              <a:buSzPts val="2400"/>
              <a:buFont typeface="Calibri"/>
              <a:buChar char="-"/>
            </a:pPr>
            <a:r>
              <a:rPr b="0" i="0" lang="en-US" sz="2400" u="none" cap="none" strike="noStrike">
                <a:solidFill>
                  <a:schemeClr val="dk2"/>
                </a:solidFill>
                <a:latin typeface="Calibri"/>
                <a:ea typeface="Calibri"/>
                <a:cs typeface="Calibri"/>
                <a:sym typeface="Calibri"/>
              </a:rPr>
              <a:t>In the next period of the project we are planning to improve the UI</a:t>
            </a:r>
            <a:endParaRPr b="0" i="0" sz="2400" u="none" cap="none" strike="noStrike">
              <a:solidFill>
                <a:schemeClr val="dk2"/>
              </a:solidFill>
              <a:latin typeface="Calibri"/>
              <a:ea typeface="Calibri"/>
              <a:cs typeface="Calibri"/>
              <a:sym typeface="Calibri"/>
            </a:endParaRPr>
          </a:p>
          <a:p>
            <a:pPr indent="-381000" lvl="0" marL="457200" marR="0" rtl="0" algn="l">
              <a:lnSpc>
                <a:spcPct val="100000"/>
              </a:lnSpc>
              <a:spcBef>
                <a:spcPts val="600"/>
              </a:spcBef>
              <a:spcAft>
                <a:spcPts val="0"/>
              </a:spcAft>
              <a:buClr>
                <a:schemeClr val="dk2"/>
              </a:buClr>
              <a:buSzPts val="2400"/>
              <a:buFont typeface="Calibri"/>
              <a:buChar char="-"/>
            </a:pPr>
            <a:r>
              <a:rPr b="0" i="0" lang="en-US" sz="2400" u="none" cap="none" strike="noStrike">
                <a:solidFill>
                  <a:schemeClr val="dk2"/>
                </a:solidFill>
                <a:latin typeface="Calibri"/>
                <a:ea typeface="Calibri"/>
                <a:cs typeface="Calibri"/>
                <a:sym typeface="Calibri"/>
              </a:rPr>
              <a:t>Simplify the way how research interact with the system</a:t>
            </a:r>
            <a:endParaRPr b="0" i="0" sz="2400" u="none" cap="none" strike="noStrike">
              <a:solidFill>
                <a:schemeClr val="dk2"/>
              </a:solidFill>
              <a:latin typeface="Calibri"/>
              <a:ea typeface="Calibri"/>
              <a:cs typeface="Calibri"/>
              <a:sym typeface="Calibri"/>
            </a:endParaRPr>
          </a:p>
          <a:p>
            <a:pPr indent="-381000" lvl="0" marL="457200" marR="0" rtl="0" algn="l">
              <a:lnSpc>
                <a:spcPct val="100000"/>
              </a:lnSpc>
              <a:spcBef>
                <a:spcPts val="600"/>
              </a:spcBef>
              <a:spcAft>
                <a:spcPts val="600"/>
              </a:spcAft>
              <a:buClr>
                <a:schemeClr val="dk2"/>
              </a:buClr>
              <a:buSzPts val="2400"/>
              <a:buFont typeface="Calibri"/>
              <a:buChar char="-"/>
            </a:pPr>
            <a:r>
              <a:rPr b="0" i="0" lang="en-US" sz="2400" u="none" cap="none" strike="noStrike">
                <a:solidFill>
                  <a:schemeClr val="dk2"/>
                </a:solidFill>
                <a:latin typeface="Calibri"/>
                <a:ea typeface="Calibri"/>
                <a:cs typeface="Calibri"/>
                <a:sym typeface="Calibri"/>
              </a:rPr>
              <a:t>Add more integrations with other systems created in the PRIMAGE project (e.g. OneData storage)</a:t>
            </a:r>
            <a:endParaRPr b="0" i="0" sz="2400" u="none" cap="none" strike="noStrike">
              <a:solidFill>
                <a:schemeClr val="dk2"/>
              </a:solidFill>
              <a:latin typeface="Calibri"/>
              <a:ea typeface="Calibri"/>
              <a:cs typeface="Calibri"/>
              <a:sym typeface="Calibri"/>
            </a:endParaRPr>
          </a:p>
        </p:txBody>
      </p:sp>
      <p:pic>
        <p:nvPicPr>
          <p:cNvPr descr="The EU flag" id="366" name="Google Shape;366;g83e52051a2_3_0"/>
          <p:cNvPicPr preferRelativeResize="0"/>
          <p:nvPr/>
        </p:nvPicPr>
        <p:blipFill rotWithShape="1">
          <a:blip r:embed="rId3">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367" name="Google Shape;367;g83e52051a2_3_0"/>
          <p:cNvPicPr preferRelativeResize="0"/>
          <p:nvPr/>
        </p:nvPicPr>
        <p:blipFill rotWithShape="1">
          <a:blip r:embed="rId4">
            <a:alphaModFix/>
          </a:blip>
          <a:srcRect b="0" l="0" r="0" t="0"/>
          <a:stretch/>
        </p:blipFill>
        <p:spPr>
          <a:xfrm>
            <a:off x="134736" y="6372839"/>
            <a:ext cx="511811" cy="474346"/>
          </a:xfrm>
          <a:prstGeom prst="rect">
            <a:avLst/>
          </a:prstGeom>
          <a:noFill/>
          <a:ln>
            <a:noFill/>
          </a:ln>
        </p:spPr>
      </p:pic>
      <p:sp>
        <p:nvSpPr>
          <p:cNvPr id="368" name="Google Shape;368;g83e52051a2_3_0"/>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369" name="Google Shape;369;g83e52051a2_3_0"/>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2800"/>
              <a:buFont typeface="Arial"/>
              <a:buNone/>
            </a:pPr>
            <a:r>
              <a:rPr b="0" i="0" lang="en-US" sz="2800" u="none" cap="none" strike="noStrike">
                <a:solidFill>
                  <a:schemeClr val="lt1"/>
                </a:solidFill>
                <a:latin typeface="Arial"/>
                <a:ea typeface="Arial"/>
                <a:cs typeface="Arial"/>
                <a:sym typeface="Arial"/>
              </a:rPr>
              <a:t>Conclusions</a:t>
            </a:r>
            <a:endParaRPr b="0" i="0" sz="14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370" name="Google Shape;370;g83e52051a2_3_0"/>
          <p:cNvSpPr txBox="1"/>
          <p:nvPr/>
        </p:nvSpPr>
        <p:spPr>
          <a:xfrm>
            <a:off x="341749" y="657225"/>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400" u="sng" cap="none" strike="noStrike">
              <a:solidFill>
                <a:srgbClr val="F8790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5" name="Shape 95"/>
        <p:cNvGrpSpPr/>
        <p:nvPr/>
      </p:nvGrpSpPr>
      <p:grpSpPr>
        <a:xfrm>
          <a:off x="0" y="0"/>
          <a:ext cx="0" cy="0"/>
          <a:chOff x="0" y="0"/>
          <a:chExt cx="0" cy="0"/>
        </a:xfrm>
      </p:grpSpPr>
      <p:sp>
        <p:nvSpPr>
          <p:cNvPr id="96" name="Google Shape;96;g7fed40cd34_0_0"/>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97" name="Google Shape;97;g7fed40cd34_0_0"/>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98" name="Google Shape;98;g7fed40cd34_0_0"/>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99" name="Google Shape;99;g7fed40cd34_0_0"/>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100" name="Google Shape;100;g7fed40cd34_0_0"/>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01" name="Google Shape;101;g7fed40cd34_0_0"/>
          <p:cNvSpPr txBox="1"/>
          <p:nvPr/>
        </p:nvSpPr>
        <p:spPr>
          <a:xfrm>
            <a:off x="646550" y="881275"/>
            <a:ext cx="11049900" cy="4222500"/>
          </a:xfrm>
          <a:prstGeom prst="rect">
            <a:avLst/>
          </a:prstGeom>
          <a:noFill/>
          <a:ln>
            <a:noFill/>
          </a:ln>
        </p:spPr>
        <p:txBody>
          <a:bodyPr anchorCtr="0" anchor="t" bIns="45700" lIns="91425" spcFirstLastPara="1" rIns="91425" wrap="square" tIns="45700">
            <a:noAutofit/>
          </a:bodyPr>
          <a:lstStyle/>
          <a:p>
            <a:pPr indent="-419100" lvl="1" marL="914400" marR="0" rtl="0" algn="just">
              <a:lnSpc>
                <a:spcPct val="100000"/>
              </a:lnSpc>
              <a:spcBef>
                <a:spcPts val="600"/>
              </a:spcBef>
              <a:spcAft>
                <a:spcPts val="0"/>
              </a:spcAft>
              <a:buClr>
                <a:schemeClr val="dk2"/>
              </a:buClr>
              <a:buSzPts val="3000"/>
              <a:buFont typeface="Calibri"/>
              <a:buChar char="○"/>
            </a:pPr>
            <a:r>
              <a:rPr b="1" i="0" lang="en-US" sz="3000" u="none" cap="none" strike="noStrike">
                <a:solidFill>
                  <a:schemeClr val="dk2"/>
                </a:solidFill>
                <a:latin typeface="Calibri"/>
                <a:ea typeface="Calibri"/>
                <a:cs typeface="Calibri"/>
                <a:sym typeface="Calibri"/>
              </a:rPr>
              <a:t>Repeatability</a:t>
            </a:r>
            <a:r>
              <a:rPr b="0" i="0" lang="en-US" sz="3000" u="none" cap="none" strike="noStrike">
                <a:solidFill>
                  <a:schemeClr val="dk2"/>
                </a:solidFill>
                <a:latin typeface="Calibri"/>
                <a:ea typeface="Calibri"/>
                <a:cs typeface="Calibri"/>
                <a:sym typeface="Calibri"/>
              </a:rPr>
              <a:t> –  same team, same experimental setup;</a:t>
            </a:r>
            <a:endParaRPr b="0" i="0" sz="3000" u="none" cap="none" strike="noStrike">
              <a:solidFill>
                <a:schemeClr val="dk2"/>
              </a:solidFill>
              <a:latin typeface="Calibri"/>
              <a:ea typeface="Calibri"/>
              <a:cs typeface="Calibri"/>
              <a:sym typeface="Calibri"/>
            </a:endParaRPr>
          </a:p>
          <a:p>
            <a:pPr indent="0" lvl="0" marL="914400" marR="0" rtl="0" algn="just">
              <a:lnSpc>
                <a:spcPct val="100000"/>
              </a:lnSpc>
              <a:spcBef>
                <a:spcPts val="600"/>
              </a:spcBef>
              <a:spcAft>
                <a:spcPts val="0"/>
              </a:spcAft>
              <a:buClr>
                <a:srgbClr val="000000"/>
              </a:buClr>
              <a:buSzPts val="3000"/>
              <a:buFont typeface="Arial"/>
              <a:buNone/>
            </a:pPr>
            <a:r>
              <a:rPr b="0" i="0" lang="en-US" sz="3000" u="none" cap="none" strike="noStrike">
                <a:solidFill>
                  <a:schemeClr val="dk2"/>
                </a:solidFill>
                <a:latin typeface="Calibri"/>
                <a:ea typeface="Calibri"/>
                <a:cs typeface="Calibri"/>
                <a:sym typeface="Calibri"/>
              </a:rPr>
              <a:t>a researcher can </a:t>
            </a:r>
            <a:r>
              <a:rPr b="1" i="0" lang="en-US" sz="3000" u="none" cap="none" strike="noStrike">
                <a:solidFill>
                  <a:schemeClr val="dk2"/>
                </a:solidFill>
                <a:latin typeface="Calibri"/>
                <a:ea typeface="Calibri"/>
                <a:cs typeface="Calibri"/>
                <a:sym typeface="Calibri"/>
              </a:rPr>
              <a:t>reliably repeat</a:t>
            </a:r>
            <a:r>
              <a:rPr b="0" i="0" lang="en-US" sz="3000" u="none" cap="none" strike="noStrike">
                <a:solidFill>
                  <a:schemeClr val="dk2"/>
                </a:solidFill>
                <a:latin typeface="Calibri"/>
                <a:ea typeface="Calibri"/>
                <a:cs typeface="Calibri"/>
                <a:sym typeface="Calibri"/>
              </a:rPr>
              <a:t> own computation</a:t>
            </a:r>
            <a:endParaRPr b="0" i="0" sz="3000" u="none" cap="none" strike="noStrike">
              <a:solidFill>
                <a:schemeClr val="dk2"/>
              </a:solidFill>
              <a:latin typeface="Calibri"/>
              <a:ea typeface="Calibri"/>
              <a:cs typeface="Calibri"/>
              <a:sym typeface="Calibri"/>
            </a:endParaRPr>
          </a:p>
          <a:p>
            <a:pPr indent="-419100" lvl="1" marL="914400" marR="0" rtl="0" algn="just">
              <a:lnSpc>
                <a:spcPct val="100000"/>
              </a:lnSpc>
              <a:spcBef>
                <a:spcPts val="600"/>
              </a:spcBef>
              <a:spcAft>
                <a:spcPts val="0"/>
              </a:spcAft>
              <a:buClr>
                <a:schemeClr val="dk2"/>
              </a:buClr>
              <a:buSzPts val="3000"/>
              <a:buFont typeface="Calibri"/>
              <a:buChar char="○"/>
            </a:pPr>
            <a:r>
              <a:rPr b="1" i="0" lang="en-US" sz="3000" u="none" cap="none" strike="noStrike">
                <a:solidFill>
                  <a:schemeClr val="dk2"/>
                </a:solidFill>
                <a:latin typeface="Calibri"/>
                <a:ea typeface="Calibri"/>
                <a:cs typeface="Calibri"/>
                <a:sym typeface="Calibri"/>
              </a:rPr>
              <a:t>Replicability</a:t>
            </a:r>
            <a:r>
              <a:rPr b="0" i="0" lang="en-US" sz="3000" u="none" cap="none" strike="noStrike">
                <a:solidFill>
                  <a:schemeClr val="dk2"/>
                </a:solidFill>
                <a:latin typeface="Calibri"/>
                <a:ea typeface="Calibri"/>
                <a:cs typeface="Calibri"/>
                <a:sym typeface="Calibri"/>
              </a:rPr>
              <a:t> -  different team, same experimental setup;</a:t>
            </a:r>
            <a:endParaRPr b="0" i="0" sz="3000" u="none" cap="none" strike="noStrike">
              <a:solidFill>
                <a:schemeClr val="dk2"/>
              </a:solidFill>
              <a:latin typeface="Calibri"/>
              <a:ea typeface="Calibri"/>
              <a:cs typeface="Calibri"/>
              <a:sym typeface="Calibri"/>
            </a:endParaRPr>
          </a:p>
          <a:p>
            <a:pPr indent="0" lvl="0" marL="914400" marR="0" rtl="0" algn="just">
              <a:lnSpc>
                <a:spcPct val="100000"/>
              </a:lnSpc>
              <a:spcBef>
                <a:spcPts val="600"/>
              </a:spcBef>
              <a:spcAft>
                <a:spcPts val="0"/>
              </a:spcAft>
              <a:buClr>
                <a:srgbClr val="000000"/>
              </a:buClr>
              <a:buSzPts val="3000"/>
              <a:buFont typeface="Arial"/>
              <a:buNone/>
            </a:pPr>
            <a:r>
              <a:rPr b="0" i="0" lang="en-US" sz="3000" u="none" cap="none" strike="noStrike">
                <a:solidFill>
                  <a:schemeClr val="dk2"/>
                </a:solidFill>
                <a:latin typeface="Calibri"/>
                <a:ea typeface="Calibri"/>
                <a:cs typeface="Calibri"/>
                <a:sym typeface="Calibri"/>
              </a:rPr>
              <a:t>an </a:t>
            </a:r>
            <a:r>
              <a:rPr b="1" i="0" lang="en-US" sz="3000" u="none" cap="none" strike="noStrike">
                <a:solidFill>
                  <a:schemeClr val="dk2"/>
                </a:solidFill>
                <a:latin typeface="Calibri"/>
                <a:ea typeface="Calibri"/>
                <a:cs typeface="Calibri"/>
                <a:sym typeface="Calibri"/>
              </a:rPr>
              <a:t>independent group</a:t>
            </a:r>
            <a:r>
              <a:rPr b="0" i="0" lang="en-US" sz="3000" u="none" cap="none" strike="noStrike">
                <a:solidFill>
                  <a:schemeClr val="dk2"/>
                </a:solidFill>
                <a:latin typeface="Calibri"/>
                <a:ea typeface="Calibri"/>
                <a:cs typeface="Calibri"/>
                <a:sym typeface="Calibri"/>
              </a:rPr>
              <a:t> can obtain the </a:t>
            </a:r>
            <a:r>
              <a:rPr b="1" i="0" lang="en-US" sz="3000" u="none" cap="none" strike="noStrike">
                <a:solidFill>
                  <a:schemeClr val="dk2"/>
                </a:solidFill>
                <a:latin typeface="Calibri"/>
                <a:ea typeface="Calibri"/>
                <a:cs typeface="Calibri"/>
                <a:sym typeface="Calibri"/>
              </a:rPr>
              <a:t>same result using the author’s own artifacts</a:t>
            </a:r>
            <a:endParaRPr b="1" i="0" sz="3000" u="none" cap="none" strike="noStrike">
              <a:solidFill>
                <a:schemeClr val="dk2"/>
              </a:solidFill>
              <a:latin typeface="Calibri"/>
              <a:ea typeface="Calibri"/>
              <a:cs typeface="Calibri"/>
              <a:sym typeface="Calibri"/>
            </a:endParaRPr>
          </a:p>
          <a:p>
            <a:pPr indent="-419100" lvl="1" marL="914400" marR="0" rtl="0" algn="just">
              <a:lnSpc>
                <a:spcPct val="100000"/>
              </a:lnSpc>
              <a:spcBef>
                <a:spcPts val="600"/>
              </a:spcBef>
              <a:spcAft>
                <a:spcPts val="600"/>
              </a:spcAft>
              <a:buClr>
                <a:schemeClr val="dk2"/>
              </a:buClr>
              <a:buSzPts val="3000"/>
              <a:buFont typeface="Calibri"/>
              <a:buChar char="○"/>
            </a:pPr>
            <a:r>
              <a:rPr b="1" i="0" lang="en-US" sz="3000" u="none" cap="none" strike="noStrike">
                <a:solidFill>
                  <a:schemeClr val="dk2"/>
                </a:solidFill>
                <a:latin typeface="Calibri"/>
                <a:ea typeface="Calibri"/>
                <a:cs typeface="Calibri"/>
                <a:sym typeface="Calibri"/>
              </a:rPr>
              <a:t>Reproducibility</a:t>
            </a:r>
            <a:r>
              <a:rPr b="0" i="0" lang="en-US" sz="3000" u="none" cap="none" strike="noStrike">
                <a:solidFill>
                  <a:schemeClr val="dk2"/>
                </a:solidFill>
                <a:latin typeface="Calibri"/>
                <a:ea typeface="Calibri"/>
                <a:cs typeface="Calibri"/>
                <a:sym typeface="Calibri"/>
              </a:rPr>
              <a:t> - different team, different experimental setup; an </a:t>
            </a:r>
            <a:r>
              <a:rPr b="1" i="0" lang="en-US" sz="3000" u="none" cap="none" strike="noStrike">
                <a:solidFill>
                  <a:schemeClr val="dk2"/>
                </a:solidFill>
                <a:latin typeface="Calibri"/>
                <a:ea typeface="Calibri"/>
                <a:cs typeface="Calibri"/>
                <a:sym typeface="Calibri"/>
              </a:rPr>
              <a:t>independent group</a:t>
            </a:r>
            <a:r>
              <a:rPr b="0" i="0" lang="en-US" sz="3000" u="none" cap="none" strike="noStrike">
                <a:solidFill>
                  <a:schemeClr val="dk2"/>
                </a:solidFill>
                <a:latin typeface="Calibri"/>
                <a:ea typeface="Calibri"/>
                <a:cs typeface="Calibri"/>
                <a:sym typeface="Calibri"/>
              </a:rPr>
              <a:t> can obtain the </a:t>
            </a:r>
            <a:r>
              <a:rPr b="1" i="0" lang="en-US" sz="3000" u="none" cap="none" strike="noStrike">
                <a:solidFill>
                  <a:schemeClr val="dk2"/>
                </a:solidFill>
                <a:latin typeface="Calibri"/>
                <a:ea typeface="Calibri"/>
                <a:cs typeface="Calibri"/>
                <a:sym typeface="Calibri"/>
              </a:rPr>
              <a:t>same result using artifacts which they develop completely independently.</a:t>
            </a:r>
            <a:endParaRPr b="1" i="0" sz="3000" u="none" cap="none" strike="noStrike">
              <a:solidFill>
                <a:schemeClr val="dk2"/>
              </a:solidFill>
              <a:latin typeface="Calibri"/>
              <a:ea typeface="Calibri"/>
              <a:cs typeface="Calibri"/>
              <a:sym typeface="Calibri"/>
            </a:endParaRPr>
          </a:p>
        </p:txBody>
      </p:sp>
      <p:pic>
        <p:nvPicPr>
          <p:cNvPr descr="The EU flag" id="102" name="Google Shape;102;g7fed40cd34_0_0"/>
          <p:cNvPicPr preferRelativeResize="0"/>
          <p:nvPr/>
        </p:nvPicPr>
        <p:blipFill rotWithShape="1">
          <a:blip r:embed="rId3">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103" name="Google Shape;103;g7fed40cd34_0_0"/>
          <p:cNvPicPr preferRelativeResize="0"/>
          <p:nvPr/>
        </p:nvPicPr>
        <p:blipFill rotWithShape="1">
          <a:blip r:embed="rId4">
            <a:alphaModFix/>
          </a:blip>
          <a:srcRect b="0" l="0" r="0" t="0"/>
          <a:stretch/>
        </p:blipFill>
        <p:spPr>
          <a:xfrm>
            <a:off x="134736" y="6372839"/>
            <a:ext cx="511811" cy="474346"/>
          </a:xfrm>
          <a:prstGeom prst="rect">
            <a:avLst/>
          </a:prstGeom>
          <a:noFill/>
          <a:ln>
            <a:noFill/>
          </a:ln>
        </p:spPr>
      </p:pic>
      <p:sp>
        <p:nvSpPr>
          <p:cNvPr id="104" name="Google Shape;104;g7fed40cd34_0_0"/>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105" name="Google Shape;105;g7fed40cd34_0_0"/>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Model Execution Environment motivation: reproducibility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9" name="Shape 109"/>
        <p:cNvGrpSpPr/>
        <p:nvPr/>
      </p:nvGrpSpPr>
      <p:grpSpPr>
        <a:xfrm>
          <a:off x="0" y="0"/>
          <a:ext cx="0" cy="0"/>
          <a:chOff x="0" y="0"/>
          <a:chExt cx="0" cy="0"/>
        </a:xfrm>
      </p:grpSpPr>
      <p:sp>
        <p:nvSpPr>
          <p:cNvPr id="110" name="Google Shape;110;g7fd7d1a6ee_5_199"/>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11" name="Google Shape;111;g7fd7d1a6ee_5_199"/>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112" name="Google Shape;112;g7fd7d1a6ee_5_199"/>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113" name="Google Shape;113;g7fd7d1a6ee_5_199"/>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114" name="Google Shape;114;g7fd7d1a6ee_5_199"/>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15" name="Google Shape;115;g7fd7d1a6ee_5_199"/>
          <p:cNvSpPr txBox="1"/>
          <p:nvPr/>
        </p:nvSpPr>
        <p:spPr>
          <a:xfrm>
            <a:off x="646550" y="881275"/>
            <a:ext cx="11049900" cy="4222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400"/>
              <a:buFont typeface="Arial"/>
              <a:buNone/>
            </a:pPr>
            <a:r>
              <a:rPr b="0" i="0" lang="en-US" sz="3400" u="none" cap="none" strike="noStrike">
                <a:solidFill>
                  <a:schemeClr val="dk2"/>
                </a:solidFill>
                <a:latin typeface="Calibri"/>
                <a:ea typeface="Calibri"/>
                <a:cs typeface="Calibri"/>
                <a:sym typeface="Calibri"/>
              </a:rPr>
              <a:t>After this slot, you should be able to:</a:t>
            </a:r>
            <a:endParaRPr b="0" i="0" sz="3400" u="none" cap="none" strike="noStrike">
              <a:solidFill>
                <a:schemeClr val="dk2"/>
              </a:solidFill>
              <a:latin typeface="Calibri"/>
              <a:ea typeface="Calibri"/>
              <a:cs typeface="Calibri"/>
              <a:sym typeface="Calibri"/>
            </a:endParaRPr>
          </a:p>
          <a:p>
            <a:pPr indent="-419100" lvl="1" marL="914400" marR="0" rtl="0" algn="just">
              <a:lnSpc>
                <a:spcPct val="100000"/>
              </a:lnSpc>
              <a:spcBef>
                <a:spcPts val="600"/>
              </a:spcBef>
              <a:spcAft>
                <a:spcPts val="0"/>
              </a:spcAft>
              <a:buClr>
                <a:schemeClr val="dk2"/>
              </a:buClr>
              <a:buSzPts val="3000"/>
              <a:buFont typeface="Calibri"/>
              <a:buChar char="○"/>
            </a:pPr>
            <a:r>
              <a:rPr b="0" i="0" lang="en-US" sz="3000" u="none" cap="none" strike="noStrike">
                <a:solidFill>
                  <a:schemeClr val="dk2"/>
                </a:solidFill>
                <a:latin typeface="Calibri"/>
                <a:ea typeface="Calibri"/>
                <a:cs typeface="Calibri"/>
                <a:sym typeface="Calibri"/>
              </a:rPr>
              <a:t>Understand core Model Execution Environment (MEE) concepts such as </a:t>
            </a:r>
            <a:r>
              <a:rPr b="1" i="0" lang="en-US" sz="3000" u="none" cap="none" strike="noStrike">
                <a:solidFill>
                  <a:schemeClr val="dk2"/>
                </a:solidFill>
                <a:latin typeface="Calibri"/>
                <a:ea typeface="Calibri"/>
                <a:cs typeface="Calibri"/>
                <a:sym typeface="Calibri"/>
              </a:rPr>
              <a:t>license</a:t>
            </a:r>
            <a:r>
              <a:rPr b="0" i="0" lang="en-US" sz="3000" u="none" cap="none" strike="noStrike">
                <a:solidFill>
                  <a:schemeClr val="dk2"/>
                </a:solidFill>
                <a:latin typeface="Calibri"/>
                <a:ea typeface="Calibri"/>
                <a:cs typeface="Calibri"/>
                <a:sym typeface="Calibri"/>
              </a:rPr>
              <a:t>, </a:t>
            </a:r>
            <a:r>
              <a:rPr b="1" i="0" lang="en-US" sz="3000" u="none" cap="none" strike="noStrike">
                <a:solidFill>
                  <a:schemeClr val="dk2"/>
                </a:solidFill>
                <a:latin typeface="Calibri"/>
                <a:ea typeface="Calibri"/>
                <a:cs typeface="Calibri"/>
                <a:sym typeface="Calibri"/>
              </a:rPr>
              <a:t>grant</a:t>
            </a:r>
            <a:r>
              <a:rPr b="0" i="0" lang="en-US" sz="3000" u="none" cap="none" strike="noStrike">
                <a:solidFill>
                  <a:schemeClr val="dk2"/>
                </a:solidFill>
                <a:latin typeface="Calibri"/>
                <a:ea typeface="Calibri"/>
                <a:cs typeface="Calibri"/>
                <a:sym typeface="Calibri"/>
              </a:rPr>
              <a:t>, </a:t>
            </a:r>
            <a:r>
              <a:rPr b="1" i="0" lang="en-US" sz="3000" u="none" cap="none" strike="noStrike">
                <a:solidFill>
                  <a:schemeClr val="dk2"/>
                </a:solidFill>
                <a:latin typeface="Calibri"/>
                <a:ea typeface="Calibri"/>
                <a:cs typeface="Calibri"/>
                <a:sym typeface="Calibri"/>
              </a:rPr>
              <a:t>data file type</a:t>
            </a:r>
            <a:r>
              <a:rPr b="0" i="0" lang="en-US" sz="3000" u="none" cap="none" strike="noStrike">
                <a:solidFill>
                  <a:schemeClr val="dk2"/>
                </a:solidFill>
                <a:latin typeface="Calibri"/>
                <a:ea typeface="Calibri"/>
                <a:cs typeface="Calibri"/>
                <a:sym typeface="Calibri"/>
              </a:rPr>
              <a:t>, </a:t>
            </a:r>
            <a:r>
              <a:rPr b="1" i="0" lang="en-US" sz="3000" u="none" cap="none" strike="noStrike">
                <a:solidFill>
                  <a:schemeClr val="dk2"/>
                </a:solidFill>
                <a:latin typeface="Calibri"/>
                <a:ea typeface="Calibri"/>
                <a:cs typeface="Calibri"/>
                <a:sym typeface="Calibri"/>
              </a:rPr>
              <a:t>pipeline step</a:t>
            </a:r>
            <a:r>
              <a:rPr b="0" i="0" lang="en-US" sz="3000" u="none" cap="none" strike="noStrike">
                <a:solidFill>
                  <a:schemeClr val="dk2"/>
                </a:solidFill>
                <a:latin typeface="Calibri"/>
                <a:ea typeface="Calibri"/>
                <a:cs typeface="Calibri"/>
                <a:sym typeface="Calibri"/>
              </a:rPr>
              <a:t> and </a:t>
            </a:r>
            <a:r>
              <a:rPr b="1" i="0" lang="en-US" sz="3000" u="none" cap="none" strike="noStrike">
                <a:solidFill>
                  <a:schemeClr val="dk2"/>
                </a:solidFill>
                <a:latin typeface="Calibri"/>
                <a:ea typeface="Calibri"/>
                <a:cs typeface="Calibri"/>
                <a:sym typeface="Calibri"/>
              </a:rPr>
              <a:t>pipeline flow</a:t>
            </a:r>
            <a:r>
              <a:rPr b="0" i="0" lang="en-US" sz="3000" u="none" cap="none" strike="noStrike">
                <a:solidFill>
                  <a:schemeClr val="dk2"/>
                </a:solidFill>
                <a:latin typeface="Calibri"/>
                <a:ea typeface="Calibri"/>
                <a:cs typeface="Calibri"/>
                <a:sym typeface="Calibri"/>
              </a:rPr>
              <a:t>.</a:t>
            </a:r>
            <a:endParaRPr b="0" i="0" sz="3000" u="none" cap="none" strike="noStrike">
              <a:solidFill>
                <a:schemeClr val="dk2"/>
              </a:solidFill>
              <a:latin typeface="Calibri"/>
              <a:ea typeface="Calibri"/>
              <a:cs typeface="Calibri"/>
              <a:sym typeface="Calibri"/>
            </a:endParaRPr>
          </a:p>
          <a:p>
            <a:pPr indent="-419100" lvl="1" marL="914400" marR="0" rtl="0" algn="just">
              <a:lnSpc>
                <a:spcPct val="100000"/>
              </a:lnSpc>
              <a:spcBef>
                <a:spcPts val="600"/>
              </a:spcBef>
              <a:spcAft>
                <a:spcPts val="0"/>
              </a:spcAft>
              <a:buClr>
                <a:schemeClr val="dk2"/>
              </a:buClr>
              <a:buSzPts val="3000"/>
              <a:buFont typeface="Calibri"/>
              <a:buChar char="○"/>
            </a:pPr>
            <a:r>
              <a:rPr b="0" i="0" lang="en-US" sz="3000" u="none" cap="none" strike="noStrike">
                <a:solidFill>
                  <a:schemeClr val="dk2"/>
                </a:solidFill>
                <a:latin typeface="Calibri"/>
                <a:ea typeface="Calibri"/>
                <a:cs typeface="Calibri"/>
                <a:sym typeface="Calibri"/>
              </a:rPr>
              <a:t>Create a </a:t>
            </a:r>
            <a:r>
              <a:rPr b="1" i="0" lang="en-US" sz="3000" u="none" cap="none" strike="noStrike">
                <a:solidFill>
                  <a:schemeClr val="dk2"/>
                </a:solidFill>
                <a:latin typeface="Calibri"/>
                <a:ea typeface="Calibri"/>
                <a:cs typeface="Calibri"/>
                <a:sym typeface="Calibri"/>
              </a:rPr>
              <a:t>new organization</a:t>
            </a:r>
            <a:r>
              <a:rPr b="0" i="0" lang="en-US" sz="3000" u="none" cap="none" strike="noStrike">
                <a:solidFill>
                  <a:schemeClr val="dk2"/>
                </a:solidFill>
                <a:latin typeface="Calibri"/>
                <a:ea typeface="Calibri"/>
                <a:cs typeface="Calibri"/>
                <a:sym typeface="Calibri"/>
              </a:rPr>
              <a:t> in the MEE</a:t>
            </a:r>
            <a:endParaRPr b="0" i="0" sz="3000" u="none" cap="none" strike="noStrike">
              <a:solidFill>
                <a:schemeClr val="dk2"/>
              </a:solidFill>
              <a:latin typeface="Calibri"/>
              <a:ea typeface="Calibri"/>
              <a:cs typeface="Calibri"/>
              <a:sym typeface="Calibri"/>
            </a:endParaRPr>
          </a:p>
          <a:p>
            <a:pPr indent="-419100" lvl="1" marL="914400" marR="0" rtl="0" algn="just">
              <a:lnSpc>
                <a:spcPct val="100000"/>
              </a:lnSpc>
              <a:spcBef>
                <a:spcPts val="600"/>
              </a:spcBef>
              <a:spcAft>
                <a:spcPts val="600"/>
              </a:spcAft>
              <a:buClr>
                <a:schemeClr val="dk2"/>
              </a:buClr>
              <a:buSzPts val="3000"/>
              <a:buFont typeface="Calibri"/>
              <a:buChar char="○"/>
            </a:pPr>
            <a:r>
              <a:rPr b="0" i="0" lang="en-US" sz="3000" u="none" cap="none" strike="noStrike">
                <a:solidFill>
                  <a:schemeClr val="dk2"/>
                </a:solidFill>
                <a:latin typeface="Calibri"/>
                <a:ea typeface="Calibri"/>
                <a:cs typeface="Calibri"/>
                <a:sym typeface="Calibri"/>
              </a:rPr>
              <a:t>Configure a </a:t>
            </a:r>
            <a:r>
              <a:rPr b="1" i="0" lang="en-US" sz="3000" u="none" cap="none" strike="noStrike">
                <a:solidFill>
                  <a:schemeClr val="dk2"/>
                </a:solidFill>
                <a:latin typeface="Calibri"/>
                <a:ea typeface="Calibri"/>
                <a:cs typeface="Calibri"/>
                <a:sym typeface="Calibri"/>
              </a:rPr>
              <a:t>new pipeline flow</a:t>
            </a:r>
            <a:r>
              <a:rPr b="0" i="0" lang="en-US" sz="3000" u="none" cap="none" strike="noStrike">
                <a:solidFill>
                  <a:schemeClr val="dk2"/>
                </a:solidFill>
                <a:latin typeface="Calibri"/>
                <a:ea typeface="Calibri"/>
                <a:cs typeface="Calibri"/>
                <a:sym typeface="Calibri"/>
              </a:rPr>
              <a:t> and start computations defined in this flow on patient data.</a:t>
            </a:r>
            <a:endParaRPr b="0" i="0" sz="3000" u="none" cap="none" strike="noStrike">
              <a:solidFill>
                <a:schemeClr val="dk2"/>
              </a:solidFill>
              <a:latin typeface="Calibri"/>
              <a:ea typeface="Calibri"/>
              <a:cs typeface="Calibri"/>
              <a:sym typeface="Calibri"/>
            </a:endParaRPr>
          </a:p>
        </p:txBody>
      </p:sp>
      <p:pic>
        <p:nvPicPr>
          <p:cNvPr descr="The EU flag" id="116" name="Google Shape;116;g7fd7d1a6ee_5_199"/>
          <p:cNvPicPr preferRelativeResize="0"/>
          <p:nvPr/>
        </p:nvPicPr>
        <p:blipFill rotWithShape="1">
          <a:blip r:embed="rId3">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117" name="Google Shape;117;g7fd7d1a6ee_5_199"/>
          <p:cNvPicPr preferRelativeResize="0"/>
          <p:nvPr/>
        </p:nvPicPr>
        <p:blipFill rotWithShape="1">
          <a:blip r:embed="rId4">
            <a:alphaModFix/>
          </a:blip>
          <a:srcRect b="0" l="0" r="0" t="0"/>
          <a:stretch/>
        </p:blipFill>
        <p:spPr>
          <a:xfrm>
            <a:off x="134736" y="6372839"/>
            <a:ext cx="511811" cy="474346"/>
          </a:xfrm>
          <a:prstGeom prst="rect">
            <a:avLst/>
          </a:prstGeom>
          <a:noFill/>
          <a:ln>
            <a:noFill/>
          </a:ln>
        </p:spPr>
      </p:pic>
      <p:sp>
        <p:nvSpPr>
          <p:cNvPr id="118" name="Google Shape;118;g7fd7d1a6ee_5_199"/>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119" name="Google Shape;119;g7fd7d1a6ee_5_199"/>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rgbClr val="000000"/>
              </a:buClr>
              <a:buSzPts val="2800"/>
              <a:buFont typeface="Arial"/>
              <a:buNone/>
            </a:pPr>
            <a:r>
              <a:rPr b="0" i="0" lang="en-US" sz="2800" u="none" cap="none" strike="noStrike">
                <a:solidFill>
                  <a:schemeClr val="lt1"/>
                </a:solidFill>
                <a:latin typeface="Arial"/>
                <a:ea typeface="Arial"/>
                <a:cs typeface="Arial"/>
                <a:sym typeface="Arial"/>
              </a:rPr>
              <a:t>Learning Objectives</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3" name="Shape 123"/>
        <p:cNvGrpSpPr/>
        <p:nvPr/>
      </p:nvGrpSpPr>
      <p:grpSpPr>
        <a:xfrm>
          <a:off x="0" y="0"/>
          <a:ext cx="0" cy="0"/>
          <a:chOff x="0" y="0"/>
          <a:chExt cx="0" cy="0"/>
        </a:xfrm>
      </p:grpSpPr>
      <p:sp>
        <p:nvSpPr>
          <p:cNvPr id="124" name="Google Shape;124;g7fd7d1a6ee_5_6"/>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25" name="Google Shape;125;g7fd7d1a6ee_5_6"/>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126" name="Google Shape;126;g7fd7d1a6ee_5_6"/>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127" name="Google Shape;127;g7fd7d1a6ee_5_6"/>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128" name="Google Shape;128;g7fd7d1a6ee_5_6"/>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29" name="Google Shape;129;g7fd7d1a6ee_5_6"/>
          <p:cNvSpPr txBox="1"/>
          <p:nvPr/>
        </p:nvSpPr>
        <p:spPr>
          <a:xfrm>
            <a:off x="341750" y="1017650"/>
            <a:ext cx="11544300" cy="510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2"/>
                </a:solidFill>
                <a:latin typeface="Calibri"/>
                <a:ea typeface="Calibri"/>
                <a:cs typeface="Calibri"/>
                <a:sym typeface="Calibri"/>
              </a:rPr>
              <a:t>How to start set of calculations on HPC (Prometheus)</a:t>
            </a:r>
            <a:endParaRPr b="0" i="0" sz="3200" u="none" cap="none" strike="noStrike">
              <a:solidFill>
                <a:schemeClr val="dk2"/>
              </a:solidFill>
              <a:latin typeface="Calibri"/>
              <a:ea typeface="Calibri"/>
              <a:cs typeface="Calibri"/>
              <a:sym typeface="Calibri"/>
            </a:endParaRPr>
          </a:p>
          <a:p>
            <a:pPr indent="-387350" lvl="0" marL="457200" marR="0" rtl="0" algn="l">
              <a:lnSpc>
                <a:spcPct val="100000"/>
              </a:lnSpc>
              <a:spcBef>
                <a:spcPts val="600"/>
              </a:spcBef>
              <a:spcAft>
                <a:spcPts val="0"/>
              </a:spcAft>
              <a:buClr>
                <a:schemeClr val="dk2"/>
              </a:buClr>
              <a:buSzPts val="2500"/>
              <a:buFont typeface="Calibri"/>
              <a:buChar char="-"/>
            </a:pPr>
            <a:r>
              <a:rPr b="0" i="0" lang="en-US" sz="2500" u="none" cap="none" strike="noStrike">
                <a:solidFill>
                  <a:schemeClr val="dk2"/>
                </a:solidFill>
                <a:latin typeface="Calibri"/>
                <a:ea typeface="Calibri"/>
                <a:cs typeface="Calibri"/>
                <a:sym typeface="Calibri"/>
              </a:rPr>
              <a:t>When: demo was presented during Valencia consortium meeting</a:t>
            </a:r>
            <a:endParaRPr b="0" i="0" sz="2500" u="none" cap="none" strike="noStrike">
              <a:solidFill>
                <a:schemeClr val="dk2"/>
              </a:solidFill>
              <a:latin typeface="Calibri"/>
              <a:ea typeface="Calibri"/>
              <a:cs typeface="Calibri"/>
              <a:sym typeface="Calibri"/>
            </a:endParaRPr>
          </a:p>
          <a:p>
            <a:pPr indent="-387350" lvl="0" marL="457200" marR="0" rtl="0" algn="l">
              <a:lnSpc>
                <a:spcPct val="100000"/>
              </a:lnSpc>
              <a:spcBef>
                <a:spcPts val="600"/>
              </a:spcBef>
              <a:spcAft>
                <a:spcPts val="0"/>
              </a:spcAft>
              <a:buClr>
                <a:schemeClr val="dk2"/>
              </a:buClr>
              <a:buSzPts val="2500"/>
              <a:buFont typeface="Calibri"/>
              <a:buChar char="-"/>
            </a:pPr>
            <a:r>
              <a:rPr b="0" i="0" lang="en-US" sz="2500" u="none" cap="none" strike="noStrike">
                <a:solidFill>
                  <a:schemeClr val="dk2"/>
                </a:solidFill>
                <a:latin typeface="Calibri"/>
                <a:ea typeface="Calibri"/>
                <a:cs typeface="Calibri"/>
                <a:sym typeface="Calibri"/>
              </a:rPr>
              <a:t>Audience: researchers who want to start set of calculations on patient data</a:t>
            </a:r>
            <a:endParaRPr b="0" i="0" sz="2500" u="none" cap="none" strike="noStrike">
              <a:solidFill>
                <a:schemeClr val="dk2"/>
              </a:solidFill>
              <a:latin typeface="Calibri"/>
              <a:ea typeface="Calibri"/>
              <a:cs typeface="Calibri"/>
              <a:sym typeface="Calibri"/>
            </a:endParaRPr>
          </a:p>
          <a:p>
            <a:pPr indent="-387350" lvl="0" marL="457200" marR="0" rtl="0" algn="l">
              <a:lnSpc>
                <a:spcPct val="100000"/>
              </a:lnSpc>
              <a:spcBef>
                <a:spcPts val="600"/>
              </a:spcBef>
              <a:spcAft>
                <a:spcPts val="0"/>
              </a:spcAft>
              <a:buClr>
                <a:schemeClr val="dk2"/>
              </a:buClr>
              <a:buSzPts val="2500"/>
              <a:buFont typeface="Calibri"/>
              <a:buChar char="-"/>
            </a:pPr>
            <a:r>
              <a:rPr b="0" i="0" lang="en-US" sz="2500" u="none" cap="none" strike="noStrike">
                <a:solidFill>
                  <a:schemeClr val="dk2"/>
                </a:solidFill>
                <a:latin typeface="Calibri"/>
                <a:ea typeface="Calibri"/>
                <a:cs typeface="Calibri"/>
                <a:sym typeface="Calibri"/>
              </a:rPr>
              <a:t>Where can I find it?: </a:t>
            </a:r>
            <a:r>
              <a:rPr b="0" i="0" lang="en-US" sz="2500" u="sng" cap="none" strike="noStrike">
                <a:solidFill>
                  <a:schemeClr val="hlink"/>
                </a:solidFill>
                <a:latin typeface="Calibri"/>
                <a:ea typeface="Calibri"/>
                <a:cs typeface="Calibri"/>
                <a:sym typeface="Calibri"/>
                <a:hlinkClick r:id="rId3"/>
              </a:rPr>
              <a:t>https://www.youtube.com/watch?v=NU2wSQFVI1g</a:t>
            </a:r>
            <a:endParaRPr b="0" i="0" sz="2500" u="none" cap="none" strike="noStrike">
              <a:solidFill>
                <a:schemeClr val="dk2"/>
              </a:solidFill>
              <a:latin typeface="Calibri"/>
              <a:ea typeface="Calibri"/>
              <a:cs typeface="Calibri"/>
              <a:sym typeface="Calibri"/>
            </a:endParaRPr>
          </a:p>
          <a:p>
            <a:pPr indent="0" lvl="0" marL="0" marR="0" rtl="0" algn="l">
              <a:lnSpc>
                <a:spcPct val="100000"/>
              </a:lnSpc>
              <a:spcBef>
                <a:spcPts val="1200"/>
              </a:spcBef>
              <a:spcAft>
                <a:spcPts val="0"/>
              </a:spcAft>
              <a:buClr>
                <a:srgbClr val="000000"/>
              </a:buClr>
              <a:buSzPts val="3200"/>
              <a:buFont typeface="Arial"/>
              <a:buNone/>
            </a:pPr>
            <a:r>
              <a:rPr b="0" i="0" lang="en-US" sz="3200" u="none" cap="none" strike="noStrike">
                <a:solidFill>
                  <a:schemeClr val="dk2"/>
                </a:solidFill>
                <a:latin typeface="Calibri"/>
                <a:ea typeface="Calibri"/>
                <a:cs typeface="Calibri"/>
                <a:sym typeface="Calibri"/>
              </a:rPr>
              <a:t>Organization management in Model Execution Environment</a:t>
            </a:r>
            <a:endParaRPr b="0" i="0" sz="2500" u="none" cap="none" strike="noStrike">
              <a:solidFill>
                <a:schemeClr val="dk2"/>
              </a:solidFill>
              <a:latin typeface="Calibri"/>
              <a:ea typeface="Calibri"/>
              <a:cs typeface="Calibri"/>
              <a:sym typeface="Calibri"/>
            </a:endParaRPr>
          </a:p>
          <a:p>
            <a:pPr indent="-387350" lvl="0" marL="457200" marR="0" rtl="0" algn="l">
              <a:lnSpc>
                <a:spcPct val="100000"/>
              </a:lnSpc>
              <a:spcBef>
                <a:spcPts val="600"/>
              </a:spcBef>
              <a:spcAft>
                <a:spcPts val="0"/>
              </a:spcAft>
              <a:buClr>
                <a:schemeClr val="dk2"/>
              </a:buClr>
              <a:buSzPts val="2500"/>
              <a:buFont typeface="Calibri"/>
              <a:buChar char="-"/>
            </a:pPr>
            <a:r>
              <a:rPr b="0" i="0" lang="en-US" sz="2500" u="none" cap="none" strike="noStrike">
                <a:solidFill>
                  <a:schemeClr val="dk2"/>
                </a:solidFill>
                <a:latin typeface="Calibri"/>
                <a:ea typeface="Calibri"/>
                <a:cs typeface="Calibri"/>
                <a:sym typeface="Calibri"/>
              </a:rPr>
              <a:t>When: now :-)</a:t>
            </a:r>
            <a:endParaRPr b="0" i="0" sz="2500" u="none" cap="none" strike="noStrike">
              <a:solidFill>
                <a:schemeClr val="dk2"/>
              </a:solidFill>
              <a:latin typeface="Calibri"/>
              <a:ea typeface="Calibri"/>
              <a:cs typeface="Calibri"/>
              <a:sym typeface="Calibri"/>
            </a:endParaRPr>
          </a:p>
          <a:p>
            <a:pPr indent="-387350" lvl="0" marL="457200" marR="0" rtl="0" algn="l">
              <a:lnSpc>
                <a:spcPct val="100000"/>
              </a:lnSpc>
              <a:spcBef>
                <a:spcPts val="600"/>
              </a:spcBef>
              <a:spcAft>
                <a:spcPts val="0"/>
              </a:spcAft>
              <a:buClr>
                <a:schemeClr val="dk2"/>
              </a:buClr>
              <a:buSzPts val="2500"/>
              <a:buFont typeface="Calibri"/>
              <a:buChar char="-"/>
            </a:pPr>
            <a:r>
              <a:rPr b="0" i="0" lang="en-US" sz="2500" u="none" cap="none" strike="noStrike">
                <a:solidFill>
                  <a:schemeClr val="dk2"/>
                </a:solidFill>
                <a:latin typeface="Calibri"/>
                <a:ea typeface="Calibri"/>
                <a:cs typeface="Calibri"/>
                <a:sym typeface="Calibri"/>
              </a:rPr>
              <a:t>Audience: group administrator who wants to configure an organization, place where researches can run calculations on patient data. During this demo we will prepare a new organization and configure pipeline flow (composed of pipeline steps) which were used in the previous demo.</a:t>
            </a:r>
            <a:endParaRPr b="0" i="0" sz="2500" u="none" cap="none" strike="noStrike">
              <a:solidFill>
                <a:schemeClr val="dk2"/>
              </a:solidFill>
              <a:latin typeface="Calibri"/>
              <a:ea typeface="Calibri"/>
              <a:cs typeface="Calibri"/>
              <a:sym typeface="Calibri"/>
            </a:endParaRPr>
          </a:p>
          <a:p>
            <a:pPr indent="-387350" lvl="0" marL="457200" marR="0" rtl="0" algn="l">
              <a:lnSpc>
                <a:spcPct val="100000"/>
              </a:lnSpc>
              <a:spcBef>
                <a:spcPts val="600"/>
              </a:spcBef>
              <a:spcAft>
                <a:spcPts val="600"/>
              </a:spcAft>
              <a:buClr>
                <a:schemeClr val="dk2"/>
              </a:buClr>
              <a:buSzPts val="2500"/>
              <a:buFont typeface="Calibri"/>
              <a:buChar char="-"/>
            </a:pPr>
            <a:r>
              <a:rPr b="0" i="0" lang="en-US" sz="2500" u="none" cap="none" strike="noStrike">
                <a:solidFill>
                  <a:schemeClr val="dk2"/>
                </a:solidFill>
                <a:latin typeface="Calibri"/>
                <a:ea typeface="Calibri"/>
                <a:cs typeface="Calibri"/>
                <a:sym typeface="Calibri"/>
              </a:rPr>
              <a:t>Where can I find it?: </a:t>
            </a:r>
            <a:r>
              <a:rPr b="0" i="0" lang="en-US" sz="2500" u="sng" cap="none" strike="noStrike">
                <a:solidFill>
                  <a:schemeClr val="hlink"/>
                </a:solidFill>
                <a:latin typeface="Calibri"/>
                <a:ea typeface="Calibri"/>
                <a:cs typeface="Calibri"/>
                <a:sym typeface="Calibri"/>
                <a:hlinkClick r:id="rId4"/>
              </a:rPr>
              <a:t>https://youtu.be/VfQoQhx26Y0</a:t>
            </a:r>
            <a:r>
              <a:rPr b="0" i="0" lang="en-US" sz="2500" u="none" cap="none" strike="noStrike">
                <a:solidFill>
                  <a:schemeClr val="dk2"/>
                </a:solidFill>
                <a:latin typeface="Calibri"/>
                <a:ea typeface="Calibri"/>
                <a:cs typeface="Calibri"/>
                <a:sym typeface="Calibri"/>
              </a:rPr>
              <a:t> </a:t>
            </a:r>
            <a:endParaRPr b="0" i="0" sz="2500" u="none" cap="none" strike="noStrike">
              <a:solidFill>
                <a:schemeClr val="dk2"/>
              </a:solidFill>
              <a:highlight>
                <a:srgbClr val="FFFF00"/>
              </a:highlight>
              <a:latin typeface="Calibri"/>
              <a:ea typeface="Calibri"/>
              <a:cs typeface="Calibri"/>
              <a:sym typeface="Calibri"/>
            </a:endParaRPr>
          </a:p>
        </p:txBody>
      </p:sp>
      <p:pic>
        <p:nvPicPr>
          <p:cNvPr descr="The EU flag" id="130" name="Google Shape;130;g7fd7d1a6ee_5_6"/>
          <p:cNvPicPr preferRelativeResize="0"/>
          <p:nvPr/>
        </p:nvPicPr>
        <p:blipFill rotWithShape="1">
          <a:blip r:embed="rId5">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131" name="Google Shape;131;g7fd7d1a6ee_5_6"/>
          <p:cNvPicPr preferRelativeResize="0"/>
          <p:nvPr/>
        </p:nvPicPr>
        <p:blipFill rotWithShape="1">
          <a:blip r:embed="rId6">
            <a:alphaModFix/>
          </a:blip>
          <a:srcRect b="0" l="0" r="0" t="0"/>
          <a:stretch/>
        </p:blipFill>
        <p:spPr>
          <a:xfrm>
            <a:off x="134736" y="6372839"/>
            <a:ext cx="511811" cy="474346"/>
          </a:xfrm>
          <a:prstGeom prst="rect">
            <a:avLst/>
          </a:prstGeom>
          <a:noFill/>
          <a:ln>
            <a:noFill/>
          </a:ln>
        </p:spPr>
      </p:pic>
      <p:sp>
        <p:nvSpPr>
          <p:cNvPr id="132" name="Google Shape;132;g7fd7d1a6ee_5_6"/>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133" name="Google Shape;133;g7fd7d1a6ee_5_6"/>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2800"/>
              <a:buFont typeface="Arial"/>
              <a:buNone/>
            </a:pPr>
            <a:r>
              <a:rPr b="0" i="0" lang="en-US" sz="2800" u="none" cap="none" strike="noStrike">
                <a:solidFill>
                  <a:schemeClr val="lt1"/>
                </a:solidFill>
                <a:latin typeface="Arial"/>
                <a:ea typeface="Arial"/>
                <a:cs typeface="Arial"/>
                <a:sym typeface="Arial"/>
              </a:rPr>
              <a:t>MEE demos - 𝅘𝅥𝅮   The road so far 𝅘𝅥𝅮  </a:t>
            </a:r>
            <a:endParaRPr b="0" i="0" sz="14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134" name="Google Shape;134;g7fd7d1a6ee_5_6"/>
          <p:cNvSpPr txBox="1"/>
          <p:nvPr/>
        </p:nvSpPr>
        <p:spPr>
          <a:xfrm>
            <a:off x="341749" y="657225"/>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400" u="sng" cap="none" strike="noStrike">
              <a:solidFill>
                <a:srgbClr val="F8790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Google Shape;139;g7fd7d1a6ee_5_21"/>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40" name="Google Shape;140;g7fd7d1a6ee_5_21"/>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141" name="Google Shape;141;g7fd7d1a6ee_5_21"/>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142" name="Google Shape;142;g7fd7d1a6ee_5_21"/>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143" name="Google Shape;143;g7fd7d1a6ee_5_21"/>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44" name="Google Shape;144;g7fd7d1a6ee_5_21"/>
          <p:cNvSpPr txBox="1"/>
          <p:nvPr/>
        </p:nvSpPr>
        <p:spPr>
          <a:xfrm>
            <a:off x="341750" y="1017650"/>
            <a:ext cx="11544300" cy="510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3200"/>
              <a:buFont typeface="Arial"/>
              <a:buNone/>
            </a:pPr>
            <a:r>
              <a:rPr b="0" i="0" lang="en-US" sz="3200" u="none" cap="none" strike="noStrike">
                <a:solidFill>
                  <a:schemeClr val="dk2"/>
                </a:solidFill>
                <a:latin typeface="Calibri"/>
                <a:ea typeface="Calibri"/>
                <a:cs typeface="Calibri"/>
                <a:sym typeface="Calibri"/>
              </a:rPr>
              <a:t>The organization is a collaboration space where researchers can start calculations on patient data.  To make it possible organization  administrator needs to configure:</a:t>
            </a:r>
            <a:endParaRPr b="0" i="0" sz="3200" u="none" cap="none" strike="noStrike">
              <a:solidFill>
                <a:schemeClr val="dk2"/>
              </a:solidFill>
              <a:latin typeface="Calibri"/>
              <a:ea typeface="Calibri"/>
              <a:cs typeface="Calibri"/>
              <a:sym typeface="Calibri"/>
            </a:endParaRPr>
          </a:p>
          <a:p>
            <a:pPr indent="-387350" lvl="0" marL="457200" marR="0" rtl="0" algn="l">
              <a:lnSpc>
                <a:spcPct val="100000"/>
              </a:lnSpc>
              <a:spcBef>
                <a:spcPts val="600"/>
              </a:spcBef>
              <a:spcAft>
                <a:spcPts val="0"/>
              </a:spcAft>
              <a:buClr>
                <a:schemeClr val="dk2"/>
              </a:buClr>
              <a:buSzPts val="2500"/>
              <a:buFont typeface="Calibri"/>
              <a:buChar char="-"/>
            </a:pPr>
            <a:r>
              <a:rPr b="0" i="0" lang="en-US" sz="2500" u="none" cap="none" strike="noStrike">
                <a:solidFill>
                  <a:schemeClr val="dk2"/>
                </a:solidFill>
                <a:latin typeface="Calibri"/>
                <a:ea typeface="Calibri"/>
                <a:cs typeface="Calibri"/>
                <a:sym typeface="Calibri"/>
              </a:rPr>
              <a:t>Licenses (e.g. location of the Ansys license server)</a:t>
            </a:r>
            <a:endParaRPr b="0" i="0" sz="2500" u="none" cap="none" strike="noStrike">
              <a:solidFill>
                <a:schemeClr val="dk2"/>
              </a:solidFill>
              <a:latin typeface="Calibri"/>
              <a:ea typeface="Calibri"/>
              <a:cs typeface="Calibri"/>
              <a:sym typeface="Calibri"/>
            </a:endParaRPr>
          </a:p>
          <a:p>
            <a:pPr indent="-387350" lvl="0" marL="457200" marR="0" rtl="0" algn="l">
              <a:lnSpc>
                <a:spcPct val="100000"/>
              </a:lnSpc>
              <a:spcBef>
                <a:spcPts val="600"/>
              </a:spcBef>
              <a:spcAft>
                <a:spcPts val="0"/>
              </a:spcAft>
              <a:buClr>
                <a:schemeClr val="dk2"/>
              </a:buClr>
              <a:buSzPts val="2500"/>
              <a:buFont typeface="Calibri"/>
              <a:buChar char="-"/>
            </a:pPr>
            <a:r>
              <a:rPr b="0" i="0" lang="en-US" sz="2500" u="none" cap="none" strike="noStrike">
                <a:solidFill>
                  <a:schemeClr val="dk2"/>
                </a:solidFill>
                <a:latin typeface="Calibri"/>
                <a:ea typeface="Calibri"/>
                <a:cs typeface="Calibri"/>
                <a:sym typeface="Calibri"/>
              </a:rPr>
              <a:t>Grants (right now we have </a:t>
            </a:r>
            <a:r>
              <a:rPr b="0" i="1" lang="en-US" sz="2500" u="none" cap="none" strike="noStrike">
                <a:solidFill>
                  <a:schemeClr val="dk2"/>
                </a:solidFill>
                <a:latin typeface="Calibri"/>
                <a:ea typeface="Calibri"/>
                <a:cs typeface="Calibri"/>
                <a:sym typeface="Calibri"/>
              </a:rPr>
              <a:t>primage1</a:t>
            </a:r>
            <a:r>
              <a:rPr b="0" i="0" lang="en-US" sz="2500" u="none" cap="none" strike="noStrike">
                <a:solidFill>
                  <a:schemeClr val="dk2"/>
                </a:solidFill>
                <a:latin typeface="Calibri"/>
                <a:ea typeface="Calibri"/>
                <a:cs typeface="Calibri"/>
                <a:sym typeface="Calibri"/>
              </a:rPr>
              <a:t>, </a:t>
            </a:r>
            <a:r>
              <a:rPr b="0" i="1" lang="en-US" sz="2500" u="none" cap="none" strike="noStrike">
                <a:solidFill>
                  <a:schemeClr val="dk2"/>
                </a:solidFill>
                <a:latin typeface="Calibri"/>
                <a:ea typeface="Calibri"/>
                <a:cs typeface="Calibri"/>
                <a:sym typeface="Calibri"/>
              </a:rPr>
              <a:t>primage1gpu</a:t>
            </a:r>
            <a:r>
              <a:rPr b="0" i="0" lang="en-US" sz="2500" u="none" cap="none" strike="noStrike">
                <a:solidFill>
                  <a:schemeClr val="dk2"/>
                </a:solidFill>
                <a:latin typeface="Calibri"/>
                <a:ea typeface="Calibri"/>
                <a:cs typeface="Calibri"/>
                <a:sym typeface="Calibri"/>
              </a:rPr>
              <a:t> grants negotiated for PRIMAGE project)</a:t>
            </a:r>
            <a:endParaRPr b="0" i="0" sz="2500" u="none" cap="none" strike="noStrike">
              <a:solidFill>
                <a:schemeClr val="dk2"/>
              </a:solidFill>
              <a:latin typeface="Calibri"/>
              <a:ea typeface="Calibri"/>
              <a:cs typeface="Calibri"/>
              <a:sym typeface="Calibri"/>
            </a:endParaRPr>
          </a:p>
          <a:p>
            <a:pPr indent="-387350" lvl="0" marL="457200" marR="0" rtl="0" algn="l">
              <a:lnSpc>
                <a:spcPct val="100000"/>
              </a:lnSpc>
              <a:spcBef>
                <a:spcPts val="600"/>
              </a:spcBef>
              <a:spcAft>
                <a:spcPts val="0"/>
              </a:spcAft>
              <a:buClr>
                <a:schemeClr val="dk2"/>
              </a:buClr>
              <a:buSzPts val="2500"/>
              <a:buFont typeface="Calibri"/>
              <a:buChar char="-"/>
            </a:pPr>
            <a:r>
              <a:rPr b="0" i="0" lang="en-US" sz="2500" u="none" cap="none" strike="noStrike">
                <a:solidFill>
                  <a:schemeClr val="dk2"/>
                </a:solidFill>
                <a:latin typeface="Calibri"/>
                <a:ea typeface="Calibri"/>
                <a:cs typeface="Calibri"/>
                <a:sym typeface="Calibri"/>
              </a:rPr>
              <a:t>Data file types (what kind of input files are required to start a calculation)</a:t>
            </a:r>
            <a:endParaRPr b="0" i="0" sz="2500" u="none" cap="none" strike="noStrike">
              <a:solidFill>
                <a:schemeClr val="dk2"/>
              </a:solidFill>
              <a:latin typeface="Calibri"/>
              <a:ea typeface="Calibri"/>
              <a:cs typeface="Calibri"/>
              <a:sym typeface="Calibri"/>
            </a:endParaRPr>
          </a:p>
          <a:p>
            <a:pPr indent="-387350" lvl="0" marL="457200" marR="0" rtl="0" algn="l">
              <a:lnSpc>
                <a:spcPct val="100000"/>
              </a:lnSpc>
              <a:spcBef>
                <a:spcPts val="600"/>
              </a:spcBef>
              <a:spcAft>
                <a:spcPts val="0"/>
              </a:spcAft>
              <a:buClr>
                <a:schemeClr val="dk2"/>
              </a:buClr>
              <a:buSzPts val="2500"/>
              <a:buFont typeface="Calibri"/>
              <a:buChar char="-"/>
            </a:pPr>
            <a:r>
              <a:rPr b="0" i="0" lang="en-US" sz="2500" u="none" cap="none" strike="noStrike">
                <a:solidFill>
                  <a:schemeClr val="dk2"/>
                </a:solidFill>
                <a:latin typeface="Calibri"/>
                <a:ea typeface="Calibri"/>
                <a:cs typeface="Calibri"/>
                <a:sym typeface="Calibri"/>
              </a:rPr>
              <a:t>Pipeline steps (location and configuration of the application which will be started on HPC)</a:t>
            </a:r>
            <a:endParaRPr b="0" i="0" sz="2500" u="none" cap="none" strike="noStrike">
              <a:solidFill>
                <a:schemeClr val="dk2"/>
              </a:solidFill>
              <a:latin typeface="Calibri"/>
              <a:ea typeface="Calibri"/>
              <a:cs typeface="Calibri"/>
              <a:sym typeface="Calibri"/>
            </a:endParaRPr>
          </a:p>
          <a:p>
            <a:pPr indent="-387350" lvl="0" marL="457200" marR="0" rtl="0" algn="l">
              <a:lnSpc>
                <a:spcPct val="100000"/>
              </a:lnSpc>
              <a:spcBef>
                <a:spcPts val="600"/>
              </a:spcBef>
              <a:spcAft>
                <a:spcPts val="600"/>
              </a:spcAft>
              <a:buClr>
                <a:schemeClr val="dk2"/>
              </a:buClr>
              <a:buSzPts val="2500"/>
              <a:buFont typeface="Calibri"/>
              <a:buChar char="-"/>
            </a:pPr>
            <a:r>
              <a:rPr b="0" i="0" lang="en-US" sz="2500" u="none" cap="none" strike="noStrike">
                <a:solidFill>
                  <a:schemeClr val="dk2"/>
                </a:solidFill>
                <a:latin typeface="Calibri"/>
                <a:ea typeface="Calibri"/>
                <a:cs typeface="Calibri"/>
                <a:sym typeface="Calibri"/>
              </a:rPr>
              <a:t>Pipeline flows (set of pipeline steps started as “workflow”)</a:t>
            </a:r>
            <a:endParaRPr b="0" i="0" sz="2500" u="none" cap="none" strike="noStrike">
              <a:solidFill>
                <a:schemeClr val="dk2"/>
              </a:solidFill>
              <a:latin typeface="Calibri"/>
              <a:ea typeface="Calibri"/>
              <a:cs typeface="Calibri"/>
              <a:sym typeface="Calibri"/>
            </a:endParaRPr>
          </a:p>
        </p:txBody>
      </p:sp>
      <p:pic>
        <p:nvPicPr>
          <p:cNvPr descr="The EU flag" id="145" name="Google Shape;145;g7fd7d1a6ee_5_21"/>
          <p:cNvPicPr preferRelativeResize="0"/>
          <p:nvPr/>
        </p:nvPicPr>
        <p:blipFill rotWithShape="1">
          <a:blip r:embed="rId3">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146" name="Google Shape;146;g7fd7d1a6ee_5_21"/>
          <p:cNvPicPr preferRelativeResize="0"/>
          <p:nvPr/>
        </p:nvPicPr>
        <p:blipFill rotWithShape="1">
          <a:blip r:embed="rId4">
            <a:alphaModFix/>
          </a:blip>
          <a:srcRect b="0" l="0" r="0" t="0"/>
          <a:stretch/>
        </p:blipFill>
        <p:spPr>
          <a:xfrm>
            <a:off x="134736" y="6372839"/>
            <a:ext cx="511811" cy="474346"/>
          </a:xfrm>
          <a:prstGeom prst="rect">
            <a:avLst/>
          </a:prstGeom>
          <a:noFill/>
          <a:ln>
            <a:noFill/>
          </a:ln>
        </p:spPr>
      </p:pic>
      <p:sp>
        <p:nvSpPr>
          <p:cNvPr id="147" name="Google Shape;147;g7fd7d1a6ee_5_21"/>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148" name="Google Shape;148;g7fd7d1a6ee_5_21"/>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2800"/>
              <a:buFont typeface="Arial"/>
              <a:buNone/>
            </a:pPr>
            <a:r>
              <a:rPr b="0" i="0" lang="en-US" sz="2800" u="none" cap="none" strike="noStrike">
                <a:solidFill>
                  <a:schemeClr val="lt1"/>
                </a:solidFill>
                <a:latin typeface="Arial"/>
                <a:ea typeface="Arial"/>
                <a:cs typeface="Arial"/>
                <a:sym typeface="Arial"/>
              </a:rPr>
              <a:t>Organization in MEE - main concepts</a:t>
            </a:r>
            <a:endParaRPr b="0" i="0" sz="14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149" name="Google Shape;149;g7fd7d1a6ee_5_21"/>
          <p:cNvSpPr txBox="1"/>
          <p:nvPr/>
        </p:nvSpPr>
        <p:spPr>
          <a:xfrm>
            <a:off x="341749" y="657225"/>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400" u="sng" cap="none" strike="noStrike">
              <a:solidFill>
                <a:srgbClr val="F8790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g7fd7d1a6ee_5_35"/>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55" name="Google Shape;155;g7fd7d1a6ee_5_35"/>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156" name="Google Shape;156;g7fd7d1a6ee_5_35"/>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157" name="Google Shape;157;g7fd7d1a6ee_5_35"/>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158" name="Google Shape;158;g7fd7d1a6ee_5_35"/>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59" name="Google Shape;159;g7fd7d1a6ee_5_35"/>
          <p:cNvSpPr txBox="1"/>
          <p:nvPr/>
        </p:nvSpPr>
        <p:spPr>
          <a:xfrm>
            <a:off x="341750" y="752826"/>
            <a:ext cx="11544300" cy="53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2"/>
                </a:solidFill>
                <a:latin typeface="Calibri"/>
                <a:ea typeface="Calibri"/>
                <a:cs typeface="Calibri"/>
                <a:sym typeface="Calibri"/>
              </a:rPr>
              <a:t>On HPC licenses are usually passed to the application using environment variables. You can configure such element using MEE and request it in you application started on HPC.</a:t>
            </a:r>
            <a:endParaRPr b="0" i="0" sz="2500" u="none" cap="none" strike="noStrike">
              <a:solidFill>
                <a:schemeClr val="dk2"/>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a:p>
            <a:pPr indent="0" lvl="0" marL="0" marR="0" rtl="0" algn="l">
              <a:lnSpc>
                <a:spcPct val="100000"/>
              </a:lnSpc>
              <a:spcBef>
                <a:spcPts val="600"/>
              </a:spcBef>
              <a:spcAft>
                <a:spcPts val="60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p:txBody>
      </p:sp>
      <p:pic>
        <p:nvPicPr>
          <p:cNvPr descr="The EU flag" id="160" name="Google Shape;160;g7fd7d1a6ee_5_35"/>
          <p:cNvPicPr preferRelativeResize="0"/>
          <p:nvPr/>
        </p:nvPicPr>
        <p:blipFill rotWithShape="1">
          <a:blip r:embed="rId3">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161" name="Google Shape;161;g7fd7d1a6ee_5_35"/>
          <p:cNvPicPr preferRelativeResize="0"/>
          <p:nvPr/>
        </p:nvPicPr>
        <p:blipFill rotWithShape="1">
          <a:blip r:embed="rId4">
            <a:alphaModFix/>
          </a:blip>
          <a:srcRect b="0" l="0" r="0" t="0"/>
          <a:stretch/>
        </p:blipFill>
        <p:spPr>
          <a:xfrm>
            <a:off x="134736" y="6372839"/>
            <a:ext cx="511811" cy="474346"/>
          </a:xfrm>
          <a:prstGeom prst="rect">
            <a:avLst/>
          </a:prstGeom>
          <a:noFill/>
          <a:ln>
            <a:noFill/>
          </a:ln>
        </p:spPr>
      </p:pic>
      <p:sp>
        <p:nvSpPr>
          <p:cNvPr id="162" name="Google Shape;162;g7fd7d1a6ee_5_35"/>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163" name="Google Shape;163;g7fd7d1a6ee_5_35"/>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2800"/>
              <a:buFont typeface="Arial"/>
              <a:buNone/>
            </a:pPr>
            <a:r>
              <a:rPr b="0" i="0" lang="en-US" sz="2800" u="none" cap="none" strike="noStrike">
                <a:solidFill>
                  <a:schemeClr val="lt1"/>
                </a:solidFill>
                <a:latin typeface="Arial"/>
                <a:ea typeface="Arial"/>
                <a:cs typeface="Arial"/>
                <a:sym typeface="Arial"/>
              </a:rPr>
              <a:t>Organization in MEE - Licenses</a:t>
            </a:r>
            <a:endParaRPr b="0" i="0" sz="14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164" name="Google Shape;164;g7fd7d1a6ee_5_35"/>
          <p:cNvSpPr txBox="1"/>
          <p:nvPr/>
        </p:nvSpPr>
        <p:spPr>
          <a:xfrm>
            <a:off x="341749" y="603550"/>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400" u="sng" cap="none" strike="noStrike">
              <a:solidFill>
                <a:srgbClr val="F87901"/>
              </a:solidFill>
              <a:latin typeface="Calibri"/>
              <a:ea typeface="Calibri"/>
              <a:cs typeface="Calibri"/>
              <a:sym typeface="Calibri"/>
            </a:endParaRPr>
          </a:p>
        </p:txBody>
      </p:sp>
      <p:pic>
        <p:nvPicPr>
          <p:cNvPr id="165" name="Google Shape;165;g7fd7d1a6ee_5_35"/>
          <p:cNvPicPr preferRelativeResize="0"/>
          <p:nvPr/>
        </p:nvPicPr>
        <p:blipFill rotWithShape="1">
          <a:blip r:embed="rId5">
            <a:alphaModFix/>
          </a:blip>
          <a:srcRect b="0" l="0" r="0" t="0"/>
          <a:stretch/>
        </p:blipFill>
        <p:spPr>
          <a:xfrm>
            <a:off x="113150" y="2861375"/>
            <a:ext cx="3716948" cy="2209999"/>
          </a:xfrm>
          <a:prstGeom prst="rect">
            <a:avLst/>
          </a:prstGeom>
          <a:noFill/>
          <a:ln>
            <a:noFill/>
          </a:ln>
        </p:spPr>
      </p:pic>
      <p:pic>
        <p:nvPicPr>
          <p:cNvPr id="166" name="Google Shape;166;g7fd7d1a6ee_5_35"/>
          <p:cNvPicPr preferRelativeResize="0"/>
          <p:nvPr/>
        </p:nvPicPr>
        <p:blipFill rotWithShape="1">
          <a:blip r:embed="rId6">
            <a:alphaModFix/>
          </a:blip>
          <a:srcRect b="0" l="0" r="0" t="0"/>
          <a:stretch/>
        </p:blipFill>
        <p:spPr>
          <a:xfrm>
            <a:off x="2561075" y="2034900"/>
            <a:ext cx="4445851" cy="3972900"/>
          </a:xfrm>
          <a:prstGeom prst="rect">
            <a:avLst/>
          </a:prstGeom>
          <a:noFill/>
          <a:ln>
            <a:noFill/>
          </a:ln>
        </p:spPr>
      </p:pic>
      <p:pic>
        <p:nvPicPr>
          <p:cNvPr id="167" name="Google Shape;167;g7fd7d1a6ee_5_35"/>
          <p:cNvPicPr preferRelativeResize="0"/>
          <p:nvPr/>
        </p:nvPicPr>
        <p:blipFill rotWithShape="1">
          <a:blip r:embed="rId7">
            <a:alphaModFix/>
          </a:blip>
          <a:srcRect b="0" l="0" r="0" t="0"/>
          <a:stretch/>
        </p:blipFill>
        <p:spPr>
          <a:xfrm>
            <a:off x="7204777" y="4245377"/>
            <a:ext cx="4011400" cy="714350"/>
          </a:xfrm>
          <a:prstGeom prst="rect">
            <a:avLst/>
          </a:prstGeom>
          <a:noFill/>
          <a:ln cap="flat" cmpd="sng" w="38100">
            <a:solidFill>
              <a:srgbClr val="3C78D8"/>
            </a:solidFill>
            <a:prstDash val="solid"/>
            <a:round/>
            <a:headEnd len="sm" w="sm" type="none"/>
            <a:tailEnd len="sm" w="sm" type="none"/>
          </a:ln>
        </p:spPr>
      </p:pic>
      <p:sp>
        <p:nvSpPr>
          <p:cNvPr id="168" name="Google Shape;168;g7fd7d1a6ee_5_35"/>
          <p:cNvSpPr/>
          <p:nvPr/>
        </p:nvSpPr>
        <p:spPr>
          <a:xfrm>
            <a:off x="1397525" y="3550550"/>
            <a:ext cx="712500" cy="3417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9" name="Google Shape;169;g7fd7d1a6ee_5_35"/>
          <p:cNvSpPr/>
          <p:nvPr/>
        </p:nvSpPr>
        <p:spPr>
          <a:xfrm>
            <a:off x="2561075" y="2034900"/>
            <a:ext cx="4445700" cy="39729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170" name="Google Shape;170;g7fd7d1a6ee_5_35"/>
          <p:cNvPicPr preferRelativeResize="0"/>
          <p:nvPr/>
        </p:nvPicPr>
        <p:blipFill rotWithShape="1">
          <a:blip r:embed="rId8">
            <a:alphaModFix/>
          </a:blip>
          <a:srcRect b="0" l="0" r="0" t="0"/>
          <a:stretch/>
        </p:blipFill>
        <p:spPr>
          <a:xfrm>
            <a:off x="6602021" y="2305371"/>
            <a:ext cx="5246801" cy="1174825"/>
          </a:xfrm>
          <a:prstGeom prst="rect">
            <a:avLst/>
          </a:prstGeom>
          <a:noFill/>
          <a:ln>
            <a:noFill/>
          </a:ln>
        </p:spPr>
      </p:pic>
      <p:sp>
        <p:nvSpPr>
          <p:cNvPr id="171" name="Google Shape;171;g7fd7d1a6ee_5_35"/>
          <p:cNvSpPr/>
          <p:nvPr/>
        </p:nvSpPr>
        <p:spPr>
          <a:xfrm>
            <a:off x="4903000" y="5692575"/>
            <a:ext cx="670200" cy="2418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7fd7d1a6ee_5_35"/>
          <p:cNvSpPr/>
          <p:nvPr/>
        </p:nvSpPr>
        <p:spPr>
          <a:xfrm>
            <a:off x="6602025" y="2305375"/>
            <a:ext cx="5246700" cy="11235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73" name="Google Shape;173;g7fd7d1a6ee_5_35"/>
          <p:cNvCxnSpPr>
            <a:stCxn id="168" idx="3"/>
          </p:cNvCxnSpPr>
          <p:nvPr/>
        </p:nvCxnSpPr>
        <p:spPr>
          <a:xfrm flipH="1" rot="10800000">
            <a:off x="2110025" y="2822000"/>
            <a:ext cx="498900" cy="899400"/>
          </a:xfrm>
          <a:prstGeom prst="straightConnector1">
            <a:avLst/>
          </a:prstGeom>
          <a:noFill/>
          <a:ln cap="flat" cmpd="sng" w="38100">
            <a:solidFill>
              <a:srgbClr val="F1C232"/>
            </a:solidFill>
            <a:prstDash val="solid"/>
            <a:round/>
            <a:headEnd len="sm" w="sm" type="none"/>
            <a:tailEnd len="med" w="med" type="triangle"/>
          </a:ln>
        </p:spPr>
      </p:cxnSp>
      <p:cxnSp>
        <p:nvCxnSpPr>
          <p:cNvPr id="174" name="Google Shape;174;g7fd7d1a6ee_5_35"/>
          <p:cNvCxnSpPr>
            <a:stCxn id="171" idx="3"/>
            <a:endCxn id="172" idx="1"/>
          </p:cNvCxnSpPr>
          <p:nvPr/>
        </p:nvCxnSpPr>
        <p:spPr>
          <a:xfrm flipH="1" rot="10800000">
            <a:off x="5573200" y="2867175"/>
            <a:ext cx="1028700" cy="2946300"/>
          </a:xfrm>
          <a:prstGeom prst="straightConnector1">
            <a:avLst/>
          </a:prstGeom>
          <a:noFill/>
          <a:ln cap="flat" cmpd="sng" w="38100">
            <a:solidFill>
              <a:srgbClr val="6AA84F"/>
            </a:solidFill>
            <a:prstDash val="solid"/>
            <a:round/>
            <a:headEnd len="sm" w="sm" type="none"/>
            <a:tailEnd len="med" w="med" type="triangle"/>
          </a:ln>
        </p:spPr>
      </p:cxnSp>
      <p:cxnSp>
        <p:nvCxnSpPr>
          <p:cNvPr id="175" name="Google Shape;175;g7fd7d1a6ee_5_35"/>
          <p:cNvCxnSpPr>
            <a:stCxn id="172" idx="2"/>
            <a:endCxn id="167" idx="0"/>
          </p:cNvCxnSpPr>
          <p:nvPr/>
        </p:nvCxnSpPr>
        <p:spPr>
          <a:xfrm flipH="1">
            <a:off x="9210375" y="3428875"/>
            <a:ext cx="15000" cy="816600"/>
          </a:xfrm>
          <a:prstGeom prst="straightConnector1">
            <a:avLst/>
          </a:prstGeom>
          <a:noFill/>
          <a:ln cap="flat" cmpd="sng" w="38100">
            <a:solidFill>
              <a:srgbClr val="6D9EEB"/>
            </a:solidFill>
            <a:prstDash val="solid"/>
            <a:round/>
            <a:headEnd len="sm" w="sm" type="none"/>
            <a:tailEnd len="med" w="med" type="triangle"/>
          </a:ln>
        </p:spPr>
      </p:cxnSp>
      <p:sp>
        <p:nvSpPr>
          <p:cNvPr id="176" name="Google Shape;176;g7fd7d1a6ee_5_35"/>
          <p:cNvSpPr txBox="1"/>
          <p:nvPr/>
        </p:nvSpPr>
        <p:spPr>
          <a:xfrm>
            <a:off x="7134825" y="5188500"/>
            <a:ext cx="4713900" cy="10209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After license is registered in MEE it can be used by the application started on HPC. </a:t>
            </a:r>
            <a:r>
              <a:rPr b="0" i="1" lang="en-US" sz="1400" u="none" cap="none" strike="noStrike">
                <a:solidFill>
                  <a:srgbClr val="000000"/>
                </a:solidFill>
                <a:highlight>
                  <a:srgbClr val="CCCCCC"/>
                </a:highlight>
                <a:latin typeface="Calibri"/>
                <a:ea typeface="Calibri"/>
                <a:cs typeface="Calibri"/>
                <a:sym typeface="Calibri"/>
              </a:rPr>
              <a:t>{% license_for ansys %}</a:t>
            </a:r>
            <a:r>
              <a:rPr b="0" i="0" lang="en-US" sz="1400" u="none" cap="none" strike="noStrike">
                <a:solidFill>
                  <a:srgbClr val="000000"/>
                </a:solidFill>
                <a:latin typeface="Calibri"/>
                <a:ea typeface="Calibri"/>
                <a:cs typeface="Calibri"/>
                <a:sym typeface="Calibri"/>
              </a:rPr>
              <a:t> directive will be converted to required exports by MEE while starting the calculation.</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0" name="Shape 180"/>
        <p:cNvGrpSpPr/>
        <p:nvPr/>
      </p:nvGrpSpPr>
      <p:grpSpPr>
        <a:xfrm>
          <a:off x="0" y="0"/>
          <a:ext cx="0" cy="0"/>
          <a:chOff x="0" y="0"/>
          <a:chExt cx="0" cy="0"/>
        </a:xfrm>
      </p:grpSpPr>
      <p:sp>
        <p:nvSpPr>
          <p:cNvPr id="181" name="Google Shape;181;g7fd7d1a6ee_5_96"/>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182" name="Google Shape;182;g7fd7d1a6ee_5_96"/>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183" name="Google Shape;183;g7fd7d1a6ee_5_96"/>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184" name="Google Shape;184;g7fd7d1a6ee_5_96"/>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185" name="Google Shape;185;g7fd7d1a6ee_5_96"/>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186" name="Google Shape;186;g7fd7d1a6ee_5_96"/>
          <p:cNvSpPr txBox="1"/>
          <p:nvPr/>
        </p:nvSpPr>
        <p:spPr>
          <a:xfrm>
            <a:off x="341750" y="752826"/>
            <a:ext cx="11544300" cy="53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500"/>
              <a:buFont typeface="Arial"/>
              <a:buNone/>
            </a:pPr>
            <a:r>
              <a:rPr b="0" i="0" lang="en-US" sz="2500" u="none" cap="none" strike="noStrike">
                <a:solidFill>
                  <a:schemeClr val="dk2"/>
                </a:solidFill>
                <a:latin typeface="Calibri"/>
                <a:ea typeface="Calibri"/>
                <a:cs typeface="Calibri"/>
                <a:sym typeface="Calibri"/>
              </a:rPr>
              <a:t>To run a calculation on Prometheus HPC you need to start it in the scope of computation grant. For the PRIMAGE project the grant is negotiated by Cyfronet team and configured in MEE (current grants: </a:t>
            </a:r>
            <a:r>
              <a:rPr b="0" i="1" lang="en-US" sz="2500" u="none" cap="none" strike="noStrike">
                <a:solidFill>
                  <a:schemeClr val="dk2"/>
                </a:solidFill>
                <a:latin typeface="Calibri"/>
                <a:ea typeface="Calibri"/>
                <a:cs typeface="Calibri"/>
                <a:sym typeface="Calibri"/>
              </a:rPr>
              <a:t>primage1</a:t>
            </a:r>
            <a:r>
              <a:rPr b="0" i="0" lang="en-US" sz="2500" u="none" cap="none" strike="noStrike">
                <a:solidFill>
                  <a:schemeClr val="dk2"/>
                </a:solidFill>
                <a:latin typeface="Calibri"/>
                <a:ea typeface="Calibri"/>
                <a:cs typeface="Calibri"/>
                <a:sym typeface="Calibri"/>
              </a:rPr>
              <a:t> and </a:t>
            </a:r>
            <a:r>
              <a:rPr b="0" i="1" lang="en-US" sz="2500" u="none" cap="none" strike="noStrike">
                <a:solidFill>
                  <a:schemeClr val="dk2"/>
                </a:solidFill>
                <a:latin typeface="Calibri"/>
                <a:ea typeface="Calibri"/>
                <a:cs typeface="Calibri"/>
                <a:sym typeface="Calibri"/>
              </a:rPr>
              <a:t>primage1gpu</a:t>
            </a:r>
            <a:r>
              <a:rPr b="0" i="0" lang="en-US" sz="2500" u="none" cap="none" strike="noStrike">
                <a:solidFill>
                  <a:schemeClr val="dk2"/>
                </a:solidFill>
                <a:latin typeface="Calibri"/>
                <a:ea typeface="Calibri"/>
                <a:cs typeface="Calibri"/>
                <a:sym typeface="Calibri"/>
              </a:rPr>
              <a:t>)</a:t>
            </a:r>
            <a:endParaRPr b="0" i="0" sz="2500" u="none" cap="none" strike="noStrike">
              <a:solidFill>
                <a:schemeClr val="dk2"/>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a:p>
            <a:pPr indent="0" lvl="0" marL="0" marR="0" rtl="0" algn="l">
              <a:lnSpc>
                <a:spcPct val="100000"/>
              </a:lnSpc>
              <a:spcBef>
                <a:spcPts val="600"/>
              </a:spcBef>
              <a:spcAft>
                <a:spcPts val="600"/>
              </a:spcAft>
              <a:buClr>
                <a:srgbClr val="000000"/>
              </a:buClr>
              <a:buSzPts val="1800"/>
              <a:buFont typeface="Arial"/>
              <a:buNone/>
            </a:pPr>
            <a:r>
              <a:t/>
            </a:r>
            <a:endParaRPr b="0" i="0" sz="1800" u="none" cap="none" strike="noStrike">
              <a:solidFill>
                <a:schemeClr val="dk2"/>
              </a:solidFill>
              <a:latin typeface="Calibri"/>
              <a:ea typeface="Calibri"/>
              <a:cs typeface="Calibri"/>
              <a:sym typeface="Calibri"/>
            </a:endParaRPr>
          </a:p>
        </p:txBody>
      </p:sp>
      <p:pic>
        <p:nvPicPr>
          <p:cNvPr descr="The EU flag" id="187" name="Google Shape;187;g7fd7d1a6ee_5_96"/>
          <p:cNvPicPr preferRelativeResize="0"/>
          <p:nvPr/>
        </p:nvPicPr>
        <p:blipFill rotWithShape="1">
          <a:blip r:embed="rId3">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188" name="Google Shape;188;g7fd7d1a6ee_5_96"/>
          <p:cNvPicPr preferRelativeResize="0"/>
          <p:nvPr/>
        </p:nvPicPr>
        <p:blipFill rotWithShape="1">
          <a:blip r:embed="rId4">
            <a:alphaModFix/>
          </a:blip>
          <a:srcRect b="0" l="0" r="0" t="0"/>
          <a:stretch/>
        </p:blipFill>
        <p:spPr>
          <a:xfrm>
            <a:off x="134736" y="6372839"/>
            <a:ext cx="511811" cy="474346"/>
          </a:xfrm>
          <a:prstGeom prst="rect">
            <a:avLst/>
          </a:prstGeom>
          <a:noFill/>
          <a:ln>
            <a:noFill/>
          </a:ln>
        </p:spPr>
      </p:pic>
      <p:sp>
        <p:nvSpPr>
          <p:cNvPr id="189" name="Google Shape;189;g7fd7d1a6ee_5_96"/>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190" name="Google Shape;190;g7fd7d1a6ee_5_96"/>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2800"/>
              <a:buFont typeface="Arial"/>
              <a:buNone/>
            </a:pPr>
            <a:r>
              <a:rPr b="0" i="0" lang="en-US" sz="2800" u="none" cap="none" strike="noStrike">
                <a:solidFill>
                  <a:schemeClr val="lt1"/>
                </a:solidFill>
                <a:latin typeface="Arial"/>
                <a:ea typeface="Arial"/>
                <a:cs typeface="Arial"/>
                <a:sym typeface="Arial"/>
              </a:rPr>
              <a:t>Organization in MEE - Grants</a:t>
            </a:r>
            <a:endParaRPr b="0" i="0" sz="14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191" name="Google Shape;191;g7fd7d1a6ee_5_96"/>
          <p:cNvSpPr txBox="1"/>
          <p:nvPr/>
        </p:nvSpPr>
        <p:spPr>
          <a:xfrm>
            <a:off x="341749" y="603550"/>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400" u="sng" cap="none" strike="noStrike">
              <a:solidFill>
                <a:srgbClr val="F87901"/>
              </a:solidFill>
              <a:latin typeface="Calibri"/>
              <a:ea typeface="Calibri"/>
              <a:cs typeface="Calibri"/>
              <a:sym typeface="Calibri"/>
            </a:endParaRPr>
          </a:p>
        </p:txBody>
      </p:sp>
      <p:cxnSp>
        <p:nvCxnSpPr>
          <p:cNvPr id="192" name="Google Shape;192;g7fd7d1a6ee_5_96"/>
          <p:cNvCxnSpPr>
            <a:stCxn id="193" idx="1"/>
            <a:endCxn id="194" idx="3"/>
          </p:cNvCxnSpPr>
          <p:nvPr/>
        </p:nvCxnSpPr>
        <p:spPr>
          <a:xfrm rot="10800000">
            <a:off x="3742900" y="5525300"/>
            <a:ext cx="1425900" cy="149700"/>
          </a:xfrm>
          <a:prstGeom prst="straightConnector1">
            <a:avLst/>
          </a:prstGeom>
          <a:noFill/>
          <a:ln cap="flat" cmpd="sng" w="38100">
            <a:solidFill>
              <a:srgbClr val="6D9EEB"/>
            </a:solidFill>
            <a:prstDash val="solid"/>
            <a:round/>
            <a:headEnd len="sm" w="sm" type="none"/>
            <a:tailEnd len="med" w="med" type="triangle"/>
          </a:ln>
        </p:spPr>
      </p:cxnSp>
      <p:pic>
        <p:nvPicPr>
          <p:cNvPr id="195" name="Google Shape;195;g7fd7d1a6ee_5_96"/>
          <p:cNvPicPr preferRelativeResize="0"/>
          <p:nvPr/>
        </p:nvPicPr>
        <p:blipFill rotWithShape="1">
          <a:blip r:embed="rId5">
            <a:alphaModFix/>
          </a:blip>
          <a:srcRect b="0" l="0" r="0" t="0"/>
          <a:stretch/>
        </p:blipFill>
        <p:spPr>
          <a:xfrm>
            <a:off x="0" y="2313458"/>
            <a:ext cx="5531402" cy="2130900"/>
          </a:xfrm>
          <a:prstGeom prst="rect">
            <a:avLst/>
          </a:prstGeom>
          <a:noFill/>
          <a:ln>
            <a:noFill/>
          </a:ln>
        </p:spPr>
      </p:pic>
      <p:sp>
        <p:nvSpPr>
          <p:cNvPr id="196" name="Google Shape;196;g7fd7d1a6ee_5_96"/>
          <p:cNvSpPr/>
          <p:nvPr/>
        </p:nvSpPr>
        <p:spPr>
          <a:xfrm>
            <a:off x="2038450" y="3383025"/>
            <a:ext cx="670200" cy="2418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7" name="Google Shape;197;g7fd7d1a6ee_5_96"/>
          <p:cNvCxnSpPr>
            <a:stCxn id="196" idx="3"/>
          </p:cNvCxnSpPr>
          <p:nvPr/>
        </p:nvCxnSpPr>
        <p:spPr>
          <a:xfrm flipH="1" rot="10800000">
            <a:off x="2708650" y="2604525"/>
            <a:ext cx="498900" cy="899400"/>
          </a:xfrm>
          <a:prstGeom prst="straightConnector1">
            <a:avLst/>
          </a:prstGeom>
          <a:noFill/>
          <a:ln cap="flat" cmpd="sng" w="38100">
            <a:solidFill>
              <a:srgbClr val="F1C232"/>
            </a:solidFill>
            <a:prstDash val="solid"/>
            <a:round/>
            <a:headEnd len="sm" w="sm" type="none"/>
            <a:tailEnd len="med" w="med" type="triangle"/>
          </a:ln>
        </p:spPr>
      </p:cxnSp>
      <p:pic>
        <p:nvPicPr>
          <p:cNvPr id="198" name="Google Shape;198;g7fd7d1a6ee_5_96"/>
          <p:cNvPicPr preferRelativeResize="0"/>
          <p:nvPr/>
        </p:nvPicPr>
        <p:blipFill rotWithShape="1">
          <a:blip r:embed="rId6">
            <a:alphaModFix/>
          </a:blip>
          <a:srcRect b="0" l="0" r="0" t="0"/>
          <a:stretch/>
        </p:blipFill>
        <p:spPr>
          <a:xfrm>
            <a:off x="3282350" y="2037225"/>
            <a:ext cx="7572912" cy="2880775"/>
          </a:xfrm>
          <a:prstGeom prst="rect">
            <a:avLst/>
          </a:prstGeom>
          <a:noFill/>
          <a:ln>
            <a:noFill/>
          </a:ln>
        </p:spPr>
      </p:pic>
      <p:sp>
        <p:nvSpPr>
          <p:cNvPr id="199" name="Google Shape;199;g7fd7d1a6ee_5_96"/>
          <p:cNvSpPr/>
          <p:nvPr/>
        </p:nvSpPr>
        <p:spPr>
          <a:xfrm>
            <a:off x="3282350" y="2037163"/>
            <a:ext cx="7572900" cy="28809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g7fd7d1a6ee_5_96"/>
          <p:cNvSpPr/>
          <p:nvPr/>
        </p:nvSpPr>
        <p:spPr>
          <a:xfrm>
            <a:off x="7135650" y="4471575"/>
            <a:ext cx="879000" cy="3417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01" name="Google Shape;201;g7fd7d1a6ee_5_96"/>
          <p:cNvCxnSpPr>
            <a:stCxn id="200" idx="3"/>
            <a:endCxn id="193" idx="0"/>
          </p:cNvCxnSpPr>
          <p:nvPr/>
        </p:nvCxnSpPr>
        <p:spPr>
          <a:xfrm>
            <a:off x="8014650" y="4642425"/>
            <a:ext cx="514500" cy="447000"/>
          </a:xfrm>
          <a:prstGeom prst="straightConnector1">
            <a:avLst/>
          </a:prstGeom>
          <a:noFill/>
          <a:ln cap="flat" cmpd="sng" w="38100">
            <a:solidFill>
              <a:srgbClr val="6AA84F"/>
            </a:solidFill>
            <a:prstDash val="solid"/>
            <a:round/>
            <a:headEnd len="sm" w="sm" type="none"/>
            <a:tailEnd len="med" w="med" type="triangle"/>
          </a:ln>
        </p:spPr>
      </p:cxnSp>
      <p:pic>
        <p:nvPicPr>
          <p:cNvPr id="202" name="Google Shape;202;g7fd7d1a6ee_5_96"/>
          <p:cNvPicPr preferRelativeResize="0"/>
          <p:nvPr/>
        </p:nvPicPr>
        <p:blipFill rotWithShape="1">
          <a:blip r:embed="rId7">
            <a:alphaModFix/>
          </a:blip>
          <a:srcRect b="0" l="0" r="0" t="0"/>
          <a:stretch/>
        </p:blipFill>
        <p:spPr>
          <a:xfrm>
            <a:off x="5168732" y="5092270"/>
            <a:ext cx="6720676" cy="1170925"/>
          </a:xfrm>
          <a:prstGeom prst="rect">
            <a:avLst/>
          </a:prstGeom>
          <a:noFill/>
          <a:ln>
            <a:noFill/>
          </a:ln>
        </p:spPr>
      </p:pic>
      <p:sp>
        <p:nvSpPr>
          <p:cNvPr id="193" name="Google Shape;193;g7fd7d1a6ee_5_96"/>
          <p:cNvSpPr/>
          <p:nvPr/>
        </p:nvSpPr>
        <p:spPr>
          <a:xfrm>
            <a:off x="5168800" y="5089550"/>
            <a:ext cx="6720600" cy="11709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03" name="Google Shape;203;g7fd7d1a6ee_5_96"/>
          <p:cNvPicPr preferRelativeResize="0"/>
          <p:nvPr/>
        </p:nvPicPr>
        <p:blipFill rotWithShape="1">
          <a:blip r:embed="rId8">
            <a:alphaModFix/>
          </a:blip>
          <a:srcRect b="0" l="0" r="0" t="0"/>
          <a:stretch/>
        </p:blipFill>
        <p:spPr>
          <a:xfrm>
            <a:off x="1247400" y="5230125"/>
            <a:ext cx="2495550" cy="590550"/>
          </a:xfrm>
          <a:prstGeom prst="rect">
            <a:avLst/>
          </a:prstGeom>
          <a:noFill/>
          <a:ln>
            <a:noFill/>
          </a:ln>
        </p:spPr>
      </p:pic>
      <p:sp>
        <p:nvSpPr>
          <p:cNvPr id="194" name="Google Shape;194;g7fd7d1a6ee_5_96"/>
          <p:cNvSpPr/>
          <p:nvPr/>
        </p:nvSpPr>
        <p:spPr>
          <a:xfrm>
            <a:off x="1247400" y="5230125"/>
            <a:ext cx="2495400" cy="590400"/>
          </a:xfrm>
          <a:prstGeom prst="rect">
            <a:avLst/>
          </a:prstGeom>
          <a:no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07" name="Shape 207"/>
        <p:cNvGrpSpPr/>
        <p:nvPr/>
      </p:nvGrpSpPr>
      <p:grpSpPr>
        <a:xfrm>
          <a:off x="0" y="0"/>
          <a:ext cx="0" cy="0"/>
          <a:chOff x="0" y="0"/>
          <a:chExt cx="0" cy="0"/>
        </a:xfrm>
      </p:grpSpPr>
      <p:pic>
        <p:nvPicPr>
          <p:cNvPr id="208" name="Google Shape;208;g7fd7d1a6ee_5_62"/>
          <p:cNvPicPr preferRelativeResize="0"/>
          <p:nvPr/>
        </p:nvPicPr>
        <p:blipFill rotWithShape="1">
          <a:blip r:embed="rId3">
            <a:alphaModFix/>
          </a:blip>
          <a:srcRect b="0" l="0" r="0" t="0"/>
          <a:stretch/>
        </p:blipFill>
        <p:spPr>
          <a:xfrm>
            <a:off x="-46275" y="2637700"/>
            <a:ext cx="4851249" cy="1929776"/>
          </a:xfrm>
          <a:prstGeom prst="rect">
            <a:avLst/>
          </a:prstGeom>
          <a:noFill/>
          <a:ln>
            <a:noFill/>
          </a:ln>
        </p:spPr>
      </p:pic>
      <p:sp>
        <p:nvSpPr>
          <p:cNvPr id="209" name="Google Shape;209;g7fd7d1a6ee_5_62"/>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10" name="Google Shape;210;g7fd7d1a6ee_5_62"/>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211" name="Google Shape;211;g7fd7d1a6ee_5_62"/>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212" name="Google Shape;212;g7fd7d1a6ee_5_62"/>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213" name="Google Shape;213;g7fd7d1a6ee_5_62"/>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14" name="Google Shape;214;g7fd7d1a6ee_5_62"/>
          <p:cNvSpPr txBox="1"/>
          <p:nvPr/>
        </p:nvSpPr>
        <p:spPr>
          <a:xfrm>
            <a:off x="341750" y="752826"/>
            <a:ext cx="11544300" cy="53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200"/>
              <a:buFont typeface="Arial"/>
              <a:buNone/>
            </a:pPr>
            <a:r>
              <a:rPr b="0" i="0" lang="en-US" sz="2200" u="none" cap="none" strike="noStrike">
                <a:solidFill>
                  <a:schemeClr val="dk2"/>
                </a:solidFill>
                <a:latin typeface="Calibri"/>
                <a:ea typeface="Calibri"/>
                <a:cs typeface="Calibri"/>
                <a:sym typeface="Calibri"/>
              </a:rPr>
              <a:t>Data file type defines file name pattern which is used by MEE while scanning patient/pipeline inputs and outputs directories. Basing on this information, MEE can recognize if particular pipeline step has all required inputs to be started. Next, computation started on HPC can automatically request specific data file type to be downloaded to the HPC before calculations are started (and upload results to MEE after calculation is finished).</a:t>
            </a:r>
            <a:endParaRPr b="0" i="0" sz="2200" u="none" cap="none" strike="noStrike">
              <a:solidFill>
                <a:schemeClr val="dk2"/>
              </a:solidFill>
              <a:latin typeface="Calibri"/>
              <a:ea typeface="Calibri"/>
              <a:cs typeface="Calibri"/>
              <a:sym typeface="Calibri"/>
            </a:endParaRPr>
          </a:p>
          <a:p>
            <a:pPr indent="0" lvl="0" marL="0" marR="0" rtl="0" algn="l">
              <a:lnSpc>
                <a:spcPct val="100000"/>
              </a:lnSpc>
              <a:spcBef>
                <a:spcPts val="600"/>
              </a:spcBef>
              <a:spcAft>
                <a:spcPts val="0"/>
              </a:spcAft>
              <a:buClr>
                <a:srgbClr val="000000"/>
              </a:buClr>
              <a:buSzPts val="1500"/>
              <a:buFont typeface="Arial"/>
              <a:buNone/>
            </a:pPr>
            <a:r>
              <a:t/>
            </a:r>
            <a:endParaRPr b="0" i="0" sz="1500" u="none" cap="none" strike="noStrike">
              <a:solidFill>
                <a:schemeClr val="dk2"/>
              </a:solidFill>
              <a:latin typeface="Calibri"/>
              <a:ea typeface="Calibri"/>
              <a:cs typeface="Calibri"/>
              <a:sym typeface="Calibri"/>
            </a:endParaRPr>
          </a:p>
          <a:p>
            <a:pPr indent="0" lvl="0" marL="0" marR="0" rtl="0" algn="l">
              <a:lnSpc>
                <a:spcPct val="100000"/>
              </a:lnSpc>
              <a:spcBef>
                <a:spcPts val="600"/>
              </a:spcBef>
              <a:spcAft>
                <a:spcPts val="600"/>
              </a:spcAft>
              <a:buClr>
                <a:srgbClr val="000000"/>
              </a:buClr>
              <a:buSzPts val="1500"/>
              <a:buFont typeface="Arial"/>
              <a:buNone/>
            </a:pPr>
            <a:r>
              <a:t/>
            </a:r>
            <a:endParaRPr b="0" i="0" sz="1500" u="none" cap="none" strike="noStrike">
              <a:solidFill>
                <a:schemeClr val="dk2"/>
              </a:solidFill>
              <a:latin typeface="Calibri"/>
              <a:ea typeface="Calibri"/>
              <a:cs typeface="Calibri"/>
              <a:sym typeface="Calibri"/>
            </a:endParaRPr>
          </a:p>
        </p:txBody>
      </p:sp>
      <p:pic>
        <p:nvPicPr>
          <p:cNvPr descr="The EU flag" id="215" name="Google Shape;215;g7fd7d1a6ee_5_62"/>
          <p:cNvPicPr preferRelativeResize="0"/>
          <p:nvPr/>
        </p:nvPicPr>
        <p:blipFill rotWithShape="1">
          <a:blip r:embed="rId4">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216" name="Google Shape;216;g7fd7d1a6ee_5_62"/>
          <p:cNvPicPr preferRelativeResize="0"/>
          <p:nvPr/>
        </p:nvPicPr>
        <p:blipFill rotWithShape="1">
          <a:blip r:embed="rId5">
            <a:alphaModFix/>
          </a:blip>
          <a:srcRect b="0" l="0" r="0" t="0"/>
          <a:stretch/>
        </p:blipFill>
        <p:spPr>
          <a:xfrm>
            <a:off x="134736" y="6372839"/>
            <a:ext cx="511811" cy="474346"/>
          </a:xfrm>
          <a:prstGeom prst="rect">
            <a:avLst/>
          </a:prstGeom>
          <a:noFill/>
          <a:ln>
            <a:noFill/>
          </a:ln>
        </p:spPr>
      </p:pic>
      <p:sp>
        <p:nvSpPr>
          <p:cNvPr id="217" name="Google Shape;217;g7fd7d1a6ee_5_62"/>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218" name="Google Shape;218;g7fd7d1a6ee_5_62"/>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2800"/>
              <a:buFont typeface="Arial"/>
              <a:buNone/>
            </a:pPr>
            <a:r>
              <a:rPr b="0" i="0" lang="en-US" sz="2800" u="none" cap="none" strike="noStrike">
                <a:solidFill>
                  <a:schemeClr val="lt1"/>
                </a:solidFill>
                <a:latin typeface="Arial"/>
                <a:ea typeface="Arial"/>
                <a:cs typeface="Arial"/>
                <a:sym typeface="Arial"/>
              </a:rPr>
              <a:t>Organization in MEE - Data file types</a:t>
            </a:r>
            <a:endParaRPr b="0" i="0" sz="14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19" name="Google Shape;219;g7fd7d1a6ee_5_62"/>
          <p:cNvSpPr txBox="1"/>
          <p:nvPr/>
        </p:nvSpPr>
        <p:spPr>
          <a:xfrm>
            <a:off x="341749" y="603550"/>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400" u="sng" cap="none" strike="noStrike">
              <a:solidFill>
                <a:srgbClr val="F87901"/>
              </a:solidFill>
              <a:latin typeface="Calibri"/>
              <a:ea typeface="Calibri"/>
              <a:cs typeface="Calibri"/>
              <a:sym typeface="Calibri"/>
            </a:endParaRPr>
          </a:p>
        </p:txBody>
      </p:sp>
      <p:sp>
        <p:nvSpPr>
          <p:cNvPr id="220" name="Google Shape;220;g7fd7d1a6ee_5_62"/>
          <p:cNvSpPr/>
          <p:nvPr/>
        </p:nvSpPr>
        <p:spPr>
          <a:xfrm>
            <a:off x="5324000" y="4325675"/>
            <a:ext cx="511800" cy="2418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1" name="Google Shape;221;g7fd7d1a6ee_5_62"/>
          <p:cNvSpPr/>
          <p:nvPr/>
        </p:nvSpPr>
        <p:spPr>
          <a:xfrm>
            <a:off x="1673000" y="3595900"/>
            <a:ext cx="881400" cy="2418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2" name="Google Shape;222;g7fd7d1a6ee_5_62"/>
          <p:cNvCxnSpPr>
            <a:stCxn id="220" idx="3"/>
          </p:cNvCxnSpPr>
          <p:nvPr/>
        </p:nvCxnSpPr>
        <p:spPr>
          <a:xfrm flipH="1" rot="10800000">
            <a:off x="5835800" y="3547175"/>
            <a:ext cx="498900" cy="899400"/>
          </a:xfrm>
          <a:prstGeom prst="straightConnector1">
            <a:avLst/>
          </a:prstGeom>
          <a:noFill/>
          <a:ln cap="flat" cmpd="sng" w="38100">
            <a:solidFill>
              <a:srgbClr val="F1C232"/>
            </a:solidFill>
            <a:prstDash val="solid"/>
            <a:round/>
            <a:headEnd len="sm" w="sm" type="none"/>
            <a:tailEnd len="med" w="med" type="triangle"/>
          </a:ln>
        </p:spPr>
      </p:cxnSp>
      <p:cxnSp>
        <p:nvCxnSpPr>
          <p:cNvPr id="223" name="Google Shape;223;g7fd7d1a6ee_5_62"/>
          <p:cNvCxnSpPr>
            <a:stCxn id="221" idx="3"/>
            <a:endCxn id="224" idx="1"/>
          </p:cNvCxnSpPr>
          <p:nvPr/>
        </p:nvCxnSpPr>
        <p:spPr>
          <a:xfrm>
            <a:off x="2554400" y="3716800"/>
            <a:ext cx="776100" cy="501900"/>
          </a:xfrm>
          <a:prstGeom prst="straightConnector1">
            <a:avLst/>
          </a:prstGeom>
          <a:noFill/>
          <a:ln cap="flat" cmpd="sng" w="38100">
            <a:solidFill>
              <a:srgbClr val="F1C232"/>
            </a:solidFill>
            <a:prstDash val="solid"/>
            <a:round/>
            <a:headEnd len="sm" w="sm" type="none"/>
            <a:tailEnd len="med" w="med" type="triangle"/>
          </a:ln>
        </p:spPr>
      </p:cxnSp>
      <p:pic>
        <p:nvPicPr>
          <p:cNvPr id="224" name="Google Shape;224;g7fd7d1a6ee_5_62"/>
          <p:cNvPicPr preferRelativeResize="0"/>
          <p:nvPr/>
        </p:nvPicPr>
        <p:blipFill rotWithShape="1">
          <a:blip r:embed="rId6">
            <a:alphaModFix/>
          </a:blip>
          <a:srcRect b="0" l="0" r="0" t="0"/>
          <a:stretch/>
        </p:blipFill>
        <p:spPr>
          <a:xfrm>
            <a:off x="3330625" y="2572925"/>
            <a:ext cx="5292776" cy="3291325"/>
          </a:xfrm>
          <a:prstGeom prst="rect">
            <a:avLst/>
          </a:prstGeom>
          <a:noFill/>
          <a:ln>
            <a:noFill/>
          </a:ln>
        </p:spPr>
      </p:pic>
      <p:sp>
        <p:nvSpPr>
          <p:cNvPr id="225" name="Google Shape;225;g7fd7d1a6ee_5_62"/>
          <p:cNvSpPr/>
          <p:nvPr/>
        </p:nvSpPr>
        <p:spPr>
          <a:xfrm>
            <a:off x="3330500" y="2572925"/>
            <a:ext cx="5292900" cy="33318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26" name="Google Shape;226;g7fd7d1a6ee_5_62"/>
          <p:cNvPicPr preferRelativeResize="0"/>
          <p:nvPr/>
        </p:nvPicPr>
        <p:blipFill rotWithShape="1">
          <a:blip r:embed="rId7">
            <a:alphaModFix/>
          </a:blip>
          <a:srcRect b="0" l="0" r="0" t="0"/>
          <a:stretch/>
        </p:blipFill>
        <p:spPr>
          <a:xfrm>
            <a:off x="6774363" y="3078638"/>
            <a:ext cx="5000625" cy="800100"/>
          </a:xfrm>
          <a:prstGeom prst="rect">
            <a:avLst/>
          </a:prstGeom>
          <a:noFill/>
          <a:ln>
            <a:noFill/>
          </a:ln>
        </p:spPr>
      </p:pic>
      <p:sp>
        <p:nvSpPr>
          <p:cNvPr id="227" name="Google Shape;227;g7fd7d1a6ee_5_62"/>
          <p:cNvSpPr/>
          <p:nvPr/>
        </p:nvSpPr>
        <p:spPr>
          <a:xfrm>
            <a:off x="6147525" y="5525275"/>
            <a:ext cx="627000" cy="2418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g7fd7d1a6ee_5_62"/>
          <p:cNvSpPr/>
          <p:nvPr/>
        </p:nvSpPr>
        <p:spPr>
          <a:xfrm>
            <a:off x="6812400" y="3078650"/>
            <a:ext cx="4962600" cy="8994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29" name="Google Shape;229;g7fd7d1a6ee_5_62"/>
          <p:cNvCxnSpPr>
            <a:stCxn id="227" idx="3"/>
            <a:endCxn id="228" idx="2"/>
          </p:cNvCxnSpPr>
          <p:nvPr/>
        </p:nvCxnSpPr>
        <p:spPr>
          <a:xfrm flipH="1" rot="10800000">
            <a:off x="6774525" y="3978175"/>
            <a:ext cx="2519100" cy="1668000"/>
          </a:xfrm>
          <a:prstGeom prst="straightConnector1">
            <a:avLst/>
          </a:prstGeom>
          <a:noFill/>
          <a:ln cap="flat" cmpd="sng" w="38100">
            <a:solidFill>
              <a:srgbClr val="6AA84F"/>
            </a:solidFill>
            <a:prstDash val="solid"/>
            <a:round/>
            <a:headEnd len="sm" w="sm" type="none"/>
            <a:tailEnd len="med" w="med" type="triangle"/>
          </a:ln>
        </p:spPr>
      </p:cxnSp>
      <p:pic>
        <p:nvPicPr>
          <p:cNvPr id="230" name="Google Shape;230;g7fd7d1a6ee_5_62"/>
          <p:cNvPicPr preferRelativeResize="0"/>
          <p:nvPr/>
        </p:nvPicPr>
        <p:blipFill rotWithShape="1">
          <a:blip r:embed="rId8">
            <a:alphaModFix/>
          </a:blip>
          <a:srcRect b="0" l="0" r="0" t="0"/>
          <a:stretch/>
        </p:blipFill>
        <p:spPr>
          <a:xfrm>
            <a:off x="6812463" y="4278650"/>
            <a:ext cx="4962525" cy="781050"/>
          </a:xfrm>
          <a:prstGeom prst="rect">
            <a:avLst/>
          </a:prstGeom>
          <a:noFill/>
          <a:ln>
            <a:noFill/>
          </a:ln>
        </p:spPr>
      </p:pic>
      <p:sp>
        <p:nvSpPr>
          <p:cNvPr id="231" name="Google Shape;231;g7fd7d1a6ee_5_62"/>
          <p:cNvSpPr/>
          <p:nvPr/>
        </p:nvSpPr>
        <p:spPr>
          <a:xfrm>
            <a:off x="6812400" y="4278725"/>
            <a:ext cx="5075700" cy="7812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Google Shape;236;g7fd7d1a6ee_5_132"/>
          <p:cNvSpPr/>
          <p:nvPr/>
        </p:nvSpPr>
        <p:spPr>
          <a:xfrm>
            <a:off x="0" y="6277659"/>
            <a:ext cx="12192000" cy="84900"/>
          </a:xfrm>
          <a:prstGeom prst="rect">
            <a:avLst/>
          </a:prstGeom>
          <a:solidFill>
            <a:schemeClr val="dk2"/>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cxnSp>
        <p:nvCxnSpPr>
          <p:cNvPr id="237" name="Google Shape;237;g7fd7d1a6ee_5_132"/>
          <p:cNvCxnSpPr/>
          <p:nvPr/>
        </p:nvCxnSpPr>
        <p:spPr>
          <a:xfrm flipH="1" rot="10800000">
            <a:off x="646546" y="-3175"/>
            <a:ext cx="1200" cy="756000"/>
          </a:xfrm>
          <a:prstGeom prst="straightConnector1">
            <a:avLst/>
          </a:prstGeom>
          <a:noFill/>
          <a:ln cap="flat" cmpd="sng" w="19050">
            <a:solidFill>
              <a:schemeClr val="accent1"/>
            </a:solidFill>
            <a:prstDash val="solid"/>
            <a:miter lim="800000"/>
            <a:headEnd len="sm" w="sm" type="none"/>
            <a:tailEnd len="sm" w="sm" type="none"/>
          </a:ln>
        </p:spPr>
      </p:cxnSp>
      <p:cxnSp>
        <p:nvCxnSpPr>
          <p:cNvPr id="238" name="Google Shape;238;g7fd7d1a6ee_5_132"/>
          <p:cNvCxnSpPr/>
          <p:nvPr/>
        </p:nvCxnSpPr>
        <p:spPr>
          <a:xfrm>
            <a:off x="0" y="504825"/>
            <a:ext cx="12192000" cy="0"/>
          </a:xfrm>
          <a:prstGeom prst="straightConnector1">
            <a:avLst/>
          </a:prstGeom>
          <a:noFill/>
          <a:ln cap="flat" cmpd="sng" w="19050">
            <a:solidFill>
              <a:schemeClr val="accent1">
                <a:alpha val="45490"/>
              </a:schemeClr>
            </a:solidFill>
            <a:prstDash val="solid"/>
            <a:miter lim="800000"/>
            <a:headEnd len="sm" w="sm" type="none"/>
            <a:tailEnd len="sm" w="sm" type="none"/>
          </a:ln>
        </p:spPr>
      </p:cxnSp>
      <p:sp>
        <p:nvSpPr>
          <p:cNvPr id="239" name="Google Shape;239;g7fd7d1a6ee_5_132"/>
          <p:cNvSpPr txBox="1"/>
          <p:nvPr/>
        </p:nvSpPr>
        <p:spPr>
          <a:xfrm>
            <a:off x="646546" y="0"/>
            <a:ext cx="11544300" cy="495900"/>
          </a:xfrm>
          <a:prstGeom prst="rect">
            <a:avLst/>
          </a:prstGeom>
          <a:solidFill>
            <a:schemeClr val="dk2"/>
          </a:solid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625"/>
              <a:buFont typeface="Calibri"/>
              <a:buNone/>
            </a:pPr>
            <a:r>
              <a:t/>
            </a:r>
            <a:endParaRPr b="0" i="0" sz="2500" u="none" cap="none" strike="noStrike">
              <a:solidFill>
                <a:srgbClr val="F8F8F8"/>
              </a:solidFill>
              <a:latin typeface="Arial"/>
              <a:ea typeface="Arial"/>
              <a:cs typeface="Arial"/>
              <a:sym typeface="Arial"/>
            </a:endParaRPr>
          </a:p>
        </p:txBody>
      </p:sp>
      <p:sp>
        <p:nvSpPr>
          <p:cNvPr id="240" name="Google Shape;240;g7fd7d1a6ee_5_132"/>
          <p:cNvSpPr txBox="1"/>
          <p:nvPr>
            <p:ph idx="12" type="sldNum"/>
          </p:nvPr>
        </p:nvSpPr>
        <p:spPr>
          <a:xfrm>
            <a:off x="11545454" y="86051"/>
            <a:ext cx="474300" cy="3651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
        <p:nvSpPr>
          <p:cNvPr id="241" name="Google Shape;241;g7fd7d1a6ee_5_132"/>
          <p:cNvSpPr txBox="1"/>
          <p:nvPr/>
        </p:nvSpPr>
        <p:spPr>
          <a:xfrm>
            <a:off x="323850" y="756988"/>
            <a:ext cx="11544300" cy="5363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600"/>
              </a:spcBef>
              <a:spcAft>
                <a:spcPts val="600"/>
              </a:spcAft>
              <a:buClr>
                <a:srgbClr val="000000"/>
              </a:buClr>
              <a:buSzPts val="2200"/>
              <a:buFont typeface="Arial"/>
              <a:buNone/>
            </a:pPr>
            <a:r>
              <a:rPr b="0" i="0" lang="en-US" sz="2200" u="none" cap="none" strike="noStrike">
                <a:solidFill>
                  <a:schemeClr val="dk2"/>
                </a:solidFill>
                <a:latin typeface="Calibri"/>
                <a:ea typeface="Calibri"/>
                <a:cs typeface="Calibri"/>
                <a:sym typeface="Calibri"/>
              </a:rPr>
              <a:t>Pipeline step stores technical specification of the application which will be started on HPC. It points to Gitlab repository, slurm starting script template and specifies data file types needed to start the calculation. </a:t>
            </a:r>
            <a:endParaRPr b="0" i="0" sz="1500" u="none" cap="none" strike="noStrike">
              <a:solidFill>
                <a:schemeClr val="dk2"/>
              </a:solidFill>
              <a:latin typeface="Calibri"/>
              <a:ea typeface="Calibri"/>
              <a:cs typeface="Calibri"/>
              <a:sym typeface="Calibri"/>
            </a:endParaRPr>
          </a:p>
        </p:txBody>
      </p:sp>
      <p:pic>
        <p:nvPicPr>
          <p:cNvPr descr="The EU flag" id="242" name="Google Shape;242;g7fd7d1a6ee_5_132"/>
          <p:cNvPicPr preferRelativeResize="0"/>
          <p:nvPr/>
        </p:nvPicPr>
        <p:blipFill rotWithShape="1">
          <a:blip r:embed="rId3">
            <a:alphaModFix/>
          </a:blip>
          <a:srcRect b="0" l="0" r="0" t="0"/>
          <a:stretch/>
        </p:blipFill>
        <p:spPr>
          <a:xfrm>
            <a:off x="11373813" y="6452578"/>
            <a:ext cx="514350" cy="341630"/>
          </a:xfrm>
          <a:prstGeom prst="rect">
            <a:avLst/>
          </a:prstGeom>
          <a:noFill/>
          <a:ln>
            <a:noFill/>
          </a:ln>
        </p:spPr>
      </p:pic>
      <p:pic>
        <p:nvPicPr>
          <p:cNvPr descr="../../../../PRIMAGE%20-%20Dissemination%20Materials/PRIMAGE%20Logo/Primage%20symbol.jpg" id="243" name="Google Shape;243;g7fd7d1a6ee_5_132"/>
          <p:cNvPicPr preferRelativeResize="0"/>
          <p:nvPr/>
        </p:nvPicPr>
        <p:blipFill rotWithShape="1">
          <a:blip r:embed="rId4">
            <a:alphaModFix/>
          </a:blip>
          <a:srcRect b="0" l="0" r="0" t="0"/>
          <a:stretch/>
        </p:blipFill>
        <p:spPr>
          <a:xfrm>
            <a:off x="134736" y="6372839"/>
            <a:ext cx="511811" cy="474346"/>
          </a:xfrm>
          <a:prstGeom prst="rect">
            <a:avLst/>
          </a:prstGeom>
          <a:noFill/>
          <a:ln>
            <a:noFill/>
          </a:ln>
        </p:spPr>
      </p:pic>
      <p:sp>
        <p:nvSpPr>
          <p:cNvPr id="244" name="Google Shape;244;g7fd7d1a6ee_5_132"/>
          <p:cNvSpPr txBox="1"/>
          <p:nvPr/>
        </p:nvSpPr>
        <p:spPr>
          <a:xfrm>
            <a:off x="8958374" y="6489043"/>
            <a:ext cx="2334000" cy="241800"/>
          </a:xfrm>
          <a:prstGeom prst="rect">
            <a:avLst/>
          </a:prstGeom>
          <a:noFill/>
          <a:ln>
            <a:noFill/>
          </a:ln>
        </p:spPr>
        <p:txBody>
          <a:bodyPr anchorCtr="1" anchor="ctr" bIns="0" lIns="0" spcFirstLastPara="1" rIns="0" wrap="square" tIns="0">
            <a:noAutofit/>
          </a:bodyPr>
          <a:lstStyle/>
          <a:p>
            <a:pPr indent="0" lvl="0" marL="0" marR="0" rtl="0" algn="r">
              <a:lnSpc>
                <a:spcPct val="95000"/>
              </a:lnSpc>
              <a:spcBef>
                <a:spcPts val="0"/>
              </a:spcBef>
              <a:spcAft>
                <a:spcPts val="0"/>
              </a:spcAft>
              <a:buClr>
                <a:srgbClr val="000000"/>
              </a:buClr>
              <a:buSzPts val="1100"/>
              <a:buFont typeface="Arial"/>
              <a:buNone/>
            </a:pPr>
            <a:r>
              <a:rPr b="0" i="0" lang="en-US" sz="1100" u="none" cap="none" strike="noStrike">
                <a:solidFill>
                  <a:schemeClr val="dk2"/>
                </a:solidFill>
                <a:latin typeface="Arial"/>
                <a:ea typeface="Arial"/>
                <a:cs typeface="Arial"/>
                <a:sym typeface="Arial"/>
              </a:rPr>
              <a:t>PRIMAGE Project – GA: 826494</a:t>
            </a:r>
            <a:endParaRPr b="1" i="0" sz="1100" u="none" cap="none" strike="noStrike">
              <a:solidFill>
                <a:schemeClr val="dk2"/>
              </a:solidFill>
              <a:latin typeface="Arial"/>
              <a:ea typeface="Arial"/>
              <a:cs typeface="Arial"/>
              <a:sym typeface="Arial"/>
            </a:endParaRPr>
          </a:p>
        </p:txBody>
      </p:sp>
      <p:sp>
        <p:nvSpPr>
          <p:cNvPr id="245" name="Google Shape;245;g7fd7d1a6ee_5_132"/>
          <p:cNvSpPr txBox="1"/>
          <p:nvPr/>
        </p:nvSpPr>
        <p:spPr>
          <a:xfrm>
            <a:off x="700769" y="47079"/>
            <a:ext cx="10552500" cy="419100"/>
          </a:xfrm>
          <a:prstGeom prst="rect">
            <a:avLst/>
          </a:prstGeom>
          <a:noFill/>
          <a:ln>
            <a:noFill/>
          </a:ln>
        </p:spPr>
        <p:txBody>
          <a:bodyPr anchorCtr="0" anchor="t" bIns="0" lIns="0" spcFirstLastPara="1" rIns="0" wrap="square" tIns="0">
            <a:noAutofit/>
          </a:bodyPr>
          <a:lstStyle/>
          <a:p>
            <a:pPr indent="0" lvl="0" marL="0" marR="0" rtl="0" algn="l">
              <a:lnSpc>
                <a:spcPct val="95000"/>
              </a:lnSpc>
              <a:spcBef>
                <a:spcPts val="0"/>
              </a:spcBef>
              <a:spcAft>
                <a:spcPts val="0"/>
              </a:spcAft>
              <a:buClr>
                <a:schemeClr val="dk1"/>
              </a:buClr>
              <a:buSzPts val="2800"/>
              <a:buFont typeface="Arial"/>
              <a:buNone/>
            </a:pPr>
            <a:r>
              <a:rPr b="0" i="0" lang="en-US" sz="2800" u="none" cap="none" strike="noStrike">
                <a:solidFill>
                  <a:schemeClr val="lt1"/>
                </a:solidFill>
                <a:latin typeface="Arial"/>
                <a:ea typeface="Arial"/>
                <a:cs typeface="Arial"/>
                <a:sym typeface="Arial"/>
              </a:rPr>
              <a:t>Organization in MEE - pipeline step</a:t>
            </a:r>
            <a:endParaRPr b="0" i="0" sz="1400" u="none" cap="none" strike="noStrike">
              <a:solidFill>
                <a:schemeClr val="dk1"/>
              </a:solidFill>
              <a:latin typeface="Arial"/>
              <a:ea typeface="Arial"/>
              <a:cs typeface="Arial"/>
              <a:sym typeface="Arial"/>
            </a:endParaRPr>
          </a:p>
          <a:p>
            <a:pPr indent="0" lvl="0" marL="0" marR="0" rtl="0" algn="l">
              <a:lnSpc>
                <a:spcPct val="95000"/>
              </a:lnSpc>
              <a:spcBef>
                <a:spcPts val="0"/>
              </a:spcBef>
              <a:spcAft>
                <a:spcPts val="0"/>
              </a:spcAft>
              <a:buClr>
                <a:schemeClr val="dk1"/>
              </a:buClr>
              <a:buSzPts val="2800"/>
              <a:buFont typeface="Arial"/>
              <a:buNone/>
            </a:pPr>
            <a:r>
              <a:t/>
            </a:r>
            <a:endParaRPr b="0" i="0" sz="2800" u="none" cap="none" strike="noStrike">
              <a:solidFill>
                <a:schemeClr val="lt1"/>
              </a:solidFill>
              <a:latin typeface="Arial"/>
              <a:ea typeface="Arial"/>
              <a:cs typeface="Arial"/>
              <a:sym typeface="Arial"/>
            </a:endParaRPr>
          </a:p>
          <a:p>
            <a:pPr indent="0" lvl="0" marL="0" marR="0" rtl="0" algn="l">
              <a:lnSpc>
                <a:spcPct val="95000"/>
              </a:lnSpc>
              <a:spcBef>
                <a:spcPts val="0"/>
              </a:spcBef>
              <a:spcAft>
                <a:spcPts val="0"/>
              </a:spcAft>
              <a:buClr>
                <a:srgbClr val="000000"/>
              </a:buClr>
              <a:buSzPts val="2800"/>
              <a:buFont typeface="Arial"/>
              <a:buNone/>
            </a:pPr>
            <a:r>
              <a:t/>
            </a:r>
            <a:endParaRPr b="0" i="0" sz="2800" u="none" cap="none" strike="noStrike">
              <a:solidFill>
                <a:schemeClr val="lt1"/>
              </a:solidFill>
              <a:latin typeface="Arial"/>
              <a:ea typeface="Arial"/>
              <a:cs typeface="Arial"/>
              <a:sym typeface="Arial"/>
            </a:endParaRPr>
          </a:p>
        </p:txBody>
      </p:sp>
      <p:sp>
        <p:nvSpPr>
          <p:cNvPr id="246" name="Google Shape;246;g7fd7d1a6ee_5_132"/>
          <p:cNvSpPr txBox="1"/>
          <p:nvPr/>
        </p:nvSpPr>
        <p:spPr>
          <a:xfrm>
            <a:off x="323849" y="649825"/>
            <a:ext cx="9243900" cy="4617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100"/>
              <a:buFont typeface="Arial"/>
              <a:buNone/>
            </a:pPr>
            <a:r>
              <a:t/>
            </a:r>
            <a:endParaRPr b="0" i="0" sz="2400" u="sng" cap="none" strike="noStrike">
              <a:solidFill>
                <a:srgbClr val="F87901"/>
              </a:solidFill>
              <a:latin typeface="Calibri"/>
              <a:ea typeface="Calibri"/>
              <a:cs typeface="Calibri"/>
              <a:sym typeface="Calibri"/>
            </a:endParaRPr>
          </a:p>
        </p:txBody>
      </p:sp>
      <p:pic>
        <p:nvPicPr>
          <p:cNvPr id="247" name="Google Shape;247;g7fd7d1a6ee_5_132"/>
          <p:cNvPicPr preferRelativeResize="0"/>
          <p:nvPr/>
        </p:nvPicPr>
        <p:blipFill rotWithShape="1">
          <a:blip r:embed="rId5">
            <a:alphaModFix/>
          </a:blip>
          <a:srcRect b="0" l="0" r="0" t="0"/>
          <a:stretch/>
        </p:blipFill>
        <p:spPr>
          <a:xfrm>
            <a:off x="92550" y="2865869"/>
            <a:ext cx="5527275" cy="2203751"/>
          </a:xfrm>
          <a:prstGeom prst="rect">
            <a:avLst/>
          </a:prstGeom>
          <a:noFill/>
          <a:ln>
            <a:noFill/>
          </a:ln>
        </p:spPr>
      </p:pic>
      <p:sp>
        <p:nvSpPr>
          <p:cNvPr id="248" name="Google Shape;248;g7fd7d1a6ee_5_132"/>
          <p:cNvSpPr/>
          <p:nvPr/>
        </p:nvSpPr>
        <p:spPr>
          <a:xfrm>
            <a:off x="2156425" y="3922650"/>
            <a:ext cx="962700" cy="3651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49" name="Google Shape;249;g7fd7d1a6ee_5_132"/>
          <p:cNvCxnSpPr>
            <a:stCxn id="248" idx="3"/>
          </p:cNvCxnSpPr>
          <p:nvPr/>
        </p:nvCxnSpPr>
        <p:spPr>
          <a:xfrm>
            <a:off x="3119125" y="4105200"/>
            <a:ext cx="240300" cy="846300"/>
          </a:xfrm>
          <a:prstGeom prst="straightConnector1">
            <a:avLst/>
          </a:prstGeom>
          <a:noFill/>
          <a:ln cap="flat" cmpd="sng" w="38100">
            <a:solidFill>
              <a:srgbClr val="F1C232"/>
            </a:solidFill>
            <a:prstDash val="solid"/>
            <a:round/>
            <a:headEnd len="sm" w="sm" type="none"/>
            <a:tailEnd len="med" w="med" type="triangle"/>
          </a:ln>
        </p:spPr>
      </p:cxnSp>
      <p:pic>
        <p:nvPicPr>
          <p:cNvPr id="250" name="Google Shape;250;g7fd7d1a6ee_5_132"/>
          <p:cNvPicPr preferRelativeResize="0"/>
          <p:nvPr/>
        </p:nvPicPr>
        <p:blipFill rotWithShape="1">
          <a:blip r:embed="rId6">
            <a:alphaModFix/>
          </a:blip>
          <a:srcRect b="0" l="0" r="0" t="0"/>
          <a:stretch/>
        </p:blipFill>
        <p:spPr>
          <a:xfrm>
            <a:off x="3430325" y="2327652"/>
            <a:ext cx="6319075" cy="3439425"/>
          </a:xfrm>
          <a:prstGeom prst="rect">
            <a:avLst/>
          </a:prstGeom>
          <a:noFill/>
          <a:ln>
            <a:noFill/>
          </a:ln>
        </p:spPr>
      </p:pic>
      <p:cxnSp>
        <p:nvCxnSpPr>
          <p:cNvPr id="251" name="Google Shape;251;g7fd7d1a6ee_5_132"/>
          <p:cNvCxnSpPr>
            <a:stCxn id="252" idx="3"/>
          </p:cNvCxnSpPr>
          <p:nvPr/>
        </p:nvCxnSpPr>
        <p:spPr>
          <a:xfrm flipH="1" rot="10800000">
            <a:off x="7600725" y="3590875"/>
            <a:ext cx="1256400" cy="1934400"/>
          </a:xfrm>
          <a:prstGeom prst="straightConnector1">
            <a:avLst/>
          </a:prstGeom>
          <a:noFill/>
          <a:ln cap="flat" cmpd="sng" w="38100">
            <a:solidFill>
              <a:srgbClr val="6AA84F"/>
            </a:solidFill>
            <a:prstDash val="solid"/>
            <a:round/>
            <a:headEnd len="sm" w="sm" type="none"/>
            <a:tailEnd len="med" w="med" type="triangle"/>
          </a:ln>
        </p:spPr>
      </p:cxnSp>
      <p:sp>
        <p:nvSpPr>
          <p:cNvPr id="253" name="Google Shape;253;g7fd7d1a6ee_5_132"/>
          <p:cNvSpPr/>
          <p:nvPr/>
        </p:nvSpPr>
        <p:spPr>
          <a:xfrm>
            <a:off x="3430275" y="2327650"/>
            <a:ext cx="6319200" cy="3398700"/>
          </a:xfrm>
          <a:prstGeom prst="rect">
            <a:avLst/>
          </a:prstGeom>
          <a:noFill/>
          <a:ln cap="flat" cmpd="sng" w="38100">
            <a:solidFill>
              <a:srgbClr val="F1C23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4" name="Google Shape;254;g7fd7d1a6ee_5_132"/>
          <p:cNvPicPr preferRelativeResize="0"/>
          <p:nvPr/>
        </p:nvPicPr>
        <p:blipFill rotWithShape="1">
          <a:blip r:embed="rId7">
            <a:alphaModFix/>
          </a:blip>
          <a:srcRect b="0" l="0" r="0" t="0"/>
          <a:stretch/>
        </p:blipFill>
        <p:spPr>
          <a:xfrm>
            <a:off x="5565392" y="1693675"/>
            <a:ext cx="6129434" cy="1902225"/>
          </a:xfrm>
          <a:prstGeom prst="rect">
            <a:avLst/>
          </a:prstGeom>
          <a:noFill/>
          <a:ln>
            <a:noFill/>
          </a:ln>
        </p:spPr>
      </p:pic>
      <p:sp>
        <p:nvSpPr>
          <p:cNvPr id="252" name="Google Shape;252;g7fd7d1a6ee_5_132"/>
          <p:cNvSpPr/>
          <p:nvPr/>
        </p:nvSpPr>
        <p:spPr>
          <a:xfrm>
            <a:off x="6638025" y="5404375"/>
            <a:ext cx="962700" cy="2418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5" name="Google Shape;255;g7fd7d1a6ee_5_132"/>
          <p:cNvSpPr/>
          <p:nvPr/>
        </p:nvSpPr>
        <p:spPr>
          <a:xfrm>
            <a:off x="5565400" y="1693675"/>
            <a:ext cx="6129300" cy="1902300"/>
          </a:xfrm>
          <a:prstGeom prst="rect">
            <a:avLst/>
          </a:prstGeom>
          <a:noFill/>
          <a:ln cap="flat" cmpd="sng" w="38100">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56" name="Google Shape;256;g7fd7d1a6ee_5_132"/>
          <p:cNvPicPr preferRelativeResize="0"/>
          <p:nvPr/>
        </p:nvPicPr>
        <p:blipFill rotWithShape="1">
          <a:blip r:embed="rId8">
            <a:alphaModFix/>
          </a:blip>
          <a:srcRect b="0" l="0" r="0" t="0"/>
          <a:stretch/>
        </p:blipFill>
        <p:spPr>
          <a:xfrm>
            <a:off x="2897161" y="1683825"/>
            <a:ext cx="2480389" cy="1902225"/>
          </a:xfrm>
          <a:prstGeom prst="rect">
            <a:avLst/>
          </a:prstGeom>
          <a:noFill/>
          <a:ln>
            <a:noFill/>
          </a:ln>
        </p:spPr>
      </p:pic>
      <p:sp>
        <p:nvSpPr>
          <p:cNvPr id="257" name="Google Shape;257;g7fd7d1a6ee_5_132"/>
          <p:cNvSpPr/>
          <p:nvPr/>
        </p:nvSpPr>
        <p:spPr>
          <a:xfrm>
            <a:off x="4461125" y="4204625"/>
            <a:ext cx="869700" cy="302700"/>
          </a:xfrm>
          <a:prstGeom prst="rect">
            <a:avLst/>
          </a:prstGeom>
          <a:no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g7fd7d1a6ee_5_132"/>
          <p:cNvSpPr/>
          <p:nvPr/>
        </p:nvSpPr>
        <p:spPr>
          <a:xfrm>
            <a:off x="2897150" y="1683825"/>
            <a:ext cx="2480400" cy="1902300"/>
          </a:xfrm>
          <a:prstGeom prst="rect">
            <a:avLst/>
          </a:prstGeom>
          <a:noFill/>
          <a:ln cap="flat" cmpd="sng" w="38100">
            <a:solidFill>
              <a:srgbClr val="6D9EEB"/>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259" name="Google Shape;259;g7fd7d1a6ee_5_132"/>
          <p:cNvCxnSpPr>
            <a:stCxn id="257" idx="0"/>
            <a:endCxn id="258" idx="2"/>
          </p:cNvCxnSpPr>
          <p:nvPr/>
        </p:nvCxnSpPr>
        <p:spPr>
          <a:xfrm rot="10800000">
            <a:off x="4137275" y="3586025"/>
            <a:ext cx="758700" cy="618600"/>
          </a:xfrm>
          <a:prstGeom prst="straightConnector1">
            <a:avLst/>
          </a:prstGeom>
          <a:noFill/>
          <a:ln cap="flat" cmpd="sng" w="38100">
            <a:solidFill>
              <a:srgbClr val="6D9EEB"/>
            </a:solidFill>
            <a:prstDash val="solid"/>
            <a:round/>
            <a:headEnd len="sm" w="sm" type="none"/>
            <a:tailEnd len="med" w="med" type="triangle"/>
          </a:ln>
        </p:spPr>
      </p:cxn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2019-01-27T20:22:14Z</dcterms:created>
  <dc:creator>Writer .</dc:creator>
</cp:coreProperties>
</file>