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8" r:id="rId4"/>
    <p:sldId id="269" r:id="rId5"/>
    <p:sldId id="270" r:id="rId6"/>
    <p:sldId id="271" r:id="rId7"/>
    <p:sldId id="274" r:id="rId8"/>
    <p:sldId id="273" r:id="rId9"/>
    <p:sldId id="275" r:id="rId10"/>
    <p:sldId id="261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66FA"/>
    <a:srgbClr val="F87901"/>
    <a:srgbClr val="74D405"/>
    <a:srgbClr val="62B4FF"/>
    <a:srgbClr val="65B4FF"/>
    <a:srgbClr val="1D6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73602-9EF7-4A36-A365-5BFEBC5CDDF2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660B4-079B-4AD9-9039-5E76EA2E12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66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90965-E0AF-4BB8-9DDB-E9C8733C1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8263A0-91E3-4221-A308-0ED7399D3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1DB32D-E669-45D2-9E6F-C6499B16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E51DD3-57EE-47C5-8512-36FBE971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70EB43-0161-468B-A7BD-0D7C707E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17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0713B4-C1BB-4053-8EAE-BAD2600C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33B4F3-2B92-4FBF-A450-55CD3CFD7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DAD5FD-3F32-4965-A166-25F1562A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1B267-265B-4669-AF13-C82E1F6A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4FD404-8031-4ABB-BC4E-8CE7DEA6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5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6C0C1C9-CF96-460A-A0F3-85FCEAB76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575F6F9-042B-4444-9191-9493AC536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AC6728-05D9-434D-9206-96821267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3C731-61AA-4156-AFFE-6F120475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E8E13C-4471-41EC-822D-C82E149D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6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EDE5C9-C95B-43C3-8166-3D73C42A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7CF9AF-FA99-4A1A-9C12-2A9B2334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24F199-F29B-4B99-AFD7-74284883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3A13DC-EB79-445B-8BE1-2D61E0EE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10CF91-6EE9-40F6-8CBF-75277E04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5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85BD05-A8E9-41D9-B488-27A4CA84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08EE8C-0E74-4A7A-9E89-16CD3769B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4A8F98-EF58-4698-A650-1B166B6B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926BAF-40DF-4C3E-A445-AAE36335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5A1386-3A35-46B0-9663-29EEBA98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38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E3B8E7-0BED-4A57-B70C-AA17680C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1D08A1-C58D-4929-85FE-AACE9B8CC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77F591-61B0-4010-AC14-341473975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017307-FE71-4155-A41E-99C65415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DD286C-E3F2-417B-A5DA-F80287BB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868020-E821-45B5-ABB2-CF200992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44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1964F-C9F4-497B-9853-D1A88A43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33EE14-4963-48A4-BD84-622974E64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F6001A-0DAA-4DC8-AC41-83D4D52F2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5061989-C527-433B-80F8-195272837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C329584-30F6-43A3-A9A7-3ED73CF31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FC77E80-EF3D-489F-8421-41683A39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7487A9C-DB5B-431C-B87C-B7EF9E17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5EC611A-C3F9-4F40-9D4A-1E317667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40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A5BAEA-784D-406F-830D-6F716213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3227FC9-EF9E-4A27-BF75-D4DCC5E9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E14E1B-F0FC-4323-9397-D6438973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82B88E-0FC9-4899-8B31-8D64A004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50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EDF3B9-3AFF-4CA8-A172-AEC7DEC0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D8CCF85-DBD3-4A89-AF74-92CBAD94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4E05F0-8FA5-4A38-B72E-D743FFF3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07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8D65CD-148B-4B76-9F64-37862331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C502D8-144A-4F94-9686-722255F0C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C24163-E42A-4E29-BD49-6CA673AA6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C3010E-B7DB-4377-BA6F-7845319A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AA37775-5DF2-4950-B421-36BF5C76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295A38-7716-464E-A979-1AB48507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34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B4F1D3-C128-4568-BBB2-82632E92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7127AE-3B05-4779-AA2A-0E5D55E85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CFDE1E-F5EF-4E2A-9696-F5A8B686D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87E023-ACCB-4D6D-9F4F-D38844AC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E25340-21D8-40D5-84CB-2FCAA667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AC3DDA-83DE-4796-B24B-83BBCB8B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F941E42-1831-496D-B662-51FE1E29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ED8AD7-7399-45EE-8319-3D38D94C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BB20B0-D60A-4453-B6EA-4384854A5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A55916-E110-41D3-A9F1-EF461FFE8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22404D-7B2E-4DBE-9190-2B0C007C1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38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dice.cyfronet.pl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en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fronet.krakow.pl/en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jpeg"/><Relationship Id="rId4" Type="http://schemas.openxmlformats.org/officeDocument/2006/relationships/image" Target="../media/image10.png"/><Relationship Id="rId9" Type="http://schemas.openxmlformats.org/officeDocument/2006/relationships/hyperlink" Target="http://apps.plgrid.pl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jpeg"/><Relationship Id="rId3" Type="http://schemas.openxmlformats.org/officeDocument/2006/relationships/hyperlink" Target="http://www.cyfronet.pl/en/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gh.edu.pl/en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://www.iet.agh.edu.pl/" TargetMode="External"/><Relationship Id="rId10" Type="http://schemas.openxmlformats.org/officeDocument/2006/relationships/hyperlink" Target="http://dice.cyfronet.pl/" TargetMode="External"/><Relationship Id="rId4" Type="http://schemas.openxmlformats.org/officeDocument/2006/relationships/hyperlink" Target="http://www.ki.agh.edu.pl/uk/index.htm" TargetMode="External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ice.cyfronet.pl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ice-cyfronet.github.io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044C87-D1BB-473C-95AF-DDAD4D2DAD38}"/>
              </a:ext>
            </a:extLst>
          </p:cNvPr>
          <p:cNvSpPr/>
          <p:nvPr/>
        </p:nvSpPr>
        <p:spPr>
          <a:xfrm>
            <a:off x="0" y="3497943"/>
            <a:ext cx="12192000" cy="1830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xmlns="" id="{0CC7C654-3D64-4D7F-8629-21A241945450}"/>
              </a:ext>
            </a:extLst>
          </p:cNvPr>
          <p:cNvSpPr txBox="1"/>
          <p:nvPr/>
        </p:nvSpPr>
        <p:spPr>
          <a:xfrm>
            <a:off x="367334" y="3725129"/>
            <a:ext cx="9646461" cy="10838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95000"/>
              </a:lnSpc>
              <a:buSzPct val="25000"/>
            </a:pPr>
            <a:r>
              <a:rPr lang="en-US" sz="40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ACC </a:t>
            </a:r>
            <a:r>
              <a:rPr lang="en-US" sz="4000" dirty="0" err="1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Cyfronet</a:t>
            </a:r>
            <a:r>
              <a:rPr lang="en-US" sz="40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AGH, Krakow, PL</a:t>
            </a:r>
            <a:endParaRPr lang="en-US" sz="4000" i="0" u="none" strike="noStrike" cap="none" baseline="0" dirty="0">
              <a:solidFill>
                <a:srgbClr val="62B4FF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 lvl="0">
              <a:lnSpc>
                <a:spcPct val="95000"/>
              </a:lnSpc>
              <a:buSzPct val="25000"/>
            </a:pPr>
            <a:r>
              <a:rPr lang="en-US" sz="3000" dirty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Distributed Computing Environments </a:t>
            </a:r>
            <a:r>
              <a:rPr lang="en-US" sz="30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Team</a:t>
            </a:r>
            <a:r>
              <a:rPr lang="pl-PL" sz="30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in PRIMAGE</a:t>
            </a:r>
            <a:endParaRPr lang="en-US" sz="30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US" sz="10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>
              <a:lnSpc>
                <a:spcPct val="95000"/>
              </a:lnSpc>
              <a:buSzPct val="25000"/>
            </a:pPr>
            <a:r>
              <a:rPr lang="pl-PL" sz="1400" dirty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Marian Bubak</a:t>
            </a:r>
            <a:r>
              <a:rPr lang="en-US" sz="1400" dirty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| </a:t>
            </a:r>
            <a:r>
              <a:rPr lang="pl-PL" sz="1400" dirty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ACC </a:t>
            </a:r>
            <a:r>
              <a:rPr lang="pl-PL" sz="1400" dirty="0" err="1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Cyfronet</a:t>
            </a:r>
            <a:r>
              <a:rPr lang="pl-PL" sz="1400" dirty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AGH</a:t>
            </a:r>
            <a:endParaRPr lang="en-US" sz="140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>
              <a:lnSpc>
                <a:spcPct val="95000"/>
              </a:lnSpc>
              <a:buSzPct val="25000"/>
            </a:pPr>
            <a:r>
              <a:rPr lang="pl-PL" sz="1400" dirty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19-20</a:t>
            </a:r>
            <a:r>
              <a:rPr lang="en-US" sz="1400" dirty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/</a:t>
            </a:r>
            <a:r>
              <a:rPr lang="pl-PL" sz="1400" dirty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12</a:t>
            </a:r>
            <a:r>
              <a:rPr lang="en-US" sz="1400" dirty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/</a:t>
            </a:r>
            <a:r>
              <a:rPr lang="pl-PL" sz="1400" dirty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2018</a:t>
            </a:r>
            <a:endParaRPr lang="es-ES" sz="14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sz="30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489946"/>
            <a:ext cx="12192000" cy="3680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908B0E5-21AC-4B09-AC08-F752079E79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0" t="9208" r="32843" b="14108"/>
          <a:stretch/>
        </p:blipFill>
        <p:spPr>
          <a:xfrm>
            <a:off x="3723332" y="935734"/>
            <a:ext cx="4745335" cy="1731265"/>
          </a:xfrm>
          <a:prstGeom prst="rect">
            <a:avLst/>
          </a:prstGeom>
        </p:spPr>
      </p:pic>
      <p:sp>
        <p:nvSpPr>
          <p:cNvPr id="14" name="Shape 85">
            <a:extLst>
              <a:ext uri="{FF2B5EF4-FFF2-40B4-BE49-F238E27FC236}">
                <a16:creationId xmlns:a16="http://schemas.microsoft.com/office/drawing/2014/main" xmlns="" id="{342CBC09-F754-493A-BC40-03A3B8E4AE33}"/>
              </a:ext>
            </a:extLst>
          </p:cNvPr>
          <p:cNvSpPr txBox="1"/>
          <p:nvPr/>
        </p:nvSpPr>
        <p:spPr>
          <a:xfrm>
            <a:off x="819793" y="6581526"/>
            <a:ext cx="10552412" cy="2419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lnSpc>
                <a:spcPct val="95000"/>
              </a:lnSpc>
              <a:buSzPct val="25000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H2020 EU PROJECT | Topic SC1-DTH-07-2018 | GA: 826494</a:t>
            </a:r>
            <a:endParaRPr lang="en-US" sz="1400" b="1" i="0" u="none" strike="noStrike" cap="none" baseline="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B527196-6A44-4342-A80D-82E35796EC80}"/>
              </a:ext>
            </a:extLst>
          </p:cNvPr>
          <p:cNvGrpSpPr/>
          <p:nvPr/>
        </p:nvGrpSpPr>
        <p:grpSpPr>
          <a:xfrm>
            <a:off x="349814" y="6538899"/>
            <a:ext cx="1535111" cy="245155"/>
            <a:chOff x="166688" y="6155900"/>
            <a:chExt cx="1535111" cy="245155"/>
          </a:xfrm>
        </p:grpSpPr>
        <p:pic>
          <p:nvPicPr>
            <p:cNvPr id="15" name="Imagen 3" descr="Resultado de imagen de h2020 logo">
              <a:extLst>
                <a:ext uri="{FF2B5EF4-FFF2-40B4-BE49-F238E27FC236}">
                  <a16:creationId xmlns:a16="http://schemas.microsoft.com/office/drawing/2014/main" xmlns="" id="{D33ADDF8-2879-45DA-B502-8384FEB28D18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894"/>
            <a:stretch/>
          </p:blipFill>
          <p:spPr bwMode="auto">
            <a:xfrm>
              <a:off x="166688" y="6155900"/>
              <a:ext cx="498476" cy="241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n 3" descr="Resultado de imagen de h2020 logo">
              <a:extLst>
                <a:ext uri="{FF2B5EF4-FFF2-40B4-BE49-F238E27FC236}">
                  <a16:creationId xmlns:a16="http://schemas.microsoft.com/office/drawing/2014/main" xmlns="" id="{F1D10C12-0A43-4184-B162-00C3D2FD3618}"/>
                </a:ext>
              </a:extLst>
            </p:cNvPr>
            <p:cNvPicPr/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98" t="29685"/>
            <a:stretch/>
          </p:blipFill>
          <p:spPr bwMode="auto">
            <a:xfrm>
              <a:off x="641350" y="6230938"/>
              <a:ext cx="1060449" cy="1701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n 3" descr="Resultado de imagen de h2020 logo">
              <a:extLst>
                <a:ext uri="{FF2B5EF4-FFF2-40B4-BE49-F238E27FC236}">
                  <a16:creationId xmlns:a16="http://schemas.microsoft.com/office/drawing/2014/main" xmlns="" id="{B433E288-CEE7-469C-8029-199387D8442D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60" r="40695"/>
            <a:stretch/>
          </p:blipFill>
          <p:spPr bwMode="auto">
            <a:xfrm>
              <a:off x="1025844" y="6159076"/>
              <a:ext cx="45719" cy="2419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Picture 2" descr="E:\Teaming2\cyfronet_logo_kolo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472" y="5449746"/>
            <a:ext cx="178998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87720" y="5407603"/>
            <a:ext cx="576064" cy="103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Prostokąt 1"/>
          <p:cNvSpPr/>
          <p:nvPr/>
        </p:nvSpPr>
        <p:spPr>
          <a:xfrm>
            <a:off x="4447208" y="5643269"/>
            <a:ext cx="3333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en-US" sz="2400" dirty="0">
                <a:solidFill>
                  <a:schemeClr val="tx2"/>
                </a:solidFill>
                <a:hlinkClick r:id="rId7"/>
              </a:rPr>
              <a:t>http://dice.cyfronet.pl/</a:t>
            </a:r>
            <a:r>
              <a:rPr lang="pl-PL" altLang="en-US" sz="2400" dirty="0">
                <a:solidFill>
                  <a:schemeClr val="tx2"/>
                </a:solidFill>
              </a:rPr>
              <a:t> </a:t>
            </a:r>
            <a:endParaRPr lang="pl-PL" sz="240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519" y="5480909"/>
            <a:ext cx="731521" cy="78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8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D8D06DE-BCF1-40A7-85A8-DFF249BB7038}"/>
              </a:ext>
            </a:extLst>
          </p:cNvPr>
          <p:cNvSpPr/>
          <p:nvPr/>
        </p:nvSpPr>
        <p:spPr>
          <a:xfrm>
            <a:off x="0" y="5515238"/>
            <a:ext cx="4533900" cy="457199"/>
          </a:xfrm>
          <a:prstGeom prst="rect">
            <a:avLst/>
          </a:prstGeom>
          <a:solidFill>
            <a:schemeClr val="accent1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93E4262-58CD-459A-9EA8-8CE3A876F094}"/>
              </a:ext>
            </a:extLst>
          </p:cNvPr>
          <p:cNvSpPr/>
          <p:nvPr/>
        </p:nvSpPr>
        <p:spPr>
          <a:xfrm>
            <a:off x="1393371" y="3497943"/>
            <a:ext cx="10798628" cy="1830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/>
              <a:t>			</a:t>
            </a:r>
            <a:r>
              <a:rPr lang="es-ES" sz="3200" dirty="0"/>
              <a:t>http://dice.cyfronet.pl/</a:t>
            </a:r>
            <a:r>
              <a:rPr lang="pl-PL" sz="3200" dirty="0"/>
              <a:t> </a:t>
            </a:r>
            <a:endParaRPr lang="es-ES" sz="3200" dirty="0"/>
          </a:p>
        </p:txBody>
      </p:sp>
      <p:sp>
        <p:nvSpPr>
          <p:cNvPr id="13" name="Shape 85">
            <a:extLst>
              <a:ext uri="{FF2B5EF4-FFF2-40B4-BE49-F238E27FC236}">
                <a16:creationId xmlns:a16="http://schemas.microsoft.com/office/drawing/2014/main" xmlns="" id="{2F968AE2-C458-4BBA-A522-39E620A0655F}"/>
              </a:ext>
            </a:extLst>
          </p:cNvPr>
          <p:cNvSpPr txBox="1"/>
          <p:nvPr/>
        </p:nvSpPr>
        <p:spPr>
          <a:xfrm>
            <a:off x="3686176" y="1426178"/>
            <a:ext cx="9107090" cy="1884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US" sz="1600" i="0" u="none" strike="noStrike" cap="none" baseline="0" dirty="0">
              <a:solidFill>
                <a:srgbClr val="F8F8F8"/>
              </a:solidFill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US" sz="3000" i="0" u="none" strike="noStrike" cap="none" baseline="0" dirty="0">
              <a:solidFill>
                <a:srgbClr val="F8F8F8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14" name="Shape 85">
            <a:extLst>
              <a:ext uri="{FF2B5EF4-FFF2-40B4-BE49-F238E27FC236}">
                <a16:creationId xmlns:a16="http://schemas.microsoft.com/office/drawing/2014/main" xmlns="" id="{123421B2-43D4-4867-A0F4-AE6734C6D960}"/>
              </a:ext>
            </a:extLst>
          </p:cNvPr>
          <p:cNvSpPr txBox="1"/>
          <p:nvPr/>
        </p:nvSpPr>
        <p:spPr>
          <a:xfrm>
            <a:off x="133409" y="5619347"/>
            <a:ext cx="3981391" cy="3276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95000"/>
              </a:lnSpc>
              <a:buSzPct val="25000"/>
            </a:pPr>
            <a:r>
              <a:rPr lang="pl-PL" sz="1600" i="0" u="none" strike="noStrike" cap="none" baseline="0" dirty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Marian Bubak </a:t>
            </a:r>
            <a:r>
              <a:rPr lang="en-US" sz="1600" i="0" u="none" strike="noStrike" cap="none" dirty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| </a:t>
            </a:r>
            <a:r>
              <a:rPr lang="pl-PL" sz="1600" i="0" u="none" strike="noStrike" cap="none" dirty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bubak@agh.edu.pl</a:t>
            </a:r>
            <a:endParaRPr lang="en-US" sz="1600" i="0" u="none" strike="noStrike" cap="none" baseline="0" dirty="0">
              <a:solidFill>
                <a:srgbClr val="F8F8F8"/>
              </a:solidFill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US" sz="1600" i="0" u="none" strike="noStrike" cap="none" baseline="0" dirty="0">
              <a:solidFill>
                <a:srgbClr val="F8F8F8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15" name="Flowchart: Manual Input 14">
            <a:extLst>
              <a:ext uri="{FF2B5EF4-FFF2-40B4-BE49-F238E27FC236}">
                <a16:creationId xmlns:a16="http://schemas.microsoft.com/office/drawing/2014/main" xmlns="" id="{89FE5EDF-C74B-4814-BC68-AC1FBBE7CC9A}"/>
              </a:ext>
            </a:extLst>
          </p:cNvPr>
          <p:cNvSpPr/>
          <p:nvPr/>
        </p:nvSpPr>
        <p:spPr>
          <a:xfrm rot="5400000" flipV="1">
            <a:off x="4229101" y="5257799"/>
            <a:ext cx="457199" cy="9652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owchart: Manual Input 17">
            <a:extLst>
              <a:ext uri="{FF2B5EF4-FFF2-40B4-BE49-F238E27FC236}">
                <a16:creationId xmlns:a16="http://schemas.microsoft.com/office/drawing/2014/main" xmlns="" id="{0AE66F46-5D7C-446E-BABA-4C14C52C6D1D}"/>
              </a:ext>
            </a:extLst>
          </p:cNvPr>
          <p:cNvSpPr/>
          <p:nvPr/>
        </p:nvSpPr>
        <p:spPr>
          <a:xfrm rot="16200000" flipV="1">
            <a:off x="2190034" y="2577909"/>
            <a:ext cx="1830231" cy="36703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8930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sp>
        <p:nvSpPr>
          <p:cNvPr id="13" name="Shape 85">
            <a:extLst>
              <a:ext uri="{FF2B5EF4-FFF2-40B4-BE49-F238E27FC236}">
                <a16:creationId xmlns:a16="http://schemas.microsoft.com/office/drawing/2014/main" xmlns="" id="{11FFC579-FDFE-42B7-90EA-81DF33A2BB4A}"/>
              </a:ext>
            </a:extLst>
          </p:cNvPr>
          <p:cNvSpPr txBox="1"/>
          <p:nvPr/>
        </p:nvSpPr>
        <p:spPr>
          <a:xfrm>
            <a:off x="699698" y="1043609"/>
            <a:ext cx="10734501" cy="14495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0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One of the top technical universities in Poland</a:t>
            </a:r>
          </a:p>
          <a:p>
            <a:pPr marL="342900" lvl="0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Established in 1913 (re-established in 1919)</a:t>
            </a:r>
          </a:p>
          <a:p>
            <a:pPr marL="342900" lvl="0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16 faculties, 36 000 students; 4 000 employees</a:t>
            </a:r>
          </a:p>
          <a:p>
            <a:pPr marL="342900" lvl="0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Main research areas:</a:t>
            </a:r>
          </a:p>
          <a:p>
            <a:pPr marL="800100" lvl="1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Information Technology</a:t>
            </a:r>
          </a:p>
          <a:p>
            <a:pPr marL="800100" lvl="1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New Materials and Technologies </a:t>
            </a:r>
          </a:p>
          <a:p>
            <a:pPr marL="800100" lvl="1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Environmental and Climate Change</a:t>
            </a:r>
          </a:p>
          <a:p>
            <a:pPr marL="800100" lvl="1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Energy and its Sources </a:t>
            </a:r>
          </a:p>
          <a:p>
            <a:pPr marL="800100" lvl="1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Exact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and Natural Sciences </a:t>
            </a:r>
          </a:p>
          <a:p>
            <a:pPr marL="800100" lvl="1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Socio-Economic Sciences and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Humanities</a:t>
            </a:r>
          </a:p>
          <a:p>
            <a:pPr marL="800100" lvl="1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Electrical and Mechanical Engineering in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Mining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 marL="342900" lvl="0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Main source of skilled knowledge workers for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Kraków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and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Małopolska</a:t>
            </a:r>
            <a:endParaRPr lang="pl-PL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 marL="342900" lvl="0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endParaRPr lang="pl-PL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 marL="342900" lvl="0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http://www.agh.edu.pl/en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85">
            <a:extLst>
              <a:ext uri="{FF2B5EF4-FFF2-40B4-BE49-F238E27FC236}">
                <a16:creationId xmlns:a16="http://schemas.microsoft.com/office/drawing/2014/main" xmlns="" id="{8671F6AC-CDF5-4E2C-8D39-4E93C60BF12D}"/>
              </a:ext>
            </a:extLst>
          </p:cNvPr>
          <p:cNvSpPr txBox="1"/>
          <p:nvPr/>
        </p:nvSpPr>
        <p:spPr>
          <a:xfrm>
            <a:off x="695325" y="515281"/>
            <a:ext cx="10556702" cy="2181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b="1" i="0" u="none" strike="noStrike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2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sz="25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95000"/>
              </a:lnSpc>
              <a:buSzPct val="25000"/>
            </a:pPr>
            <a:r>
              <a:rPr lang="en-US" sz="28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AGH University of Science and Technology</a:t>
            </a:r>
            <a:endParaRPr sz="28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09711" y="1597003"/>
            <a:ext cx="937517" cy="1679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136268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sp>
        <p:nvSpPr>
          <p:cNvPr id="13" name="Shape 85">
            <a:extLst>
              <a:ext uri="{FF2B5EF4-FFF2-40B4-BE49-F238E27FC236}">
                <a16:creationId xmlns:a16="http://schemas.microsoft.com/office/drawing/2014/main" xmlns="" id="{11FFC579-FDFE-42B7-90EA-81DF33A2BB4A}"/>
              </a:ext>
            </a:extLst>
          </p:cNvPr>
          <p:cNvSpPr txBox="1"/>
          <p:nvPr/>
        </p:nvSpPr>
        <p:spPr>
          <a:xfrm>
            <a:off x="9141785" y="1416887"/>
            <a:ext cx="2929327" cy="6361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95000"/>
              </a:lnSpc>
              <a:buClr>
                <a:srgbClr val="2666FA"/>
              </a:buClr>
              <a:buSzPct val="100000"/>
            </a:pPr>
            <a:endParaRPr lang="pl-PL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 lvl="0">
              <a:lnSpc>
                <a:spcPct val="95000"/>
              </a:lnSpc>
              <a:buClr>
                <a:srgbClr val="2666FA"/>
              </a:buClr>
              <a:buSzPct val="100000"/>
            </a:pPr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http://www.cyfronet.krakow.pl/en/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85">
            <a:extLst>
              <a:ext uri="{FF2B5EF4-FFF2-40B4-BE49-F238E27FC236}">
                <a16:creationId xmlns:a16="http://schemas.microsoft.com/office/drawing/2014/main" xmlns="" id="{8671F6AC-CDF5-4E2C-8D39-4E93C60BF12D}"/>
              </a:ext>
            </a:extLst>
          </p:cNvPr>
          <p:cNvSpPr txBox="1"/>
          <p:nvPr/>
        </p:nvSpPr>
        <p:spPr>
          <a:xfrm>
            <a:off x="695325" y="515281"/>
            <a:ext cx="10556702" cy="2181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b="1" i="0" u="none" strike="noStrike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2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sz="25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95000"/>
              </a:lnSpc>
              <a:buSzPct val="25000"/>
            </a:pPr>
            <a:r>
              <a:rPr lang="en-US" sz="28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ACC </a:t>
            </a:r>
            <a:r>
              <a:rPr lang="en-US" sz="2800" dirty="0" err="1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Cyfronet</a:t>
            </a:r>
            <a:r>
              <a:rPr lang="en-US" sz="28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AGH</a:t>
            </a:r>
            <a:endParaRPr sz="28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pic>
        <p:nvPicPr>
          <p:cNvPr id="14" name="Obraz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15" y="1915169"/>
            <a:ext cx="7931022" cy="4155856"/>
          </a:xfrm>
          <a:prstGeom prst="rect">
            <a:avLst/>
          </a:prstGeom>
        </p:spPr>
      </p:pic>
      <p:sp>
        <p:nvSpPr>
          <p:cNvPr id="15" name="Shape 85">
            <a:extLst>
              <a:ext uri="{FF2B5EF4-FFF2-40B4-BE49-F238E27FC236}">
                <a16:creationId xmlns:a16="http://schemas.microsoft.com/office/drawing/2014/main" xmlns="" id="{11FFC579-FDFE-42B7-90EA-81DF33A2BB4A}"/>
              </a:ext>
            </a:extLst>
          </p:cNvPr>
          <p:cNvSpPr txBox="1"/>
          <p:nvPr/>
        </p:nvSpPr>
        <p:spPr>
          <a:xfrm>
            <a:off x="852098" y="799498"/>
            <a:ext cx="10734501" cy="11308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0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The largest Academic Computer Centre in Poland; established in 1973</a:t>
            </a:r>
          </a:p>
          <a:p>
            <a:pPr marL="342900" lvl="0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4</a:t>
            </a:r>
            <a:r>
              <a:rPr lang="pl-PL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5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years of experience in IT provisioning for scientific communities</a:t>
            </a:r>
          </a:p>
          <a:p>
            <a:pPr marL="342900" lvl="0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Autonomous entity of the AGH University of Science and Technology</a:t>
            </a:r>
          </a:p>
          <a:p>
            <a:pPr marL="342900" lvl="0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Staff: about 150 (incl. 60 R&amp;D staff)</a:t>
            </a:r>
          </a:p>
          <a:p>
            <a:pPr marL="342900" lvl="0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Leader of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PLGrid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: Polish Grid and Cloud Infrastructure for Science</a:t>
            </a:r>
            <a:endParaRPr lang="pl-PL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pic>
        <p:nvPicPr>
          <p:cNvPr id="18" name="Picture 2" descr="E:\Teaming2\cyfronet_logo_kolo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749" y="607749"/>
            <a:ext cx="178998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0130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sp>
        <p:nvSpPr>
          <p:cNvPr id="13" name="Shape 85">
            <a:extLst>
              <a:ext uri="{FF2B5EF4-FFF2-40B4-BE49-F238E27FC236}">
                <a16:creationId xmlns:a16="http://schemas.microsoft.com/office/drawing/2014/main" xmlns="" id="{11FFC579-FDFE-42B7-90EA-81DF33A2BB4A}"/>
              </a:ext>
            </a:extLst>
          </p:cNvPr>
          <p:cNvSpPr txBox="1"/>
          <p:nvPr/>
        </p:nvSpPr>
        <p:spPr>
          <a:xfrm>
            <a:off x="699698" y="894747"/>
            <a:ext cx="10734501" cy="14495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0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&gt;7 000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users, all five Polish academic HPC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centres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integrated </a:t>
            </a:r>
          </a:p>
          <a:p>
            <a:pPr marL="342900" lvl="0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Synergy between domain-specific researchers and IT experts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85">
            <a:extLst>
              <a:ext uri="{FF2B5EF4-FFF2-40B4-BE49-F238E27FC236}">
                <a16:creationId xmlns:a16="http://schemas.microsoft.com/office/drawing/2014/main" xmlns="" id="{8671F6AC-CDF5-4E2C-8D39-4E93C60BF12D}"/>
              </a:ext>
            </a:extLst>
          </p:cNvPr>
          <p:cNvSpPr txBox="1"/>
          <p:nvPr/>
        </p:nvSpPr>
        <p:spPr>
          <a:xfrm>
            <a:off x="695325" y="515281"/>
            <a:ext cx="10556702" cy="2181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b="1" i="0" u="none" strike="noStrike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2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sz="25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95000"/>
              </a:lnSpc>
              <a:buSzPct val="25000"/>
            </a:pPr>
            <a:r>
              <a:rPr lang="en-US" sz="2800" dirty="0" err="1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PLGrid</a:t>
            </a:r>
            <a:r>
              <a:rPr lang="en-US" sz="28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Infrastructure</a:t>
            </a:r>
            <a:r>
              <a:rPr lang="pl-PL" sz="28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endParaRPr sz="28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pic>
        <p:nvPicPr>
          <p:cNvPr id="15" name="Picture 3" descr="C:\Users\Kasia\Desktop\PLGridInfrastruktura\PLGridInfrastruktura\PNG\PLGrid_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34" y="2654126"/>
            <a:ext cx="939546" cy="95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04" y="3716742"/>
            <a:ext cx="1105353" cy="1137056"/>
          </a:xfrm>
          <a:prstGeom prst="rect">
            <a:avLst/>
          </a:prstGeom>
        </p:spPr>
      </p:pic>
      <p:pic>
        <p:nvPicPr>
          <p:cNvPr id="20" name="Picture 5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722" y="1708477"/>
            <a:ext cx="1158774" cy="1192010"/>
          </a:xfrm>
          <a:prstGeom prst="rect">
            <a:avLst/>
          </a:prstGeom>
        </p:spPr>
      </p:pic>
      <p:pic>
        <p:nvPicPr>
          <p:cNvPr id="23" name="Picture 5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66" y="1642881"/>
            <a:ext cx="1158774" cy="1192010"/>
          </a:xfrm>
          <a:prstGeom prst="rect">
            <a:avLst/>
          </a:prstGeom>
        </p:spPr>
      </p:pic>
      <p:sp>
        <p:nvSpPr>
          <p:cNvPr id="24" name="Symbol zastępczy tekstu 2"/>
          <p:cNvSpPr txBox="1">
            <a:spLocks/>
          </p:cNvSpPr>
          <p:nvPr/>
        </p:nvSpPr>
        <p:spPr>
          <a:xfrm>
            <a:off x="2430158" y="1651134"/>
            <a:ext cx="2098675" cy="105256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ts val="1850"/>
              <a:buNone/>
              <a:tabLst/>
              <a:defRPr lang="pl-PL" sz="21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defPPr>
            <a:lvl1pPr marL="432000" marR="0" lvl="0" indent="-324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1pPr>
            <a:lvl2pPr marL="864000" marR="0" lvl="1" indent="-324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2pPr>
            <a:lvl3pPr marL="1295999" marR="0" lvl="2" indent="-288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3pPr>
            <a:lvl4pPr marL="1728000" marR="0" lvl="3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4pPr>
            <a:lvl5pPr marL="2160000" marR="0" lvl="4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5pPr>
            <a:lvl6pPr marL="2592000" marR="0" lvl="5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6pPr>
            <a:lvl7pPr marL="3024000" marR="0" lvl="6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7pPr>
            <a:lvl8pPr marL="3456000" marR="0" lvl="7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8pPr>
            <a:lvl9pPr marL="3887999" marR="0" lvl="8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9pPr>
          </a:lstStyle>
          <a:p>
            <a:pPr marL="26988" lvl="1" indent="0">
              <a:spcBef>
                <a:spcPts val="288"/>
              </a:spcBef>
              <a:spcAft>
                <a:spcPts val="288"/>
              </a:spcAft>
              <a:buSzPct val="55000"/>
              <a:buNone/>
            </a:pPr>
            <a:r>
              <a:rPr lang="en-GB" sz="1800" b="1" dirty="0">
                <a:solidFill>
                  <a:schemeClr val="tx1"/>
                </a:solidFill>
                <a:latin typeface="+mn-lt"/>
                <a:cs typeface="Helvetica"/>
              </a:rPr>
              <a:t>Computing resources</a:t>
            </a:r>
          </a:p>
          <a:p>
            <a:pPr marL="174625" lvl="1" indent="-147638">
              <a:spcBef>
                <a:spcPts val="288"/>
              </a:spcBef>
              <a:spcAft>
                <a:spcPts val="288"/>
              </a:spcAft>
              <a:buSzPct val="55000"/>
            </a:pPr>
            <a:r>
              <a:rPr lang="en-GB" sz="1800" dirty="0">
                <a:solidFill>
                  <a:schemeClr val="tx1"/>
                </a:solidFill>
                <a:latin typeface="+mn-lt"/>
                <a:cs typeface="Helvetica"/>
              </a:rPr>
              <a:t>5+ PFLOPS</a:t>
            </a:r>
          </a:p>
          <a:p>
            <a:pPr marL="174625" lvl="1" indent="-147638">
              <a:spcBef>
                <a:spcPts val="288"/>
              </a:spcBef>
              <a:spcAft>
                <a:spcPts val="288"/>
              </a:spcAft>
              <a:buSzPct val="55000"/>
            </a:pPr>
            <a:r>
              <a:rPr lang="en-GB" sz="1800" dirty="0">
                <a:solidFill>
                  <a:schemeClr val="tx1"/>
                </a:solidFill>
                <a:latin typeface="+mn-lt"/>
                <a:cs typeface="Helvetica"/>
              </a:rPr>
              <a:t>130 000+ cores</a:t>
            </a:r>
          </a:p>
          <a:p>
            <a:pPr marL="26988" lvl="1" inden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SzPct val="55000"/>
            </a:pPr>
            <a:endParaRPr lang="en-GB" sz="1800" dirty="0">
              <a:solidFill>
                <a:schemeClr val="tx1"/>
              </a:solidFill>
              <a:latin typeface="+mn-lt"/>
              <a:cs typeface="Helvetica"/>
            </a:endParaRPr>
          </a:p>
          <a:p>
            <a:pPr marL="26988" lvl="1" inden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SzPct val="55000"/>
            </a:pPr>
            <a:endParaRPr lang="en-GB" sz="1800" b="1" dirty="0">
              <a:solidFill>
                <a:schemeClr val="tx1"/>
              </a:solidFill>
              <a:latin typeface="+mn-lt"/>
              <a:cs typeface="Helvetica"/>
            </a:endParaRPr>
          </a:p>
          <a:p>
            <a:pPr marL="10800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tx1"/>
              </a:solidFill>
              <a:latin typeface="+mn-lt"/>
              <a:cs typeface="Helvetica"/>
            </a:endParaRPr>
          </a:p>
        </p:txBody>
      </p:sp>
      <p:grpSp>
        <p:nvGrpSpPr>
          <p:cNvPr id="25" name="Group 3"/>
          <p:cNvGrpSpPr/>
          <p:nvPr/>
        </p:nvGrpSpPr>
        <p:grpSpPr>
          <a:xfrm>
            <a:off x="2430158" y="3156405"/>
            <a:ext cx="2344875" cy="1837308"/>
            <a:chOff x="582116" y="3250309"/>
            <a:chExt cx="2679468" cy="2016936"/>
          </a:xfrm>
        </p:grpSpPr>
        <p:pic>
          <p:nvPicPr>
            <p:cNvPr id="34" name="Picture 5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775" y="3267193"/>
              <a:ext cx="1261809" cy="1324121"/>
            </a:xfrm>
            <a:prstGeom prst="rect">
              <a:avLst/>
            </a:prstGeom>
          </p:spPr>
        </p:pic>
        <p:sp>
          <p:nvSpPr>
            <p:cNvPr id="35" name="Symbol zastępczy tekstu 2"/>
            <p:cNvSpPr txBox="1">
              <a:spLocks/>
            </p:cNvSpPr>
            <p:nvPr/>
          </p:nvSpPr>
          <p:spPr>
            <a:xfrm>
              <a:off x="582116" y="3250309"/>
              <a:ext cx="2529732" cy="2016936"/>
            </a:xfrm>
            <a:prstGeom prst="rect">
              <a:avLst/>
            </a:prstGeom>
          </p:spPr>
          <p:txBody>
            <a:bodyPr>
              <a:noAutofit/>
            </a:bodyPr>
            <a:lstStyle>
              <a:defPPr marL="432000" marR="0" lvl="0" indent="-32400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1414"/>
                </a:spcAft>
                <a:buSzPts val="1850"/>
                <a:buNone/>
                <a:tabLst/>
                <a:defRPr lang="pl-PL" sz="21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defPPr>
              <a:lvl1pPr marL="432000" marR="0" lvl="0" indent="-324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1414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1pPr>
              <a:lvl2pPr marL="864000" marR="0" lvl="1" indent="-324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1134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2pPr>
              <a:lvl3pPr marL="1295999" marR="0" lvl="2" indent="-288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850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3pPr>
              <a:lvl4pPr marL="1728000" marR="0" lvl="3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567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4pPr>
              <a:lvl5pPr marL="2160000" marR="0" lvl="4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5pPr>
              <a:lvl6pPr marL="2592000" marR="0" lvl="5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6pPr>
              <a:lvl7pPr marL="3024000" marR="0" lvl="6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7pPr>
              <a:lvl8pPr marL="3456000" marR="0" lvl="7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8pPr>
              <a:lvl9pPr marL="3887999" marR="0" lvl="8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9pPr>
            </a:lstStyle>
            <a:p>
              <a:pPr marL="26988" lvl="1" indent="0">
                <a:spcBef>
                  <a:spcPts val="288"/>
                </a:spcBef>
                <a:spcAft>
                  <a:spcPts val="288"/>
                </a:spcAft>
                <a:buSzPct val="55000"/>
                <a:buNone/>
              </a:pPr>
              <a:r>
                <a:rPr lang="en-GB" sz="1500" b="1" dirty="0">
                  <a:solidFill>
                    <a:schemeClr val="tx1"/>
                  </a:solidFill>
                  <a:latin typeface="+mn-lt"/>
                  <a:cs typeface="Helvetica"/>
                </a:rPr>
                <a:t>Storage</a:t>
              </a:r>
            </a:p>
            <a:p>
              <a:pPr marL="174625" lvl="1" indent="-147638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en-GB" sz="1500" dirty="0">
                  <a:solidFill>
                    <a:schemeClr val="tx1"/>
                  </a:solidFill>
                  <a:latin typeface="+mn-lt"/>
                  <a:cs typeface="Helvetica"/>
                </a:rPr>
                <a:t>60+ </a:t>
              </a:r>
              <a:r>
                <a:rPr lang="en-GB" sz="1500" dirty="0" smtClean="0">
                  <a:solidFill>
                    <a:schemeClr val="tx1"/>
                  </a:solidFill>
                  <a:latin typeface="+mn-lt"/>
                  <a:cs typeface="Helvetica"/>
                </a:rPr>
                <a:t>PB</a:t>
              </a:r>
              <a:endParaRPr lang="pl-PL" sz="1500" dirty="0" smtClean="0">
                <a:solidFill>
                  <a:schemeClr val="tx1"/>
                </a:solidFill>
                <a:latin typeface="+mn-lt"/>
                <a:cs typeface="Helvetica"/>
              </a:endParaRPr>
            </a:p>
            <a:p>
              <a:pPr marL="174625" lvl="1" indent="-147638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pl-PL" sz="1500" dirty="0" err="1">
                  <a:solidFill>
                    <a:schemeClr val="tx1"/>
                  </a:solidFill>
                  <a:latin typeface="+mn-lt"/>
                  <a:cs typeface="Helvetica"/>
                </a:rPr>
                <a:t>a</a:t>
              </a:r>
              <a:r>
                <a:rPr lang="pl-PL" sz="1500" dirty="0" err="1" smtClean="0">
                  <a:solidFill>
                    <a:schemeClr val="tx1"/>
                  </a:solidFill>
                  <a:latin typeface="+mn-lt"/>
                  <a:cs typeface="Helvetica"/>
                </a:rPr>
                <a:t>rchives</a:t>
              </a:r>
              <a:endParaRPr lang="pl-PL" sz="1500" dirty="0" smtClean="0">
                <a:solidFill>
                  <a:schemeClr val="tx1"/>
                </a:solidFill>
                <a:latin typeface="+mn-lt"/>
                <a:cs typeface="Helvetica"/>
              </a:endParaRPr>
            </a:p>
            <a:p>
              <a:pPr marL="174625" lvl="1" indent="-147638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pl-PL" sz="1500" dirty="0" err="1" smtClean="0">
                  <a:solidFill>
                    <a:schemeClr val="tx1"/>
                  </a:solidFill>
                  <a:latin typeface="+mn-lt"/>
                  <a:cs typeface="Helvetica"/>
                </a:rPr>
                <a:t>backups</a:t>
              </a:r>
              <a:endParaRPr lang="en-GB" sz="1500" dirty="0">
                <a:solidFill>
                  <a:schemeClr val="tx1"/>
                </a:solidFill>
                <a:latin typeface="+mn-lt"/>
                <a:cs typeface="Helvetica"/>
              </a:endParaRPr>
            </a:p>
            <a:p>
              <a:pPr marL="174625" lvl="1" indent="-147638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en-GB" sz="1500" dirty="0" smtClean="0">
                  <a:solidFill>
                    <a:schemeClr val="tx1"/>
                  </a:solidFill>
                  <a:latin typeface="+mn-lt"/>
                  <a:cs typeface="Helvetica"/>
                </a:rPr>
                <a:t>distributed access</a:t>
              </a:r>
              <a:endParaRPr lang="pl-PL" sz="1500" dirty="0" smtClean="0">
                <a:solidFill>
                  <a:schemeClr val="tx1"/>
                </a:solidFill>
                <a:latin typeface="+mn-lt"/>
                <a:cs typeface="Helvetica"/>
              </a:endParaRPr>
            </a:p>
            <a:p>
              <a:pPr marL="174625" lvl="1" indent="-147638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en-GB" sz="1500" dirty="0">
                  <a:solidFill>
                    <a:schemeClr val="tx1"/>
                  </a:solidFill>
                  <a:latin typeface="+mn-lt"/>
                  <a:cs typeface="Helvetica"/>
                </a:rPr>
                <a:t>fast </a:t>
              </a:r>
              <a:r>
                <a:rPr lang="en-GB" sz="1500" dirty="0" smtClean="0">
                  <a:solidFill>
                    <a:schemeClr val="tx1"/>
                  </a:solidFill>
                  <a:latin typeface="+mn-lt"/>
                  <a:cs typeface="Helvetica"/>
                </a:rPr>
                <a:t>scratch</a:t>
              </a:r>
              <a:r>
                <a:rPr lang="pl-PL" sz="1500" dirty="0" smtClean="0">
                  <a:solidFill>
                    <a:schemeClr val="tx1"/>
                  </a:solidFill>
                  <a:latin typeface="+mn-lt"/>
                  <a:cs typeface="Helvetica"/>
                </a:rPr>
                <a:t> </a:t>
              </a:r>
              <a:r>
                <a:rPr lang="pl-PL" sz="1500" dirty="0" err="1" smtClean="0">
                  <a:solidFill>
                    <a:schemeClr val="tx1"/>
                  </a:solidFill>
                  <a:latin typeface="+mn-lt"/>
                  <a:cs typeface="Helvetica"/>
                </a:rPr>
                <a:t>filesystems</a:t>
              </a:r>
              <a:endParaRPr lang="en-GB" sz="1500" dirty="0">
                <a:solidFill>
                  <a:schemeClr val="tx1"/>
                </a:solidFill>
                <a:latin typeface="+mn-lt"/>
                <a:cs typeface="Helvetica"/>
              </a:endParaRPr>
            </a:p>
            <a:p>
              <a:pPr marL="26988" lvl="1" indent="0">
                <a:lnSpc>
                  <a:spcPct val="150000"/>
                </a:lnSpc>
                <a:spcBef>
                  <a:spcPts val="288"/>
                </a:spcBef>
                <a:spcAft>
                  <a:spcPts val="288"/>
                </a:spcAft>
                <a:buSzPct val="55000"/>
              </a:pPr>
              <a:endParaRPr lang="en-GB" sz="1500" b="1" dirty="0">
                <a:solidFill>
                  <a:schemeClr val="tx1"/>
                </a:solidFill>
                <a:latin typeface="+mn-lt"/>
                <a:cs typeface="Helvetica"/>
              </a:endParaRPr>
            </a:p>
            <a:p>
              <a:pPr marL="108000" indent="0">
                <a:buFont typeface="Arial" panose="020B0604020202020204" pitchFamily="34" charset="0"/>
                <a:buNone/>
              </a:pPr>
              <a:endParaRPr lang="en-GB" sz="1500" dirty="0">
                <a:solidFill>
                  <a:schemeClr val="tx1"/>
                </a:solidFill>
                <a:latin typeface="+mn-lt"/>
                <a:cs typeface="Helvetica"/>
              </a:endParaRPr>
            </a:p>
          </p:txBody>
        </p:sp>
      </p:grpSp>
      <p:sp>
        <p:nvSpPr>
          <p:cNvPr id="26" name="Symbol zastępczy tekstu 2"/>
          <p:cNvSpPr txBox="1">
            <a:spLocks/>
          </p:cNvSpPr>
          <p:nvPr/>
        </p:nvSpPr>
        <p:spPr>
          <a:xfrm>
            <a:off x="7524440" y="1624564"/>
            <a:ext cx="2098675" cy="147270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ts val="1850"/>
              <a:buNone/>
              <a:tabLst/>
              <a:defRPr lang="pl-PL" sz="21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defPPr>
            <a:lvl1pPr marL="432000" marR="0" lvl="0" indent="-324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1pPr>
            <a:lvl2pPr marL="864000" marR="0" lvl="1" indent="-324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2pPr>
            <a:lvl3pPr marL="1295999" marR="0" lvl="2" indent="-288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3pPr>
            <a:lvl4pPr marL="1728000" marR="0" lvl="3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4pPr>
            <a:lvl5pPr marL="2160000" marR="0" lvl="4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5pPr>
            <a:lvl6pPr marL="2592000" marR="0" lvl="5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6pPr>
            <a:lvl7pPr marL="3024000" marR="0" lvl="6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7pPr>
            <a:lvl8pPr marL="3456000" marR="0" lvl="7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8pPr>
            <a:lvl9pPr marL="3887999" marR="0" lvl="8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9pPr>
          </a:lstStyle>
          <a:p>
            <a:pPr marL="26988" lvl="1" indent="0">
              <a:spcBef>
                <a:spcPts val="288"/>
              </a:spcBef>
              <a:spcAft>
                <a:spcPts val="288"/>
              </a:spcAft>
              <a:buSzPct val="55000"/>
              <a:buNone/>
            </a:pPr>
            <a:r>
              <a:rPr lang="en-GB" sz="1800" b="1" dirty="0">
                <a:solidFill>
                  <a:schemeClr val="tx1"/>
                </a:solidFill>
                <a:latin typeface="+mn-lt"/>
                <a:cs typeface="Helvetica"/>
              </a:rPr>
              <a:t>Scientific Software</a:t>
            </a:r>
          </a:p>
          <a:p>
            <a:pPr marL="174625" lvl="1" indent="-147638">
              <a:spcBef>
                <a:spcPts val="288"/>
              </a:spcBef>
              <a:spcAft>
                <a:spcPts val="288"/>
              </a:spcAft>
              <a:buSzPct val="55000"/>
            </a:pPr>
            <a:r>
              <a:rPr lang="pl-PL" sz="1800" dirty="0" smtClean="0">
                <a:solidFill>
                  <a:schemeClr val="tx1"/>
                </a:solidFill>
                <a:latin typeface="+mn-lt"/>
                <a:cs typeface="Helvetica"/>
              </a:rPr>
              <a:t>75</a:t>
            </a:r>
            <a:r>
              <a:rPr lang="en-GB" sz="1800" dirty="0" smtClean="0">
                <a:solidFill>
                  <a:schemeClr val="tx1"/>
                </a:solidFill>
                <a:latin typeface="+mn-lt"/>
                <a:cs typeface="Helvetica"/>
              </a:rPr>
              <a:t>0</a:t>
            </a:r>
            <a:r>
              <a:rPr lang="en-GB" sz="1800" dirty="0">
                <a:solidFill>
                  <a:schemeClr val="tx1"/>
                </a:solidFill>
                <a:latin typeface="+mn-lt"/>
                <a:cs typeface="Helvetica"/>
              </a:rPr>
              <a:t>+ applications, tools, libraries</a:t>
            </a:r>
          </a:p>
          <a:p>
            <a:pPr marL="174625" lvl="1" indent="-147638">
              <a:spcBef>
                <a:spcPts val="288"/>
              </a:spcBef>
              <a:spcAft>
                <a:spcPts val="288"/>
              </a:spcAft>
              <a:buSzPct val="55000"/>
            </a:pPr>
            <a:r>
              <a:rPr lang="en-GB" sz="1800" dirty="0">
                <a:solidFill>
                  <a:schemeClr val="tx1"/>
                </a:solidFill>
                <a:latin typeface="+mn-lt"/>
                <a:cs typeface="Helvetica"/>
              </a:rPr>
              <a:t> </a:t>
            </a:r>
            <a:r>
              <a:rPr lang="en-GB" sz="1800" dirty="0">
                <a:solidFill>
                  <a:schemeClr val="tx1"/>
                </a:solidFill>
                <a:latin typeface="+mn-lt"/>
                <a:cs typeface="Helvetica"/>
                <a:hlinkClick r:id="rId9"/>
              </a:rPr>
              <a:t>http://apps.plgrid.pl</a:t>
            </a:r>
            <a:r>
              <a:rPr lang="en-GB" sz="1800" dirty="0">
                <a:solidFill>
                  <a:schemeClr val="tx1"/>
                </a:solidFill>
                <a:latin typeface="+mn-lt"/>
                <a:cs typeface="Helvetica"/>
              </a:rPr>
              <a:t> </a:t>
            </a:r>
            <a:endParaRPr lang="en-GB" sz="1800" b="1" dirty="0">
              <a:solidFill>
                <a:schemeClr val="tx1"/>
              </a:solidFill>
              <a:latin typeface="+mn-lt"/>
              <a:cs typeface="Helvetica"/>
            </a:endParaRPr>
          </a:p>
          <a:p>
            <a:pPr marL="10800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tx1"/>
              </a:solidFill>
              <a:latin typeface="+mn-lt"/>
              <a:cs typeface="Helvetica"/>
            </a:endParaRPr>
          </a:p>
        </p:txBody>
      </p:sp>
      <p:sp>
        <p:nvSpPr>
          <p:cNvPr id="27" name="Symbol zastępczy tekstu 2"/>
          <p:cNvSpPr txBox="1">
            <a:spLocks/>
          </p:cNvSpPr>
          <p:nvPr/>
        </p:nvSpPr>
        <p:spPr>
          <a:xfrm>
            <a:off x="4998384" y="4802750"/>
            <a:ext cx="2681670" cy="524593"/>
          </a:xfrm>
          <a:prstGeom prst="rect">
            <a:avLst/>
          </a:prstGeom>
        </p:spPr>
        <p:txBody>
          <a:bodyPr>
            <a:noAutofit/>
          </a:bodyPr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ts val="1850"/>
              <a:buNone/>
              <a:tabLst/>
              <a:defRPr lang="pl-PL" sz="21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defPPr>
            <a:lvl1pPr marL="432000" marR="0" lvl="0" indent="-324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1pPr>
            <a:lvl2pPr marL="864000" marR="0" lvl="1" indent="-324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2pPr>
            <a:lvl3pPr marL="1295999" marR="0" lvl="2" indent="-288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3pPr>
            <a:lvl4pPr marL="1728000" marR="0" lvl="3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4pPr>
            <a:lvl5pPr marL="2160000" marR="0" lvl="4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5pPr>
            <a:lvl6pPr marL="2592000" marR="0" lvl="5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6pPr>
            <a:lvl7pPr marL="3024000" marR="0" lvl="6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7pPr>
            <a:lvl8pPr marL="3456000" marR="0" lvl="7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8pPr>
            <a:lvl9pPr marL="3887999" marR="0" lvl="8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9pPr>
          </a:lstStyle>
          <a:p>
            <a:pPr marL="26988" lvl="1" indent="0">
              <a:spcBef>
                <a:spcPts val="288"/>
              </a:spcBef>
              <a:spcAft>
                <a:spcPts val="288"/>
              </a:spcAft>
              <a:buSzPct val="55000"/>
              <a:buNone/>
            </a:pPr>
            <a:r>
              <a:rPr lang="en-GB" sz="1500" b="1" dirty="0">
                <a:solidFill>
                  <a:schemeClr val="tx1"/>
                </a:solidFill>
                <a:latin typeface="+mn-lt"/>
                <a:cs typeface="Helvetica"/>
              </a:rPr>
              <a:t>Computational Cloud</a:t>
            </a:r>
          </a:p>
          <a:p>
            <a:pPr marL="26988" lvl="1" indent="0">
              <a:spcBef>
                <a:spcPts val="288"/>
              </a:spcBef>
              <a:spcAft>
                <a:spcPts val="288"/>
              </a:spcAft>
              <a:buSzPct val="55000"/>
              <a:buNone/>
            </a:pPr>
            <a:r>
              <a:rPr lang="en-GB" sz="1500" dirty="0" smtClean="0">
                <a:solidFill>
                  <a:schemeClr val="tx1"/>
                </a:solidFill>
                <a:latin typeface="+mn-lt"/>
                <a:cs typeface="Helvetica"/>
              </a:rPr>
              <a:t>(</a:t>
            </a:r>
            <a:r>
              <a:rPr lang="pl-PL" sz="1500" dirty="0" smtClean="0">
                <a:solidFill>
                  <a:schemeClr val="tx1"/>
                </a:solidFill>
                <a:latin typeface="+mn-lt"/>
                <a:cs typeface="Helvetica"/>
              </a:rPr>
              <a:t>PaaS </a:t>
            </a:r>
            <a:r>
              <a:rPr lang="en-GB" sz="1500" dirty="0" smtClean="0">
                <a:solidFill>
                  <a:schemeClr val="tx1"/>
                </a:solidFill>
                <a:latin typeface="+mn-lt"/>
                <a:cs typeface="Helvetica"/>
              </a:rPr>
              <a:t>based </a:t>
            </a:r>
            <a:r>
              <a:rPr lang="en-GB" sz="1500" dirty="0">
                <a:solidFill>
                  <a:schemeClr val="tx1"/>
                </a:solidFill>
                <a:latin typeface="+mn-lt"/>
                <a:cs typeface="Helvetica"/>
              </a:rPr>
              <a:t>on OpenStack)</a:t>
            </a:r>
          </a:p>
          <a:p>
            <a:pPr marL="108000" indent="0">
              <a:buFont typeface="Arial" panose="020B0604020202020204" pitchFamily="34" charset="0"/>
              <a:buNone/>
            </a:pPr>
            <a:endParaRPr lang="en-GB" sz="1500" dirty="0">
              <a:solidFill>
                <a:schemeClr val="tx1"/>
              </a:solidFill>
              <a:latin typeface="+mn-lt"/>
              <a:cs typeface="Helvetica"/>
            </a:endParaRPr>
          </a:p>
        </p:txBody>
      </p:sp>
      <p:pic>
        <p:nvPicPr>
          <p:cNvPr id="28" name="Picture 58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09" y="5436530"/>
            <a:ext cx="4915261" cy="612530"/>
          </a:xfrm>
          <a:prstGeom prst="rect">
            <a:avLst/>
          </a:prstGeom>
        </p:spPr>
      </p:pic>
      <p:grpSp>
        <p:nvGrpSpPr>
          <p:cNvPr id="29" name="Group 4"/>
          <p:cNvGrpSpPr/>
          <p:nvPr/>
        </p:nvGrpSpPr>
        <p:grpSpPr>
          <a:xfrm>
            <a:off x="7130166" y="3230380"/>
            <a:ext cx="3159037" cy="1820991"/>
            <a:chOff x="5580112" y="3294269"/>
            <a:chExt cx="3609803" cy="1999015"/>
          </a:xfrm>
        </p:grpSpPr>
        <p:pic>
          <p:nvPicPr>
            <p:cNvPr id="32" name="Picture 50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12" y="3308892"/>
              <a:ext cx="1324121" cy="1308543"/>
            </a:xfrm>
            <a:prstGeom prst="rect">
              <a:avLst/>
            </a:prstGeom>
          </p:spPr>
        </p:pic>
        <p:sp>
          <p:nvSpPr>
            <p:cNvPr id="33" name="Symbol zastępczy tekstu 2"/>
            <p:cNvSpPr txBox="1">
              <a:spLocks/>
            </p:cNvSpPr>
            <p:nvPr/>
          </p:nvSpPr>
          <p:spPr>
            <a:xfrm>
              <a:off x="6797968" y="3294269"/>
              <a:ext cx="2391947" cy="1999015"/>
            </a:xfrm>
            <a:prstGeom prst="rect">
              <a:avLst/>
            </a:prstGeom>
          </p:spPr>
          <p:txBody>
            <a:bodyPr>
              <a:noAutofit/>
            </a:bodyPr>
            <a:lstStyle>
              <a:defPPr marL="432000" marR="0" lvl="0" indent="-32400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1414"/>
                </a:spcAft>
                <a:buSzPts val="1850"/>
                <a:buNone/>
                <a:tabLst/>
                <a:defRPr lang="pl-PL" sz="21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defPPr>
              <a:lvl1pPr marL="432000" marR="0" lvl="0" indent="-324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1414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1pPr>
              <a:lvl2pPr marL="864000" marR="0" lvl="1" indent="-324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1134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2pPr>
              <a:lvl3pPr marL="1295999" marR="0" lvl="2" indent="-288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850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3pPr>
              <a:lvl4pPr marL="1728000" marR="0" lvl="3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567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4pPr>
              <a:lvl5pPr marL="2160000" marR="0" lvl="4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5pPr>
              <a:lvl6pPr marL="2592000" marR="0" lvl="5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6pPr>
              <a:lvl7pPr marL="3024000" marR="0" lvl="6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7pPr>
              <a:lvl8pPr marL="3456000" marR="0" lvl="7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8pPr>
              <a:lvl9pPr marL="3887999" marR="0" lvl="8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9pPr>
            </a:lstStyle>
            <a:p>
              <a:pPr marL="26988" lvl="1" indent="0">
                <a:spcBef>
                  <a:spcPts val="288"/>
                </a:spcBef>
                <a:spcAft>
                  <a:spcPts val="288"/>
                </a:spcAft>
                <a:buSzPct val="55000"/>
                <a:buNone/>
              </a:pPr>
              <a:r>
                <a:rPr lang="en-GB" sz="1500" b="1" dirty="0">
                  <a:solidFill>
                    <a:schemeClr val="tx1"/>
                  </a:solidFill>
                  <a:latin typeface="+mn-lt"/>
                  <a:cs typeface="Helvetica"/>
                </a:rPr>
                <a:t>Tools for collaboration</a:t>
              </a:r>
            </a:p>
            <a:p>
              <a:pPr marL="174625" lvl="1" indent="-147638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en-GB" sz="1500" dirty="0">
                  <a:solidFill>
                    <a:schemeClr val="tx1"/>
                  </a:solidFill>
                  <a:latin typeface="+mn-lt"/>
                  <a:cs typeface="Helvetica"/>
                </a:rPr>
                <a:t>project </a:t>
              </a:r>
              <a:r>
                <a:rPr lang="pl-PL" sz="1500" dirty="0" smtClean="0">
                  <a:solidFill>
                    <a:schemeClr val="tx1"/>
                  </a:solidFill>
                  <a:latin typeface="+mn-lt"/>
                  <a:cs typeface="Helvetica"/>
                </a:rPr>
                <a:t>management</a:t>
              </a:r>
              <a:r>
                <a:rPr lang="en-GB" sz="1500" dirty="0" smtClean="0">
                  <a:solidFill>
                    <a:schemeClr val="tx1"/>
                  </a:solidFill>
                  <a:latin typeface="+mn-lt"/>
                  <a:cs typeface="Helvetica"/>
                </a:rPr>
                <a:t> </a:t>
              </a:r>
              <a:r>
                <a:rPr lang="en-GB" sz="1500" dirty="0">
                  <a:solidFill>
                    <a:schemeClr val="tx1"/>
                  </a:solidFill>
                  <a:latin typeface="+mn-lt"/>
                  <a:cs typeface="Helvetica"/>
                </a:rPr>
                <a:t>(JIRA)</a:t>
              </a:r>
            </a:p>
            <a:p>
              <a:pPr marL="174625" lvl="1" indent="-147638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en-GB" sz="1500" dirty="0">
                  <a:solidFill>
                    <a:schemeClr val="tx1"/>
                  </a:solidFill>
                  <a:latin typeface="+mn-lt"/>
                  <a:cs typeface="Helvetica"/>
                </a:rPr>
                <a:t>version control (Git)</a:t>
              </a:r>
            </a:p>
            <a:p>
              <a:pPr marL="174625" lvl="1" indent="-147638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en-GB" sz="1500" dirty="0">
                  <a:solidFill>
                    <a:schemeClr val="tx1"/>
                  </a:solidFill>
                  <a:latin typeface="+mn-lt"/>
                  <a:cs typeface="Helvetica"/>
                </a:rPr>
                <a:t>teleconferencing (Adobe Connect)</a:t>
              </a:r>
            </a:p>
            <a:p>
              <a:pPr marL="26988" lvl="1" indent="0">
                <a:spcBef>
                  <a:spcPts val="288"/>
                </a:spcBef>
                <a:spcAft>
                  <a:spcPts val="288"/>
                </a:spcAft>
                <a:buSzPct val="55000"/>
              </a:pPr>
              <a:endParaRPr lang="en-GB" sz="1500" dirty="0">
                <a:solidFill>
                  <a:schemeClr val="tx1"/>
                </a:solidFill>
                <a:latin typeface="+mn-lt"/>
                <a:cs typeface="Helvetica"/>
              </a:endParaRPr>
            </a:p>
            <a:p>
              <a:pPr marL="108000" indent="0">
                <a:buFont typeface="Arial" panose="020B0604020202020204" pitchFamily="34" charset="0"/>
                <a:buNone/>
              </a:pPr>
              <a:endParaRPr lang="en-GB" sz="1500" dirty="0">
                <a:solidFill>
                  <a:schemeClr val="tx1"/>
                </a:solidFill>
                <a:latin typeface="+mn-lt"/>
                <a:cs typeface="Helvetica"/>
              </a:endParaRPr>
            </a:p>
          </p:txBody>
        </p:sp>
      </p:grpSp>
      <p:pic>
        <p:nvPicPr>
          <p:cNvPr id="30" name="Obraz 2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60" y="5528146"/>
            <a:ext cx="1322915" cy="455318"/>
          </a:xfrm>
          <a:prstGeom prst="rect">
            <a:avLst/>
          </a:prstGeom>
        </p:spPr>
      </p:pic>
      <p:pic>
        <p:nvPicPr>
          <p:cNvPr id="31" name="Obraz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617" y="5524298"/>
            <a:ext cx="1518884" cy="42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4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sp>
        <p:nvSpPr>
          <p:cNvPr id="13" name="Shape 85">
            <a:extLst>
              <a:ext uri="{FF2B5EF4-FFF2-40B4-BE49-F238E27FC236}">
                <a16:creationId xmlns:a16="http://schemas.microsoft.com/office/drawing/2014/main" xmlns="" id="{11FFC579-FDFE-42B7-90EA-81DF33A2BB4A}"/>
              </a:ext>
            </a:extLst>
          </p:cNvPr>
          <p:cNvSpPr txBox="1"/>
          <p:nvPr/>
        </p:nvSpPr>
        <p:spPr>
          <a:xfrm>
            <a:off x="699698" y="675672"/>
            <a:ext cx="10734501" cy="14495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lvl="0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Investigation of methods for complex scientific collaborative applications</a:t>
            </a:r>
          </a:p>
          <a:p>
            <a:pPr marL="342900" lvl="0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Elaboration of environments and tools for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eScience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 marL="342900" lvl="0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Integration of large-scale distributed computing infrastructures</a:t>
            </a:r>
          </a:p>
          <a:p>
            <a:pPr marL="342900" lvl="0" indent="-342900">
              <a:lnSpc>
                <a:spcPct val="95000"/>
              </a:lnSpc>
              <a:buClr>
                <a:srgbClr val="2666FA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Knowledge-based approach to services, components, and their composition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85">
            <a:extLst>
              <a:ext uri="{FF2B5EF4-FFF2-40B4-BE49-F238E27FC236}">
                <a16:creationId xmlns:a16="http://schemas.microsoft.com/office/drawing/2014/main" xmlns="" id="{8671F6AC-CDF5-4E2C-8D39-4E93C60BF12D}"/>
              </a:ext>
            </a:extLst>
          </p:cNvPr>
          <p:cNvSpPr txBox="1"/>
          <p:nvPr/>
        </p:nvSpPr>
        <p:spPr>
          <a:xfrm>
            <a:off x="695325" y="515281"/>
            <a:ext cx="10556702" cy="2181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b="1" i="0" u="none" strike="noStrike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2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sz="25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95000"/>
              </a:lnSpc>
              <a:buSzPct val="25000"/>
            </a:pPr>
            <a:r>
              <a:rPr lang="en-US" sz="28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DICE Team – area of research</a:t>
            </a:r>
            <a:r>
              <a:rPr lang="pl-PL" sz="28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endParaRPr sz="28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36" name="Prostokąt 35"/>
          <p:cNvSpPr>
            <a:spLocks noChangeArrowheads="1"/>
          </p:cNvSpPr>
          <p:nvPr/>
        </p:nvSpPr>
        <p:spPr bwMode="auto">
          <a:xfrm>
            <a:off x="1392985" y="3107393"/>
            <a:ext cx="2614613" cy="1622639"/>
          </a:xfrm>
          <a:prstGeom prst="rect">
            <a:avLst/>
          </a:prstGeom>
          <a:gradFill rotWithShape="1">
            <a:gsLst>
              <a:gs pos="0">
                <a:srgbClr val="F4F1F8"/>
              </a:gs>
              <a:gs pos="50000">
                <a:srgbClr val="EAE3F2"/>
              </a:gs>
              <a:gs pos="100000">
                <a:srgbClr val="DFD4EC"/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82945" tIns="41473" rIns="82945" bIns="41473">
            <a:spAutoFit/>
          </a:bodyPr>
          <a:lstStyle/>
          <a:p>
            <a:pPr algn="ctr">
              <a:defRPr/>
            </a:pPr>
            <a:r>
              <a:rPr lang="en-US" sz="1500" b="1" dirty="0">
                <a:solidFill>
                  <a:srgbClr val="000000"/>
                </a:solidFill>
                <a:latin typeface="+mn-lt"/>
                <a:ea typeface="+mn-ea"/>
              </a:rPr>
              <a:t>Academic Computer Centre </a:t>
            </a:r>
            <a:endParaRPr lang="pl-PL" sz="1500" b="1" dirty="0">
              <a:solidFill>
                <a:srgbClr val="000000"/>
              </a:solidFill>
              <a:latin typeface="+mn-lt"/>
              <a:ea typeface="+mn-ea"/>
            </a:endParaRPr>
          </a:p>
          <a:p>
            <a:pPr algn="ctr">
              <a:defRPr/>
            </a:pPr>
            <a:r>
              <a:rPr lang="en-US" sz="1500" b="1" dirty="0">
                <a:solidFill>
                  <a:srgbClr val="000000"/>
                </a:solidFill>
                <a:latin typeface="+mn-lt"/>
                <a:ea typeface="+mn-ea"/>
              </a:rPr>
              <a:t>CYFRONET AGH (1973)</a:t>
            </a:r>
          </a:p>
          <a:p>
            <a:pPr algn="r">
              <a:defRPr/>
            </a:pPr>
            <a:r>
              <a:rPr lang="en-US" sz="1500" dirty="0">
                <a:solidFill>
                  <a:srgbClr val="000000"/>
                </a:solidFill>
                <a:latin typeface="+mn-lt"/>
                <a:ea typeface="+mn-ea"/>
              </a:rPr>
              <a:t>150 employees</a:t>
            </a:r>
          </a:p>
          <a:p>
            <a:pPr algn="r">
              <a:defRPr/>
            </a:pPr>
            <a:endParaRPr lang="en-US" sz="1000" dirty="0">
              <a:solidFill>
                <a:srgbClr val="000000"/>
              </a:solidFill>
              <a:latin typeface="+mn-lt"/>
              <a:ea typeface="+mn-ea"/>
            </a:endParaRPr>
          </a:p>
          <a:p>
            <a:pPr algn="ctr">
              <a:defRPr/>
            </a:pPr>
            <a:r>
              <a:rPr lang="en-US" sz="1500" dirty="0">
                <a:solidFill>
                  <a:srgbClr val="000000"/>
                </a:solidFill>
                <a:latin typeface="+mn-lt"/>
                <a:ea typeface="+mn-ea"/>
                <a:hlinkClick r:id="rId3"/>
              </a:rPr>
              <a:t>http://www.cyfronet.pl/en/</a:t>
            </a:r>
            <a:endParaRPr lang="en-US" sz="1500" dirty="0">
              <a:solidFill>
                <a:srgbClr val="000000"/>
              </a:solidFill>
              <a:latin typeface="+mn-lt"/>
              <a:ea typeface="+mn-ea"/>
            </a:endParaRPr>
          </a:p>
          <a:p>
            <a:pPr algn="ctr">
              <a:defRPr/>
            </a:pPr>
            <a:endParaRPr lang="en-US" sz="1500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sz="15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7" name="Prostokąt 36"/>
          <p:cNvSpPr/>
          <p:nvPr/>
        </p:nvSpPr>
        <p:spPr bwMode="auto">
          <a:xfrm>
            <a:off x="4007598" y="4583402"/>
            <a:ext cx="4310437" cy="10070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2945" tIns="41473" rIns="82945" bIns="41473">
            <a:spAutoFit/>
          </a:bodyPr>
          <a:lstStyle/>
          <a:p>
            <a:pPr algn="ctr">
              <a:defRPr/>
            </a:pPr>
            <a:r>
              <a:rPr lang="en-US" sz="1500" b="1" dirty="0">
                <a:solidFill>
                  <a:srgbClr val="000000"/>
                </a:solidFill>
              </a:rPr>
              <a:t>Department of Computer Science AGH (1980)</a:t>
            </a:r>
          </a:p>
          <a:p>
            <a:pPr>
              <a:defRPr/>
            </a:pPr>
            <a:endParaRPr lang="pl-PL" sz="15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l-PL" sz="1500" dirty="0">
                <a:solidFill>
                  <a:srgbClr val="000000"/>
                </a:solidFill>
              </a:rPr>
              <a:t>		</a:t>
            </a:r>
            <a:r>
              <a:rPr lang="en-US" sz="1500" dirty="0">
                <a:solidFill>
                  <a:srgbClr val="000000"/>
                </a:solidFill>
              </a:rPr>
              <a:t>1</a:t>
            </a:r>
            <a:r>
              <a:rPr lang="pl-PL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000 students, 80 employees</a:t>
            </a:r>
          </a:p>
          <a:p>
            <a:pPr algn="ctr">
              <a:defRPr/>
            </a:pPr>
            <a:r>
              <a:rPr lang="pl-PL" sz="1500" dirty="0">
                <a:solidFill>
                  <a:srgbClr val="000000"/>
                </a:solidFill>
              </a:rPr>
              <a:t>	</a:t>
            </a:r>
            <a:r>
              <a:rPr lang="en-US" sz="1500" dirty="0">
                <a:solidFill>
                  <a:srgbClr val="000000"/>
                </a:solidFill>
                <a:hlinkClick r:id="rId4"/>
              </a:rPr>
              <a:t>http://www.ki.agh.edu.pl/uk/index.htm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38" name="Prostokąt 37"/>
          <p:cNvSpPr>
            <a:spLocks noChangeArrowheads="1"/>
          </p:cNvSpPr>
          <p:nvPr/>
        </p:nvSpPr>
        <p:spPr bwMode="auto">
          <a:xfrm>
            <a:off x="4370279" y="3116886"/>
            <a:ext cx="4310063" cy="1237918"/>
          </a:xfrm>
          <a:prstGeom prst="rect">
            <a:avLst/>
          </a:prstGeom>
          <a:gradFill rotWithShape="1">
            <a:gsLst>
              <a:gs pos="0">
                <a:srgbClr val="FAE8E8"/>
              </a:gs>
              <a:gs pos="50000">
                <a:srgbClr val="F6D2D1"/>
              </a:gs>
              <a:gs pos="100000">
                <a:srgbClr val="F2B8B6"/>
              </a:gs>
            </a:gsLst>
            <a:lin ang="2700000" scaled="1"/>
          </a:gra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pPr algn="ctr">
              <a:defRPr/>
            </a:pPr>
            <a:r>
              <a:rPr lang="en-US" sz="1500" b="1" dirty="0">
                <a:solidFill>
                  <a:srgbClr val="000000"/>
                </a:solidFill>
                <a:latin typeface="+mn-lt"/>
                <a:ea typeface="+mn-ea"/>
              </a:rPr>
              <a:t>Faculty of Computer Science, Electronics and  Telecommunications (2012)</a:t>
            </a:r>
            <a:endParaRPr lang="pl-PL" sz="1500" dirty="0">
              <a:solidFill>
                <a:srgbClr val="000000"/>
              </a:solidFill>
              <a:latin typeface="+mn-lt"/>
              <a:ea typeface="+mn-ea"/>
            </a:endParaRPr>
          </a:p>
          <a:p>
            <a:pPr algn="r">
              <a:defRPr/>
            </a:pPr>
            <a:r>
              <a:rPr lang="pl-PL" sz="1500" dirty="0">
                <a:solidFill>
                  <a:srgbClr val="000000"/>
                </a:solidFill>
                <a:latin typeface="+mn-lt"/>
                <a:ea typeface="+mn-ea"/>
              </a:rPr>
              <a:t>2 </a:t>
            </a:r>
            <a:r>
              <a:rPr lang="en-US" sz="1500" dirty="0">
                <a:solidFill>
                  <a:srgbClr val="000000"/>
                </a:solidFill>
                <a:latin typeface="+mn-lt"/>
                <a:ea typeface="+mn-ea"/>
              </a:rPr>
              <a:t>000 students, </a:t>
            </a:r>
            <a:r>
              <a:rPr lang="pl-PL" sz="1500" dirty="0">
                <a:solidFill>
                  <a:srgbClr val="000000"/>
                </a:solidFill>
                <a:latin typeface="+mn-lt"/>
                <a:ea typeface="+mn-ea"/>
              </a:rPr>
              <a:t>2</a:t>
            </a:r>
            <a:r>
              <a:rPr lang="en-US" sz="1500" dirty="0">
                <a:solidFill>
                  <a:srgbClr val="000000"/>
                </a:solidFill>
                <a:latin typeface="+mn-lt"/>
                <a:ea typeface="+mn-ea"/>
              </a:rPr>
              <a:t>00 employees</a:t>
            </a:r>
          </a:p>
          <a:p>
            <a:pPr algn="ctr">
              <a:defRPr/>
            </a:pPr>
            <a:endParaRPr lang="pl-PL" sz="1500" dirty="0">
              <a:solidFill>
                <a:srgbClr val="000000"/>
              </a:solidFill>
              <a:latin typeface="+mn-lt"/>
              <a:ea typeface="+mn-ea"/>
            </a:endParaRPr>
          </a:p>
          <a:p>
            <a:pPr algn="ctr">
              <a:defRPr/>
            </a:pPr>
            <a:r>
              <a:rPr lang="en-US" sz="1500" dirty="0">
                <a:solidFill>
                  <a:srgbClr val="000000"/>
                </a:solidFill>
                <a:latin typeface="+mn-lt"/>
                <a:ea typeface="+mn-ea"/>
                <a:hlinkClick r:id="rId5"/>
              </a:rPr>
              <a:t>http://www.iet.agh.edu.pl/</a:t>
            </a:r>
            <a:endParaRPr lang="en-US" sz="15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9" name="Prostokąt 38"/>
          <p:cNvSpPr/>
          <p:nvPr/>
        </p:nvSpPr>
        <p:spPr bwMode="auto">
          <a:xfrm>
            <a:off x="2932326" y="1836750"/>
            <a:ext cx="5877870" cy="1022475"/>
          </a:xfrm>
          <a:prstGeom prst="rect">
            <a:avLst/>
          </a:prstGeom>
          <a:gradFill>
            <a:gsLst>
              <a:gs pos="0">
                <a:schemeClr val="lt1">
                  <a:tint val="40000"/>
                  <a:satMod val="350000"/>
                </a:schemeClr>
              </a:gs>
              <a:gs pos="40000">
                <a:schemeClr val="lt1">
                  <a:tint val="45000"/>
                  <a:shade val="99000"/>
                  <a:satMod val="350000"/>
                </a:schemeClr>
              </a:gs>
              <a:gs pos="100000">
                <a:schemeClr val="lt1">
                  <a:shade val="20000"/>
                  <a:satMod val="255000"/>
                </a:schemeClr>
              </a:gs>
            </a:gsLst>
            <a:path path="circle">
              <a:fillToRect l="50000" t="-80000" r="50000" b="180000"/>
            </a:path>
          </a:gradFill>
          <a:ln cap="rnd">
            <a:noFill/>
          </a:ln>
        </p:spPr>
        <p:style>
          <a:lnRef idx="1">
            <a:schemeClr val="accent2"/>
          </a:lnRef>
          <a:fillRef idx="1002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2945" tIns="41473" rIns="82945" bIns="41473">
            <a:spAutoFit/>
          </a:bodyPr>
          <a:lstStyle/>
          <a:p>
            <a:pPr algn="ctr">
              <a:defRPr/>
            </a:pPr>
            <a:r>
              <a:rPr lang="en-US" sz="1500" b="1" dirty="0">
                <a:solidFill>
                  <a:srgbClr val="000000"/>
                </a:solidFill>
              </a:rPr>
              <a:t>AGH University of Science and Technology (1919)</a:t>
            </a:r>
            <a:endParaRPr lang="pl-PL" sz="15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sz="1500" b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l-PL" sz="1500" dirty="0">
                <a:solidFill>
                  <a:srgbClr val="000000"/>
                </a:solidFill>
              </a:rPr>
              <a:t>		</a:t>
            </a:r>
            <a:r>
              <a:rPr lang="en-US" sz="1500" dirty="0">
                <a:solidFill>
                  <a:srgbClr val="000000"/>
                </a:solidFill>
              </a:rPr>
              <a:t>1</a:t>
            </a:r>
            <a:r>
              <a:rPr lang="pl-PL" sz="1500" dirty="0">
                <a:solidFill>
                  <a:srgbClr val="000000"/>
                </a:solidFill>
              </a:rPr>
              <a:t>6</a:t>
            </a:r>
            <a:r>
              <a:rPr lang="en-US" sz="1500" dirty="0">
                <a:solidFill>
                  <a:srgbClr val="000000"/>
                </a:solidFill>
              </a:rPr>
              <a:t> faculties, 36</a:t>
            </a:r>
            <a:r>
              <a:rPr lang="pl-PL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000 students</a:t>
            </a:r>
            <a:r>
              <a:rPr lang="pl-PL" sz="1500" dirty="0">
                <a:solidFill>
                  <a:srgbClr val="000000"/>
                </a:solidFill>
              </a:rPr>
              <a:t>,</a:t>
            </a:r>
            <a:r>
              <a:rPr lang="en-US" sz="1500" dirty="0">
                <a:solidFill>
                  <a:srgbClr val="000000"/>
                </a:solidFill>
              </a:rPr>
              <a:t> 4</a:t>
            </a:r>
            <a:r>
              <a:rPr lang="pl-PL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000 employees</a:t>
            </a:r>
          </a:p>
          <a:p>
            <a:pPr algn="ctr">
              <a:defRPr/>
            </a:pPr>
            <a:r>
              <a:rPr lang="en-US" sz="1500" dirty="0">
                <a:solidFill>
                  <a:srgbClr val="000000"/>
                </a:solidFill>
                <a:hlinkClick r:id="rId6"/>
              </a:rPr>
              <a:t>http://www.agh.edu.pl/en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40" name="Prostokąt 39"/>
          <p:cNvSpPr/>
          <p:nvPr/>
        </p:nvSpPr>
        <p:spPr bwMode="auto">
          <a:xfrm>
            <a:off x="9033208" y="3107393"/>
            <a:ext cx="1044955" cy="10224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pl-PL" sz="1500" b="1" dirty="0">
                <a:solidFill>
                  <a:srgbClr val="000000"/>
                </a:solidFill>
              </a:rPr>
              <a:t>Other 15 faculties</a:t>
            </a:r>
          </a:p>
          <a:p>
            <a:pPr>
              <a:defRPr/>
            </a:pPr>
            <a:endParaRPr lang="pl-PL" sz="1500" dirty="0">
              <a:solidFill>
                <a:srgbClr val="000000"/>
              </a:solidFill>
            </a:endParaRPr>
          </a:p>
          <a:p>
            <a:pPr>
              <a:defRPr/>
            </a:pPr>
            <a:endParaRPr lang="en-US" sz="1500" dirty="0">
              <a:solidFill>
                <a:srgbClr val="000000"/>
              </a:solidFill>
            </a:endParaRPr>
          </a:p>
        </p:txBody>
      </p:sp>
      <p:cxnSp>
        <p:nvCxnSpPr>
          <p:cNvPr id="41" name="Łącznik prosty ze strzałką 40"/>
          <p:cNvCxnSpPr>
            <a:cxnSpLocks noChangeShapeType="1"/>
          </p:cNvCxnSpPr>
          <p:nvPr/>
        </p:nvCxnSpPr>
        <p:spPr bwMode="auto">
          <a:xfrm rot="5400000">
            <a:off x="3391769" y="2870187"/>
            <a:ext cx="261937" cy="2619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Łącznik prosty ze strzałką 41"/>
          <p:cNvCxnSpPr>
            <a:cxnSpLocks noChangeShapeType="1"/>
          </p:cNvCxnSpPr>
          <p:nvPr/>
        </p:nvCxnSpPr>
        <p:spPr bwMode="auto">
          <a:xfrm rot="16200000" flipH="1">
            <a:off x="5871261" y="2841855"/>
            <a:ext cx="261937" cy="2619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Łącznik prosty ze strzałką 42"/>
          <p:cNvCxnSpPr>
            <a:cxnSpLocks noChangeShapeType="1"/>
          </p:cNvCxnSpPr>
          <p:nvPr/>
        </p:nvCxnSpPr>
        <p:spPr bwMode="auto">
          <a:xfrm>
            <a:off x="8593380" y="2865911"/>
            <a:ext cx="522287" cy="2619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Łącznik prosty ze strzałką 43"/>
          <p:cNvCxnSpPr>
            <a:cxnSpLocks noChangeShapeType="1"/>
          </p:cNvCxnSpPr>
          <p:nvPr/>
        </p:nvCxnSpPr>
        <p:spPr bwMode="auto">
          <a:xfrm rot="5400000">
            <a:off x="5874437" y="4452433"/>
            <a:ext cx="26035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30" y="3598509"/>
            <a:ext cx="815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443" y="2017393"/>
            <a:ext cx="40481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 descr="http://iet.agh.edu.pl/images/logo_ie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27"/>
          <a:stretch>
            <a:fillRect/>
          </a:stretch>
        </p:blipFill>
        <p:spPr bwMode="auto">
          <a:xfrm>
            <a:off x="4473944" y="3436615"/>
            <a:ext cx="763475" cy="465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Chmurka 47"/>
          <p:cNvSpPr/>
          <p:nvPr/>
        </p:nvSpPr>
        <p:spPr>
          <a:xfrm flipH="1">
            <a:off x="1233380" y="4474717"/>
            <a:ext cx="3101404" cy="1739900"/>
          </a:xfrm>
          <a:prstGeom prst="cloud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lvl="0" algn="ctr"/>
            <a:endParaRPr lang="en-US" sz="1300" b="1" dirty="0">
              <a:solidFill>
                <a:prstClr val="black"/>
              </a:solidFill>
              <a:hlinkClick r:id="rId10"/>
            </a:endParaRPr>
          </a:p>
          <a:p>
            <a:pPr lvl="0" algn="ctr"/>
            <a:endParaRPr lang="en-US" sz="1300" b="1" dirty="0">
              <a:solidFill>
                <a:prstClr val="black"/>
              </a:solidFill>
              <a:hlinkClick r:id="rId10"/>
            </a:endParaRPr>
          </a:p>
          <a:p>
            <a:pPr lvl="0" algn="ctr"/>
            <a:endParaRPr lang="en-US" sz="1300" b="1" dirty="0">
              <a:solidFill>
                <a:prstClr val="black"/>
              </a:solidFill>
              <a:hlinkClick r:id="rId10"/>
            </a:endParaRPr>
          </a:p>
          <a:p>
            <a:pPr lvl="0" algn="ctr"/>
            <a:endParaRPr lang="en-US" sz="1300" b="1" dirty="0">
              <a:solidFill>
                <a:prstClr val="black"/>
              </a:solidFill>
              <a:hlinkClick r:id="rId10"/>
            </a:endParaRPr>
          </a:p>
          <a:p>
            <a:pPr lvl="0" algn="ctr"/>
            <a:r>
              <a:rPr lang="en-US" sz="1500" dirty="0">
                <a:solidFill>
                  <a:srgbClr val="000000"/>
                </a:solidFill>
                <a:hlinkClick r:id="rId10"/>
              </a:rPr>
              <a:t>http://dice.cyfronet.pl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pl-PL" sz="1500" dirty="0">
              <a:solidFill>
                <a:srgbClr val="000000"/>
              </a:solidFill>
            </a:endParaRPr>
          </a:p>
        </p:txBody>
      </p:sp>
      <p:pic>
        <p:nvPicPr>
          <p:cNvPr id="49" name="Picture 2" descr="Department of Computer Science AGH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801" y="4899685"/>
            <a:ext cx="11430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48" y="4809450"/>
            <a:ext cx="1891846" cy="7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 descr="http://www.ki.agh.edu.pl/sites/default/files/news/informatyka_3.jpg?135729779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50760" y="4583403"/>
            <a:ext cx="2609850" cy="100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4832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85">
            <a:extLst>
              <a:ext uri="{FF2B5EF4-FFF2-40B4-BE49-F238E27FC236}">
                <a16:creationId xmlns:a16="http://schemas.microsoft.com/office/drawing/2014/main" xmlns="" id="{8671F6AC-CDF5-4E2C-8D39-4E93C60BF12D}"/>
              </a:ext>
            </a:extLst>
          </p:cNvPr>
          <p:cNvSpPr txBox="1"/>
          <p:nvPr/>
        </p:nvSpPr>
        <p:spPr>
          <a:xfrm>
            <a:off x="695325" y="515281"/>
            <a:ext cx="10556702" cy="2181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b="1" i="0" u="none" strike="noStrike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2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sz="25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95000"/>
              </a:lnSpc>
              <a:buSzPct val="25000"/>
            </a:pPr>
            <a:r>
              <a:rPr lang="en-US" sz="28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DICE Team skillset – EU projects</a:t>
            </a:r>
            <a:r>
              <a:rPr lang="pl-PL" sz="28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 </a:t>
            </a:r>
            <a:endParaRPr sz="28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graphicFrame>
        <p:nvGraphicFramePr>
          <p:cNvPr id="27" name="Tabe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97317"/>
              </p:ext>
            </p:extLst>
          </p:nvPr>
        </p:nvGraphicFramePr>
        <p:xfrm>
          <a:off x="646546" y="784040"/>
          <a:ext cx="11265369" cy="43728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88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972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93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677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Interactive compute- and data-intensive applications, knowledge-based workflow composition, programming models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CrossGrid</a:t>
                      </a: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K-</a:t>
                      </a:r>
                      <a:r>
                        <a:rPr kumimoji="0" lang="en-GB" sz="1600" u="none" strike="noStrike" cap="none" normalizeH="0" baseline="0" noProof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Wf</a:t>
                      </a: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Grid, </a:t>
                      </a:r>
                      <a:r>
                        <a:rPr kumimoji="0" lang="en-GB" sz="1600" u="none" strike="noStrike" cap="none" normalizeH="0" baseline="0" noProof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CoreGRID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2002-2008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68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Script-based composition of applications, </a:t>
                      </a:r>
                      <a:r>
                        <a:rPr kumimoji="0" lang="en-GB" sz="1600" u="none" strike="noStrike" cap="none" normalizeH="0" baseline="0" noProof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GridSpace</a:t>
                      </a: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Virtual Laboratory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ViroLab</a:t>
                      </a: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GREDIA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2006-2009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95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Federating cloud resources for VPH compute- and data-intensive applications, </a:t>
                      </a:r>
                      <a:r>
                        <a:rPr kumimoji="0" lang="en-GB" sz="1600" u="none" strike="noStrike" cap="none" normalizeH="0" baseline="0" noProof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DataNet</a:t>
                      </a: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metadata models 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VPH-Share, PL-Grid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2009-2015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3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Common Information Space for </a:t>
                      </a:r>
                      <a:r>
                        <a:rPr kumimoji="0" lang="pl-PL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kumimoji="0" lang="en-GB" sz="1600" u="none" strike="noStrike" cap="none" normalizeH="0" baseline="0" noProof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arly</a:t>
                      </a: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pl-PL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kumimoji="0" lang="en-GB" sz="1600" u="none" strike="noStrike" cap="none" normalizeH="0" baseline="0" noProof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arning</a:t>
                      </a: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pl-PL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kumimoji="0" lang="en-GB" sz="1600" u="none" strike="noStrike" cap="none" normalizeH="0" baseline="0" noProof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ystems</a:t>
                      </a: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big data storage and access, analysis tools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UrbanIFlood</a:t>
                      </a: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ISMOP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2009-2016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91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Computational </a:t>
                      </a: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strategies and </a:t>
                      </a: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 for distributed </a:t>
                      </a: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multiscale simulations 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MAPPER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2010-2013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2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Executable Papers; 1st prize </a:t>
                      </a: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ICCS2011 competition; Elsevier project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Collage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2011-2013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63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Optimization of workflow applications on cloud resources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PaaSage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2013-2016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364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Infrastructure for large-scale simulations in medicine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err="1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EurValve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2016-2019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561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plan of a </a:t>
                      </a: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pl-PL" sz="1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</a:t>
                      </a:r>
                      <a:r>
                        <a:rPr kumimoji="0" lang="pl-P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Excellence </a:t>
                      </a: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</a:t>
                      </a:r>
                      <a:r>
                        <a:rPr kumimoji="0" lang="pl-P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M</a:t>
                      </a:r>
                      <a:r>
                        <a:rPr kumimoji="0" lang="en-US" sz="1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ethods</a:t>
                      </a: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</a:t>
                      </a:r>
                      <a:r>
                        <a:rPr kumimoji="0" lang="pl-P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omputational</a:t>
                      </a: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pl-P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kumimoji="0" lang="en-US" sz="1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iagnostics</a:t>
                      </a: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</a:t>
                      </a:r>
                      <a:r>
                        <a:rPr kumimoji="0" lang="pl-P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sz="1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ersonalised</a:t>
                      </a: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pl-P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herapy</a:t>
                      </a: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(Teaming Phase 1)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CECM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2017-2018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</a:tr>
              <a:tr h="319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Computing solutions for </a:t>
                      </a:r>
                      <a:r>
                        <a:rPr kumimoji="0" 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exascale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challenges</a:t>
                      </a:r>
                      <a:endParaRPr kumimoji="0" lang="en-GB" sz="16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2017-2020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2944" marR="82944" marT="41476" marB="41476" horzOverflow="overflow"/>
                </a:tc>
              </a:tr>
            </a:tbl>
          </a:graphicData>
        </a:graphic>
      </p:graphicFrame>
      <p:sp>
        <p:nvSpPr>
          <p:cNvPr id="28" name="pole tekstowe 27"/>
          <p:cNvSpPr txBox="1"/>
          <p:nvPr/>
        </p:nvSpPr>
        <p:spPr>
          <a:xfrm>
            <a:off x="1899566" y="5358574"/>
            <a:ext cx="868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http://dice.cyfronet.pl/</a:t>
            </a:r>
            <a:r>
              <a:rPr lang="es-ES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pl-PL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http://dice-cyfronet.github.io/#history</a:t>
            </a:r>
            <a:endParaRPr lang="pl-P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353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85">
            <a:extLst>
              <a:ext uri="{FF2B5EF4-FFF2-40B4-BE49-F238E27FC236}">
                <a16:creationId xmlns:a16="http://schemas.microsoft.com/office/drawing/2014/main" xmlns="" id="{8671F6AC-CDF5-4E2C-8D39-4E93C60BF12D}"/>
              </a:ext>
            </a:extLst>
          </p:cNvPr>
          <p:cNvSpPr txBox="1"/>
          <p:nvPr/>
        </p:nvSpPr>
        <p:spPr>
          <a:xfrm>
            <a:off x="695325" y="515281"/>
            <a:ext cx="10556702" cy="2181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b="1" i="0" u="none" strike="noStrike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2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sz="25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95000"/>
              </a:lnSpc>
              <a:buSzPct val="25000"/>
            </a:pPr>
            <a:r>
              <a:rPr lang="en-US" sz="2800" dirty="0" err="1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Cyfronet</a:t>
            </a:r>
            <a:r>
              <a:rPr lang="en-US" sz="28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role by WP</a:t>
            </a:r>
            <a:r>
              <a:rPr lang="pl-PL" sz="28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    </a:t>
            </a:r>
            <a:endParaRPr sz="28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graphicFrame>
        <p:nvGraphicFramePr>
          <p:cNvPr id="11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978072"/>
              </p:ext>
            </p:extLst>
          </p:nvPr>
        </p:nvGraphicFramePr>
        <p:xfrm>
          <a:off x="1184102" y="750391"/>
          <a:ext cx="10067925" cy="527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84869">
                  <a:extLst>
                    <a:ext uri="{9D8B030D-6E8A-4147-A177-3AD203B41FA5}">
                      <a16:colId xmlns:a16="http://schemas.microsoft.com/office/drawing/2014/main" xmlns="" val="3311591248"/>
                    </a:ext>
                  </a:extLst>
                </a:gridCol>
                <a:gridCol w="783590">
                  <a:extLst>
                    <a:ext uri="{9D8B030D-6E8A-4147-A177-3AD203B41FA5}">
                      <a16:colId xmlns:a16="http://schemas.microsoft.com/office/drawing/2014/main" xmlns="" val="956194948"/>
                    </a:ext>
                  </a:extLst>
                </a:gridCol>
                <a:gridCol w="59279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7215">
                <a:tc>
                  <a:txBody>
                    <a:bodyPr/>
                    <a:lstStyle/>
                    <a:p>
                      <a:pPr algn="ctr"/>
                      <a:r>
                        <a:rPr lang="en-GB" sz="12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WP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 PM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 Activities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10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200" b="0" kern="1200" noProof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en-GB" sz="1200" b="0" kern="1200" noProof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COMPUTING INFRASTRUCTURES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31.5</a:t>
                      </a:r>
                      <a:endParaRPr lang="en-GB" sz="1200" b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pl-PL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Leading</a:t>
                      </a:r>
                      <a:r>
                        <a:rPr lang="pl-PL" sz="12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T2.3 HPC resources for PRIMAGE simulations</a:t>
                      </a:r>
                      <a:endParaRPr lang="en-GB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pl-PL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Leading</a:t>
                      </a:r>
                      <a:r>
                        <a:rPr lang="pl-PL" sz="12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T2.5 </a:t>
                      </a: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interfaces and APIs </a:t>
                      </a:r>
                      <a:endParaRPr lang="pl-PL" sz="12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Contribution to:</a:t>
                      </a:r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T2.4 PRIMAGE </a:t>
                      </a:r>
                      <a:r>
                        <a:rPr lang="pl-PL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middleware</a:t>
                      </a:r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l-PL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layer</a:t>
                      </a:r>
                      <a:endParaRPr lang="en-GB" sz="1200" b="0" i="0" u="none" strike="noStrike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4986">
                <a:tc>
                  <a:txBody>
                    <a:bodyPr/>
                    <a:lstStyle/>
                    <a:p>
                      <a:pPr algn="ctr"/>
                      <a:r>
                        <a:rPr lang="pl-PL" sz="12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GB" sz="1200" b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 REPOSITORIES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sz="1200" b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Contribution to:</a:t>
                      </a:r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T3.4 Database for </a:t>
                      </a:r>
                      <a:r>
                        <a:rPr lang="pl-PL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clinical</a:t>
                      </a:r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data</a:t>
                      </a:r>
                      <a:endParaRPr lang="en-GB" sz="1200" b="0" i="0" u="none" strike="noStrike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6614">
                <a:tc>
                  <a:txBody>
                    <a:bodyPr/>
                    <a:lstStyle/>
                    <a:p>
                      <a:pPr algn="ctr"/>
                      <a:r>
                        <a:rPr lang="pl-PL" sz="12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GB" sz="1200" b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MULTISCALE MODELS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GB" sz="1200" b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pl-PL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Leading</a:t>
                      </a:r>
                      <a:r>
                        <a:rPr lang="pl-PL" sz="12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T5.6 Integration with the HPC execution environment </a:t>
                      </a:r>
                      <a:endParaRPr lang="pl-PL" sz="12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Contribution to:</a:t>
                      </a:r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T5.5. </a:t>
                      </a:r>
                      <a:r>
                        <a:rPr lang="pl-PL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Computational</a:t>
                      </a:r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pl-PL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efficiency</a:t>
                      </a:r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pl-PL" sz="12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scalability</a:t>
                      </a:r>
                      <a:endParaRPr lang="en-GB" sz="1200" b="0" kern="1200" noProof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1659">
                <a:tc>
                  <a:txBody>
                    <a:bodyPr/>
                    <a:lstStyle/>
                    <a:p>
                      <a:pPr algn="ctr"/>
                      <a:r>
                        <a:rPr lang="pl-PL" sz="12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200" b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CLINICAL SCENARIOS AND USER REQUIREMENTS</a:t>
                      </a:r>
                      <a:endParaRPr lang="en-GB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GB" sz="1200" b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Contribution to:</a:t>
                      </a:r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T1.2 and T1.3</a:t>
                      </a:r>
                      <a:endParaRPr lang="en-GB" sz="1200" b="0" kern="1200" noProof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7386">
                <a:tc>
                  <a:txBody>
                    <a:bodyPr/>
                    <a:lstStyle/>
                    <a:p>
                      <a:pPr algn="ctr"/>
                      <a:r>
                        <a:rPr lang="pl-PL" sz="12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GB" sz="1200" b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PLATFORM INTEGRATION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sz="1200" b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Contribution to:</a:t>
                      </a:r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T7.1 and T7.3</a:t>
                      </a:r>
                      <a:endParaRPr lang="en-GB" sz="1200" b="0" kern="1200" noProof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5768">
                <a:tc>
                  <a:txBody>
                    <a:bodyPr/>
                    <a:lstStyle/>
                    <a:p>
                      <a:pPr algn="ctr"/>
                      <a:r>
                        <a:rPr lang="pl-PL" sz="12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GB" sz="1200" b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CLINICAL VALIDATION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sz="1200" b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Contribution to:</a:t>
                      </a:r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T8.5</a:t>
                      </a:r>
                      <a:endParaRPr lang="en-GB" sz="1200" b="0" kern="1200" noProof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9119">
                <a:tc>
                  <a:txBody>
                    <a:bodyPr/>
                    <a:lstStyle/>
                    <a:p>
                      <a:pPr algn="ctr"/>
                      <a:r>
                        <a:rPr lang="pl-PL" sz="12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GB" sz="1200" b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COMMUNICATION, DISSEMINATION AND EXPLOITATION PLAN</a:t>
                      </a:r>
                      <a:endParaRPr lang="en-GB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GB" sz="1200" b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Contribution to:</a:t>
                      </a:r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T9.1-T9.5</a:t>
                      </a:r>
                      <a:endParaRPr lang="en-GB" sz="1200" b="0" kern="1200" noProof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5127">
                <a:tc>
                  <a:txBody>
                    <a:bodyPr/>
                    <a:lstStyle/>
                    <a:p>
                      <a:pPr algn="ctr"/>
                      <a:r>
                        <a:rPr lang="pl-PL" sz="12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GB" sz="1200" b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PROJECT MANAGEMENT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200" b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Contribution to:</a:t>
                      </a:r>
                      <a:r>
                        <a:rPr lang="pl-PL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T10.1-T10.4</a:t>
                      </a:r>
                      <a:endParaRPr lang="en-GB" sz="1200" b="0" kern="1200" noProof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Calibri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2488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85">
            <a:extLst>
              <a:ext uri="{FF2B5EF4-FFF2-40B4-BE49-F238E27FC236}">
                <a16:creationId xmlns:a16="http://schemas.microsoft.com/office/drawing/2014/main" xmlns="" id="{8671F6AC-CDF5-4E2C-8D39-4E93C60BF12D}"/>
              </a:ext>
            </a:extLst>
          </p:cNvPr>
          <p:cNvSpPr txBox="1"/>
          <p:nvPr/>
        </p:nvSpPr>
        <p:spPr>
          <a:xfrm>
            <a:off x="695325" y="515281"/>
            <a:ext cx="10556702" cy="2181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b="1" i="0" u="none" strike="noStrike" cap="none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2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25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95000"/>
              </a:lnSpc>
              <a:buSzPct val="25000"/>
            </a:pPr>
            <a:r>
              <a:rPr lang="en-GB" sz="2800" dirty="0" err="1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Cyfronet</a:t>
            </a:r>
            <a:r>
              <a:rPr lang="en-GB" sz="2800" dirty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role by </a:t>
            </a:r>
            <a:r>
              <a:rPr lang="en-GB" sz="2800" dirty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deliverable</a:t>
            </a:r>
            <a:r>
              <a:rPr lang="pl-PL" sz="2800" dirty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s</a:t>
            </a:r>
            <a:r>
              <a:rPr lang="en-GB" sz="2800" dirty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    </a:t>
            </a:r>
            <a:endParaRPr lang="en-GB" sz="28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graphicFrame>
        <p:nvGraphicFramePr>
          <p:cNvPr id="11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948221"/>
              </p:ext>
            </p:extLst>
          </p:nvPr>
        </p:nvGraphicFramePr>
        <p:xfrm>
          <a:off x="2540715" y="1065958"/>
          <a:ext cx="6974760" cy="4190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7608">
                  <a:extLst>
                    <a:ext uri="{9D8B030D-6E8A-4147-A177-3AD203B41FA5}">
                      <a16:colId xmlns:a16="http://schemas.microsoft.com/office/drawing/2014/main" xmlns="" val="3311591248"/>
                    </a:ext>
                  </a:extLst>
                </a:gridCol>
                <a:gridCol w="43904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xmlns="" val="956194948"/>
                    </a:ext>
                  </a:extLst>
                </a:gridCol>
              </a:tblGrid>
              <a:tr h="270339">
                <a:tc>
                  <a:txBody>
                    <a:bodyPr/>
                    <a:lstStyle/>
                    <a:p>
                      <a:r>
                        <a:rPr lang="en-GB" sz="14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en-GB" sz="14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Deliverable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 </a:t>
                      </a:r>
                      <a:r>
                        <a:rPr lang="en-GB" sz="1400" b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due</a:t>
                      </a:r>
                      <a:endParaRPr lang="en-GB" sz="1400" b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5357">
                <a:tc>
                  <a:txBody>
                    <a:bodyPr/>
                    <a:lstStyle/>
                    <a:p>
                      <a:r>
                        <a:rPr lang="pl-PL" sz="14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b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</a:t>
                      </a:r>
                      <a:r>
                        <a:rPr lang="pl-PL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2.1</a:t>
                      </a:r>
                      <a:endParaRPr lang="en-GB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400" b="0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 of available HPC resources, UI/API components access procedures</a:t>
                      </a:r>
                      <a:endParaRPr lang="en-GB" sz="14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en-GB" sz="14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95357">
                <a:tc>
                  <a:txBody>
                    <a:bodyPr/>
                    <a:lstStyle/>
                    <a:p>
                      <a:r>
                        <a:rPr lang="pl-PL" sz="14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sz="1400" b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</a:t>
                      </a:r>
                      <a:r>
                        <a:rPr lang="pl-PL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2.4</a:t>
                      </a:r>
                      <a:endParaRPr lang="en-GB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Deployment of an intermediate version of the Model Execution Environment</a:t>
                      </a:r>
                      <a:endParaRPr lang="en-GB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</a:t>
                      </a:r>
                      <a:endParaRPr lang="en-GB" sz="14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95357">
                <a:tc>
                  <a:txBody>
                    <a:bodyPr/>
                    <a:lstStyle/>
                    <a:p>
                      <a:r>
                        <a:rPr lang="pl-PL" sz="1400" b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GB" sz="1400" b="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l-PL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D2.6</a:t>
                      </a:r>
                      <a:endParaRPr lang="en-GB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Deployment of the final, refined version of the Model Execution Environment </a:t>
                      </a:r>
                      <a:endParaRPr lang="en-GB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36</a:t>
                      </a:r>
                      <a:endParaRPr lang="en-GB" sz="14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0087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85">
            <a:extLst>
              <a:ext uri="{FF2B5EF4-FFF2-40B4-BE49-F238E27FC236}">
                <a16:creationId xmlns:a16="http://schemas.microsoft.com/office/drawing/2014/main" xmlns="" id="{8671F6AC-CDF5-4E2C-8D39-4E93C60BF12D}"/>
              </a:ext>
            </a:extLst>
          </p:cNvPr>
          <p:cNvSpPr txBox="1"/>
          <p:nvPr/>
        </p:nvSpPr>
        <p:spPr>
          <a:xfrm>
            <a:off x="695325" y="515281"/>
            <a:ext cx="10556702" cy="2181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b="1" i="0" u="none" strike="noStrike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2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sz="25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95000"/>
              </a:lnSpc>
              <a:buSzPct val="25000"/>
            </a:pPr>
            <a:r>
              <a:rPr lang="en-US" sz="2800" dirty="0" err="1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Cyfronet</a:t>
            </a:r>
            <a:r>
              <a:rPr lang="en-US" sz="28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: Personnel and roles</a:t>
            </a:r>
            <a:r>
              <a:rPr lang="pl-PL" sz="2800" dirty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   </a:t>
            </a:r>
            <a:endParaRPr sz="28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graphicFrame>
        <p:nvGraphicFramePr>
          <p:cNvPr id="1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51148"/>
              </p:ext>
            </p:extLst>
          </p:nvPr>
        </p:nvGraphicFramePr>
        <p:xfrm>
          <a:off x="1275281" y="950188"/>
          <a:ext cx="9641438" cy="4229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7903">
                  <a:extLst>
                    <a:ext uri="{9D8B030D-6E8A-4147-A177-3AD203B41FA5}">
                      <a16:colId xmlns:a16="http://schemas.microsoft.com/office/drawing/2014/main" xmlns="" val="3311591248"/>
                    </a:ext>
                  </a:extLst>
                </a:gridCol>
                <a:gridCol w="1918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309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6868">
                <a:tc>
                  <a:txBody>
                    <a:bodyPr/>
                    <a:lstStyle/>
                    <a:p>
                      <a:r>
                        <a:rPr lang="en-GB" sz="1400" b="1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en-GB" sz="1400" b="1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</a:t>
                      </a:r>
                      <a:r>
                        <a:rPr lang="en-GB" sz="1400" b="1" baseline="0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Person</a:t>
                      </a:r>
                      <a:endParaRPr lang="en-GB" sz="1400" b="1" noProof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en-GB" sz="1400" b="1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Activities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88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b="1" kern="1200" noProof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Marian</a:t>
                      </a:r>
                      <a:r>
                        <a:rPr lang="en-GB" sz="1400" b="1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Bubak</a:t>
                      </a:r>
                      <a:endParaRPr lang="en-GB" sz="1400" b="1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Coordinator of  </a:t>
                      </a:r>
                      <a:r>
                        <a:rPr lang="pl-PL" sz="14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PRIMAGE</a:t>
                      </a:r>
                      <a:r>
                        <a:rPr lang="en-GB" sz="14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at </a:t>
                      </a:r>
                      <a:r>
                        <a:rPr lang="en-GB" sz="1400" b="1" i="0" u="none" strike="noStrike" baseline="0" noProof="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Cyfronet</a:t>
                      </a:r>
                      <a:r>
                        <a:rPr lang="pl-PL" sz="14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400" b="1" i="0" u="none" strike="noStrike" baseline="0" noProof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b"/>
                      <a:r>
                        <a:rPr lang="en-US" sz="14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10.1-10.4; 9.1-9.5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GB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Coordination</a:t>
                      </a:r>
                      <a:r>
                        <a:rPr lang="en-GB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</a:t>
                      </a:r>
                      <a:r>
                        <a:rPr lang="en-GB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research and development activities</a:t>
                      </a:r>
                      <a:r>
                        <a:rPr lang="pl-PL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GB" sz="1400" baseline="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GB" sz="1400" noProof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GB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Timely initiation, steering and verifying of reporting</a:t>
                      </a:r>
                      <a:r>
                        <a:rPr lang="pl-PL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400" noProof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GB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Compiling the mid-term and final progress report</a:t>
                      </a:r>
                      <a:r>
                        <a:rPr lang="pl-PL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400" noProof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GB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Authoring and co-authoring </a:t>
                      </a:r>
                      <a:r>
                        <a:rPr lang="pl-PL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</a:t>
                      </a:r>
                      <a:r>
                        <a:rPr lang="en-GB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publications</a:t>
                      </a:r>
                      <a:r>
                        <a:rPr lang="pl-PL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9686">
                <a:tc>
                  <a:txBody>
                    <a:bodyPr/>
                    <a:lstStyle/>
                    <a:p>
                      <a:r>
                        <a:rPr lang="en-GB" sz="1400" b="1" noProof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Marek Kasztelnik</a:t>
                      </a:r>
                      <a:endParaRPr lang="en-GB" sz="1400" b="1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</a:t>
                      </a:r>
                      <a:r>
                        <a:rPr lang="en-GB" sz="14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leader: 2.5, 5.6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Contributing to project architecture </a:t>
                      </a:r>
                      <a:r>
                        <a:rPr lang="en-GB" sz="14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</a:t>
                      </a:r>
                      <a:r>
                        <a:rPr lang="pl-PL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GB" sz="14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nition</a:t>
                      </a:r>
                      <a:r>
                        <a:rPr lang="en-GB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coordinating daily development activities at </a:t>
                      </a:r>
                      <a:r>
                        <a:rPr lang="en-GB" sz="14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Cyfronet</a:t>
                      </a:r>
                      <a:r>
                        <a:rPr lang="en-GB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implementation of project components; authoring and co-authoring </a:t>
                      </a:r>
                      <a:r>
                        <a:rPr lang="pl-PL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</a:t>
                      </a:r>
                      <a:r>
                        <a:rPr lang="en-GB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publications</a:t>
                      </a:r>
                      <a:r>
                        <a:rPr lang="pl-PL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5597">
                <a:tc>
                  <a:txBody>
                    <a:bodyPr/>
                    <a:lstStyle/>
                    <a:p>
                      <a:r>
                        <a:rPr lang="en-GB" sz="1400" b="1" noProof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GB" sz="1400" b="1" noProof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Tomasz Gubała</a:t>
                      </a:r>
                      <a:endParaRPr lang="en-GB" sz="1400" b="1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leader: 2.3;</a:t>
                      </a:r>
                    </a:p>
                    <a:p>
                      <a:pPr algn="ctr" fontAlgn="b"/>
                      <a:r>
                        <a:rPr lang="en-GB" sz="14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Active in 2.4, 5.5 </a:t>
                      </a:r>
                      <a:r>
                        <a:rPr lang="pl-PL" sz="14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Contributing to project architecture </a:t>
                      </a:r>
                      <a:r>
                        <a:rPr lang="en-GB" sz="14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</a:t>
                      </a:r>
                      <a:r>
                        <a:rPr lang="pl-PL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GB" sz="1400" noProof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nition</a:t>
                      </a:r>
                      <a:r>
                        <a:rPr lang="en-GB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implementation of project components; authoring and co-authoring </a:t>
                      </a:r>
                      <a:r>
                        <a:rPr lang="pl-PL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</a:t>
                      </a:r>
                      <a:r>
                        <a:rPr lang="en-GB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publications</a:t>
                      </a:r>
                      <a:r>
                        <a:rPr lang="pl-PL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400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5597">
                <a:tc>
                  <a:txBody>
                    <a:bodyPr/>
                    <a:lstStyle/>
                    <a:p>
                      <a:r>
                        <a:rPr lang="en-GB" sz="1400" b="1" noProof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sz="1400" b="1" noProof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noProof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 Meizner</a:t>
                      </a:r>
                      <a:endParaRPr lang="en-GB" sz="1400" b="1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Active in 3.4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GB" sz="1400" b="0" noProof="0" dirty="0" smtClean="0">
                          <a:effectLst/>
                          <a:latin typeface="Arial" panose="020B0604020202020204" pitchFamily="34" charset="0"/>
                          <a:ea typeface="Calibri" charset="0"/>
                          <a:cs typeface="Arial" panose="020B0604020202020204" pitchFamily="34" charset="0"/>
                        </a:rPr>
                        <a:t>Development activities and maintenance of hardware infrastructure at </a:t>
                      </a:r>
                      <a:r>
                        <a:rPr lang="en-GB" sz="1400" b="0" noProof="0" dirty="0" err="1" smtClean="0">
                          <a:effectLst/>
                          <a:latin typeface="Arial" panose="020B0604020202020204" pitchFamily="34" charset="0"/>
                          <a:ea typeface="Calibri" charset="0"/>
                          <a:cs typeface="Arial" panose="020B0604020202020204" pitchFamily="34" charset="0"/>
                        </a:rPr>
                        <a:t>Cyfronet</a:t>
                      </a:r>
                      <a:r>
                        <a:rPr lang="en-GB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authoring and co-authoring </a:t>
                      </a:r>
                      <a:r>
                        <a:rPr lang="pl-PL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</a:t>
                      </a:r>
                      <a:r>
                        <a:rPr lang="en-GB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publications</a:t>
                      </a:r>
                      <a:r>
                        <a:rPr lang="pl-PL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400" b="0" noProof="0" dirty="0">
                        <a:effectLst/>
                        <a:latin typeface="Arial" panose="020B0604020202020204" pitchFamily="34" charset="0"/>
                        <a:ea typeface="Calibri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5597">
                <a:tc>
                  <a:txBody>
                    <a:bodyPr/>
                    <a:lstStyle/>
                    <a:p>
                      <a:r>
                        <a:rPr lang="pl-PL" sz="1400" b="1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GB" sz="1400" b="1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Piotr</a:t>
                      </a:r>
                      <a:r>
                        <a:rPr lang="en-GB" sz="1400" b="1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Nowakowski</a:t>
                      </a:r>
                      <a:endParaRPr lang="en-GB" sz="1400" b="1" i="0" u="none" strike="noStrike" noProof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Active</a:t>
                      </a:r>
                      <a:r>
                        <a:rPr lang="en-US" sz="14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7.1, 7.3</a:t>
                      </a:r>
                      <a:endParaRPr lang="en-GB" sz="1400" b="1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GB" sz="1400" b="0" noProof="0" dirty="0" smtClean="0">
                          <a:effectLst/>
                          <a:latin typeface="Arial" panose="020B0604020202020204" pitchFamily="34" charset="0"/>
                          <a:ea typeface="Calibri" charset="0"/>
                          <a:cs typeface="Arial" panose="020B0604020202020204" pitchFamily="34" charset="0"/>
                        </a:rPr>
                        <a:t>Development activities related to integration of resources and middleware</a:t>
                      </a:r>
                      <a:r>
                        <a:rPr lang="en-GB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authoring and co-authoring </a:t>
                      </a:r>
                      <a:r>
                        <a:rPr lang="pl-PL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</a:t>
                      </a:r>
                      <a:r>
                        <a:rPr lang="en-GB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publications</a:t>
                      </a:r>
                      <a:r>
                        <a:rPr lang="pl-PL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400" b="0" noProof="0" dirty="0">
                        <a:effectLst/>
                        <a:latin typeface="Arial" panose="020B0604020202020204" pitchFamily="34" charset="0"/>
                        <a:ea typeface="Calibri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8580">
                <a:tc>
                  <a:txBody>
                    <a:bodyPr/>
                    <a:lstStyle/>
                    <a:p>
                      <a:r>
                        <a:rPr lang="pl-PL" sz="1400" b="1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GB" sz="1400" b="1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Maciej Malawski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Active</a:t>
                      </a:r>
                      <a:r>
                        <a:rPr lang="en-US" sz="14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1.2, 1.3, 8.5</a:t>
                      </a:r>
                      <a:endParaRPr lang="en-GB" sz="1400" b="1" i="0" u="none" strike="noStrike" noProof="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GB" sz="1400" b="0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Quality and progress oversight</a:t>
                      </a:r>
                      <a:r>
                        <a:rPr lang="en-GB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 authoring and co-authoring </a:t>
                      </a:r>
                      <a:r>
                        <a:rPr lang="pl-PL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</a:t>
                      </a:r>
                      <a:r>
                        <a:rPr lang="en-GB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publications</a:t>
                      </a:r>
                      <a:r>
                        <a:rPr lang="pl-PL" sz="1400" noProof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GB" sz="14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4012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886</Words>
  <Application>Microsoft Office PowerPoint</Application>
  <PresentationFormat>Panoramiczny</PresentationFormat>
  <Paragraphs>213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Helvetica</vt:lpstr>
      <vt:lpstr>verdana</vt:lpstr>
      <vt:lpstr>Wingdings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Writer .</dc:creator>
  <cp:lastModifiedBy>ZM</cp:lastModifiedBy>
  <cp:revision>105</cp:revision>
  <dcterms:created xsi:type="dcterms:W3CDTF">2018-12-10T06:44:46Z</dcterms:created>
  <dcterms:modified xsi:type="dcterms:W3CDTF">2018-12-13T12:03:16Z</dcterms:modified>
</cp:coreProperties>
</file>