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58" r:id="rId4"/>
    <p:sldId id="267" r:id="rId5"/>
    <p:sldId id="283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6FA"/>
    <a:srgbClr val="F87901"/>
    <a:srgbClr val="74D405"/>
    <a:srgbClr val="62B4FF"/>
    <a:srgbClr val="65B4FF"/>
    <a:srgbClr val="1D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ice.cyfronet.pl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jpeg"/><Relationship Id="rId4" Type="http://schemas.openxmlformats.org/officeDocument/2006/relationships/image" Target="../media/image9.png"/><Relationship Id="rId9" Type="http://schemas.openxmlformats.org/officeDocument/2006/relationships/hyperlink" Target="http://apps.plgrid.pl/" TargetMode="External"/><Relationship Id="rId1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plgrid.pl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plgrid.pl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dm.cyfronet.pl/portal/Prometheus:Podstawy" TargetMode="External"/><Relationship Id="rId4" Type="http://schemas.openxmlformats.org/officeDocument/2006/relationships/hyperlink" Target="https://docs.cyfronet.pl/display/PLGDoc/User+Manua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044C87-D1BB-473C-95AF-DDAD4D2DAD38}"/>
              </a:ext>
            </a:extLst>
          </p:cNvPr>
          <p:cNvSpPr/>
          <p:nvPr/>
        </p:nvSpPr>
        <p:spPr>
          <a:xfrm>
            <a:off x="0" y="3497943"/>
            <a:ext cx="12192000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hape 85">
            <a:extLst>
              <a:ext uri="{FF2B5EF4-FFF2-40B4-BE49-F238E27FC236}">
                <a16:creationId xmlns="" xmlns:a16="http://schemas.microsoft.com/office/drawing/2014/main" id="{0CC7C654-3D64-4D7F-8629-21A241945450}"/>
              </a:ext>
            </a:extLst>
          </p:cNvPr>
          <p:cNvSpPr txBox="1"/>
          <p:nvPr/>
        </p:nvSpPr>
        <p:spPr>
          <a:xfrm>
            <a:off x="367334" y="3725128"/>
            <a:ext cx="11340112" cy="1360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T2.3</a:t>
            </a:r>
            <a:r>
              <a:rPr lang="pl-PL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(M1-M48)</a:t>
            </a:r>
            <a:r>
              <a:rPr lang="pl-PL" sz="40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3000" i="0" u="none" strike="noStrike" cap="none" baseline="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HPC Resources for PRIMAGE Simulations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10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Marek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Kasztelnik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Tomasz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Gubała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Marian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Bubak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| Academic Computer Centre </a:t>
            </a:r>
            <a:r>
              <a:rPr lang="en-GB" sz="1600" b="1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AGH,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Kraków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Poland</a:t>
            </a:r>
            <a:endParaRPr lang="pl-PL" sz="16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endParaRPr lang="en-GB" sz="14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4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12/12/2018</a:t>
            </a:r>
            <a:endParaRPr lang="en-GB" sz="14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489946"/>
            <a:ext cx="12192000" cy="368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908B0E5-21AC-4B09-AC08-F752079E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3723332" y="935734"/>
            <a:ext cx="4745335" cy="1731265"/>
          </a:xfrm>
          <a:prstGeom prst="rect">
            <a:avLst/>
          </a:prstGeom>
        </p:spPr>
      </p:pic>
      <p:sp>
        <p:nvSpPr>
          <p:cNvPr id="14" name="Shape 85">
            <a:extLst>
              <a:ext uri="{FF2B5EF4-FFF2-40B4-BE49-F238E27FC236}">
                <a16:creationId xmlns="" xmlns:a16="http://schemas.microsoft.com/office/drawing/2014/main" id="{342CBC09-F754-493A-BC40-03A3B8E4AE33}"/>
              </a:ext>
            </a:extLst>
          </p:cNvPr>
          <p:cNvSpPr txBox="1"/>
          <p:nvPr/>
        </p:nvSpPr>
        <p:spPr>
          <a:xfrm>
            <a:off x="819793" y="6581526"/>
            <a:ext cx="10552412" cy="241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lnSpc>
                <a:spcPct val="95000"/>
              </a:lnSpc>
              <a:buSzPct val="25000"/>
            </a:pPr>
            <a:r>
              <a:rPr lang="en-GB" sz="14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H2020 EU PROJECT | Topic SC1-DTH-07-2018 | GA: 826494</a:t>
            </a:r>
            <a:endParaRPr lang="en-GB" sz="1400" b="1" i="0" u="none" strike="noStrike" cap="none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B527196-6A44-4342-A80D-82E35796EC80}"/>
              </a:ext>
            </a:extLst>
          </p:cNvPr>
          <p:cNvGrpSpPr/>
          <p:nvPr/>
        </p:nvGrpSpPr>
        <p:grpSpPr>
          <a:xfrm>
            <a:off x="349814" y="6538899"/>
            <a:ext cx="1535111" cy="245155"/>
            <a:chOff x="166688" y="6155900"/>
            <a:chExt cx="1535111" cy="245155"/>
          </a:xfrm>
        </p:grpSpPr>
        <p:pic>
          <p:nvPicPr>
            <p:cNvPr id="15" name="Imagen 3" descr="Resultado de imagen de h2020 logo">
              <a:extLst>
                <a:ext uri="{FF2B5EF4-FFF2-40B4-BE49-F238E27FC236}">
                  <a16:creationId xmlns="" xmlns:a16="http://schemas.microsoft.com/office/drawing/2014/main" id="{D33ADDF8-2879-45DA-B502-8384FEB28D18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94"/>
            <a:stretch/>
          </p:blipFill>
          <p:spPr bwMode="auto">
            <a:xfrm>
              <a:off x="166688" y="6155900"/>
              <a:ext cx="49847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3" descr="Resultado de imagen de h2020 logo">
              <a:extLst>
                <a:ext uri="{FF2B5EF4-FFF2-40B4-BE49-F238E27FC236}">
                  <a16:creationId xmlns="" xmlns:a16="http://schemas.microsoft.com/office/drawing/2014/main" id="{F1D10C12-0A43-4184-B162-00C3D2FD3618}"/>
                </a:ext>
              </a:extLst>
            </p:cNvPr>
            <p:cNvPicPr/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8" t="29685"/>
            <a:stretch/>
          </p:blipFill>
          <p:spPr bwMode="auto">
            <a:xfrm>
              <a:off x="641350" y="6230938"/>
              <a:ext cx="1060449" cy="170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3" descr="Resultado de imagen de h2020 logo">
              <a:extLst>
                <a:ext uri="{FF2B5EF4-FFF2-40B4-BE49-F238E27FC236}">
                  <a16:creationId xmlns="" xmlns:a16="http://schemas.microsoft.com/office/drawing/2014/main" id="{B433E288-CEE7-469C-8029-199387D8442D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60" r="40695"/>
            <a:stretch/>
          </p:blipFill>
          <p:spPr bwMode="auto">
            <a:xfrm>
              <a:off x="1025844" y="6159076"/>
              <a:ext cx="45719" cy="2419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Obraz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4" y="5518232"/>
            <a:ext cx="731521" cy="786386"/>
          </a:xfrm>
          <a:prstGeom prst="rect">
            <a:avLst/>
          </a:prstGeom>
        </p:spPr>
      </p:pic>
      <p:sp>
        <p:nvSpPr>
          <p:cNvPr id="20" name="Prostokąt 19"/>
          <p:cNvSpPr/>
          <p:nvPr/>
        </p:nvSpPr>
        <p:spPr>
          <a:xfrm>
            <a:off x="4790439" y="5735607"/>
            <a:ext cx="242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en-US" dirty="0" smtClean="0">
                <a:solidFill>
                  <a:schemeClr val="tx2"/>
                </a:solidFill>
                <a:hlinkClick r:id="rId6"/>
              </a:rPr>
              <a:t>http://dice.cyfronet.pl/</a:t>
            </a:r>
            <a:r>
              <a:rPr lang="pl-PL" altLang="en-US" dirty="0" smtClean="0">
                <a:solidFill>
                  <a:schemeClr val="tx2"/>
                </a:solidFill>
              </a:rPr>
              <a:t> </a:t>
            </a:r>
            <a:endParaRPr lang="pl-PL" dirty="0"/>
          </a:p>
        </p:txBody>
      </p:sp>
      <p:pic>
        <p:nvPicPr>
          <p:cNvPr id="21" name="Picture 2" descr="E:\Teaming2\cyfronet_logo_kolo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308" y="5468408"/>
            <a:ext cx="17899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95630" y="5388942"/>
            <a:ext cx="576064" cy="10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46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Zrzut ekranu 2015-11-04 o 13.34.59.png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78" y="1213404"/>
            <a:ext cx="3327223" cy="4628596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72818" y="617648"/>
            <a:ext cx="7477345" cy="870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1800" dirty="0" smtClean="0"/>
              <a:t>&gt;7 000 users, all five Polish academic HPC centres integrated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Synergy between domain-specific researchers and IT experts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pic>
        <p:nvPicPr>
          <p:cNvPr id="6" name="Picture 3" descr="C:\Users\Kasia\Desktop\PLGridInfrastruktura\PLGridInfrastruktura\PNG\PLGrid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09" y="2557926"/>
            <a:ext cx="1169298" cy="10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41" y="3724425"/>
            <a:ext cx="1375651" cy="1248217"/>
          </a:xfrm>
          <a:prstGeom prst="rect">
            <a:avLst/>
          </a:prstGeom>
        </p:spPr>
      </p:pic>
      <p:pic>
        <p:nvPicPr>
          <p:cNvPr id="8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7" y="1519828"/>
            <a:ext cx="1442135" cy="1308543"/>
          </a:xfrm>
          <a:prstGeom prst="rect">
            <a:avLst/>
          </a:prstGeom>
        </p:spPr>
      </p:pic>
      <p:pic>
        <p:nvPicPr>
          <p:cNvPr id="9" name="Picture 5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02" y="1447820"/>
            <a:ext cx="1442135" cy="1308543"/>
          </a:xfrm>
          <a:prstGeom prst="rect">
            <a:avLst/>
          </a:prstGeom>
        </p:spPr>
      </p:pic>
      <p:sp>
        <p:nvSpPr>
          <p:cNvPr id="10" name="Symbol zastępczy tekstu 2"/>
          <p:cNvSpPr txBox="1">
            <a:spLocks/>
          </p:cNvSpPr>
          <p:nvPr/>
        </p:nvSpPr>
        <p:spPr>
          <a:xfrm>
            <a:off x="975832" y="1478360"/>
            <a:ext cx="2316326" cy="1155467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Computing resources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5+ PFLOPS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130 000+ cores</a:t>
            </a: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93418" y="3032429"/>
            <a:ext cx="2829989" cy="2094472"/>
            <a:chOff x="663180" y="3267193"/>
            <a:chExt cx="2598404" cy="2094472"/>
          </a:xfrm>
        </p:grpSpPr>
        <p:pic>
          <p:nvPicPr>
            <p:cNvPr id="12" name="Picture 5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775" y="3267193"/>
              <a:ext cx="1261809" cy="1324121"/>
            </a:xfrm>
            <a:prstGeom prst="rect">
              <a:avLst/>
            </a:prstGeom>
          </p:spPr>
        </p:pic>
        <p:sp>
          <p:nvSpPr>
            <p:cNvPr id="13" name="Symbol zastępczy tekstu 2"/>
            <p:cNvSpPr txBox="1">
              <a:spLocks/>
            </p:cNvSpPr>
            <p:nvPr/>
          </p:nvSpPr>
          <p:spPr>
            <a:xfrm>
              <a:off x="663180" y="3316402"/>
              <a:ext cx="2398137" cy="2045263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+mn-lt"/>
                  <a:cs typeface="Helvetica"/>
                </a:rPr>
                <a:t>Storage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900" dirty="0">
                  <a:solidFill>
                    <a:schemeClr val="tx1"/>
                  </a:solidFill>
                  <a:latin typeface="+mn-lt"/>
                  <a:cs typeface="Helvetica"/>
                </a:rPr>
                <a:t>60+ </a:t>
              </a:r>
              <a:r>
                <a:rPr lang="en-GB" sz="1900" dirty="0">
                  <a:solidFill>
                    <a:schemeClr val="tx1"/>
                  </a:solidFill>
                  <a:latin typeface="+mn-lt"/>
                  <a:cs typeface="Helvetica"/>
                </a:rPr>
                <a:t>PB</a:t>
              </a:r>
              <a:endParaRPr lang="pl-PL" sz="19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pl-PL" sz="19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archives</a:t>
              </a:r>
              <a:endParaRPr lang="pl-PL" sz="19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pl-PL" sz="19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backups</a:t>
              </a:r>
              <a:endParaRPr lang="pl-PL" sz="19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900" dirty="0">
                  <a:solidFill>
                    <a:schemeClr val="tx1"/>
                  </a:solidFill>
                  <a:latin typeface="+mn-lt"/>
                  <a:cs typeface="Helvetica"/>
                </a:rPr>
                <a:t>distributed </a:t>
              </a:r>
              <a:r>
                <a:rPr lang="en-GB" sz="1900" dirty="0">
                  <a:solidFill>
                    <a:schemeClr val="tx1"/>
                  </a:solidFill>
                  <a:latin typeface="+mn-lt"/>
                  <a:cs typeface="Helvetica"/>
                </a:rPr>
                <a:t>access</a:t>
              </a:r>
              <a:endParaRPr lang="en-GB" sz="19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900" dirty="0">
                  <a:solidFill>
                    <a:schemeClr val="tx1"/>
                  </a:solidFill>
                  <a:latin typeface="+mn-lt"/>
                  <a:cs typeface="Helvetica"/>
                </a:rPr>
                <a:t>fast </a:t>
              </a:r>
              <a:r>
                <a:rPr lang="en-GB" sz="1900" dirty="0" smtClean="0">
                  <a:solidFill>
                    <a:schemeClr val="tx1"/>
                  </a:solidFill>
                  <a:latin typeface="+mn-lt"/>
                  <a:cs typeface="Helvetica"/>
                </a:rPr>
                <a:t>scratch</a:t>
              </a:r>
              <a:r>
                <a:rPr lang="pl-PL" sz="1900" dirty="0" smtClean="0">
                  <a:solidFill>
                    <a:schemeClr val="tx1"/>
                  </a:solidFill>
                  <a:latin typeface="+mn-lt"/>
                  <a:cs typeface="Helvetica"/>
                </a:rPr>
                <a:t> </a:t>
              </a:r>
              <a:r>
                <a:rPr lang="pl-PL" sz="19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filesystem</a:t>
              </a:r>
              <a:endParaRPr lang="en-GB" sz="19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26988" lvl="1" indent="0">
                <a:lnSpc>
                  <a:spcPct val="150000"/>
                </a:lnSpc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b="1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14" name="Symbol zastępczy tekstu 2"/>
          <p:cNvSpPr txBox="1">
            <a:spLocks/>
          </p:cNvSpPr>
          <p:nvPr/>
        </p:nvSpPr>
        <p:spPr>
          <a:xfrm>
            <a:off x="8418077" y="1427712"/>
            <a:ext cx="2611874" cy="1616683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Scientific Software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500+ applications, tools, libraries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  <a:hlinkClick r:id="rId9"/>
              </a:rPr>
              <a:t>http://apps.plgrid.pl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sp>
        <p:nvSpPr>
          <p:cNvPr id="15" name="Symbol zastępczy tekstu 2"/>
          <p:cNvSpPr txBox="1">
            <a:spLocks/>
          </p:cNvSpPr>
          <p:nvPr/>
        </p:nvSpPr>
        <p:spPr>
          <a:xfrm>
            <a:off x="4732093" y="4916600"/>
            <a:ext cx="3337431" cy="575878"/>
          </a:xfrm>
          <a:prstGeom prst="rect">
            <a:avLst/>
          </a:prstGeom>
        </p:spPr>
        <p:txBody>
          <a:bodyPr>
            <a:no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Computational Cloud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(</a:t>
            </a:r>
            <a:r>
              <a:rPr lang="pl-PL" sz="1800" dirty="0" smtClean="0">
                <a:solidFill>
                  <a:schemeClr val="tx1"/>
                </a:solidFill>
                <a:latin typeface="+mn-lt"/>
                <a:cs typeface="Helvetica"/>
              </a:rPr>
              <a:t>PaaS </a:t>
            </a: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based 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on OpenStack)</a:t>
            </a: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pic>
        <p:nvPicPr>
          <p:cNvPr id="16" name="Picture 5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41" y="5581063"/>
            <a:ext cx="7488832" cy="67241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700279" y="3096723"/>
            <a:ext cx="4202183" cy="1999015"/>
            <a:chOff x="5580112" y="3294269"/>
            <a:chExt cx="3609803" cy="1999015"/>
          </a:xfrm>
        </p:grpSpPr>
        <p:pic>
          <p:nvPicPr>
            <p:cNvPr id="18" name="Picture 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308892"/>
              <a:ext cx="1324121" cy="1308543"/>
            </a:xfrm>
            <a:prstGeom prst="rect">
              <a:avLst/>
            </a:prstGeom>
          </p:spPr>
        </p:pic>
        <p:sp>
          <p:nvSpPr>
            <p:cNvPr id="19" name="Symbol zastępczy tekstu 2"/>
            <p:cNvSpPr txBox="1">
              <a:spLocks/>
            </p:cNvSpPr>
            <p:nvPr/>
          </p:nvSpPr>
          <p:spPr>
            <a:xfrm>
              <a:off x="6797968" y="3294269"/>
              <a:ext cx="2391947" cy="1999015"/>
            </a:xfrm>
            <a:prstGeom prst="rect">
              <a:avLst/>
            </a:prstGeom>
          </p:spPr>
          <p:txBody>
            <a:bodyPr>
              <a:no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+mn-lt"/>
                  <a:cs typeface="Helvetica"/>
                </a:rPr>
                <a:t>Tools for collaboration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project tracking (JIRA)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version control (Git)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teleconferencing (Adobe Connect)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pic>
        <p:nvPicPr>
          <p:cNvPr id="23" name="Obraz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" y="5681639"/>
            <a:ext cx="2015577" cy="49983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47" y="5677411"/>
            <a:ext cx="2314153" cy="466942"/>
          </a:xfrm>
          <a:prstGeom prst="rect">
            <a:avLst/>
          </a:prstGeom>
        </p:spPr>
      </p:pic>
      <p:sp>
        <p:nvSpPr>
          <p:cNvPr id="31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3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34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7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en-US" sz="2800" dirty="0" err="1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PLGrid</a:t>
            </a:r>
            <a:r>
              <a:rPr lang="en-US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Infrastructure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43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Primary HPC Resources</a:t>
            </a:r>
            <a:r>
              <a:rPr lang="en-GB" sz="2800" i="0" u="none" strike="noStrike" cap="none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for PRIMAGE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47699" y="967930"/>
            <a:ext cx="107942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Prometheus cluster (fair-shared with other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Available though PL-Grid (Polish Grid Infrastructure)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2.4 </a:t>
            </a:r>
            <a:r>
              <a:rPr lang="en-GB" dirty="0" err="1" smtClean="0"/>
              <a:t>PFlops</a:t>
            </a:r>
            <a:r>
              <a:rPr lang="en-GB" dirty="0" smtClean="0"/>
              <a:t> computing power, 10 PB of disk, 282 TB of memory, </a:t>
            </a:r>
            <a:r>
              <a:rPr lang="en-GB" dirty="0" err="1" smtClean="0"/>
              <a:t>Infiniband</a:t>
            </a:r>
            <a:r>
              <a:rPr lang="en-GB" dirty="0" smtClean="0"/>
              <a:t> FDR 56 </a:t>
            </a:r>
            <a:r>
              <a:rPr lang="en-GB" dirty="0" err="1" smtClean="0"/>
              <a:t>Gb</a:t>
            </a:r>
            <a:r>
              <a:rPr lang="en-GB" dirty="0" smtClean="0"/>
              <a:t>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2160 regular nodes (24 Xeon 2.5 GHz cores, 128 GB 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72 GPGPU nodes (24 Xeon 2.5 GHz cores, 128 GB RAM, 2 </a:t>
            </a:r>
            <a:r>
              <a:rPr lang="en-GB" dirty="0" err="1" smtClean="0"/>
              <a:t>Nvidia</a:t>
            </a:r>
            <a:r>
              <a:rPr lang="en-GB" dirty="0" smtClean="0"/>
              <a:t> K40 XL cards)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3 </a:t>
            </a:r>
            <a:r>
              <a:rPr lang="en-GB" dirty="0" err="1" smtClean="0"/>
              <a:t>BigMem</a:t>
            </a:r>
            <a:r>
              <a:rPr lang="en-GB" dirty="0" smtClean="0"/>
              <a:t> nodes (12 Xeon 3.4 GHz cores, 768 or 1536 GB 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lot of software modules and licenses (e.g. </a:t>
            </a:r>
            <a:r>
              <a:rPr lang="en-GB" dirty="0" err="1" smtClean="0"/>
              <a:t>Ansys</a:t>
            </a:r>
            <a:r>
              <a:rPr lang="en-GB" dirty="0" smtClean="0"/>
              <a:t>, </a:t>
            </a:r>
            <a:r>
              <a:rPr lang="en-GB" dirty="0" err="1" smtClean="0"/>
              <a:t>Matlab</a:t>
            </a:r>
            <a:r>
              <a:rPr lang="en-GB" dirty="0" smtClean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Module/package browser available at: </a:t>
            </a:r>
            <a:r>
              <a:rPr lang="en-GB" dirty="0" smtClean="0">
                <a:hlinkClick r:id="rId3"/>
              </a:rPr>
              <a:t>https://apps.plgrid.pl/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Possibility to set up dedicated license server if PRIMAGE acquires additional, dedicated licences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PLGrid</a:t>
            </a:r>
            <a:r>
              <a:rPr lang="en-GB" dirty="0" smtClean="0"/>
              <a:t>-provided licences are available on the fair-share use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 for MPI, Singularity and RSM (</a:t>
            </a:r>
            <a:r>
              <a:rPr lang="en-GB" dirty="0" err="1" smtClean="0"/>
              <a:t>Ansys</a:t>
            </a:r>
            <a:r>
              <a:rPr lang="en-GB" dirty="0" smtClean="0"/>
              <a:t>)</a:t>
            </a:r>
          </a:p>
        </p:txBody>
      </p:sp>
      <p:pic>
        <p:nvPicPr>
          <p:cNvPr id="11265" name="Picture 1" descr="E:\pro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1108" y="3965448"/>
            <a:ext cx="4576030" cy="2039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243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HPC Resources: Procedure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47699" y="967930"/>
            <a:ext cx="1079422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Procedure and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PRIMAGE users who want to use HPC need to register in </a:t>
            </a:r>
            <a:r>
              <a:rPr lang="en-GB" dirty="0" err="1" smtClean="0"/>
              <a:t>PLGrid</a:t>
            </a:r>
            <a:r>
              <a:rPr lang="en-GB" dirty="0" smtClean="0"/>
              <a:t> Infrastructure (</a:t>
            </a:r>
            <a:r>
              <a:rPr lang="en-GB" dirty="0" smtClean="0">
                <a:hlinkClick r:id="rId3"/>
              </a:rPr>
              <a:t>https://portal.plgrid.pl/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 manual: </a:t>
            </a:r>
            <a:r>
              <a:rPr lang="en-GB" dirty="0" smtClean="0">
                <a:hlinkClick r:id="rId4"/>
              </a:rPr>
              <a:t>https://docs.cyfronet.pl/display/PLGDoc/User+Manual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Exact instructions on how to affiliate oneself inside </a:t>
            </a:r>
            <a:r>
              <a:rPr lang="en-GB" dirty="0" err="1" smtClean="0"/>
              <a:t>PLGrid</a:t>
            </a:r>
            <a:r>
              <a:rPr lang="en-GB" dirty="0" smtClean="0"/>
              <a:t> will be provided by </a:t>
            </a:r>
            <a:r>
              <a:rPr lang="en-GB" dirty="0" err="1" smtClean="0"/>
              <a:t>Cyfronet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PRIMAGE project needs to negotiate a computing grant (number of CPU hours, storage,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Cyfronet</a:t>
            </a:r>
            <a:r>
              <a:rPr lang="en-GB" dirty="0" smtClean="0"/>
              <a:t> will do it, but first we need to learn: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Your approximate CPU/disk consumption requirements in the first PRIMAGE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special requirements? (GPGPUs, </a:t>
            </a:r>
            <a:r>
              <a:rPr lang="en-GB" dirty="0" err="1" smtClean="0"/>
              <a:t>BigMem</a:t>
            </a:r>
            <a:r>
              <a:rPr lang="en-GB" dirty="0" smtClean="0"/>
              <a:t> jobs, or jobs expected to execute longer than 72h)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Negotiated annually, can be renewed and/or extended if we run out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published PRIMAGE research supported by such computational grant should be co-authored by </a:t>
            </a:r>
            <a:r>
              <a:rPr lang="en-GB" dirty="0" err="1" smtClean="0"/>
              <a:t>Cyfronet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Basic mode of use: SSH and </a:t>
            </a:r>
            <a:r>
              <a:rPr lang="en-GB" dirty="0" err="1" smtClean="0"/>
              <a:t>Slurm</a:t>
            </a:r>
            <a:r>
              <a:rPr lang="en-GB" dirty="0" smtClean="0"/>
              <a:t> (queuing system) for submitting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Manual: </a:t>
            </a:r>
            <a:r>
              <a:rPr lang="en-GB" dirty="0" smtClean="0">
                <a:hlinkClick r:id="rId5"/>
              </a:rPr>
              <a:t>https://kdm.cyfronet.pl/portal/Prometheus:Podstawy</a:t>
            </a:r>
            <a:r>
              <a:rPr lang="en-GB" dirty="0" smtClean="0"/>
              <a:t> (in PL only, apologies)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Advanced modes, UIs and APIs: in the following presentation (T2.5)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 on-cluster data are accessible only to members of the PRIMAGE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 dedicated </a:t>
            </a:r>
            <a:r>
              <a:rPr lang="en-GB" dirty="0" err="1" smtClean="0"/>
              <a:t>PLGrid</a:t>
            </a:r>
            <a:r>
              <a:rPr lang="en-GB" dirty="0" smtClean="0"/>
              <a:t> group (</a:t>
            </a:r>
            <a:r>
              <a:rPr lang="en-GB" dirty="0" err="1" smtClean="0"/>
              <a:t>plggprimage</a:t>
            </a:r>
            <a:r>
              <a:rPr lang="en-GB" dirty="0" smtClean="0"/>
              <a:t>) was setup and we control who belongs to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Group storage separation is secured with on the OS/POSIX file access rights level</a:t>
            </a:r>
          </a:p>
        </p:txBody>
      </p:sp>
    </p:spTree>
    <p:extLst>
      <p:ext uri="{BB962C8B-B14F-4D97-AF65-F5344CB8AC3E}">
        <p14:creationId xmlns:p14="http://schemas.microsoft.com/office/powerpoint/2010/main" val="1672243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8D06DE-BCF1-40A7-85A8-DFF249BB7038}"/>
              </a:ext>
            </a:extLst>
          </p:cNvPr>
          <p:cNvSpPr/>
          <p:nvPr/>
        </p:nvSpPr>
        <p:spPr>
          <a:xfrm>
            <a:off x="0" y="5515238"/>
            <a:ext cx="4533900" cy="457199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E4262-58CD-459A-9EA8-8CE3A876F094}"/>
              </a:ext>
            </a:extLst>
          </p:cNvPr>
          <p:cNvSpPr/>
          <p:nvPr/>
        </p:nvSpPr>
        <p:spPr>
          <a:xfrm>
            <a:off x="1393371" y="3497943"/>
            <a:ext cx="10798628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smtClean="0"/>
              <a:t>			</a:t>
            </a:r>
            <a:r>
              <a:rPr lang="es-ES" sz="3200" dirty="0" smtClean="0"/>
              <a:t>http://dice.cyfronet.pl/</a:t>
            </a:r>
            <a:r>
              <a:rPr lang="pl-PL" sz="3200" dirty="0" smtClean="0"/>
              <a:t> </a:t>
            </a:r>
            <a:endParaRPr lang="es-ES" sz="3200" dirty="0"/>
          </a:p>
        </p:txBody>
      </p:sp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2F968AE2-C458-4BBA-A522-39E620A0655F}"/>
              </a:ext>
            </a:extLst>
          </p:cNvPr>
          <p:cNvSpPr txBox="1"/>
          <p:nvPr/>
        </p:nvSpPr>
        <p:spPr>
          <a:xfrm>
            <a:off x="3686176" y="1426178"/>
            <a:ext cx="9107090" cy="1884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30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123421B2-43D4-4867-A0F4-AE6734C6D960}"/>
              </a:ext>
            </a:extLst>
          </p:cNvPr>
          <p:cNvSpPr txBox="1"/>
          <p:nvPr/>
        </p:nvSpPr>
        <p:spPr>
          <a:xfrm>
            <a:off x="133409" y="5619347"/>
            <a:ext cx="3981391" cy="327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Marek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pl-PL" sz="1600" i="0" u="none" strike="noStrike" cap="none" dirty="0" err="1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Kasztelnik</a:t>
            </a: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-US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| 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m.k</a:t>
            </a:r>
            <a:r>
              <a:rPr lang="pl-PL" sz="160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asztelnik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@cyfronet.pl</a:t>
            </a: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xmlns="" id="{89FE5EDF-C74B-4814-BC68-AC1FBBE7CC9A}"/>
              </a:ext>
            </a:extLst>
          </p:cNvPr>
          <p:cNvSpPr/>
          <p:nvPr/>
        </p:nvSpPr>
        <p:spPr>
          <a:xfrm rot="5400000" flipV="1">
            <a:off x="4229101" y="5257799"/>
            <a:ext cx="457199" cy="9652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xmlns="" id="{0AE66F46-5D7C-446E-BABA-4C14C52C6D1D}"/>
              </a:ext>
            </a:extLst>
          </p:cNvPr>
          <p:cNvSpPr/>
          <p:nvPr/>
        </p:nvSpPr>
        <p:spPr>
          <a:xfrm rot="16200000" flipV="1">
            <a:off x="2190034" y="2577909"/>
            <a:ext cx="1830231" cy="36703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89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489</Words>
  <Application>Microsoft Office PowerPoint</Application>
  <PresentationFormat>Panoramiczny</PresentationFormat>
  <Paragraphs>63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Helvetica</vt:lpstr>
      <vt:lpstr>verdana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ZM</cp:lastModifiedBy>
  <cp:revision>73</cp:revision>
  <dcterms:created xsi:type="dcterms:W3CDTF">2018-12-10T06:44:46Z</dcterms:created>
  <dcterms:modified xsi:type="dcterms:W3CDTF">2018-12-13T12:22:14Z</dcterms:modified>
</cp:coreProperties>
</file>