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4" r:id="rId2"/>
    <p:sldId id="273" r:id="rId3"/>
    <p:sldId id="274" r:id="rId4"/>
    <p:sldId id="275" r:id="rId5"/>
    <p:sldId id="276" r:id="rId6"/>
    <p:sldId id="277" r:id="rId7"/>
    <p:sldId id="283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6FA"/>
    <a:srgbClr val="F87901"/>
    <a:srgbClr val="74D405"/>
    <a:srgbClr val="62B4FF"/>
    <a:srgbClr val="65B4FF"/>
    <a:srgbClr val="1D61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96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73602-9EF7-4A36-A365-5BFEBC5CDDF2}" type="datetimeFigureOut">
              <a:rPr lang="en-GB" smtClean="0"/>
              <a:pPr/>
              <a:t>12/12/2018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660B4-079B-4AD9-9039-5E76EA2E128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2066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90965-E0AF-4BB8-9DDB-E9C8733C1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8263A0-91E3-4221-A308-0ED7399D3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1DB32D-E669-45D2-9E6F-C6499B16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E51DD3-57EE-47C5-8512-36FBE971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70EB43-0161-468B-A7BD-0D7C707E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7317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0713B4-C1BB-4053-8EAE-BAD2600C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233B4F3-2B92-4FBF-A450-55CD3CFD7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DAD5FD-3F32-4965-A166-25F1562A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1B267-265B-4669-AF13-C82E1F6A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4FD404-8031-4ABB-BC4E-8CE7DEA6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5257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6C0C1C9-CF96-460A-A0F3-85FCEAB76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575F6F9-042B-4444-9191-9493AC536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AC6728-05D9-434D-9206-96821267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3C731-61AA-4156-AFFE-6F120475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E8E13C-4471-41EC-822D-C82E149D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7161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EDE5C9-C95B-43C3-8166-3D73C42A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7CF9AF-FA99-4A1A-9C12-2A9B2334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24F199-F29B-4B99-AFD7-74284883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3A13DC-EB79-445B-8BE1-2D61E0EE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10CF91-6EE9-40F6-8CBF-75277E04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3875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85BD05-A8E9-41D9-B488-27A4CA84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08EE8C-0E74-4A7A-9E89-16CD3769B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4A8F98-EF58-4698-A650-1B166B6B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926BAF-40DF-4C3E-A445-AAE36335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5A1386-3A35-46B0-9663-29EEBA98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3738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E3B8E7-0BED-4A57-B70C-AA17680C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1D08A1-C58D-4929-85FE-AACE9B8CC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77F591-61B0-4010-AC14-341473975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2017307-FE71-4155-A41E-99C65415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12/12/2018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DD286C-E3F2-417B-A5DA-F80287BB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868020-E821-45B5-ABB2-CF200992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4544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B1964F-C9F4-497B-9853-D1A88A43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33EE14-4963-48A4-BD84-622974E64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F6001A-0DAA-4DC8-AC41-83D4D52F2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5061989-C527-433B-80F8-195272837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C329584-30F6-43A3-A9A7-3ED73CF31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FC77E80-EF3D-489F-8421-41683A39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12/12/2018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7487A9C-DB5B-431C-B87C-B7EF9E17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5EC611A-C3F9-4F40-9D4A-1E317667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7840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A5BAEA-784D-406F-830D-6F716213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3227FC9-EF9E-4A27-BF75-D4DCC5E9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12/12/2018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5E14E1B-F0FC-4323-9397-D6438973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182B88E-0FC9-4899-8B31-8D64A004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0350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EDF3B9-3AFF-4CA8-A172-AEC7DEC0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12/12/2018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D8CCF85-DBD3-4A89-AF74-92CBAD94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4E05F0-8FA5-4A38-B72E-D743FFF3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4907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8D65CD-148B-4B76-9F64-37862331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C502D8-144A-4F94-9686-722255F0C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C24163-E42A-4E29-BD49-6CA673AA6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C3010E-B7DB-4377-BA6F-7845319A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12/12/2018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AA37775-5DF2-4950-B421-36BF5C76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295A38-7716-464E-A979-1AB48507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2734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B4F1D3-C128-4568-BBB2-82632E92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7127AE-3B05-4779-AA2A-0E5D55E85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6CFDE1E-F5EF-4E2A-9696-F5A8B686D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587E023-ACCB-4D6D-9F4F-D38844AC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12/12/2018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E25340-21D8-40D5-84CB-2FCAA667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AC3DDA-83DE-4796-B24B-83BBCB8B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506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F941E42-1831-496D-B662-51FE1E297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ED8AD7-7399-45EE-8319-3D38D94C1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BB20B0-D60A-4453-B6EA-4384854A5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21BC7-930C-41FD-9D5A-7A9B71FACDC1}" type="datetimeFigureOut">
              <a:rPr lang="en-GB" smtClean="0"/>
              <a:pPr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A55916-E110-41D3-A9F1-EF461FFE8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22404D-7B2E-4DBE-9190-2B0C007C1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6838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ice.cyfronet.pl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submit.plgrid.pl/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hyperlink" Target="https://data.plgrid.pl/" TargetMode="External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plgrid.pl/download/people/plguserlogin/graph.pn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1044C87-D1BB-473C-95AF-DDAD4D2DAD38}"/>
              </a:ext>
            </a:extLst>
          </p:cNvPr>
          <p:cNvSpPr/>
          <p:nvPr/>
        </p:nvSpPr>
        <p:spPr>
          <a:xfrm>
            <a:off x="0" y="3497943"/>
            <a:ext cx="12192000" cy="1830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xmlns="" id="{0CC7C654-3D64-4D7F-8629-21A241945450}"/>
              </a:ext>
            </a:extLst>
          </p:cNvPr>
          <p:cNvSpPr txBox="1"/>
          <p:nvPr/>
        </p:nvSpPr>
        <p:spPr>
          <a:xfrm>
            <a:off x="367334" y="3725128"/>
            <a:ext cx="11340112" cy="13600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95000"/>
              </a:lnSpc>
              <a:buSzPct val="25000"/>
            </a:pPr>
            <a:r>
              <a:rPr lang="en-GB" sz="4000" i="0" u="none" strike="noStrike" cap="none" baseline="0" dirty="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T2.</a:t>
            </a:r>
            <a:r>
              <a:rPr lang="pl-PL" sz="4000" i="0" u="none" strike="noStrike" cap="none" baseline="0" dirty="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5 </a:t>
            </a:r>
            <a:r>
              <a:rPr lang="pl-PL" sz="4000" i="0" u="none" strike="noStrike" cap="none" baseline="0" dirty="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(M1-M48)</a:t>
            </a:r>
            <a:r>
              <a:rPr lang="pl-PL" sz="4000" i="0" u="none" strike="noStrike" cap="none" dirty="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lang="en-GB" sz="300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(HPC) User Interfaces and APIs</a:t>
            </a:r>
            <a:endParaRPr lang="en-GB" sz="3000" i="0" u="none" strike="noStrike" cap="none" baseline="0" dirty="0" smtClean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GB" sz="1000" i="0" u="none" strike="noStrike" cap="none" baseline="0" dirty="0" smtClean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>
              <a:lnSpc>
                <a:spcPct val="95000"/>
              </a:lnSpc>
              <a:buSzPct val="25000"/>
            </a:pPr>
            <a:r>
              <a:rPr lang="en-GB" sz="1600" dirty="0" err="1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Marek</a:t>
            </a:r>
            <a:r>
              <a:rPr lang="en-GB" sz="160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lang="en-GB" sz="1600" dirty="0" err="1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Kasztelnik</a:t>
            </a:r>
            <a:r>
              <a:rPr lang="en-GB" sz="160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, Tomasz </a:t>
            </a:r>
            <a:r>
              <a:rPr lang="en-GB" sz="1600" dirty="0" err="1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Gubała</a:t>
            </a:r>
            <a:r>
              <a:rPr lang="en-GB" sz="160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, Marian </a:t>
            </a:r>
            <a:r>
              <a:rPr lang="en-GB" sz="1600" dirty="0" err="1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Bubak</a:t>
            </a:r>
            <a:r>
              <a:rPr lang="en-GB" sz="160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| Academic Computer Centre </a:t>
            </a:r>
            <a:r>
              <a:rPr lang="en-GB" sz="1600" b="1" dirty="0" err="1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Cyfronet</a:t>
            </a:r>
            <a:r>
              <a:rPr lang="en-GB" sz="160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AGH, </a:t>
            </a:r>
            <a:r>
              <a:rPr lang="en-GB" sz="1600" dirty="0" err="1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Kraków</a:t>
            </a:r>
            <a:r>
              <a:rPr lang="en-GB" sz="160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, Poland</a:t>
            </a:r>
            <a:endParaRPr lang="pl-PL" sz="1600" dirty="0" smtClean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>
              <a:lnSpc>
                <a:spcPct val="95000"/>
              </a:lnSpc>
              <a:buSzPct val="25000"/>
            </a:pPr>
            <a:endParaRPr lang="en-GB" sz="1400" dirty="0" smtClean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>
              <a:lnSpc>
                <a:spcPct val="95000"/>
              </a:lnSpc>
              <a:buSzPct val="25000"/>
            </a:pPr>
            <a:r>
              <a:rPr lang="en-GB" sz="140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12/12/2018</a:t>
            </a:r>
            <a:endParaRPr lang="en-GB" sz="1400" i="0" u="none" strike="noStrike" cap="none" baseline="0" dirty="0" smtClean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GB" sz="30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75443D7-0F03-48B5-8935-B9F070AA4D5D}"/>
              </a:ext>
            </a:extLst>
          </p:cNvPr>
          <p:cNvSpPr/>
          <p:nvPr/>
        </p:nvSpPr>
        <p:spPr>
          <a:xfrm>
            <a:off x="0" y="6489946"/>
            <a:ext cx="12192000" cy="3680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908B0E5-21AC-4B09-AC08-F752079E79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580" t="9208" r="32843" b="14108"/>
          <a:stretch/>
        </p:blipFill>
        <p:spPr>
          <a:xfrm>
            <a:off x="3723332" y="935734"/>
            <a:ext cx="4745335" cy="1731265"/>
          </a:xfrm>
          <a:prstGeom prst="rect">
            <a:avLst/>
          </a:prstGeom>
        </p:spPr>
      </p:pic>
      <p:sp>
        <p:nvSpPr>
          <p:cNvPr id="14" name="Shape 85">
            <a:extLst>
              <a:ext uri="{FF2B5EF4-FFF2-40B4-BE49-F238E27FC236}">
                <a16:creationId xmlns:a16="http://schemas.microsoft.com/office/drawing/2014/main" xmlns="" id="{342CBC09-F754-493A-BC40-03A3B8E4AE33}"/>
              </a:ext>
            </a:extLst>
          </p:cNvPr>
          <p:cNvSpPr txBox="1"/>
          <p:nvPr/>
        </p:nvSpPr>
        <p:spPr>
          <a:xfrm>
            <a:off x="819793" y="6581526"/>
            <a:ext cx="10552412" cy="2419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lnSpc>
                <a:spcPct val="95000"/>
              </a:lnSpc>
              <a:buSzPct val="25000"/>
            </a:pPr>
            <a:r>
              <a:rPr lang="en-GB" sz="14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H2020 EU PROJECT | Topic SC1-DTH-07-2018 | GA: 826494</a:t>
            </a:r>
            <a:endParaRPr lang="en-GB" sz="1400" b="1" i="0" u="none" strike="noStrike" cap="none" baseline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6B527196-6A44-4342-A80D-82E35796EC80}"/>
              </a:ext>
            </a:extLst>
          </p:cNvPr>
          <p:cNvGrpSpPr/>
          <p:nvPr/>
        </p:nvGrpSpPr>
        <p:grpSpPr>
          <a:xfrm>
            <a:off x="349814" y="6538899"/>
            <a:ext cx="1535111" cy="245155"/>
            <a:chOff x="166688" y="6155900"/>
            <a:chExt cx="1535111" cy="245155"/>
          </a:xfrm>
        </p:grpSpPr>
        <p:pic>
          <p:nvPicPr>
            <p:cNvPr id="15" name="Imagen 3" descr="Resultado de imagen de h2020 logo">
              <a:extLst>
                <a:ext uri="{FF2B5EF4-FFF2-40B4-BE49-F238E27FC236}">
                  <a16:creationId xmlns:a16="http://schemas.microsoft.com/office/drawing/2014/main" xmlns="" id="{D33ADDF8-2879-45DA-B502-8384FEB28D18}"/>
                </a:ext>
              </a:extLst>
            </p:cNvPr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67894"/>
            <a:stretch/>
          </p:blipFill>
          <p:spPr bwMode="auto">
            <a:xfrm>
              <a:off x="166688" y="6155900"/>
              <a:ext cx="498476" cy="241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Imagen 3" descr="Resultado de imagen de h2020 logo">
              <a:extLst>
                <a:ext uri="{FF2B5EF4-FFF2-40B4-BE49-F238E27FC236}">
                  <a16:creationId xmlns:a16="http://schemas.microsoft.com/office/drawing/2014/main" xmlns="" id="{F1D10C12-0A43-4184-B162-00C3D2FD3618}"/>
                </a:ext>
              </a:extLst>
            </p:cNvPr>
            <p:cNvPicPr/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1698" t="29685"/>
            <a:stretch/>
          </p:blipFill>
          <p:spPr bwMode="auto">
            <a:xfrm>
              <a:off x="641350" y="6230938"/>
              <a:ext cx="1060449" cy="1701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n 3" descr="Resultado de imagen de h2020 logo">
              <a:extLst>
                <a:ext uri="{FF2B5EF4-FFF2-40B4-BE49-F238E27FC236}">
                  <a16:creationId xmlns:a16="http://schemas.microsoft.com/office/drawing/2014/main" xmlns="" id="{B433E288-CEE7-469C-8029-199387D8442D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6360" r="40695"/>
            <a:stretch/>
          </p:blipFill>
          <p:spPr bwMode="auto">
            <a:xfrm>
              <a:off x="1025844" y="6159076"/>
              <a:ext cx="45719" cy="24193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" name="Obraz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4" y="5518232"/>
            <a:ext cx="731521" cy="786386"/>
          </a:xfrm>
          <a:prstGeom prst="rect">
            <a:avLst/>
          </a:prstGeom>
        </p:spPr>
      </p:pic>
      <p:sp>
        <p:nvSpPr>
          <p:cNvPr id="20" name="Prostokąt 19"/>
          <p:cNvSpPr/>
          <p:nvPr/>
        </p:nvSpPr>
        <p:spPr>
          <a:xfrm>
            <a:off x="4790439" y="5735607"/>
            <a:ext cx="242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en-US" dirty="0" smtClean="0">
                <a:solidFill>
                  <a:schemeClr val="tx2"/>
                </a:solidFill>
                <a:hlinkClick r:id="rId6"/>
              </a:rPr>
              <a:t>http://dice.cyfronet.pl/</a:t>
            </a:r>
            <a:r>
              <a:rPr lang="pl-PL" altLang="en-US" dirty="0" smtClean="0">
                <a:solidFill>
                  <a:schemeClr val="tx2"/>
                </a:solidFill>
              </a:rPr>
              <a:t> </a:t>
            </a:r>
            <a:endParaRPr lang="pl-PL" dirty="0"/>
          </a:p>
        </p:txBody>
      </p:sp>
      <p:pic>
        <p:nvPicPr>
          <p:cNvPr id="21" name="Picture 2" descr="E:\Teaming2\cyfronet_logo_kolo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308" y="5468408"/>
            <a:ext cx="1789988" cy="8640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495630" y="5388942"/>
            <a:ext cx="576064" cy="103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14688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75443D7-0F03-48B5-8935-B9F070AA4D5D}"/>
              </a:ext>
            </a:extLst>
          </p:cNvPr>
          <p:cNvSpPr/>
          <p:nvPr/>
        </p:nvSpPr>
        <p:spPr>
          <a:xfrm>
            <a:off x="0" y="6277659"/>
            <a:ext cx="12192000" cy="85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CD33FA1-803B-4988-9992-CAE8463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1197" y="6445796"/>
            <a:ext cx="2743200" cy="365125"/>
          </a:xfrm>
        </p:spPr>
        <p:txBody>
          <a:bodyPr/>
          <a:lstStyle/>
          <a:p>
            <a:fld id="{94F1F4A7-662D-4B4B-851B-9948DF7CB739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6BC9BB-05DC-4D12-A074-2A24A549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580" t="9208" r="32843" b="14108"/>
          <a:stretch/>
        </p:blipFill>
        <p:spPr>
          <a:xfrm>
            <a:off x="711448" y="6401346"/>
            <a:ext cx="1038225" cy="37878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9A1FD0E-AD72-471A-B555-E1289F38C6B6}"/>
              </a:ext>
            </a:extLst>
          </p:cNvPr>
          <p:cNvCxnSpPr/>
          <p:nvPr/>
        </p:nvCxnSpPr>
        <p:spPr>
          <a:xfrm flipV="1">
            <a:off x="646546" y="-3175"/>
            <a:ext cx="1154" cy="75600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885A6BA-35DC-4D16-940C-54D0B0BBFB98}"/>
              </a:ext>
            </a:extLst>
          </p:cNvPr>
          <p:cNvCxnSpPr/>
          <p:nvPr/>
        </p:nvCxnSpPr>
        <p:spPr>
          <a:xfrm>
            <a:off x="0" y="504825"/>
            <a:ext cx="12192000" cy="0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85">
            <a:extLst>
              <a:ext uri="{FF2B5EF4-FFF2-40B4-BE49-F238E27FC236}">
                <a16:creationId xmlns:a16="http://schemas.microsoft.com/office/drawing/2014/main" xmlns="" id="{8671F6AC-CDF5-4E2C-8D39-4E93C60BF12D}"/>
              </a:ext>
            </a:extLst>
          </p:cNvPr>
          <p:cNvSpPr txBox="1"/>
          <p:nvPr/>
        </p:nvSpPr>
        <p:spPr>
          <a:xfrm>
            <a:off x="695325" y="515281"/>
            <a:ext cx="10556702" cy="2181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US" sz="2000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Goal: run models on HPC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, browse models, inputs and outputs</a:t>
            </a:r>
            <a:endParaRPr sz="2000" b="1" i="0" u="none" strike="noStrike" cap="none" baseline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2" name="Shape 85">
            <a:extLst>
              <a:ext uri="{FF2B5EF4-FFF2-40B4-BE49-F238E27FC236}">
                <a16:creationId xmlns:a16="http://schemas.microsoft.com/office/drawing/2014/main" xmlns="" id="{E1235350-9B23-40D4-9636-9524A4D3A0E1}"/>
              </a:ext>
            </a:extLst>
          </p:cNvPr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sz="25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1" name="Shape 85">
            <a:extLst>
              <a:ext uri="{FF2B5EF4-FFF2-40B4-BE49-F238E27FC236}">
                <a16:creationId xmlns:a16="http://schemas.microsoft.com/office/drawing/2014/main" xmlns="" id="{EAC65B53-8AE3-4A49-AB3A-C61B3CED8C92}"/>
              </a:ext>
            </a:extLst>
          </p:cNvPr>
          <p:cNvSpPr txBox="1"/>
          <p:nvPr/>
        </p:nvSpPr>
        <p:spPr>
          <a:xfrm>
            <a:off x="700769" y="47079"/>
            <a:ext cx="10552412" cy="4191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T2.5 User </a:t>
            </a:r>
            <a:r>
              <a:rPr lang="pl-PL" sz="2800" dirty="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I</a:t>
            </a:r>
            <a:r>
              <a:rPr lang="en-US" sz="2800" dirty="0" err="1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nterfaces</a:t>
            </a:r>
            <a:r>
              <a:rPr lang="en-US" sz="2800" dirty="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and APIs</a:t>
            </a:r>
            <a:endParaRPr sz="28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647699" y="967930"/>
            <a:ext cx="10794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</a:t>
            </a:r>
            <a:r>
              <a:rPr lang="en-US" dirty="0" smtClean="0"/>
              <a:t> main elements: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Infrastructure -&gt; Prometheus (T2.3)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Run jobs on Prometheus using </a:t>
            </a:r>
            <a:r>
              <a:rPr lang="pl-PL" dirty="0" smtClean="0"/>
              <a:t>a </a:t>
            </a:r>
            <a:r>
              <a:rPr lang="en-US" dirty="0" smtClean="0"/>
              <a:t>REST API -&gt; </a:t>
            </a:r>
            <a:r>
              <a:rPr lang="en-US" dirty="0" err="1" smtClean="0"/>
              <a:t>Rimrock</a:t>
            </a:r>
            <a:r>
              <a:rPr lang="pl-PL" dirty="0" smtClean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https://submit.plgrid.pl</a:t>
            </a:r>
            <a:r>
              <a:rPr lang="en-US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Manage data stored on Prometheus </a:t>
            </a:r>
            <a:r>
              <a:rPr lang="pl-PL" dirty="0" err="1" smtClean="0"/>
              <a:t>using</a:t>
            </a:r>
            <a:r>
              <a:rPr lang="pl-PL" dirty="0" smtClean="0"/>
              <a:t> Web </a:t>
            </a:r>
            <a:r>
              <a:rPr lang="en-US" dirty="0" smtClean="0"/>
              <a:t>and</a:t>
            </a:r>
            <a:r>
              <a:rPr lang="pl-PL" dirty="0" err="1" smtClean="0"/>
              <a:t>/or</a:t>
            </a:r>
            <a:r>
              <a:rPr lang="pl-PL" dirty="0" smtClean="0"/>
              <a:t> a </a:t>
            </a:r>
            <a:r>
              <a:rPr lang="en-US" dirty="0" smtClean="0"/>
              <a:t> REST API -&gt; </a:t>
            </a:r>
            <a:r>
              <a:rPr lang="en-US" dirty="0" err="1" smtClean="0"/>
              <a:t>PLGData</a:t>
            </a:r>
            <a:r>
              <a:rPr lang="pl-PL" dirty="0" smtClean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https://data.plgrid.pl</a:t>
            </a:r>
            <a:r>
              <a:rPr lang="en-US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Models repository and versioning -&gt; </a:t>
            </a:r>
            <a:r>
              <a:rPr lang="en-US" dirty="0" err="1" smtClean="0"/>
              <a:t>GitLab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Organize model execution on patient data -&gt; M</a:t>
            </a:r>
            <a:r>
              <a:rPr lang="pl-PL" dirty="0" err="1" smtClean="0"/>
              <a:t>odel</a:t>
            </a:r>
            <a:r>
              <a:rPr lang="pl-PL" dirty="0" smtClean="0"/>
              <a:t> </a:t>
            </a:r>
            <a:r>
              <a:rPr lang="en-US" dirty="0" smtClean="0"/>
              <a:t>E</a:t>
            </a:r>
            <a:r>
              <a:rPr lang="pl-PL" dirty="0" err="1" smtClean="0"/>
              <a:t>xecution</a:t>
            </a:r>
            <a:r>
              <a:rPr lang="pl-PL" dirty="0" smtClean="0"/>
              <a:t> </a:t>
            </a:r>
            <a:r>
              <a:rPr lang="en-US" dirty="0" smtClean="0"/>
              <a:t>E</a:t>
            </a:r>
            <a:r>
              <a:rPr lang="pl-PL" dirty="0" err="1" smtClean="0"/>
              <a:t>nvironment</a:t>
            </a:r>
            <a:r>
              <a:rPr lang="pl-PL" dirty="0" smtClean="0"/>
              <a:t> (MEE)</a:t>
            </a:r>
            <a:endParaRPr lang="en-US" dirty="0" smtClean="0"/>
          </a:p>
        </p:txBody>
      </p:sp>
      <p:grpSp>
        <p:nvGrpSpPr>
          <p:cNvPr id="3" name="Grupa 39"/>
          <p:cNvGrpSpPr/>
          <p:nvPr/>
        </p:nvGrpSpPr>
        <p:grpSpPr>
          <a:xfrm>
            <a:off x="656037" y="3146934"/>
            <a:ext cx="3212929" cy="1795224"/>
            <a:chOff x="483262" y="2667445"/>
            <a:chExt cx="3212929" cy="1795224"/>
          </a:xfrm>
        </p:grpSpPr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3262" y="2667445"/>
              <a:ext cx="3212929" cy="1795224"/>
            </a:xfrm>
            <a:prstGeom prst="rect">
              <a:avLst/>
            </a:prstGeom>
          </p:spPr>
        </p:pic>
        <p:sp>
          <p:nvSpPr>
            <p:cNvPr id="36" name="Prostokąt 35"/>
            <p:cNvSpPr/>
            <p:nvPr/>
          </p:nvSpPr>
          <p:spPr>
            <a:xfrm>
              <a:off x="567017" y="2762288"/>
              <a:ext cx="28886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1</a:t>
              </a:r>
              <a:endParaRPr lang="en-US" sz="1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</p:grpSp>
      <p:grpSp>
        <p:nvGrpSpPr>
          <p:cNvPr id="6" name="Grupa 25"/>
          <p:cNvGrpSpPr/>
          <p:nvPr/>
        </p:nvGrpSpPr>
        <p:grpSpPr>
          <a:xfrm>
            <a:off x="1756731" y="2860147"/>
            <a:ext cx="2355352" cy="2051436"/>
            <a:chOff x="2807921" y="3720604"/>
            <a:chExt cx="2355352" cy="2051436"/>
          </a:xfrm>
        </p:grpSpPr>
        <p:pic>
          <p:nvPicPr>
            <p:cNvPr id="32" name="Obraz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07921" y="3720604"/>
              <a:ext cx="2355352" cy="2051436"/>
            </a:xfrm>
            <a:prstGeom prst="rect">
              <a:avLst/>
            </a:prstGeom>
          </p:spPr>
        </p:pic>
        <p:sp>
          <p:nvSpPr>
            <p:cNvPr id="37" name="Prostokąt 36"/>
            <p:cNvSpPr/>
            <p:nvPr/>
          </p:nvSpPr>
          <p:spPr>
            <a:xfrm>
              <a:off x="2878021" y="3907809"/>
              <a:ext cx="28886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2</a:t>
              </a:r>
            </a:p>
          </p:txBody>
        </p:sp>
      </p:grpSp>
      <p:grpSp>
        <p:nvGrpSpPr>
          <p:cNvPr id="7" name="Grupa 14"/>
          <p:cNvGrpSpPr/>
          <p:nvPr/>
        </p:nvGrpSpPr>
        <p:grpSpPr>
          <a:xfrm>
            <a:off x="1609735" y="4044546"/>
            <a:ext cx="2259231" cy="1833071"/>
            <a:chOff x="5640351" y="3316042"/>
            <a:chExt cx="2259231" cy="1833071"/>
          </a:xfrm>
        </p:grpSpPr>
        <p:pic>
          <p:nvPicPr>
            <p:cNvPr id="31" name="Obraz 3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640351" y="3316042"/>
              <a:ext cx="2259231" cy="1833071"/>
            </a:xfrm>
            <a:prstGeom prst="rect">
              <a:avLst/>
            </a:prstGeom>
          </p:spPr>
        </p:pic>
        <p:sp>
          <p:nvSpPr>
            <p:cNvPr id="38" name="Prostokąt 37"/>
            <p:cNvSpPr/>
            <p:nvPr/>
          </p:nvSpPr>
          <p:spPr>
            <a:xfrm>
              <a:off x="5807138" y="3459038"/>
              <a:ext cx="28886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3</a:t>
              </a:r>
            </a:p>
          </p:txBody>
        </p:sp>
      </p:grpSp>
      <p:grpSp>
        <p:nvGrpSpPr>
          <p:cNvPr id="8" name="Grupa 42"/>
          <p:cNvGrpSpPr/>
          <p:nvPr/>
        </p:nvGrpSpPr>
        <p:grpSpPr>
          <a:xfrm>
            <a:off x="5618957" y="3071874"/>
            <a:ext cx="3570136" cy="2231335"/>
            <a:chOff x="7495428" y="3231156"/>
            <a:chExt cx="3570136" cy="2231335"/>
          </a:xfrm>
        </p:grpSpPr>
        <p:pic>
          <p:nvPicPr>
            <p:cNvPr id="29" name="Obraz 2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495428" y="3231156"/>
              <a:ext cx="3570136" cy="2231335"/>
            </a:xfrm>
            <a:prstGeom prst="rect">
              <a:avLst/>
            </a:prstGeom>
          </p:spPr>
        </p:pic>
        <p:sp>
          <p:nvSpPr>
            <p:cNvPr id="39" name="Prostokąt 38"/>
            <p:cNvSpPr/>
            <p:nvPr/>
          </p:nvSpPr>
          <p:spPr>
            <a:xfrm>
              <a:off x="8010974" y="3352558"/>
              <a:ext cx="28886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5</a:t>
              </a:r>
              <a:endParaRPr lang="en-US" sz="1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</p:grpSp>
      <p:grpSp>
        <p:nvGrpSpPr>
          <p:cNvPr id="9" name="Grupa 43"/>
          <p:cNvGrpSpPr/>
          <p:nvPr/>
        </p:nvGrpSpPr>
        <p:grpSpPr>
          <a:xfrm>
            <a:off x="9965663" y="3580331"/>
            <a:ext cx="1953342" cy="1245656"/>
            <a:chOff x="5446669" y="4044547"/>
            <a:chExt cx="2708736" cy="2030108"/>
          </a:xfrm>
        </p:grpSpPr>
        <p:pic>
          <p:nvPicPr>
            <p:cNvPr id="41" name="Obraz 4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446669" y="4044547"/>
              <a:ext cx="2708736" cy="2030108"/>
            </a:xfrm>
            <a:prstGeom prst="rect">
              <a:avLst/>
            </a:prstGeom>
          </p:spPr>
        </p:pic>
        <p:sp>
          <p:nvSpPr>
            <p:cNvPr id="42" name="Prostokąt 41"/>
            <p:cNvSpPr/>
            <p:nvPr/>
          </p:nvSpPr>
          <p:spPr>
            <a:xfrm>
              <a:off x="5563298" y="4436773"/>
              <a:ext cx="28886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4</a:t>
              </a:r>
            </a:p>
          </p:txBody>
        </p:sp>
      </p:grpSp>
      <p:sp>
        <p:nvSpPr>
          <p:cNvPr id="45" name="Strzałka w lewo i prawo 44"/>
          <p:cNvSpPr/>
          <p:nvPr/>
        </p:nvSpPr>
        <p:spPr>
          <a:xfrm>
            <a:off x="4206240" y="3318000"/>
            <a:ext cx="1224501" cy="1434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trzałka w lewo i prawo 45"/>
          <p:cNvSpPr/>
          <p:nvPr/>
        </p:nvSpPr>
        <p:spPr>
          <a:xfrm>
            <a:off x="4072326" y="4961081"/>
            <a:ext cx="1224501" cy="1434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rzałka w lewo i prawo 46"/>
          <p:cNvSpPr/>
          <p:nvPr/>
        </p:nvSpPr>
        <p:spPr>
          <a:xfrm>
            <a:off x="9248694" y="4171774"/>
            <a:ext cx="612250" cy="1434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20041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75443D7-0F03-48B5-8935-B9F070AA4D5D}"/>
              </a:ext>
            </a:extLst>
          </p:cNvPr>
          <p:cNvSpPr/>
          <p:nvPr/>
        </p:nvSpPr>
        <p:spPr>
          <a:xfrm>
            <a:off x="0" y="6277659"/>
            <a:ext cx="12192000" cy="85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CD33FA1-803B-4988-9992-CAE8463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1197" y="6445796"/>
            <a:ext cx="2743200" cy="365125"/>
          </a:xfrm>
        </p:spPr>
        <p:txBody>
          <a:bodyPr/>
          <a:lstStyle/>
          <a:p>
            <a:fld id="{94F1F4A7-662D-4B4B-851B-9948DF7CB739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6BC9BB-05DC-4D12-A074-2A24A549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580" t="9208" r="32843" b="14108"/>
          <a:stretch/>
        </p:blipFill>
        <p:spPr>
          <a:xfrm>
            <a:off x="711448" y="6401346"/>
            <a:ext cx="1038225" cy="37878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9A1FD0E-AD72-471A-B555-E1289F38C6B6}"/>
              </a:ext>
            </a:extLst>
          </p:cNvPr>
          <p:cNvCxnSpPr/>
          <p:nvPr/>
        </p:nvCxnSpPr>
        <p:spPr>
          <a:xfrm flipV="1">
            <a:off x="646546" y="-3175"/>
            <a:ext cx="1154" cy="75600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885A6BA-35DC-4D16-940C-54D0B0BBFB98}"/>
              </a:ext>
            </a:extLst>
          </p:cNvPr>
          <p:cNvCxnSpPr/>
          <p:nvPr/>
        </p:nvCxnSpPr>
        <p:spPr>
          <a:xfrm>
            <a:off x="0" y="504825"/>
            <a:ext cx="12192000" cy="0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85">
            <a:extLst>
              <a:ext uri="{FF2B5EF4-FFF2-40B4-BE49-F238E27FC236}">
                <a16:creationId xmlns:a16="http://schemas.microsoft.com/office/drawing/2014/main" xmlns="" id="{8671F6AC-CDF5-4E2C-8D39-4E93C60BF12D}"/>
              </a:ext>
            </a:extLst>
          </p:cNvPr>
          <p:cNvSpPr txBox="1"/>
          <p:nvPr/>
        </p:nvSpPr>
        <p:spPr>
          <a:xfrm>
            <a:off x="695325" y="515281"/>
            <a:ext cx="10556702" cy="2181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GB" sz="2000" i="0" u="none" strike="noStrike" cap="none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Organize</a:t>
            </a:r>
            <a:r>
              <a:rPr lang="en-GB" sz="2000" i="0" u="none" strike="noStrike" cap="none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research on patient data</a:t>
            </a:r>
            <a:endParaRPr lang="en-GB" sz="2000" b="1" i="0" u="none" strike="noStrike" cap="none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2" name="Shape 85">
            <a:extLst>
              <a:ext uri="{FF2B5EF4-FFF2-40B4-BE49-F238E27FC236}">
                <a16:creationId xmlns:a16="http://schemas.microsoft.com/office/drawing/2014/main" xmlns="" id="{E1235350-9B23-40D4-9636-9524A4D3A0E1}"/>
              </a:ext>
            </a:extLst>
          </p:cNvPr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GB" sz="2500" i="0" u="none" strike="noStrike" cap="none" baseline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1" name="Shape 85">
            <a:extLst>
              <a:ext uri="{FF2B5EF4-FFF2-40B4-BE49-F238E27FC236}">
                <a16:creationId xmlns:a16="http://schemas.microsoft.com/office/drawing/2014/main" xmlns="" id="{EAC65B53-8AE3-4A49-AB3A-C61B3CED8C92}"/>
              </a:ext>
            </a:extLst>
          </p:cNvPr>
          <p:cNvSpPr txBox="1"/>
          <p:nvPr/>
        </p:nvSpPr>
        <p:spPr>
          <a:xfrm>
            <a:off x="700769" y="47079"/>
            <a:ext cx="10552412" cy="4191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GB" sz="280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T2.5 Model Execution Environment</a:t>
            </a:r>
            <a:endParaRPr lang="en-GB" sz="2800" i="0" u="none" strike="noStrike" cap="none" baseline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647699" y="835075"/>
            <a:ext cx="10794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Integrated with </a:t>
            </a:r>
            <a:r>
              <a:rPr lang="en-GB" dirty="0" err="1" smtClean="0"/>
              <a:t>PLGrid</a:t>
            </a:r>
            <a:r>
              <a:rPr lang="en-GB" dirty="0" smtClean="0"/>
              <a:t> infrastructure (automatic execution on the HPC cluster and data management)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Give possibilities to upload and download files to/from Prometheus 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But can be integrated for PRIMAGE with other file storage infrastructure (cloud)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Connected with </a:t>
            </a:r>
            <a:r>
              <a:rPr lang="en-GB" dirty="0" err="1" smtClean="0"/>
              <a:t>GitLab</a:t>
            </a:r>
            <a:r>
              <a:rPr lang="en-GB" dirty="0" smtClean="0"/>
              <a:t> repositories for model versioning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Simulations are organised in pipelines (more on them in the WP5 presentation)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66267" y="2515458"/>
            <a:ext cx="5486400" cy="34290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565" y="2851993"/>
            <a:ext cx="2708736" cy="2030108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72267" y="1845093"/>
            <a:ext cx="2369046" cy="2063363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27174" y="4103572"/>
            <a:ext cx="2259231" cy="1833071"/>
          </a:xfrm>
          <a:prstGeom prst="rect">
            <a:avLst/>
          </a:prstGeom>
        </p:spPr>
      </p:pic>
      <p:sp>
        <p:nvSpPr>
          <p:cNvPr id="11" name="Ramka 10"/>
          <p:cNvSpPr/>
          <p:nvPr/>
        </p:nvSpPr>
        <p:spPr>
          <a:xfrm>
            <a:off x="787566" y="2812236"/>
            <a:ext cx="2708736" cy="2069865"/>
          </a:xfrm>
          <a:prstGeom prst="frame">
            <a:avLst>
              <a:gd name="adj1" fmla="val 2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amka 17"/>
          <p:cNvSpPr/>
          <p:nvPr/>
        </p:nvSpPr>
        <p:spPr>
          <a:xfrm>
            <a:off x="5543771" y="4086470"/>
            <a:ext cx="1354368" cy="445774"/>
          </a:xfrm>
          <a:prstGeom prst="frame">
            <a:avLst>
              <a:gd name="adj1" fmla="val 5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Strzałka w prawo 12"/>
          <p:cNvSpPr/>
          <p:nvPr/>
        </p:nvSpPr>
        <p:spPr>
          <a:xfrm rot="12067794">
            <a:off x="3461889" y="3786270"/>
            <a:ext cx="2103812" cy="11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amka 19"/>
          <p:cNvSpPr/>
          <p:nvPr/>
        </p:nvSpPr>
        <p:spPr>
          <a:xfrm>
            <a:off x="7429555" y="4103571"/>
            <a:ext cx="601262" cy="222887"/>
          </a:xfrm>
          <a:prstGeom prst="frame">
            <a:avLst>
              <a:gd name="adj1" fmla="val 11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Ramka 22"/>
          <p:cNvSpPr/>
          <p:nvPr/>
        </p:nvSpPr>
        <p:spPr>
          <a:xfrm>
            <a:off x="9572267" y="1797182"/>
            <a:ext cx="2369046" cy="2069865"/>
          </a:xfrm>
          <a:prstGeom prst="frame">
            <a:avLst>
              <a:gd name="adj1" fmla="val 2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Ramka 23"/>
          <p:cNvSpPr/>
          <p:nvPr/>
        </p:nvSpPr>
        <p:spPr>
          <a:xfrm>
            <a:off x="9572266" y="4064130"/>
            <a:ext cx="2314139" cy="1872514"/>
          </a:xfrm>
          <a:prstGeom prst="frame">
            <a:avLst>
              <a:gd name="adj1" fmla="val 2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Ramka 24"/>
          <p:cNvSpPr/>
          <p:nvPr/>
        </p:nvSpPr>
        <p:spPr>
          <a:xfrm>
            <a:off x="4513794" y="4532243"/>
            <a:ext cx="4677913" cy="1470991"/>
          </a:xfrm>
          <a:prstGeom prst="frame">
            <a:avLst>
              <a:gd name="adj1" fmla="val 1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Strzałka w prawo 26"/>
          <p:cNvSpPr/>
          <p:nvPr/>
        </p:nvSpPr>
        <p:spPr>
          <a:xfrm rot="19071648">
            <a:off x="7800158" y="3477264"/>
            <a:ext cx="1880956" cy="119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Strzałka w prawo 27"/>
          <p:cNvSpPr/>
          <p:nvPr/>
        </p:nvSpPr>
        <p:spPr>
          <a:xfrm rot="1700785">
            <a:off x="9186434" y="5226087"/>
            <a:ext cx="368173" cy="55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rostokąt 32"/>
          <p:cNvSpPr/>
          <p:nvPr/>
        </p:nvSpPr>
        <p:spPr>
          <a:xfrm>
            <a:off x="6057383" y="4744518"/>
            <a:ext cx="14436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Browse inputs </a:t>
            </a:r>
          </a:p>
          <a:p>
            <a:pPr algn="ctr"/>
            <a:r>
              <a:rPr lang="en-GB" sz="16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and outputs</a:t>
            </a:r>
            <a:endParaRPr lang="en-GB" sz="1600" b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4" name="Prostokąt 33"/>
          <p:cNvSpPr/>
          <p:nvPr/>
        </p:nvSpPr>
        <p:spPr>
          <a:xfrm>
            <a:off x="1063849" y="4972750"/>
            <a:ext cx="194995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Select model version</a:t>
            </a:r>
            <a:endParaRPr lang="en-GB" sz="1600" b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5" name="Prostokąt 34"/>
          <p:cNvSpPr/>
          <p:nvPr/>
        </p:nvSpPr>
        <p:spPr>
          <a:xfrm>
            <a:off x="7523603" y="3725576"/>
            <a:ext cx="52129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Run</a:t>
            </a:r>
            <a:endParaRPr lang="en-GB" sz="1600" b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9" name="Ramka 28"/>
          <p:cNvSpPr/>
          <p:nvPr/>
        </p:nvSpPr>
        <p:spPr>
          <a:xfrm>
            <a:off x="4415692" y="2962031"/>
            <a:ext cx="3806093" cy="562707"/>
          </a:xfrm>
          <a:prstGeom prst="frame">
            <a:avLst>
              <a:gd name="adj1" fmla="val 11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Prostokąt 29"/>
          <p:cNvSpPr/>
          <p:nvPr/>
        </p:nvSpPr>
        <p:spPr>
          <a:xfrm>
            <a:off x="4407068" y="2682218"/>
            <a:ext cx="296382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Patient and relevant clinical data</a:t>
            </a:r>
            <a:endParaRPr lang="en-GB" sz="1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61693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75443D7-0F03-48B5-8935-B9F070AA4D5D}"/>
              </a:ext>
            </a:extLst>
          </p:cNvPr>
          <p:cNvSpPr/>
          <p:nvPr/>
        </p:nvSpPr>
        <p:spPr>
          <a:xfrm>
            <a:off x="0" y="6277659"/>
            <a:ext cx="12192000" cy="85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CD33FA1-803B-4988-9992-CAE8463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1197" y="6445796"/>
            <a:ext cx="2743200" cy="365125"/>
          </a:xfrm>
        </p:spPr>
        <p:txBody>
          <a:bodyPr/>
          <a:lstStyle/>
          <a:p>
            <a:fld id="{94F1F4A7-662D-4B4B-851B-9948DF7CB739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6BC9BB-05DC-4D12-A074-2A24A549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580" t="9208" r="32843" b="14108"/>
          <a:stretch/>
        </p:blipFill>
        <p:spPr>
          <a:xfrm>
            <a:off x="711448" y="6401346"/>
            <a:ext cx="1038225" cy="37878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9A1FD0E-AD72-471A-B555-E1289F38C6B6}"/>
              </a:ext>
            </a:extLst>
          </p:cNvPr>
          <p:cNvCxnSpPr/>
          <p:nvPr/>
        </p:nvCxnSpPr>
        <p:spPr>
          <a:xfrm flipV="1">
            <a:off x="646546" y="-3175"/>
            <a:ext cx="1154" cy="75600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885A6BA-35DC-4D16-940C-54D0B0BBFB98}"/>
              </a:ext>
            </a:extLst>
          </p:cNvPr>
          <p:cNvCxnSpPr/>
          <p:nvPr/>
        </p:nvCxnSpPr>
        <p:spPr>
          <a:xfrm>
            <a:off x="0" y="504825"/>
            <a:ext cx="12192000" cy="0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85">
            <a:extLst>
              <a:ext uri="{FF2B5EF4-FFF2-40B4-BE49-F238E27FC236}">
                <a16:creationId xmlns:a16="http://schemas.microsoft.com/office/drawing/2014/main" xmlns="" id="{8671F6AC-CDF5-4E2C-8D39-4E93C60BF12D}"/>
              </a:ext>
            </a:extLst>
          </p:cNvPr>
          <p:cNvSpPr txBox="1"/>
          <p:nvPr/>
        </p:nvSpPr>
        <p:spPr>
          <a:xfrm>
            <a:off x="695325" y="515281"/>
            <a:ext cx="10556702" cy="2181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GB" sz="2000" i="0" u="none" strike="noStrike" cap="none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Submit Prometheus</a:t>
            </a:r>
            <a:r>
              <a:rPr lang="en-GB" sz="2000" i="0" u="none" strike="noStrike" cap="none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lang="en-GB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Computations</a:t>
            </a:r>
            <a:r>
              <a:rPr lang="en-GB" sz="2000" i="0" u="none" strike="noStrike" cap="none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using REST API</a:t>
            </a:r>
            <a:endParaRPr lang="en-GB" sz="2000" b="1" i="0" u="none" strike="noStrike" cap="none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2" name="Shape 85">
            <a:extLst>
              <a:ext uri="{FF2B5EF4-FFF2-40B4-BE49-F238E27FC236}">
                <a16:creationId xmlns:a16="http://schemas.microsoft.com/office/drawing/2014/main" xmlns="" id="{E1235350-9B23-40D4-9636-9524A4D3A0E1}"/>
              </a:ext>
            </a:extLst>
          </p:cNvPr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GB" sz="2500" i="0" u="none" strike="noStrike" cap="none" baseline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1" name="Shape 85">
            <a:extLst>
              <a:ext uri="{FF2B5EF4-FFF2-40B4-BE49-F238E27FC236}">
                <a16:creationId xmlns:a16="http://schemas.microsoft.com/office/drawing/2014/main" xmlns="" id="{EAC65B53-8AE3-4A49-AB3A-C61B3CED8C92}"/>
              </a:ext>
            </a:extLst>
          </p:cNvPr>
          <p:cNvSpPr txBox="1"/>
          <p:nvPr/>
        </p:nvSpPr>
        <p:spPr>
          <a:xfrm>
            <a:off x="700769" y="47079"/>
            <a:ext cx="10552412" cy="4191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GB" sz="280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T2.5 Rimrock – Robust Remote Process Controller</a:t>
            </a:r>
            <a:endParaRPr lang="en-GB" sz="2800" i="0" u="none" strike="noStrike" cap="none" baseline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647700" y="835075"/>
            <a:ext cx="6788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Possibility to submit and monitor </a:t>
            </a:r>
            <a:r>
              <a:rPr lang="en-GB" dirty="0" err="1" smtClean="0"/>
              <a:t>Slurm</a:t>
            </a:r>
            <a:r>
              <a:rPr lang="en-GB" dirty="0" smtClean="0"/>
              <a:t> jobs executing on the Prometheus supercomputer using a REST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Secured by </a:t>
            </a:r>
            <a:r>
              <a:rPr lang="en-GB" dirty="0" err="1" smtClean="0"/>
              <a:t>PLGrid</a:t>
            </a:r>
            <a:r>
              <a:rPr lang="en-GB" dirty="0" smtClean="0"/>
              <a:t> authentication and authorisation framework</a:t>
            </a: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3540" y="2147243"/>
            <a:ext cx="3989044" cy="3474329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36321" y="967930"/>
            <a:ext cx="3816860" cy="2841057"/>
          </a:xfrm>
          <a:prstGeom prst="rect">
            <a:avLst/>
          </a:prstGeom>
        </p:spPr>
      </p:pic>
      <p:sp>
        <p:nvSpPr>
          <p:cNvPr id="29" name="pole tekstowe 28"/>
          <p:cNvSpPr txBox="1"/>
          <p:nvPr/>
        </p:nvSpPr>
        <p:spPr>
          <a:xfrm>
            <a:off x="5049078" y="4051911"/>
            <a:ext cx="6861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Example - submit a job to Prometheus using the </a:t>
            </a:r>
            <a:r>
              <a:rPr lang="en-GB" i="1" dirty="0" smtClean="0"/>
              <a:t>curl</a:t>
            </a:r>
            <a:r>
              <a:rPr lang="en-GB" dirty="0" smtClean="0"/>
              <a:t> tool:</a:t>
            </a:r>
          </a:p>
          <a:p>
            <a:endParaRPr lang="en-GB" dirty="0" smtClean="0"/>
          </a:p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proxy="`cat {path-to-proxy-file} | base64 | </a:t>
            </a:r>
            <a:r>
              <a:rPr lang="en-GB" sz="1200" dirty="0" err="1" smtClean="0">
                <a:solidFill>
                  <a:schemeClr val="accent1">
                    <a:lumMod val="75000"/>
                  </a:schemeClr>
                </a:solidFill>
              </a:rPr>
              <a:t>tr</a:t>
            </a:r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 -d '\n'`“</a:t>
            </a:r>
          </a:p>
          <a:p>
            <a:endParaRPr lang="en-GB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curl -k -X POST --data '{"host":"prometheus.cyfronet.pl", "script":"#!/bin/bash\</a:t>
            </a:r>
            <a:r>
              <a:rPr lang="en-GB" sz="1200" dirty="0" err="1" smtClean="0">
                <a:solidFill>
                  <a:schemeClr val="accent1">
                    <a:lumMod val="75000"/>
                  </a:schemeClr>
                </a:solidFill>
              </a:rPr>
              <a:t>n#SBATCH</a:t>
            </a:r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 -A {</a:t>
            </a:r>
            <a:r>
              <a:rPr lang="en-GB" sz="1200" dirty="0" err="1" smtClean="0">
                <a:solidFill>
                  <a:schemeClr val="accent1">
                    <a:lumMod val="75000"/>
                  </a:schemeClr>
                </a:solidFill>
              </a:rPr>
              <a:t>grantid</a:t>
            </a:r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}\n echo hello\n exit 0"}' \--header "Content-</a:t>
            </a:r>
            <a:r>
              <a:rPr lang="en-GB" sz="1200" dirty="0" err="1" smtClean="0">
                <a:solidFill>
                  <a:schemeClr val="accent1">
                    <a:lumMod val="75000"/>
                  </a:schemeClr>
                </a:solidFill>
              </a:rPr>
              <a:t>Type:application</a:t>
            </a:r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GB" sz="1200" dirty="0" err="1" smtClean="0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" --header "PROXY:$proxy" https://submit.plgrid.pl/api/jobs</a:t>
            </a:r>
          </a:p>
          <a:p>
            <a:endParaRPr lang="en-GB" sz="1200" dirty="0" smtClean="0"/>
          </a:p>
          <a:p>
            <a:r>
              <a:rPr lang="en-GB" dirty="0" smtClean="0"/>
              <a:t>In PRIMAGE the MEE environment will do this on your behalf</a:t>
            </a:r>
          </a:p>
        </p:txBody>
      </p:sp>
    </p:spTree>
    <p:extLst>
      <p:ext uri="{BB962C8B-B14F-4D97-AF65-F5344CB8AC3E}">
        <p14:creationId xmlns:p14="http://schemas.microsoft.com/office/powerpoint/2010/main" xmlns="" val="10033447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75443D7-0F03-48B5-8935-B9F070AA4D5D}"/>
              </a:ext>
            </a:extLst>
          </p:cNvPr>
          <p:cNvSpPr/>
          <p:nvPr/>
        </p:nvSpPr>
        <p:spPr>
          <a:xfrm>
            <a:off x="0" y="6277659"/>
            <a:ext cx="12192000" cy="85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CD33FA1-803B-4988-9992-CAE8463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1197" y="6445796"/>
            <a:ext cx="2743200" cy="365125"/>
          </a:xfrm>
        </p:spPr>
        <p:txBody>
          <a:bodyPr/>
          <a:lstStyle/>
          <a:p>
            <a:fld id="{94F1F4A7-662D-4B4B-851B-9948DF7CB739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6BC9BB-05DC-4D12-A074-2A24A549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580" t="9208" r="32843" b="14108"/>
          <a:stretch/>
        </p:blipFill>
        <p:spPr>
          <a:xfrm>
            <a:off x="711448" y="6401346"/>
            <a:ext cx="1038225" cy="37878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9A1FD0E-AD72-471A-B555-E1289F38C6B6}"/>
              </a:ext>
            </a:extLst>
          </p:cNvPr>
          <p:cNvCxnSpPr/>
          <p:nvPr/>
        </p:nvCxnSpPr>
        <p:spPr>
          <a:xfrm flipV="1">
            <a:off x="646546" y="-3175"/>
            <a:ext cx="1154" cy="75600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885A6BA-35DC-4D16-940C-54D0B0BBFB98}"/>
              </a:ext>
            </a:extLst>
          </p:cNvPr>
          <p:cNvCxnSpPr/>
          <p:nvPr/>
        </p:nvCxnSpPr>
        <p:spPr>
          <a:xfrm>
            <a:off x="0" y="504825"/>
            <a:ext cx="12192000" cy="0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85">
            <a:extLst>
              <a:ext uri="{FF2B5EF4-FFF2-40B4-BE49-F238E27FC236}">
                <a16:creationId xmlns:a16="http://schemas.microsoft.com/office/drawing/2014/main" xmlns="" id="{8671F6AC-CDF5-4E2C-8D39-4E93C60BF12D}"/>
              </a:ext>
            </a:extLst>
          </p:cNvPr>
          <p:cNvSpPr txBox="1"/>
          <p:nvPr/>
        </p:nvSpPr>
        <p:spPr>
          <a:xfrm>
            <a:off x="695325" y="515281"/>
            <a:ext cx="10556702" cy="2181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GB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Prometheus web file browser and a REST API</a:t>
            </a:r>
            <a:endParaRPr lang="en-GB" sz="2000" b="1" i="0" u="none" strike="noStrike" cap="none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2" name="Shape 85">
            <a:extLst>
              <a:ext uri="{FF2B5EF4-FFF2-40B4-BE49-F238E27FC236}">
                <a16:creationId xmlns:a16="http://schemas.microsoft.com/office/drawing/2014/main" xmlns="" id="{E1235350-9B23-40D4-9636-9524A4D3A0E1}"/>
              </a:ext>
            </a:extLst>
          </p:cNvPr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GB" sz="2500" i="0" u="none" strike="noStrike" cap="none" baseline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1" name="Shape 85">
            <a:extLst>
              <a:ext uri="{FF2B5EF4-FFF2-40B4-BE49-F238E27FC236}">
                <a16:creationId xmlns:a16="http://schemas.microsoft.com/office/drawing/2014/main" xmlns="" id="{EAC65B53-8AE3-4A49-AB3A-C61B3CED8C92}"/>
              </a:ext>
            </a:extLst>
          </p:cNvPr>
          <p:cNvSpPr txBox="1"/>
          <p:nvPr/>
        </p:nvSpPr>
        <p:spPr>
          <a:xfrm>
            <a:off x="700769" y="47079"/>
            <a:ext cx="10552412" cy="4191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GB" sz="280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T2.5 PLGData – Browse Prometheus files</a:t>
            </a:r>
            <a:endParaRPr lang="en-GB" sz="2800" i="0" u="none" strike="noStrike" cap="none" baseline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647700" y="967930"/>
            <a:ext cx="6787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Possibility to create, delete, rename and change access rights to files on the HPC cluster file system using a Web UI and a REST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Secured by </a:t>
            </a:r>
            <a:r>
              <a:rPr lang="en-GB" dirty="0" err="1" smtClean="0"/>
              <a:t>PLGrid</a:t>
            </a:r>
            <a:r>
              <a:rPr lang="en-GB" dirty="0" smtClean="0"/>
              <a:t> authentication and authorisation framework</a:t>
            </a:r>
          </a:p>
        </p:txBody>
      </p:sp>
      <p:sp>
        <p:nvSpPr>
          <p:cNvPr id="29" name="pole tekstowe 28"/>
          <p:cNvSpPr txBox="1"/>
          <p:nvPr/>
        </p:nvSpPr>
        <p:spPr>
          <a:xfrm>
            <a:off x="4938691" y="4660588"/>
            <a:ext cx="6861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Example - download a file from Prometheus:</a:t>
            </a:r>
          </a:p>
          <a:p>
            <a:endParaRPr lang="en-GB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curl -X GET </a:t>
            </a:r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https://data.plgrid.pl/download/people/plguserlogin/graph.png</a:t>
            </a:r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 --data-</a:t>
            </a:r>
            <a:r>
              <a:rPr lang="en-GB" sz="1200" dirty="0" err="1" smtClean="0">
                <a:solidFill>
                  <a:schemeClr val="accent1">
                    <a:lumMod val="75000"/>
                  </a:schemeClr>
                </a:solidFill>
              </a:rPr>
              <a:t>urlencode</a:t>
            </a:r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 proxy="`cat </a:t>
            </a:r>
            <a:r>
              <a:rPr lang="en-GB" sz="1200" dirty="0" err="1" smtClean="0">
                <a:solidFill>
                  <a:schemeClr val="accent1">
                    <a:lumMod val="75000"/>
                  </a:schemeClr>
                </a:solidFill>
              </a:rPr>
              <a:t>grid_proxy</a:t>
            </a:r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`"</a:t>
            </a:r>
            <a:endParaRPr lang="en-GB" sz="1200" dirty="0" smtClean="0"/>
          </a:p>
          <a:p>
            <a:endParaRPr lang="en-GB" dirty="0" smtClean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34877" y="967930"/>
            <a:ext cx="4365790" cy="303837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1163" y="2496121"/>
            <a:ext cx="3836958" cy="3020374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73503" y="2353586"/>
            <a:ext cx="3334474" cy="159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55401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75443D7-0F03-48B5-8935-B9F070AA4D5D}"/>
              </a:ext>
            </a:extLst>
          </p:cNvPr>
          <p:cNvSpPr/>
          <p:nvPr/>
        </p:nvSpPr>
        <p:spPr>
          <a:xfrm>
            <a:off x="0" y="6277659"/>
            <a:ext cx="12192000" cy="85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CD33FA1-803B-4988-9992-CAE8463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1197" y="6445796"/>
            <a:ext cx="2743200" cy="365125"/>
          </a:xfrm>
        </p:spPr>
        <p:txBody>
          <a:bodyPr/>
          <a:lstStyle/>
          <a:p>
            <a:fld id="{94F1F4A7-662D-4B4B-851B-9948DF7CB739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6BC9BB-05DC-4D12-A074-2A24A549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580" t="9208" r="32843" b="14108"/>
          <a:stretch/>
        </p:blipFill>
        <p:spPr>
          <a:xfrm>
            <a:off x="711448" y="6401346"/>
            <a:ext cx="1038225" cy="37878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9A1FD0E-AD72-471A-B555-E1289F38C6B6}"/>
              </a:ext>
            </a:extLst>
          </p:cNvPr>
          <p:cNvCxnSpPr/>
          <p:nvPr/>
        </p:nvCxnSpPr>
        <p:spPr>
          <a:xfrm flipV="1">
            <a:off x="646546" y="-3175"/>
            <a:ext cx="1154" cy="75600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885A6BA-35DC-4D16-940C-54D0B0BBFB98}"/>
              </a:ext>
            </a:extLst>
          </p:cNvPr>
          <p:cNvCxnSpPr/>
          <p:nvPr/>
        </p:nvCxnSpPr>
        <p:spPr>
          <a:xfrm>
            <a:off x="0" y="504825"/>
            <a:ext cx="12192000" cy="0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85">
            <a:extLst>
              <a:ext uri="{FF2B5EF4-FFF2-40B4-BE49-F238E27FC236}">
                <a16:creationId xmlns:a16="http://schemas.microsoft.com/office/drawing/2014/main" xmlns="" id="{8671F6AC-CDF5-4E2C-8D39-4E93C60BF12D}"/>
              </a:ext>
            </a:extLst>
          </p:cNvPr>
          <p:cNvSpPr txBox="1"/>
          <p:nvPr/>
        </p:nvSpPr>
        <p:spPr>
          <a:xfrm>
            <a:off x="695325" y="515281"/>
            <a:ext cx="10556702" cy="2181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GB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Additional Option: using a GUI inside a running Prometheus job</a:t>
            </a:r>
            <a:endParaRPr lang="en-GB" sz="2000" b="1" i="0" u="none" strike="noStrike" cap="none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2" name="Shape 85">
            <a:extLst>
              <a:ext uri="{FF2B5EF4-FFF2-40B4-BE49-F238E27FC236}">
                <a16:creationId xmlns:a16="http://schemas.microsoft.com/office/drawing/2014/main" xmlns="" id="{E1235350-9B23-40D4-9636-9524A4D3A0E1}"/>
              </a:ext>
            </a:extLst>
          </p:cNvPr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GB" sz="2500" i="0" u="none" strike="noStrike" cap="none" baseline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1" name="Shape 85">
            <a:extLst>
              <a:ext uri="{FF2B5EF4-FFF2-40B4-BE49-F238E27FC236}">
                <a16:creationId xmlns:a16="http://schemas.microsoft.com/office/drawing/2014/main" xmlns="" id="{EAC65B53-8AE3-4A49-AB3A-C61B3CED8C92}"/>
              </a:ext>
            </a:extLst>
          </p:cNvPr>
          <p:cNvSpPr txBox="1"/>
          <p:nvPr/>
        </p:nvSpPr>
        <p:spPr>
          <a:xfrm>
            <a:off x="700769" y="47079"/>
            <a:ext cx="10552412" cy="4191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GB" sz="280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T2.5 Graphical User Interface for Prometheus Jobs</a:t>
            </a:r>
            <a:endParaRPr lang="en-GB" sz="2800" i="0" u="none" strike="noStrike" cap="none" baseline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647700" y="921040"/>
            <a:ext cx="8925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mtClean="0"/>
              <a:t>Prometheus supports starting Graphical User Interfaces from inside of a running Slurm job (e.g. Matlab UI or Ansys RSM):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mtClean="0"/>
              <a:t>Load the “pro-viz”module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mtClean="0"/>
              <a:t>Start a new job using “pro-viz” command (not supported yet by Rimrock)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mtClean="0"/>
              <a:t>Use VNC to start Graphical User Interface on job resources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9857" y="2445258"/>
            <a:ext cx="7577594" cy="1336262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54931" y="3287613"/>
            <a:ext cx="3094586" cy="1850777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8858" y="3071072"/>
            <a:ext cx="3596114" cy="2166730"/>
          </a:xfrm>
          <a:prstGeom prst="rect">
            <a:avLst/>
          </a:prstGeom>
        </p:spPr>
      </p:pic>
      <p:sp>
        <p:nvSpPr>
          <p:cNvPr id="11" name="Strzałka wygięta w górę 10"/>
          <p:cNvSpPr/>
          <p:nvPr/>
        </p:nvSpPr>
        <p:spPr>
          <a:xfrm rot="5400000">
            <a:off x="2009542" y="3519221"/>
            <a:ext cx="775938" cy="1079159"/>
          </a:xfrm>
          <a:prstGeom prst="bentUpArrow">
            <a:avLst>
              <a:gd name="adj1" fmla="val 10360"/>
              <a:gd name="adj2" fmla="val 8733"/>
              <a:gd name="adj3" fmla="val 22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rzałka w prawo 12"/>
          <p:cNvSpPr/>
          <p:nvPr/>
        </p:nvSpPr>
        <p:spPr>
          <a:xfrm>
            <a:off x="6764972" y="4213002"/>
            <a:ext cx="669498" cy="190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pole tekstowe 19"/>
          <p:cNvSpPr txBox="1"/>
          <p:nvPr/>
        </p:nvSpPr>
        <p:spPr>
          <a:xfrm>
            <a:off x="678286" y="5183447"/>
            <a:ext cx="8925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Supported applications: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mtClean="0"/>
              <a:t>Ansys RSM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mtClean="0"/>
              <a:t>Ansys Electronic Desktop (Maxwell)</a:t>
            </a:r>
          </a:p>
        </p:txBody>
      </p:sp>
      <p:sp>
        <p:nvSpPr>
          <p:cNvPr id="23" name="pole tekstowe 22"/>
          <p:cNvSpPr txBox="1"/>
          <p:nvPr/>
        </p:nvSpPr>
        <p:spPr>
          <a:xfrm>
            <a:off x="4665805" y="5482801"/>
            <a:ext cx="2653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mtClean="0"/>
              <a:t>Matlab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mtClean="0"/>
              <a:t>Mathematica</a:t>
            </a:r>
          </a:p>
        </p:txBody>
      </p:sp>
    </p:spTree>
    <p:extLst>
      <p:ext uri="{BB962C8B-B14F-4D97-AF65-F5344CB8AC3E}">
        <p14:creationId xmlns:p14="http://schemas.microsoft.com/office/powerpoint/2010/main" xmlns="" val="24549580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D8D06DE-BCF1-40A7-85A8-DFF249BB7038}"/>
              </a:ext>
            </a:extLst>
          </p:cNvPr>
          <p:cNvSpPr/>
          <p:nvPr/>
        </p:nvSpPr>
        <p:spPr>
          <a:xfrm>
            <a:off x="0" y="5515238"/>
            <a:ext cx="4533900" cy="457199"/>
          </a:xfrm>
          <a:prstGeom prst="rect">
            <a:avLst/>
          </a:prstGeom>
          <a:solidFill>
            <a:schemeClr val="accent1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93E4262-58CD-459A-9EA8-8CE3A876F094}"/>
              </a:ext>
            </a:extLst>
          </p:cNvPr>
          <p:cNvSpPr/>
          <p:nvPr/>
        </p:nvSpPr>
        <p:spPr>
          <a:xfrm>
            <a:off x="1393371" y="3497943"/>
            <a:ext cx="10798628" cy="1830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 smtClean="0"/>
              <a:t>			</a:t>
            </a:r>
            <a:r>
              <a:rPr lang="es-ES" sz="3200" dirty="0" smtClean="0"/>
              <a:t>http://dice.cyfronet.pl/</a:t>
            </a:r>
            <a:r>
              <a:rPr lang="pl-PL" sz="3200" dirty="0" smtClean="0"/>
              <a:t> </a:t>
            </a:r>
            <a:endParaRPr lang="es-ES" sz="3200" dirty="0"/>
          </a:p>
        </p:txBody>
      </p:sp>
      <p:sp>
        <p:nvSpPr>
          <p:cNvPr id="13" name="Shape 85">
            <a:extLst>
              <a:ext uri="{FF2B5EF4-FFF2-40B4-BE49-F238E27FC236}">
                <a16:creationId xmlns="" xmlns:a16="http://schemas.microsoft.com/office/drawing/2014/main" id="{2F968AE2-C458-4BBA-A522-39E620A0655F}"/>
              </a:ext>
            </a:extLst>
          </p:cNvPr>
          <p:cNvSpPr txBox="1"/>
          <p:nvPr/>
        </p:nvSpPr>
        <p:spPr>
          <a:xfrm>
            <a:off x="3686176" y="1426178"/>
            <a:ext cx="9107090" cy="1884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US" sz="1600" i="0" u="none" strike="noStrike" cap="none" baseline="0" dirty="0">
              <a:solidFill>
                <a:srgbClr val="F8F8F8"/>
              </a:solidFill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US" sz="3000" i="0" u="none" strike="noStrike" cap="none" baseline="0" dirty="0">
              <a:solidFill>
                <a:srgbClr val="F8F8F8"/>
              </a:solidFill>
              <a:ea typeface="verdana"/>
              <a:cs typeface="verdana"/>
              <a:sym typeface="verdana"/>
            </a:endParaRPr>
          </a:p>
        </p:txBody>
      </p:sp>
      <p:sp>
        <p:nvSpPr>
          <p:cNvPr id="14" name="Shape 85">
            <a:extLst>
              <a:ext uri="{FF2B5EF4-FFF2-40B4-BE49-F238E27FC236}">
                <a16:creationId xmlns="" xmlns:a16="http://schemas.microsoft.com/office/drawing/2014/main" id="{123421B2-43D4-4867-A0F4-AE6734C6D960}"/>
              </a:ext>
            </a:extLst>
          </p:cNvPr>
          <p:cNvSpPr txBox="1"/>
          <p:nvPr/>
        </p:nvSpPr>
        <p:spPr>
          <a:xfrm>
            <a:off x="133409" y="5619347"/>
            <a:ext cx="3981391" cy="3276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95000"/>
              </a:lnSpc>
              <a:buSzPct val="25000"/>
            </a:pPr>
            <a:r>
              <a:rPr lang="pl-PL" sz="1600" i="0" u="none" strike="noStrike" cap="none" baseline="0" dirty="0" smtClean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Marek</a:t>
            </a:r>
            <a:r>
              <a:rPr lang="pl-PL" sz="1600" i="0" u="none" strike="noStrike" cap="none" dirty="0" smtClean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 </a:t>
            </a:r>
            <a:r>
              <a:rPr lang="pl-PL" sz="1600" i="0" u="none" strike="noStrike" cap="none" dirty="0" err="1" smtClean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Kasztelnik</a:t>
            </a:r>
            <a:r>
              <a:rPr lang="pl-PL" sz="1600" i="0" u="none" strike="noStrike" cap="none" baseline="0" dirty="0" smtClean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 </a:t>
            </a:r>
            <a:r>
              <a:rPr lang="en-US" sz="1600" i="0" u="none" strike="noStrike" cap="none" dirty="0" smtClean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| </a:t>
            </a:r>
            <a:r>
              <a:rPr lang="pl-PL" sz="1600" i="0" u="none" strike="noStrike" cap="none" dirty="0" smtClean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m.k</a:t>
            </a:r>
            <a:r>
              <a:rPr lang="pl-PL" sz="1600" dirty="0" smtClean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asztelnik</a:t>
            </a:r>
            <a:r>
              <a:rPr lang="pl-PL" sz="1600" i="0" u="none" strike="noStrike" cap="none" dirty="0" smtClean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@cyfronet.pl</a:t>
            </a:r>
            <a:endParaRPr lang="en-US" sz="1600" i="0" u="none" strike="noStrike" cap="none" baseline="0" dirty="0">
              <a:solidFill>
                <a:srgbClr val="F8F8F8"/>
              </a:solidFill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US" sz="1600" i="0" u="none" strike="noStrike" cap="none" baseline="0" dirty="0">
              <a:solidFill>
                <a:srgbClr val="F8F8F8"/>
              </a:solidFill>
              <a:ea typeface="verdana"/>
              <a:cs typeface="verdana"/>
              <a:sym typeface="verdana"/>
            </a:endParaRPr>
          </a:p>
        </p:txBody>
      </p:sp>
      <p:sp>
        <p:nvSpPr>
          <p:cNvPr id="15" name="Flowchart: Manual Input 14">
            <a:extLst>
              <a:ext uri="{FF2B5EF4-FFF2-40B4-BE49-F238E27FC236}">
                <a16:creationId xmlns="" xmlns:a16="http://schemas.microsoft.com/office/drawing/2014/main" id="{89FE5EDF-C74B-4814-BC68-AC1FBBE7CC9A}"/>
              </a:ext>
            </a:extLst>
          </p:cNvPr>
          <p:cNvSpPr/>
          <p:nvPr/>
        </p:nvSpPr>
        <p:spPr>
          <a:xfrm rot="5400000" flipV="1">
            <a:off x="4229101" y="5257799"/>
            <a:ext cx="457199" cy="9652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owchart: Manual Input 17">
            <a:extLst>
              <a:ext uri="{FF2B5EF4-FFF2-40B4-BE49-F238E27FC236}">
                <a16:creationId xmlns="" xmlns:a16="http://schemas.microsoft.com/office/drawing/2014/main" id="{0AE66F46-5D7C-446E-BABA-4C14C52C6D1D}"/>
              </a:ext>
            </a:extLst>
          </p:cNvPr>
          <p:cNvSpPr/>
          <p:nvPr/>
        </p:nvSpPr>
        <p:spPr>
          <a:xfrm rot="16200000" flipV="1">
            <a:off x="2190034" y="2577909"/>
            <a:ext cx="1830231" cy="36703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0098930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496</Words>
  <Application>Microsoft Office PowerPoint</Application>
  <PresentationFormat>Niestandardowy</PresentationFormat>
  <Paragraphs>68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Office Theme</vt:lpstr>
      <vt:lpstr>Slajd 1</vt:lpstr>
      <vt:lpstr>Slajd 2</vt:lpstr>
      <vt:lpstr>Slajd 3</vt:lpstr>
      <vt:lpstr>Slajd 4</vt:lpstr>
      <vt:lpstr>Slajd 5</vt:lpstr>
      <vt:lpstr>Slajd 6</vt:lpstr>
      <vt:lpstr>Slajd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Writer .</dc:creator>
  <cp:lastModifiedBy>bubak</cp:lastModifiedBy>
  <cp:revision>71</cp:revision>
  <dcterms:created xsi:type="dcterms:W3CDTF">2018-12-10T06:44:46Z</dcterms:created>
  <dcterms:modified xsi:type="dcterms:W3CDTF">2018-12-12T15:52:53Z</dcterms:modified>
</cp:coreProperties>
</file>