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72" r:id="rId3"/>
    <p:sldId id="283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66FA"/>
    <a:srgbClr val="F87901"/>
    <a:srgbClr val="74D405"/>
    <a:srgbClr val="62B4FF"/>
    <a:srgbClr val="65B4FF"/>
    <a:srgbClr val="1D61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2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F73602-9EF7-4A36-A365-5BFEBC5CDDF2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660B4-079B-4AD9-9039-5E76EA2E128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2066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290965-E0AF-4BB8-9DDB-E9C8733C1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8263A0-91E3-4221-A308-0ED7399D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1DB32D-E669-45D2-9E6F-C6499B167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E51DD3-57EE-47C5-8512-36FBE9714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70EB43-0161-468B-A7BD-0D7C707E9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7317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0713B4-C1BB-4053-8EAE-BAD2600C3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33B4F3-2B92-4FBF-A450-55CD3CFD7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ADAD5FD-3F32-4965-A166-25F1562A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391B267-265B-4669-AF13-C82E1F6A4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4FD404-8031-4ABB-BC4E-8CE7DEA6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52575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6C0C1C9-CF96-460A-A0F3-85FCEAB76F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575F6F9-042B-4444-9191-9493AC536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AC6728-05D9-434D-9206-96821267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8B3C731-61AA-4156-AFFE-6F12047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E8E13C-4471-41EC-822D-C82E149D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71618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E5C9-C95B-43C3-8166-3D73C42A2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7CF9AF-FA99-4A1A-9C12-2A9B23341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D24F199-F29B-4B99-AFD7-74284883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3A13DC-EB79-445B-8BE1-2D61E0EE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410CF91-6EE9-40F6-8CBF-75277E04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93875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85BD05-A8E9-41D9-B488-27A4CA84C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08EE8C-0E74-4A7A-9E89-16CD3769B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24A8F98-EF58-4698-A650-1B166B6B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A926BAF-40DF-4C3E-A445-AAE36335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5A1386-3A35-46B0-9663-29EEBA98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3738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E3B8E7-0BED-4A57-B70C-AA17680CB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31D08A1-C58D-4929-85FE-AACE9B8CC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A77F591-61B0-4010-AC14-34147397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017307-FE71-4155-A41E-99C65415A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7DD286C-E3F2-417B-A5DA-F80287BB3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868020-E821-45B5-ABB2-CF200992B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14544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B1964F-C9F4-497B-9853-D1A88A43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833EE14-4963-48A4-BD84-622974E64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BF6001A-0DAA-4DC8-AC41-83D4D52F2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5061989-C527-433B-80F8-195272837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C329584-30F6-43A3-A9A7-3ED73CF31C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C77E80-EF3D-489F-8421-41683A39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7487A9C-DB5B-431C-B87C-B7EF9E17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EC611A-C3F9-4F40-9D4A-1E317667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78402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A5BAEA-784D-406F-830D-6F716213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3227FC9-EF9E-4A27-BF75-D4DCC5E9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5E14E1B-F0FC-4323-9397-D6438973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182B88E-0FC9-4899-8B31-8D64A004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20350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EDF3B9-3AFF-4CA8-A172-AEC7DEC0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D8CCF85-DBD3-4A89-AF74-92CBAD94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B4E05F0-8FA5-4A38-B72E-D743FFF3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4907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8D65CD-148B-4B76-9F64-37862331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502D8-144A-4F94-9686-722255F0C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C24163-E42A-4E29-BD49-6CA673AA6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C3010E-B7DB-4377-BA6F-7845319A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AA37775-5DF2-4950-B421-36BF5C76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3295A38-7716-464E-A979-1AB48507F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827345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B4F1D3-C128-4568-BBB2-82632E9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7127AE-3B05-4779-AA2A-0E5D55E85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CFDE1E-F5EF-4E2A-9696-F5A8B686D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87E023-ACCB-4D6D-9F4F-D38844AC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E25340-21D8-40D5-84CB-2FCAA66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1AC3DDA-83DE-4796-B24B-83BBCB8B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55060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F941E42-1831-496D-B662-51FE1E29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1ED8AD7-7399-45EE-8319-3D38D94C1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BB20B0-D60A-4453-B6EA-4384854A5B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21BC7-930C-41FD-9D5A-7A9B71FACDC1}" type="datetimeFigureOut">
              <a:rPr lang="en-GB" smtClean="0"/>
              <a:pPr/>
              <a:t>12/12/2018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A55916-E110-41D3-A9F1-EF461FFE8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122404D-7B2E-4DBE-9190-2B0C007C1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B089A-EE4B-4C9A-A45B-941E65ECD1F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68386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1044C87-D1BB-473C-95AF-DDAD4D2DAD38}"/>
              </a:ext>
            </a:extLst>
          </p:cNvPr>
          <p:cNvSpPr/>
          <p:nvPr/>
        </p:nvSpPr>
        <p:spPr>
          <a:xfrm>
            <a:off x="0" y="3497943"/>
            <a:ext cx="12192000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hape 85">
            <a:extLst>
              <a:ext uri="{FF2B5EF4-FFF2-40B4-BE49-F238E27FC236}">
                <a16:creationId xmlns:a16="http://schemas.microsoft.com/office/drawing/2014/main" xmlns="" id="{0CC7C654-3D64-4D7F-8629-21A241945450}"/>
              </a:ext>
            </a:extLst>
          </p:cNvPr>
          <p:cNvSpPr txBox="1"/>
          <p:nvPr/>
        </p:nvSpPr>
        <p:spPr>
          <a:xfrm>
            <a:off x="367334" y="3725129"/>
            <a:ext cx="11340112" cy="108385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4000" i="0" u="none" strike="noStrike" cap="none" baseline="0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T3.4 (M12-M36)</a:t>
            </a:r>
            <a:r>
              <a:rPr lang="pl-PL" sz="4000" i="0" u="none" strike="noStrike" cap="none" dirty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30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Database for Clinical Data</a:t>
            </a: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10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Marek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Kasztelnik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Tomasz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Gubała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Marian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Bubak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| Academic Computer Centre </a:t>
            </a:r>
            <a:r>
              <a:rPr lang="en-GB" sz="1600" b="1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Cyfronet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 AGH, </a:t>
            </a:r>
            <a:r>
              <a:rPr lang="en-GB" sz="1600" dirty="0" err="1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Kraków</a:t>
            </a:r>
            <a:r>
              <a:rPr lang="en-GB" sz="16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, Poland</a:t>
            </a:r>
            <a:endParaRPr lang="pl-PL" sz="16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endParaRPr lang="en-GB" sz="140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>
              <a:lnSpc>
                <a:spcPct val="95000"/>
              </a:lnSpc>
              <a:buSzPct val="25000"/>
            </a:pPr>
            <a:r>
              <a:rPr lang="en-GB" sz="1400" dirty="0" smtClean="0">
                <a:solidFill>
                  <a:srgbClr val="F8F8F8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12/12/2018</a:t>
            </a:r>
            <a:endParaRPr lang="en-GB" sz="1400" i="0" u="none" strike="noStrike" cap="none" baseline="0" dirty="0" smtClean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3000" i="0" u="none" strike="noStrike" cap="none" baseline="0" dirty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489946"/>
            <a:ext cx="12192000" cy="36805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D908B0E5-21AC-4B09-AC08-F752079E797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3723332" y="935734"/>
            <a:ext cx="4745335" cy="1731265"/>
          </a:xfrm>
          <a:prstGeom prst="rect">
            <a:avLst/>
          </a:prstGeom>
        </p:spPr>
      </p:pic>
      <p:sp>
        <p:nvSpPr>
          <p:cNvPr id="14" name="Shape 85">
            <a:extLst>
              <a:ext uri="{FF2B5EF4-FFF2-40B4-BE49-F238E27FC236}">
                <a16:creationId xmlns:a16="http://schemas.microsoft.com/office/drawing/2014/main" xmlns="" id="{342CBC09-F754-493A-BC40-03A3B8E4AE33}"/>
              </a:ext>
            </a:extLst>
          </p:cNvPr>
          <p:cNvSpPr txBox="1"/>
          <p:nvPr/>
        </p:nvSpPr>
        <p:spPr>
          <a:xfrm>
            <a:off x="819793" y="6581526"/>
            <a:ext cx="10552412" cy="24193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lvl="0" algn="ctr">
              <a:lnSpc>
                <a:spcPct val="95000"/>
              </a:lnSpc>
              <a:buSzPct val="25000"/>
            </a:pPr>
            <a:r>
              <a:rPr lang="en-GB" sz="1400" smtClean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H2020 EU PROJECT | Topic SC1-DTH-07-2018 | GA: 826494</a:t>
            </a:r>
            <a:endParaRPr lang="en-GB" sz="1400" b="1" i="0" u="none" strike="noStrike" cap="none" baseline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6B527196-6A44-4342-A80D-82E35796EC80}"/>
              </a:ext>
            </a:extLst>
          </p:cNvPr>
          <p:cNvGrpSpPr/>
          <p:nvPr/>
        </p:nvGrpSpPr>
        <p:grpSpPr>
          <a:xfrm>
            <a:off x="349814" y="6538899"/>
            <a:ext cx="1535111" cy="245155"/>
            <a:chOff x="166688" y="6155900"/>
            <a:chExt cx="1535111" cy="245155"/>
          </a:xfrm>
        </p:grpSpPr>
        <p:pic>
          <p:nvPicPr>
            <p:cNvPr id="15" name="Imagen 3" descr="Resultado de imagen de h2020 logo">
              <a:extLst>
                <a:ext uri="{FF2B5EF4-FFF2-40B4-BE49-F238E27FC236}">
                  <a16:creationId xmlns:a16="http://schemas.microsoft.com/office/drawing/2014/main" xmlns="" id="{D33ADDF8-2879-45DA-B502-8384FEB28D18}"/>
                </a:ext>
              </a:extLst>
            </p:cNvPr>
            <p:cNvPicPr/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r="67894"/>
            <a:stretch/>
          </p:blipFill>
          <p:spPr bwMode="auto">
            <a:xfrm>
              <a:off x="166688" y="6155900"/>
              <a:ext cx="498476" cy="2419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Imagen 3" descr="Resultado de imagen de h2020 logo">
              <a:extLst>
                <a:ext uri="{FF2B5EF4-FFF2-40B4-BE49-F238E27FC236}">
                  <a16:creationId xmlns:a16="http://schemas.microsoft.com/office/drawing/2014/main" xmlns="" id="{F1D10C12-0A43-4184-B162-00C3D2FD3618}"/>
                </a:ext>
              </a:extLst>
            </p:cNvPr>
            <p:cNvPicPr/>
            <p:nvPr/>
          </p:nvPicPr>
          <p:blipFill rotWithShape="1"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31698" t="29685"/>
            <a:stretch/>
          </p:blipFill>
          <p:spPr bwMode="auto">
            <a:xfrm>
              <a:off x="641350" y="6230938"/>
              <a:ext cx="1060449" cy="17011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Imagen 3" descr="Resultado de imagen de h2020 logo">
              <a:extLst>
                <a:ext uri="{FF2B5EF4-FFF2-40B4-BE49-F238E27FC236}">
                  <a16:creationId xmlns:a16="http://schemas.microsoft.com/office/drawing/2014/main" xmlns="" id="{B433E288-CEE7-469C-8029-199387D8442D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l="56360" r="40695"/>
            <a:stretch/>
          </p:blipFill>
          <p:spPr bwMode="auto">
            <a:xfrm>
              <a:off x="1025844" y="6159076"/>
              <a:ext cx="45719" cy="24193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Imagen 3">
            <a:extLst>
              <a:ext uri="{FF2B5EF4-FFF2-40B4-BE49-F238E27FC236}">
                <a16:creationId xmlns:a16="http://schemas.microsoft.com/office/drawing/2014/main" xmlns="" id="{DED954DA-BCF0-497D-B9A8-E4D6B1D72352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88288" y="5389377"/>
            <a:ext cx="193230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n 5">
            <a:extLst>
              <a:ext uri="{FF2B5EF4-FFF2-40B4-BE49-F238E27FC236}">
                <a16:creationId xmlns:a16="http://schemas.microsoft.com/office/drawing/2014/main" xmlns="" id="{E3CCB96E-EBBE-4DE1-919C-6E9754B7CD98}"/>
              </a:ext>
            </a:extLst>
          </p:cNvPr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439" y="5515107"/>
            <a:ext cx="1282065" cy="681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n 4">
            <a:extLst>
              <a:ext uri="{FF2B5EF4-FFF2-40B4-BE49-F238E27FC236}">
                <a16:creationId xmlns:a16="http://schemas.microsoft.com/office/drawing/2014/main" xmlns="" id="{07ECB85F-5F16-4334-996A-ADE6A1E937D2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890053" y="5497010"/>
            <a:ext cx="2089150" cy="718185"/>
          </a:xfrm>
          <a:prstGeom prst="rect">
            <a:avLst/>
          </a:prstGeom>
          <a:noFill/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xmlns="" id="{AB536A4D-762C-427C-AFC9-75F029064672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18172" y="5460815"/>
            <a:ext cx="201739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Imagen 7">
            <a:extLst>
              <a:ext uri="{FF2B5EF4-FFF2-40B4-BE49-F238E27FC236}">
                <a16:creationId xmlns:a16="http://schemas.microsoft.com/office/drawing/2014/main" xmlns="" id="{0D7A18D4-21E6-45C6-A7A0-95C807946BD7}"/>
              </a:ext>
            </a:extLst>
          </p:cNvPr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51656" y="5527490"/>
            <a:ext cx="1464310" cy="657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614688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175443D7-0F03-48B5-8935-B9F070AA4D5D}"/>
              </a:ext>
            </a:extLst>
          </p:cNvPr>
          <p:cNvSpPr/>
          <p:nvPr/>
        </p:nvSpPr>
        <p:spPr>
          <a:xfrm>
            <a:off x="0" y="6277659"/>
            <a:ext cx="12192000" cy="850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CD33FA1-803B-4988-9992-CAE8463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71197" y="6445796"/>
            <a:ext cx="2743200" cy="365125"/>
          </a:xfrm>
        </p:spPr>
        <p:txBody>
          <a:bodyPr/>
          <a:lstStyle/>
          <a:p>
            <a:fld id="{94F1F4A7-662D-4B4B-851B-9948DF7CB73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96BC9BB-05DC-4D12-A074-2A24A549984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580" t="9208" r="32843" b="14108"/>
          <a:stretch/>
        </p:blipFill>
        <p:spPr>
          <a:xfrm>
            <a:off x="711448" y="6401346"/>
            <a:ext cx="1038225" cy="37878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89A1FD0E-AD72-471A-B555-E1289F38C6B6}"/>
              </a:ext>
            </a:extLst>
          </p:cNvPr>
          <p:cNvCxnSpPr/>
          <p:nvPr/>
        </p:nvCxnSpPr>
        <p:spPr>
          <a:xfrm flipV="1">
            <a:off x="646546" y="-3175"/>
            <a:ext cx="1154" cy="756000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2885A6BA-35DC-4D16-940C-54D0B0BBFB98}"/>
              </a:ext>
            </a:extLst>
          </p:cNvPr>
          <p:cNvCxnSpPr/>
          <p:nvPr/>
        </p:nvCxnSpPr>
        <p:spPr>
          <a:xfrm>
            <a:off x="0" y="504825"/>
            <a:ext cx="12192000" cy="0"/>
          </a:xfrm>
          <a:prstGeom prst="line">
            <a:avLst/>
          </a:prstGeom>
          <a:ln w="19050">
            <a:solidFill>
              <a:schemeClr val="accent1">
                <a:alpha val="47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hape 85">
            <a:extLst>
              <a:ext uri="{FF2B5EF4-FFF2-40B4-BE49-F238E27FC236}">
                <a16:creationId xmlns:a16="http://schemas.microsoft.com/office/drawing/2014/main" xmlns="" id="{E1235350-9B23-40D4-9636-9524A4D3A0E1}"/>
              </a:ext>
            </a:extLst>
          </p:cNvPr>
          <p:cNvSpPr txBox="1"/>
          <p:nvPr/>
        </p:nvSpPr>
        <p:spPr>
          <a:xfrm>
            <a:off x="646546" y="0"/>
            <a:ext cx="11544300" cy="49595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GB" sz="25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21" name="Shape 85">
            <a:extLst>
              <a:ext uri="{FF2B5EF4-FFF2-40B4-BE49-F238E27FC236}">
                <a16:creationId xmlns:a16="http://schemas.microsoft.com/office/drawing/2014/main" xmlns="" id="{EAC65B53-8AE3-4A49-AB3A-C61B3CED8C92}"/>
              </a:ext>
            </a:extLst>
          </p:cNvPr>
          <p:cNvSpPr txBox="1"/>
          <p:nvPr/>
        </p:nvSpPr>
        <p:spPr>
          <a:xfrm>
            <a:off x="700769" y="47079"/>
            <a:ext cx="10552412" cy="41910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r>
              <a:rPr lang="en-GB" sz="2800" i="0" u="none" strike="noStrike" cap="none" baseline="0" smtClean="0">
                <a:solidFill>
                  <a:srgbClr val="62B4FF"/>
                </a:solidFill>
                <a:latin typeface="Arial" panose="020B0604020202020204" pitchFamily="34" charset="0"/>
                <a:ea typeface="verdana"/>
                <a:cs typeface="Arial" panose="020B0604020202020204" pitchFamily="34" charset="0"/>
                <a:sym typeface="verdana"/>
              </a:rPr>
              <a:t>Integration of the Database with HPC</a:t>
            </a:r>
            <a:endParaRPr lang="en-GB" sz="2800" i="0" u="none" strike="noStrike" cap="none" baseline="0">
              <a:solidFill>
                <a:srgbClr val="F8F8F8"/>
              </a:solidFill>
              <a:latin typeface="Arial" panose="020B0604020202020204" pitchFamily="34" charset="0"/>
              <a:ea typeface="verdana"/>
              <a:cs typeface="Arial" panose="020B0604020202020204" pitchFamily="34" charset="0"/>
              <a:sym typeface="verdana"/>
            </a:endParaRPr>
          </a:p>
        </p:txBody>
      </p:sp>
      <p:sp>
        <p:nvSpPr>
          <p:cNvPr id="5" name="pole tekstowe 4"/>
          <p:cNvSpPr txBox="1"/>
          <p:nvPr/>
        </p:nvSpPr>
        <p:spPr>
          <a:xfrm>
            <a:off x="647699" y="967930"/>
            <a:ext cx="10794227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Requirements (files and structured/relational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Models executing on the HPC cluster need to access the clinical database (and files) for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Concluded simulations need to store their structured results (and output files) in the source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Correct delegation of privileges is required to assure confidentiality and security</a:t>
            </a:r>
            <a:r>
              <a:rPr lang="pl-PL" dirty="0" smtClean="0"/>
              <a:t> (</a:t>
            </a:r>
            <a:r>
              <a:rPr lang="pl-PL" dirty="0" err="1" smtClean="0"/>
              <a:t>tokens</a:t>
            </a:r>
            <a:r>
              <a:rPr lang="pl-PL" dirty="0" smtClean="0"/>
              <a:t>)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2000" dirty="0" smtClean="0"/>
              <a:t>Operation (files)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Scripts which execute models on the HPC cluster download (e.g. with curl or </a:t>
            </a:r>
            <a:r>
              <a:rPr lang="en-GB" dirty="0" err="1" smtClean="0"/>
              <a:t>wget</a:t>
            </a:r>
            <a:r>
              <a:rPr lang="en-GB" dirty="0" smtClean="0"/>
              <a:t>) input files from </a:t>
            </a:r>
            <a:r>
              <a:rPr lang="pl-PL" dirty="0" err="1" smtClean="0"/>
              <a:t>the</a:t>
            </a:r>
            <a:r>
              <a:rPr lang="pl-PL" dirty="0" smtClean="0"/>
              <a:t> </a:t>
            </a:r>
            <a:r>
              <a:rPr lang="en-GB" dirty="0" smtClean="0"/>
              <a:t>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After the model executed, important output files will be uploaded to the cloud using the same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This requires a per-execution folder setup on the cloud site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We propose to use the pipeline abstract to organise computations and associated output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Pipelines are explained in a following presentation (T5.6)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  <a:p>
            <a:r>
              <a:rPr lang="en-GB" sz="2000" dirty="0" smtClean="0"/>
              <a:t>Operation (relational data from RDBMS)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Models executing on the HPC </a:t>
            </a:r>
            <a:r>
              <a:rPr lang="en-GB" dirty="0" err="1" smtClean="0"/>
              <a:t>clus</a:t>
            </a:r>
            <a:r>
              <a:rPr lang="pl-PL" dirty="0" smtClean="0"/>
              <a:t>t</a:t>
            </a:r>
            <a:r>
              <a:rPr lang="en-GB" dirty="0" err="1" smtClean="0"/>
              <a:t>er</a:t>
            </a:r>
            <a:r>
              <a:rPr lang="en-GB" dirty="0" smtClean="0"/>
              <a:t> may access the DB directly (as clients) to fetch important clinical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Theoretically this DB protocol may be used to insert new data (results) to the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/>
              <a:t>Dangerous – RDBMS servers are not prepared for public access and very careful </a:t>
            </a:r>
            <a:r>
              <a:rPr lang="en-GB" dirty="0" err="1" smtClean="0"/>
              <a:t>whitelisting</a:t>
            </a:r>
            <a:r>
              <a:rPr lang="en-GB" dirty="0" smtClean="0"/>
              <a:t> would be required; read-write access is even more tricky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Alternative: access through a dedicated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xmlns="" val="16722437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D8D06DE-BCF1-40A7-85A8-DFF249BB7038}"/>
              </a:ext>
            </a:extLst>
          </p:cNvPr>
          <p:cNvSpPr/>
          <p:nvPr/>
        </p:nvSpPr>
        <p:spPr>
          <a:xfrm>
            <a:off x="0" y="5515238"/>
            <a:ext cx="4533900" cy="457199"/>
          </a:xfrm>
          <a:prstGeom prst="rect">
            <a:avLst/>
          </a:prstGeom>
          <a:solidFill>
            <a:schemeClr val="accent1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393E4262-58CD-459A-9EA8-8CE3A876F094}"/>
              </a:ext>
            </a:extLst>
          </p:cNvPr>
          <p:cNvSpPr/>
          <p:nvPr/>
        </p:nvSpPr>
        <p:spPr>
          <a:xfrm>
            <a:off x="1393371" y="3497943"/>
            <a:ext cx="10798628" cy="18302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3200" dirty="0" smtClean="0"/>
              <a:t>			</a:t>
            </a:r>
            <a:r>
              <a:rPr lang="es-ES" sz="3200" dirty="0" smtClean="0"/>
              <a:t>http://dice.cyfronet.pl/</a:t>
            </a:r>
            <a:r>
              <a:rPr lang="pl-PL" sz="3200" dirty="0" smtClean="0"/>
              <a:t> </a:t>
            </a:r>
            <a:endParaRPr lang="es-ES" sz="3200" dirty="0"/>
          </a:p>
        </p:txBody>
      </p:sp>
      <p:sp>
        <p:nvSpPr>
          <p:cNvPr id="13" name="Shape 85">
            <a:extLst>
              <a:ext uri="{FF2B5EF4-FFF2-40B4-BE49-F238E27FC236}">
                <a16:creationId xmlns="" xmlns:a16="http://schemas.microsoft.com/office/drawing/2014/main" id="{2F968AE2-C458-4BBA-A522-39E620A0655F}"/>
              </a:ext>
            </a:extLst>
          </p:cNvPr>
          <p:cNvSpPr txBox="1"/>
          <p:nvPr/>
        </p:nvSpPr>
        <p:spPr>
          <a:xfrm>
            <a:off x="3686176" y="1426178"/>
            <a:ext cx="9107090" cy="188470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30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4" name="Shape 85">
            <a:extLst>
              <a:ext uri="{FF2B5EF4-FFF2-40B4-BE49-F238E27FC236}">
                <a16:creationId xmlns="" xmlns:a16="http://schemas.microsoft.com/office/drawing/2014/main" id="{123421B2-43D4-4867-A0F4-AE6734C6D960}"/>
              </a:ext>
            </a:extLst>
          </p:cNvPr>
          <p:cNvSpPr txBox="1"/>
          <p:nvPr/>
        </p:nvSpPr>
        <p:spPr>
          <a:xfrm>
            <a:off x="133409" y="5619347"/>
            <a:ext cx="3981391" cy="3276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>
              <a:lnSpc>
                <a:spcPct val="95000"/>
              </a:lnSpc>
              <a:buSzPct val="25000"/>
            </a:pP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Marek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pl-PL" sz="1600" i="0" u="none" strike="noStrike" cap="none" dirty="0" err="1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Kasztelnik</a:t>
            </a:r>
            <a:r>
              <a:rPr lang="pl-PL" sz="1600" i="0" u="none" strike="noStrike" cap="none" baseline="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 </a:t>
            </a:r>
            <a:r>
              <a:rPr lang="en-US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| 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m.k</a:t>
            </a:r>
            <a:r>
              <a:rPr lang="pl-PL" sz="1600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asztelnik</a:t>
            </a:r>
            <a:r>
              <a:rPr lang="pl-PL" sz="1600" i="0" u="none" strike="noStrike" cap="none" dirty="0" smtClean="0">
                <a:solidFill>
                  <a:srgbClr val="F8F8F8"/>
                </a:solidFill>
                <a:ea typeface="verdana"/>
                <a:cs typeface="verdana"/>
                <a:sym typeface="verdana"/>
              </a:rPr>
              <a:t>@cyfronet.pl</a:t>
            </a: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buSzPct val="25000"/>
              <a:buNone/>
            </a:pPr>
            <a:endParaRPr lang="en-US" sz="1600" i="0" u="none" strike="noStrike" cap="none" baseline="0" dirty="0">
              <a:solidFill>
                <a:srgbClr val="F8F8F8"/>
              </a:solidFill>
              <a:ea typeface="verdana"/>
              <a:cs typeface="verdana"/>
              <a:sym typeface="verdana"/>
            </a:endParaRPr>
          </a:p>
        </p:txBody>
      </p:sp>
      <p:sp>
        <p:nvSpPr>
          <p:cNvPr id="15" name="Flowchart: Manual Input 14">
            <a:extLst>
              <a:ext uri="{FF2B5EF4-FFF2-40B4-BE49-F238E27FC236}">
                <a16:creationId xmlns="" xmlns:a16="http://schemas.microsoft.com/office/drawing/2014/main" id="{89FE5EDF-C74B-4814-BC68-AC1FBBE7CC9A}"/>
              </a:ext>
            </a:extLst>
          </p:cNvPr>
          <p:cNvSpPr/>
          <p:nvPr/>
        </p:nvSpPr>
        <p:spPr>
          <a:xfrm rot="5400000" flipV="1">
            <a:off x="4229101" y="5257799"/>
            <a:ext cx="457199" cy="9652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Flowchart: Manual Input 17">
            <a:extLst>
              <a:ext uri="{FF2B5EF4-FFF2-40B4-BE49-F238E27FC236}">
                <a16:creationId xmlns="" xmlns:a16="http://schemas.microsoft.com/office/drawing/2014/main" id="{0AE66F46-5D7C-446E-BABA-4C14C52C6D1D}"/>
              </a:ext>
            </a:extLst>
          </p:cNvPr>
          <p:cNvSpPr/>
          <p:nvPr/>
        </p:nvSpPr>
        <p:spPr>
          <a:xfrm rot="16200000" flipV="1">
            <a:off x="2190034" y="2577909"/>
            <a:ext cx="1830231" cy="367030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="" xmlns:p14="http://schemas.microsoft.com/office/powerpoint/2010/main" val="30098930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1490</TotalTime>
  <Words>258</Words>
  <Application>Microsoft Office PowerPoint</Application>
  <PresentationFormat>Niestandardowy</PresentationFormat>
  <Paragraphs>27</Paragraphs>
  <Slides>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4" baseType="lpstr">
      <vt:lpstr>Office Theme</vt:lpstr>
      <vt:lpstr>Slajd 1</vt:lpstr>
      <vt:lpstr>Slajd 2</vt:lpstr>
      <vt:lpstr>Slajd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Writer .</dc:creator>
  <cp:lastModifiedBy>bubak</cp:lastModifiedBy>
  <cp:revision>71</cp:revision>
  <dcterms:created xsi:type="dcterms:W3CDTF">2018-12-10T06:44:46Z</dcterms:created>
  <dcterms:modified xsi:type="dcterms:W3CDTF">2018-12-12T15:48:02Z</dcterms:modified>
</cp:coreProperties>
</file>