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78" r:id="rId3"/>
    <p:sldId id="282" r:id="rId4"/>
    <p:sldId id="280" r:id="rId5"/>
    <p:sldId id="281" r:id="rId6"/>
    <p:sldId id="283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66FA"/>
    <a:srgbClr val="F87901"/>
    <a:srgbClr val="74D405"/>
    <a:srgbClr val="62B4FF"/>
    <a:srgbClr val="65B4FF"/>
    <a:srgbClr val="1D6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13/12/2018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044C87-D1BB-473C-95AF-DDAD4D2DAD38}"/>
              </a:ext>
            </a:extLst>
          </p:cNvPr>
          <p:cNvSpPr/>
          <p:nvPr/>
        </p:nvSpPr>
        <p:spPr>
          <a:xfrm>
            <a:off x="0" y="3497943"/>
            <a:ext cx="12192000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xmlns="" id="{0CC7C654-3D64-4D7F-8629-21A241945450}"/>
              </a:ext>
            </a:extLst>
          </p:cNvPr>
          <p:cNvSpPr txBox="1"/>
          <p:nvPr/>
        </p:nvSpPr>
        <p:spPr>
          <a:xfrm>
            <a:off x="367334" y="3725129"/>
            <a:ext cx="10764086" cy="1083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pl-PL" sz="40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</a:t>
            </a:r>
            <a:r>
              <a:rPr lang="en-GB" sz="40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5.6 </a:t>
            </a:r>
            <a:r>
              <a:rPr lang="en-GB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(M13-M48)</a:t>
            </a:r>
            <a:r>
              <a:rPr lang="pl-PL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3000" i="0" u="none" strike="noStrike" cap="none" baseline="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Integration with the HPC Execution Environment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10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Marek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Kasztelnik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Tomasz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Gubała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Marian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Bubak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| Academic Computer Centre </a:t>
            </a:r>
            <a:r>
              <a:rPr lang="en-GB" sz="1600" b="1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AGH,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Kraków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Poland </a:t>
            </a:r>
            <a:endParaRPr lang="pl-PL" sz="16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4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12/12/2018</a:t>
            </a:r>
            <a:endParaRPr lang="en-GB" sz="14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489946"/>
            <a:ext cx="12192000" cy="368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08B0E5-21AC-4B09-AC08-F752079E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3723332" y="935734"/>
            <a:ext cx="4745335" cy="1731265"/>
          </a:xfrm>
          <a:prstGeom prst="rect">
            <a:avLst/>
          </a:prstGeom>
        </p:spPr>
      </p:pic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342CBC09-F754-493A-BC40-03A3B8E4AE33}"/>
              </a:ext>
            </a:extLst>
          </p:cNvPr>
          <p:cNvSpPr txBox="1"/>
          <p:nvPr/>
        </p:nvSpPr>
        <p:spPr>
          <a:xfrm>
            <a:off x="819793" y="6581526"/>
            <a:ext cx="10552412" cy="241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lnSpc>
                <a:spcPct val="95000"/>
              </a:lnSpc>
              <a:buSzPct val="25000"/>
            </a:pPr>
            <a:r>
              <a:rPr lang="en-GB" sz="14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H2020 EU PROJECT | Topic SC1-DTH-07-2018 | GA: 826494</a:t>
            </a:r>
            <a:endParaRPr lang="en-GB" sz="1400" b="1" i="0" u="none" strike="noStrike" cap="none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6B527196-6A44-4342-A80D-82E35796EC80}"/>
              </a:ext>
            </a:extLst>
          </p:cNvPr>
          <p:cNvGrpSpPr/>
          <p:nvPr/>
        </p:nvGrpSpPr>
        <p:grpSpPr>
          <a:xfrm>
            <a:off x="349814" y="6538899"/>
            <a:ext cx="1535111" cy="245155"/>
            <a:chOff x="166688" y="6155900"/>
            <a:chExt cx="1535111" cy="245155"/>
          </a:xfrm>
        </p:grpSpPr>
        <p:pic>
          <p:nvPicPr>
            <p:cNvPr id="15" name="Imagen 3" descr="Resultado de imagen de h2020 logo">
              <a:extLst>
                <a:ext uri="{FF2B5EF4-FFF2-40B4-BE49-F238E27FC236}">
                  <a16:creationId xmlns:a16="http://schemas.microsoft.com/office/drawing/2014/main" xmlns="" id="{D33ADDF8-2879-45DA-B502-8384FEB28D18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894"/>
            <a:stretch/>
          </p:blipFill>
          <p:spPr bwMode="auto">
            <a:xfrm>
              <a:off x="166688" y="6155900"/>
              <a:ext cx="49847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3" descr="Resultado de imagen de h2020 logo">
              <a:extLst>
                <a:ext uri="{FF2B5EF4-FFF2-40B4-BE49-F238E27FC236}">
                  <a16:creationId xmlns:a16="http://schemas.microsoft.com/office/drawing/2014/main" xmlns="" id="{F1D10C12-0A43-4184-B162-00C3D2FD3618}"/>
                </a:ext>
              </a:extLst>
            </p:cNvPr>
            <p:cNvPicPr/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698" t="29685"/>
            <a:stretch/>
          </p:blipFill>
          <p:spPr bwMode="auto">
            <a:xfrm>
              <a:off x="641350" y="6230938"/>
              <a:ext cx="1060449" cy="170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3" descr="Resultado de imagen de h2020 logo">
              <a:extLst>
                <a:ext uri="{FF2B5EF4-FFF2-40B4-BE49-F238E27FC236}">
                  <a16:creationId xmlns:a16="http://schemas.microsoft.com/office/drawing/2014/main" xmlns="" id="{B433E288-CEE7-469C-8029-199387D8442D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360" r="40695"/>
            <a:stretch/>
          </p:blipFill>
          <p:spPr bwMode="auto">
            <a:xfrm>
              <a:off x="1025844" y="6159076"/>
              <a:ext cx="45719" cy="2419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Imagen 3">
            <a:extLst>
              <a:ext uri="{FF2B5EF4-FFF2-40B4-BE49-F238E27FC236}">
                <a16:creationId xmlns:a16="http://schemas.microsoft.com/office/drawing/2014/main" xmlns="" id="{DED954DA-BCF0-497D-B9A8-E4D6B1D7235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88" y="5389377"/>
            <a:ext cx="193230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8">
            <a:extLst>
              <a:ext uri="{FF2B5EF4-FFF2-40B4-BE49-F238E27FC236}">
                <a16:creationId xmlns:a16="http://schemas.microsoft.com/office/drawing/2014/main" xmlns="" id="{EC226AAE-2674-47F2-968C-B1C6BD5BE33A}"/>
              </a:ext>
            </a:extLst>
          </p:cNvPr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4" b="11961"/>
          <a:stretch/>
        </p:blipFill>
        <p:spPr bwMode="auto">
          <a:xfrm>
            <a:off x="4290345" y="5605595"/>
            <a:ext cx="1804670" cy="5010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agen 11">
            <a:extLst>
              <a:ext uri="{FF2B5EF4-FFF2-40B4-BE49-F238E27FC236}">
                <a16:creationId xmlns:a16="http://schemas.microsoft.com/office/drawing/2014/main" xmlns="" id="{5647D35F-46E5-4A19-8770-27220135AE88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236" y="5484310"/>
            <a:ext cx="1651000" cy="74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n 10">
            <a:extLst>
              <a:ext uri="{FF2B5EF4-FFF2-40B4-BE49-F238E27FC236}">
                <a16:creationId xmlns:a16="http://schemas.microsoft.com/office/drawing/2014/main" xmlns="" id="{35418836-6769-42A9-8392-F18CED225C5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81" y="5567177"/>
            <a:ext cx="1788795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16">
            <a:extLst>
              <a:ext uri="{FF2B5EF4-FFF2-40B4-BE49-F238E27FC236}">
                <a16:creationId xmlns:a16="http://schemas.microsoft.com/office/drawing/2014/main" xmlns="" id="{B874EDE8-E239-4913-9056-CC9F7320531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573" y="5514790"/>
            <a:ext cx="1950720" cy="682625"/>
          </a:xfrm>
          <a:prstGeom prst="rect">
            <a:avLst/>
          </a:prstGeom>
          <a:noFill/>
        </p:spPr>
      </p:pic>
      <p:pic>
        <p:nvPicPr>
          <p:cNvPr id="21" name="Picture 2" descr="Resultado de imagen de university bologna">
            <a:extLst>
              <a:ext uri="{FF2B5EF4-FFF2-40B4-BE49-F238E27FC236}">
                <a16:creationId xmlns:a16="http://schemas.microsoft.com/office/drawing/2014/main" xmlns="" id="{DFA05DFD-6D73-45A1-82C6-F6A4A499C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3" y="5393633"/>
            <a:ext cx="1064580" cy="106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68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="" xmlns:a16="http://schemas.microsoft.com/office/drawing/2014/main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i="0" u="none" strike="noStrike" cap="none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Organize</a:t>
            </a:r>
            <a:r>
              <a:rPr lang="en-GB" sz="2000" i="0" u="none" strike="noStrike" cap="none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research on patient data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T5.6 Visio</a:t>
            </a:r>
            <a:r>
              <a:rPr lang="pl-PL" sz="280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n</a:t>
            </a:r>
            <a:endParaRPr lang="en-GB" sz="28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699" y="967930"/>
            <a:ext cx="1096596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Our goal is to deliver a set of tools (integrated with Prometheus and </a:t>
            </a:r>
            <a:r>
              <a:rPr lang="en-GB" dirty="0" err="1" smtClean="0"/>
              <a:t>PLGrid</a:t>
            </a:r>
            <a:r>
              <a:rPr lang="en-GB" dirty="0" smtClean="0"/>
              <a:t> Infrastructure) and best practices to execute patient-centric calculations in a structured and well organized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asks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 versioning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Structured, patient-centric storage for input and output data (both file based and tabular data)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Organized, repeatable set of calculations which recognize particular model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Proposed 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 smtClean="0"/>
              <a:t>Pipelining system </a:t>
            </a:r>
            <a:r>
              <a:rPr lang="en-GB" dirty="0" smtClean="0"/>
              <a:t>– each pipeline is a well-defined set of </a:t>
            </a:r>
            <a:r>
              <a:rPr lang="en-GB" i="1" dirty="0" smtClean="0"/>
              <a:t>computations</a:t>
            </a:r>
            <a:r>
              <a:rPr lang="en-GB" dirty="0" smtClean="0"/>
              <a:t> (running sequentially or in parallel)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Pipeline definitions are cross-cohort, but particular pipeline execution is per patient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Each computation (called a </a:t>
            </a:r>
            <a:r>
              <a:rPr lang="en-GB" i="1" dirty="0" smtClean="0"/>
              <a:t>pipeline step</a:t>
            </a:r>
            <a:r>
              <a:rPr lang="en-GB" dirty="0" smtClean="0"/>
              <a:t>) inside a pipeline is e.g. an execution, on the HPC cluster, of a specific model, in a specific version (selected from the </a:t>
            </a:r>
            <a:r>
              <a:rPr lang="en-GB" dirty="0" err="1" smtClean="0"/>
              <a:t>GitLab</a:t>
            </a:r>
            <a:r>
              <a:rPr lang="en-GB" dirty="0" smtClean="0"/>
              <a:t> git repository</a:t>
            </a:r>
            <a:r>
              <a:rPr lang="pl-PL" dirty="0" smtClean="0"/>
              <a:t>)</a:t>
            </a:r>
            <a:endParaRPr lang="en-GB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dedicated </a:t>
            </a:r>
            <a:r>
              <a:rPr lang="en-GB" dirty="0" err="1" smtClean="0"/>
              <a:t>GitLab</a:t>
            </a:r>
            <a:r>
              <a:rPr lang="en-GB" dirty="0" smtClean="0"/>
              <a:t> repository will be prepared for PRIMAGE on the gitlab.com service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Pipelines can also be </a:t>
            </a:r>
            <a:r>
              <a:rPr lang="pl-PL" dirty="0" err="1" smtClean="0"/>
              <a:t>executed</a:t>
            </a:r>
            <a:r>
              <a:rPr lang="pl-PL" dirty="0" smtClean="0"/>
              <a:t> </a:t>
            </a:r>
            <a:r>
              <a:rPr lang="en-GB" dirty="0" smtClean="0"/>
              <a:t>automatically provided input data constraints are satisfied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MEE provides a user interface and a REST API for running and monitoring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Input and output data browsing will be provided in cooperation with the data cloud partner</a:t>
            </a:r>
          </a:p>
        </p:txBody>
      </p:sp>
    </p:spTree>
    <p:extLst>
      <p:ext uri="{BB962C8B-B14F-4D97-AF65-F5344CB8AC3E}">
        <p14:creationId xmlns:p14="http://schemas.microsoft.com/office/powerpoint/2010/main" val="37020041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:a16="http://schemas.microsoft.com/office/drawing/2014/main" xmlns="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i="0" u="none" strike="noStrike" cap="none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Organize</a:t>
            </a:r>
            <a:r>
              <a:rPr lang="en-GB" sz="2000" i="0" u="none" strike="noStrike" cap="none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research on patient data</a:t>
            </a:r>
            <a:endParaRPr lang="en-GB" sz="2000" b="1" i="0" u="none" strike="noStrike" cap="none" baseline="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T5.6 Model Execution Environment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2" name="pole tekstowe 11"/>
          <p:cNvSpPr txBox="1"/>
          <p:nvPr/>
        </p:nvSpPr>
        <p:spPr>
          <a:xfrm>
            <a:off x="647699" y="835075"/>
            <a:ext cx="10794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Integrated with PLGrid infrastructure (automatic execution on the HPC cluster and data management)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Give possibilities to upload and download files to/from Prometheus storage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mtClean="0"/>
              <a:t>But can be integrated for PRIMAGE with other file storage infrastructure (cloud)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Connected with GitLab repositories for model versioning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mtClean="0"/>
              <a:t>Simulations are organised in pipelines (more on them in the WP5 presentation)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267" y="2515458"/>
            <a:ext cx="5486400" cy="34290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65" y="2851993"/>
            <a:ext cx="2708736" cy="2030108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267" y="1845093"/>
            <a:ext cx="2369046" cy="2063363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7174" y="4103572"/>
            <a:ext cx="2259231" cy="1833071"/>
          </a:xfrm>
          <a:prstGeom prst="rect">
            <a:avLst/>
          </a:prstGeom>
        </p:spPr>
      </p:pic>
      <p:sp>
        <p:nvSpPr>
          <p:cNvPr id="11" name="Ramka 10"/>
          <p:cNvSpPr/>
          <p:nvPr/>
        </p:nvSpPr>
        <p:spPr>
          <a:xfrm>
            <a:off x="787566" y="2812236"/>
            <a:ext cx="2708736" cy="2069865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amka 17"/>
          <p:cNvSpPr/>
          <p:nvPr/>
        </p:nvSpPr>
        <p:spPr>
          <a:xfrm>
            <a:off x="5543771" y="4086470"/>
            <a:ext cx="1354368" cy="445774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Strzałka w prawo 12"/>
          <p:cNvSpPr/>
          <p:nvPr/>
        </p:nvSpPr>
        <p:spPr>
          <a:xfrm rot="12067794">
            <a:off x="3461889" y="3786270"/>
            <a:ext cx="2103812" cy="1199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amka 19"/>
          <p:cNvSpPr/>
          <p:nvPr/>
        </p:nvSpPr>
        <p:spPr>
          <a:xfrm>
            <a:off x="7429555" y="4103571"/>
            <a:ext cx="601262" cy="222887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Ramka 22"/>
          <p:cNvSpPr/>
          <p:nvPr/>
        </p:nvSpPr>
        <p:spPr>
          <a:xfrm>
            <a:off x="9572267" y="1797182"/>
            <a:ext cx="2369046" cy="2069865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Ramka 23"/>
          <p:cNvSpPr/>
          <p:nvPr/>
        </p:nvSpPr>
        <p:spPr>
          <a:xfrm>
            <a:off x="9572266" y="4064130"/>
            <a:ext cx="2314139" cy="1872514"/>
          </a:xfrm>
          <a:prstGeom prst="frame">
            <a:avLst>
              <a:gd name="adj1" fmla="val 20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Ramka 24"/>
          <p:cNvSpPr/>
          <p:nvPr/>
        </p:nvSpPr>
        <p:spPr>
          <a:xfrm>
            <a:off x="4513794" y="4532243"/>
            <a:ext cx="4677913" cy="1470991"/>
          </a:xfrm>
          <a:prstGeom prst="frame">
            <a:avLst>
              <a:gd name="adj1" fmla="val 1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Strzałka w prawo 26"/>
          <p:cNvSpPr/>
          <p:nvPr/>
        </p:nvSpPr>
        <p:spPr>
          <a:xfrm rot="19071648">
            <a:off x="7800158" y="3477264"/>
            <a:ext cx="1880956" cy="11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Strzałka w prawo 27"/>
          <p:cNvSpPr/>
          <p:nvPr/>
        </p:nvSpPr>
        <p:spPr>
          <a:xfrm rot="1700785">
            <a:off x="9186434" y="5226087"/>
            <a:ext cx="368173" cy="55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rostokąt 32"/>
          <p:cNvSpPr/>
          <p:nvPr/>
        </p:nvSpPr>
        <p:spPr>
          <a:xfrm>
            <a:off x="6057383" y="4744518"/>
            <a:ext cx="14436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Browse inputs </a:t>
            </a:r>
          </a:p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and outputs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4" name="Prostokąt 33"/>
          <p:cNvSpPr/>
          <p:nvPr/>
        </p:nvSpPr>
        <p:spPr>
          <a:xfrm>
            <a:off x="1063849" y="4972750"/>
            <a:ext cx="194995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Select model version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5" name="Prostokąt 34"/>
          <p:cNvSpPr/>
          <p:nvPr/>
        </p:nvSpPr>
        <p:spPr>
          <a:xfrm>
            <a:off x="7523603" y="3725576"/>
            <a:ext cx="52129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Run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9" name="Ramka 28"/>
          <p:cNvSpPr/>
          <p:nvPr/>
        </p:nvSpPr>
        <p:spPr>
          <a:xfrm>
            <a:off x="4415692" y="2962031"/>
            <a:ext cx="3806093" cy="562707"/>
          </a:xfrm>
          <a:prstGeom prst="frame">
            <a:avLst>
              <a:gd name="adj1" fmla="val 110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Prostokąt 29"/>
          <p:cNvSpPr/>
          <p:nvPr/>
        </p:nvSpPr>
        <p:spPr>
          <a:xfrm>
            <a:off x="4407068" y="2682218"/>
            <a:ext cx="296382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Patient and relevant clinical data</a:t>
            </a:r>
            <a:endParaRPr lang="en-GB" sz="1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076169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="" xmlns:a16="http://schemas.microsoft.com/office/drawing/2014/main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>
              <a:lnSpc>
                <a:spcPct val="95000"/>
              </a:lnSpc>
              <a:buSzPct val="25000"/>
            </a:pPr>
            <a:r>
              <a:rPr lang="en-GB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HPC Computation Execution Template</a:t>
            </a:r>
            <a:endParaRPr lang="en-GB" sz="2000" b="1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T5.6 Pipeline Step (Computation)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14" y="1622066"/>
            <a:ext cx="5931682" cy="3520160"/>
          </a:xfrm>
          <a:prstGeom prst="rect">
            <a:avLst/>
          </a:prstGeom>
        </p:spPr>
      </p:pic>
      <p:pic>
        <p:nvPicPr>
          <p:cNvPr id="14" name="Obraz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57" y="1771650"/>
            <a:ext cx="4027484" cy="3191492"/>
          </a:xfrm>
          <a:prstGeom prst="rect">
            <a:avLst/>
          </a:prstGeom>
        </p:spPr>
      </p:pic>
      <p:sp>
        <p:nvSpPr>
          <p:cNvPr id="30" name="Ramka 29"/>
          <p:cNvSpPr/>
          <p:nvPr/>
        </p:nvSpPr>
        <p:spPr>
          <a:xfrm>
            <a:off x="646545" y="3259534"/>
            <a:ext cx="2446511" cy="445774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Ramka 30"/>
          <p:cNvSpPr/>
          <p:nvPr/>
        </p:nvSpPr>
        <p:spPr>
          <a:xfrm>
            <a:off x="695325" y="4085970"/>
            <a:ext cx="1872946" cy="445774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2" name="Ramka 31"/>
          <p:cNvSpPr/>
          <p:nvPr/>
        </p:nvSpPr>
        <p:spPr>
          <a:xfrm>
            <a:off x="608032" y="4684144"/>
            <a:ext cx="5810664" cy="531912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6" name="Ramka 35"/>
          <p:cNvSpPr/>
          <p:nvPr/>
        </p:nvSpPr>
        <p:spPr>
          <a:xfrm>
            <a:off x="6978180" y="2083565"/>
            <a:ext cx="1656937" cy="715293"/>
          </a:xfrm>
          <a:prstGeom prst="frame">
            <a:avLst>
              <a:gd name="adj1" fmla="val 5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7" name="Prostokąt 36"/>
          <p:cNvSpPr/>
          <p:nvPr/>
        </p:nvSpPr>
        <p:spPr>
          <a:xfrm>
            <a:off x="3082305" y="3313144"/>
            <a:ext cx="333585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1. Get model with in selected version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8" name="Prostokąt 37"/>
          <p:cNvSpPr/>
          <p:nvPr/>
        </p:nvSpPr>
        <p:spPr>
          <a:xfrm>
            <a:off x="2606597" y="4139580"/>
            <a:ext cx="2349810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2. Get pipeline input data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39" name="Prostokąt 38"/>
          <p:cNvSpPr/>
          <p:nvPr/>
        </p:nvSpPr>
        <p:spPr>
          <a:xfrm>
            <a:off x="8707845" y="2271934"/>
            <a:ext cx="16218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4. Upload results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0" name="Prostokąt 39"/>
          <p:cNvSpPr/>
          <p:nvPr/>
        </p:nvSpPr>
        <p:spPr>
          <a:xfrm>
            <a:off x="1627817" y="5368367"/>
            <a:ext cx="13131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3. Run model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41" name="Ramka 40"/>
          <p:cNvSpPr/>
          <p:nvPr/>
        </p:nvSpPr>
        <p:spPr>
          <a:xfrm>
            <a:off x="608032" y="1757396"/>
            <a:ext cx="2993909" cy="1041462"/>
          </a:xfrm>
          <a:prstGeom prst="frame">
            <a:avLst>
              <a:gd name="adj1" fmla="val 1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Prostokąt 41"/>
          <p:cNvSpPr/>
          <p:nvPr/>
        </p:nvSpPr>
        <p:spPr>
          <a:xfrm>
            <a:off x="3690614" y="2117335"/>
            <a:ext cx="266258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0. Job resources specification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4" name="Prostokąt 23"/>
          <p:cNvSpPr/>
          <p:nvPr/>
        </p:nvSpPr>
        <p:spPr>
          <a:xfrm>
            <a:off x="526464" y="934898"/>
            <a:ext cx="11025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MEE will insert important data (</a:t>
            </a:r>
            <a:r>
              <a:rPr lang="en-GB" dirty="0" err="1" smtClean="0"/>
              <a:t>grant_id</a:t>
            </a:r>
            <a:r>
              <a:rPr lang="en-GB" dirty="0" smtClean="0"/>
              <a:t>, email</a:t>
            </a:r>
            <a:r>
              <a:rPr lang="pl-PL" dirty="0" smtClean="0"/>
              <a:t>…</a:t>
            </a:r>
            <a:r>
              <a:rPr lang="en-GB" dirty="0" smtClean="0"/>
              <a:t>) and will provide useful helpers (</a:t>
            </a:r>
            <a:r>
              <a:rPr lang="en-GB" dirty="0" err="1" smtClean="0"/>
              <a:t>stage_in</a:t>
            </a:r>
            <a:r>
              <a:rPr lang="en-GB" dirty="0" smtClean="0"/>
              <a:t>, </a:t>
            </a:r>
            <a:r>
              <a:rPr lang="en-GB" dirty="0" err="1" smtClean="0"/>
              <a:t>stage_out</a:t>
            </a:r>
            <a:r>
              <a:rPr lang="en-GB" dirty="0" smtClean="0"/>
              <a:t>, </a:t>
            </a:r>
            <a:r>
              <a:rPr lang="en-GB" dirty="0" err="1" smtClean="0"/>
              <a:t>clone_repo</a:t>
            </a:r>
            <a:r>
              <a:rPr lang="pl-PL" dirty="0" smtClean="0"/>
              <a:t>…</a:t>
            </a:r>
            <a:r>
              <a:rPr lang="en-GB" dirty="0" smtClean="0"/>
              <a:t>)</a:t>
            </a:r>
          </a:p>
          <a:p>
            <a:r>
              <a:rPr lang="en-GB" dirty="0" smtClean="0"/>
              <a:t>for a computation script.</a:t>
            </a:r>
          </a:p>
        </p:txBody>
      </p:sp>
    </p:spTree>
    <p:extLst>
      <p:ext uri="{BB962C8B-B14F-4D97-AF65-F5344CB8AC3E}">
        <p14:creationId xmlns:p14="http://schemas.microsoft.com/office/powerpoint/2010/main" val="12136916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hape 85">
            <a:extLst>
              <a:ext uri="{FF2B5EF4-FFF2-40B4-BE49-F238E27FC236}">
                <a16:creationId xmlns="" xmlns:a16="http://schemas.microsoft.com/office/drawing/2014/main" id="{8671F6AC-CDF5-4E2C-8D39-4E93C60BF12D}"/>
              </a:ext>
            </a:extLst>
          </p:cNvPr>
          <p:cNvSpPr txBox="1"/>
          <p:nvPr/>
        </p:nvSpPr>
        <p:spPr>
          <a:xfrm>
            <a:off x="695325" y="515281"/>
            <a:ext cx="10556702" cy="2181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000" i="0" u="none" strike="noStrike" cap="none" baseline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Integration</a:t>
            </a:r>
            <a:endParaRPr lang="en-GB" sz="2000" b="1" i="0" u="none" strike="noStrike" cap="none" baseline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2" name="Shape 85">
            <a:extLst>
              <a:ext uri="{FF2B5EF4-FFF2-40B4-BE49-F238E27FC236}">
                <a16:creationId xmlns="" xmlns:a16="http://schemas.microsoft.com/office/drawing/2014/main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="" xmlns:a16="http://schemas.microsoft.com/office/drawing/2014/main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T5.6 How Cyfronet </a:t>
            </a:r>
            <a:r>
              <a:rPr lang="en-GB" sz="280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will </a:t>
            </a:r>
            <a:r>
              <a:rPr lang="en-GB" sz="28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help in WP5?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1" name="pole tekstowe 10"/>
          <p:cNvSpPr txBox="1"/>
          <p:nvPr/>
        </p:nvSpPr>
        <p:spPr>
          <a:xfrm>
            <a:off x="647699" y="856616"/>
            <a:ext cx="113020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User registration in </a:t>
            </a:r>
            <a:r>
              <a:rPr lang="en-GB" dirty="0" err="1" smtClean="0"/>
              <a:t>PLGrid</a:t>
            </a:r>
            <a:r>
              <a:rPr lang="en-GB" dirty="0" smtClean="0"/>
              <a:t>, activation of the HPC cluster access, PRIMAGE HPC group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Negotiation and management of suitable annual computational grants with the </a:t>
            </a:r>
            <a:r>
              <a:rPr lang="en-GB" dirty="0" err="1" smtClean="0"/>
              <a:t>PLGrid</a:t>
            </a:r>
            <a:r>
              <a:rPr lang="en-GB" dirty="0" smtClean="0"/>
              <a:t> operations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Support for Model Execution Environment (MEE), </a:t>
            </a:r>
            <a:r>
              <a:rPr lang="en-GB" dirty="0" err="1" smtClean="0"/>
              <a:t>Rimrock</a:t>
            </a:r>
            <a:r>
              <a:rPr lang="en-GB" dirty="0" smtClean="0"/>
              <a:t>, </a:t>
            </a:r>
            <a:r>
              <a:rPr lang="en-GB" dirty="0" err="1" smtClean="0"/>
              <a:t>PLGdata</a:t>
            </a:r>
            <a:r>
              <a:rPr lang="en-GB" dirty="0" smtClean="0"/>
              <a:t>, and all required PRIMAGE-specific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Assistance for PRIMAGE users with submitting jobs using </a:t>
            </a:r>
            <a:r>
              <a:rPr lang="en-GB" dirty="0" err="1" smtClean="0"/>
              <a:t>Slurm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MEE integration with cloud databases (jobs submitted to Prometheus should fetch data from external services)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Setup of </a:t>
            </a:r>
            <a:r>
              <a:rPr lang="en-GB" dirty="0" err="1" smtClean="0"/>
              <a:t>GitLab</a:t>
            </a:r>
            <a:r>
              <a:rPr lang="en-GB" dirty="0" smtClean="0"/>
              <a:t> model repositories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Configuration of PRIMAGE dedicated pipelines in MEE</a:t>
            </a:r>
          </a:p>
          <a:p>
            <a:endParaRPr lang="en-GB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66" y="3126785"/>
            <a:ext cx="6098650" cy="2568364"/>
          </a:xfrm>
          <a:prstGeom prst="rect">
            <a:avLst/>
          </a:prstGeom>
        </p:spPr>
      </p:pic>
      <p:sp>
        <p:nvSpPr>
          <p:cNvPr id="13" name="Ramka 12"/>
          <p:cNvSpPr/>
          <p:nvPr/>
        </p:nvSpPr>
        <p:spPr>
          <a:xfrm>
            <a:off x="1166950" y="4245996"/>
            <a:ext cx="1353614" cy="675861"/>
          </a:xfrm>
          <a:prstGeom prst="frame">
            <a:avLst>
              <a:gd name="adj1" fmla="val 72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015" y="2577997"/>
            <a:ext cx="5522872" cy="3173152"/>
          </a:xfrm>
          <a:prstGeom prst="rect">
            <a:avLst/>
          </a:prstGeom>
        </p:spPr>
      </p:pic>
      <p:sp>
        <p:nvSpPr>
          <p:cNvPr id="15" name="Ramka 14"/>
          <p:cNvSpPr/>
          <p:nvPr/>
        </p:nvSpPr>
        <p:spPr>
          <a:xfrm>
            <a:off x="6307015" y="2551617"/>
            <a:ext cx="5584466" cy="3199532"/>
          </a:xfrm>
          <a:prstGeom prst="frame">
            <a:avLst>
              <a:gd name="adj1" fmla="val 1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Strzałka w prawo 17"/>
          <p:cNvSpPr/>
          <p:nvPr/>
        </p:nvSpPr>
        <p:spPr>
          <a:xfrm rot="21034780" flipV="1">
            <a:off x="2492711" y="4467788"/>
            <a:ext cx="3849038" cy="83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Prostokąt 19"/>
          <p:cNvSpPr/>
          <p:nvPr/>
        </p:nvSpPr>
        <p:spPr>
          <a:xfrm>
            <a:off x="7987954" y="2577908"/>
            <a:ext cx="27639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16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Compare two pipelines results</a:t>
            </a:r>
            <a:endParaRPr lang="en-GB" sz="1600" b="1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23" name="Prostokąt 22"/>
          <p:cNvSpPr/>
          <p:nvPr/>
        </p:nvSpPr>
        <p:spPr>
          <a:xfrm>
            <a:off x="581171" y="5734222"/>
            <a:ext cx="1151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mtClean="0"/>
              <a:t>MEE functionality sample: comparing side-by-side outputs of two pipeline executions (with e.g. different model versions)</a:t>
            </a:r>
          </a:p>
        </p:txBody>
      </p:sp>
    </p:spTree>
    <p:extLst>
      <p:ext uri="{BB962C8B-B14F-4D97-AF65-F5344CB8AC3E}">
        <p14:creationId xmlns:p14="http://schemas.microsoft.com/office/powerpoint/2010/main" val="13341505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D8D06DE-BCF1-40A7-85A8-DFF249BB7038}"/>
              </a:ext>
            </a:extLst>
          </p:cNvPr>
          <p:cNvSpPr/>
          <p:nvPr/>
        </p:nvSpPr>
        <p:spPr>
          <a:xfrm>
            <a:off x="0" y="5515238"/>
            <a:ext cx="4533900" cy="457199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3E4262-58CD-459A-9EA8-8CE3A876F094}"/>
              </a:ext>
            </a:extLst>
          </p:cNvPr>
          <p:cNvSpPr/>
          <p:nvPr/>
        </p:nvSpPr>
        <p:spPr>
          <a:xfrm>
            <a:off x="1393371" y="3497943"/>
            <a:ext cx="10798628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smtClean="0"/>
              <a:t>			</a:t>
            </a:r>
            <a:r>
              <a:rPr lang="es-ES" sz="3200" dirty="0" smtClean="0"/>
              <a:t>http://dice.cyfronet.pl/</a:t>
            </a:r>
            <a:r>
              <a:rPr lang="pl-PL" sz="3200" dirty="0" smtClean="0"/>
              <a:t> </a:t>
            </a:r>
            <a:endParaRPr lang="es-ES" sz="3200" dirty="0"/>
          </a:p>
        </p:txBody>
      </p:sp>
      <p:sp>
        <p:nvSpPr>
          <p:cNvPr id="13" name="Shape 85">
            <a:extLst>
              <a:ext uri="{FF2B5EF4-FFF2-40B4-BE49-F238E27FC236}">
                <a16:creationId xmlns="" xmlns:a16="http://schemas.microsoft.com/office/drawing/2014/main" id="{2F968AE2-C458-4BBA-A522-39E620A0655F}"/>
              </a:ext>
            </a:extLst>
          </p:cNvPr>
          <p:cNvSpPr txBox="1"/>
          <p:nvPr/>
        </p:nvSpPr>
        <p:spPr>
          <a:xfrm>
            <a:off x="3686176" y="1426178"/>
            <a:ext cx="9107090" cy="1884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30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="" xmlns:a16="http://schemas.microsoft.com/office/drawing/2014/main" id="{123421B2-43D4-4867-A0F4-AE6734C6D960}"/>
              </a:ext>
            </a:extLst>
          </p:cNvPr>
          <p:cNvSpPr txBox="1"/>
          <p:nvPr/>
        </p:nvSpPr>
        <p:spPr>
          <a:xfrm>
            <a:off x="133409" y="5619347"/>
            <a:ext cx="3981391" cy="327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Marek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pl-PL" sz="1600" i="0" u="none" strike="noStrike" cap="none" dirty="0" err="1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Kasztelnik</a:t>
            </a: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-US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| 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m.k</a:t>
            </a:r>
            <a:r>
              <a:rPr lang="pl-PL" sz="160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asztelnik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@cyfronet.pl</a:t>
            </a: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="" xmlns:a16="http://schemas.microsoft.com/office/drawing/2014/main" id="{89FE5EDF-C74B-4814-BC68-AC1FBBE7CC9A}"/>
              </a:ext>
            </a:extLst>
          </p:cNvPr>
          <p:cNvSpPr/>
          <p:nvPr/>
        </p:nvSpPr>
        <p:spPr>
          <a:xfrm rot="5400000" flipV="1">
            <a:off x="4229101" y="5257799"/>
            <a:ext cx="457199" cy="9652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owchart: Manual Input 17">
            <a:extLst>
              <a:ext uri="{FF2B5EF4-FFF2-40B4-BE49-F238E27FC236}">
                <a16:creationId xmlns="" xmlns:a16="http://schemas.microsoft.com/office/drawing/2014/main" id="{0AE66F46-5D7C-446E-BABA-4C14C52C6D1D}"/>
              </a:ext>
            </a:extLst>
          </p:cNvPr>
          <p:cNvSpPr/>
          <p:nvPr/>
        </p:nvSpPr>
        <p:spPr>
          <a:xfrm rot="16200000" flipV="1">
            <a:off x="2190034" y="2577909"/>
            <a:ext cx="1830231" cy="36703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89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509</Words>
  <Application>Microsoft Office PowerPoint</Application>
  <PresentationFormat>Panoramiczny</PresentationFormat>
  <Paragraphs>60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verdana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Robert Pająk</cp:lastModifiedBy>
  <cp:revision>72</cp:revision>
  <dcterms:created xsi:type="dcterms:W3CDTF">2018-12-10T06:44:46Z</dcterms:created>
  <dcterms:modified xsi:type="dcterms:W3CDTF">2018-12-13T12:51:44Z</dcterms:modified>
</cp:coreProperties>
</file>