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YU7/54poGIQD6uz78SBZlsjj9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dc68d5f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dc68d5f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74dc68d5f9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dc68d5f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4dc68d5f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dc68d5f9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4dc68d5f9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dc68d5f9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4dc68d5f9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dc68d5f9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4dc68d5f9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dc68d5f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4dc68d5f9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 amt="13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https://www.youtube.com/watch?v=NU2wSQFVI1g" TargetMode="External"/><Relationship Id="rId6" Type="http://schemas.openxmlformats.org/officeDocument/2006/relationships/hyperlink" Target="https://youtu.be/VfQoQhx26Y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https://gitlab.com/" TargetMode="External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dc68d5f9_0_69"/>
          <p:cNvSpPr txBox="1"/>
          <p:nvPr>
            <p:ph type="ctrTitle"/>
          </p:nvPr>
        </p:nvSpPr>
        <p:spPr>
          <a:xfrm>
            <a:off x="1524000" y="5127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application on HPC with Model Execution Environment</a:t>
            </a:r>
            <a:endParaRPr/>
          </a:p>
        </p:txBody>
      </p:sp>
      <p:sp>
        <p:nvSpPr>
          <p:cNvPr id="90" name="Google Shape;90;g74dc68d5f9_0_69"/>
          <p:cNvSpPr txBox="1"/>
          <p:nvPr>
            <p:ph idx="1" type="subTitle"/>
          </p:nvPr>
        </p:nvSpPr>
        <p:spPr>
          <a:xfrm>
            <a:off x="1183100" y="3029488"/>
            <a:ext cx="9144000" cy="33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45720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dk2"/>
                </a:solidFill>
              </a:rPr>
              <a:t>Presenter: Marek Kasztelnik</a:t>
            </a:r>
            <a:endParaRPr sz="4000">
              <a:solidFill>
                <a:schemeClr val="dk2"/>
              </a:solidFill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</a:rPr>
              <a:t>(Cyfronet)</a:t>
            </a:r>
            <a:endParaRPr/>
          </a:p>
        </p:txBody>
      </p:sp>
      <p:pic>
        <p:nvPicPr>
          <p:cNvPr id="91" name="Google Shape;91;g74dc68d5f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50" y="5499613"/>
            <a:ext cx="17430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6277659"/>
            <a:ext cx="12192000" cy="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 flipH="1" rot="10800000">
            <a:off x="646546" y="-3175"/>
            <a:ext cx="1154" cy="75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5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>
                <a:alpha val="4666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11545454" y="86051"/>
            <a:ext cx="4744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EU flag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3813" y="6452578"/>
            <a:ext cx="514350" cy="341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../../../PRIMAGE%20-%20Dissemination%20Materials/PRIMAGE%20Logo/Primage%20symbol.jpg"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6" y="6372839"/>
            <a:ext cx="51181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9110774" y="6498875"/>
            <a:ext cx="2334000" cy="24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PRIMAGE Project – GA: 826494</a:t>
            </a:r>
            <a:endParaRPr b="1" i="0" sz="11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T</a:t>
            </a: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5.6: </a:t>
            </a:r>
            <a:r>
              <a:rPr lang="en-GB" sz="2800">
                <a:solidFill>
                  <a:schemeClr val="lt1"/>
                </a:solidFill>
              </a:rPr>
              <a:t>Integration with HPC - </a:t>
            </a:r>
            <a:r>
              <a:rPr lang="en-GB" sz="2800">
                <a:solidFill>
                  <a:schemeClr val="lt1"/>
                </a:solidFill>
              </a:rPr>
              <a:t>𝅘𝅥𝅮  </a:t>
            </a:r>
            <a:r>
              <a:rPr lang="en-GB" sz="2800">
                <a:solidFill>
                  <a:schemeClr val="lt1"/>
                </a:solidFill>
              </a:rPr>
              <a:t> The road so far 𝅘𝅥𝅮 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41750" y="1017650"/>
            <a:ext cx="115443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PRIMAGE PLGrid group created with dedicated storage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i="1"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i="1"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rimage1</a:t>
            </a: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CPU computation grant (valid from 23.06.2019 to 24.06.2020)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i="1"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primage1gpu</a:t>
            </a: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GPU computation grant (valid from 21.07.2019 to 22.07.2020)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MEE beta released at the end of 2019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MEE demos: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During Valencia consortium meeting: run computation pipeline on patient data: </a:t>
            </a:r>
            <a:r>
              <a:rPr lang="en-GB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https://www.youtube.com/watch?v=NU2wSQFVI1g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Yesterday we presented how organization management looks like in Model Execution Environment: </a:t>
            </a:r>
            <a:r>
              <a:rPr lang="en-GB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https://youtu.be/VfQoQhx26Y0</a:t>
            </a:r>
            <a:endParaRPr sz="2500">
              <a:solidFill>
                <a:srgbClr val="44546A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41749" y="657225"/>
            <a:ext cx="92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rgbClr val="F879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 flipH="1" rot="10800000">
            <a:off x="646546" y="-3175"/>
            <a:ext cx="1154" cy="75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0" y="5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>
                <a:alpha val="4666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1545454" y="86051"/>
            <a:ext cx="4744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EU flag"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3813" y="6452578"/>
            <a:ext cx="514350" cy="341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../../../PRIMAGE%20-%20Dissemination%20Materials/PRIMAGE%20Logo/Primage%20symbol.jpg"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6" y="6372839"/>
            <a:ext cx="51181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9110774" y="6498875"/>
            <a:ext cx="2333975" cy="241935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PRIMAGE Project – GA: 826494</a:t>
            </a:r>
            <a:endParaRPr b="1" i="0" sz="11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T</a:t>
            </a:r>
            <a:r>
              <a:rPr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5.6: </a:t>
            </a:r>
            <a:r>
              <a:rPr lang="en-GB" sz="2800">
                <a:solidFill>
                  <a:schemeClr val="lt1"/>
                </a:solidFill>
              </a:rPr>
              <a:t>PLGrid PRIMAGE group</a:t>
            </a:r>
            <a:endParaRPr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725" y="841863"/>
            <a:ext cx="7773311" cy="522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341750" y="1017650"/>
            <a:ext cx="35547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Statistics: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Cyfronet - 7 members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Unibo - 2 members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Chemotargets - 1 member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Sheffield - 1 member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41749" y="657225"/>
            <a:ext cx="28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rgbClr val="F879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dc68d5f9_0_22"/>
          <p:cNvSpPr/>
          <p:nvPr/>
        </p:nvSpPr>
        <p:spPr>
          <a:xfrm>
            <a:off x="0" y="6277659"/>
            <a:ext cx="12192000" cy="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74dc68d5f9_0_22"/>
          <p:cNvCxnSpPr/>
          <p:nvPr/>
        </p:nvCxnSpPr>
        <p:spPr>
          <a:xfrm flipH="1" rot="10800000">
            <a:off x="646546" y="-3175"/>
            <a:ext cx="1200" cy="75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g74dc68d5f9_0_22"/>
          <p:cNvCxnSpPr/>
          <p:nvPr/>
        </p:nvCxnSpPr>
        <p:spPr>
          <a:xfrm>
            <a:off x="0" y="5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>
                <a:alpha val="4667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74dc68d5f9_0_22"/>
          <p:cNvSpPr txBox="1"/>
          <p:nvPr/>
        </p:nvSpPr>
        <p:spPr>
          <a:xfrm>
            <a:off x="646546" y="0"/>
            <a:ext cx="115443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4dc68d5f9_0_22"/>
          <p:cNvSpPr txBox="1"/>
          <p:nvPr>
            <p:ph idx="12" type="sldNum"/>
          </p:nvPr>
        </p:nvSpPr>
        <p:spPr>
          <a:xfrm>
            <a:off x="11545454" y="86051"/>
            <a:ext cx="4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EU flag" id="132" name="Google Shape;132;g74dc68d5f9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3813" y="6452578"/>
            <a:ext cx="514350" cy="341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../../../PRIMAGE%20-%20Dissemination%20Materials/PRIMAGE%20Logo/Primage%20symbol.jpg" id="133" name="Google Shape;133;g74dc68d5f9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6" y="6372839"/>
            <a:ext cx="51181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74dc68d5f9_0_22"/>
          <p:cNvSpPr txBox="1"/>
          <p:nvPr/>
        </p:nvSpPr>
        <p:spPr>
          <a:xfrm>
            <a:off x="9110774" y="6498875"/>
            <a:ext cx="2334000" cy="24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PRIMAGE Project – GA: 826494</a:t>
            </a:r>
            <a:endParaRPr b="1" i="0" sz="11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4dc68d5f9_0_22"/>
          <p:cNvSpPr txBox="1"/>
          <p:nvPr/>
        </p:nvSpPr>
        <p:spPr>
          <a:xfrm>
            <a:off x="700769" y="47079"/>
            <a:ext cx="1055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T</a:t>
            </a:r>
            <a:r>
              <a:rPr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5.6: </a:t>
            </a:r>
            <a:r>
              <a:rPr lang="en-GB" sz="2800">
                <a:solidFill>
                  <a:schemeClr val="lt1"/>
                </a:solidFill>
              </a:rPr>
              <a:t>PLGrid primage1 grant usage</a:t>
            </a:r>
            <a:endParaRPr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4dc68d5f9_0_22"/>
          <p:cNvSpPr txBox="1"/>
          <p:nvPr/>
        </p:nvSpPr>
        <p:spPr>
          <a:xfrm>
            <a:off x="341750" y="1017650"/>
            <a:ext cx="49428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Statistics: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Grant usage 1.1%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Most active organization: UPV (Sergio experiments during his internship in Kraków)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This grant will end at 23.06.2020. We need information what are your needs for the next year</a:t>
            </a:r>
            <a:endParaRPr b="1"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74dc68d5f9_0_22"/>
          <p:cNvSpPr txBox="1"/>
          <p:nvPr/>
        </p:nvSpPr>
        <p:spPr>
          <a:xfrm>
            <a:off x="341749" y="657225"/>
            <a:ext cx="28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rgbClr val="F879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74dc68d5f9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125" y="888950"/>
            <a:ext cx="55816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dc68d5f9_0_38"/>
          <p:cNvSpPr/>
          <p:nvPr/>
        </p:nvSpPr>
        <p:spPr>
          <a:xfrm>
            <a:off x="0" y="6277659"/>
            <a:ext cx="12192000" cy="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74dc68d5f9_0_38"/>
          <p:cNvCxnSpPr/>
          <p:nvPr/>
        </p:nvCxnSpPr>
        <p:spPr>
          <a:xfrm flipH="1" rot="10800000">
            <a:off x="646546" y="-3175"/>
            <a:ext cx="1200" cy="75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g74dc68d5f9_0_38"/>
          <p:cNvCxnSpPr/>
          <p:nvPr/>
        </p:nvCxnSpPr>
        <p:spPr>
          <a:xfrm>
            <a:off x="0" y="5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>
                <a:alpha val="4667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g74dc68d5f9_0_38"/>
          <p:cNvSpPr txBox="1"/>
          <p:nvPr/>
        </p:nvSpPr>
        <p:spPr>
          <a:xfrm>
            <a:off x="646546" y="0"/>
            <a:ext cx="115443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4dc68d5f9_0_38"/>
          <p:cNvSpPr txBox="1"/>
          <p:nvPr>
            <p:ph idx="12" type="sldNum"/>
          </p:nvPr>
        </p:nvSpPr>
        <p:spPr>
          <a:xfrm>
            <a:off x="11545454" y="86051"/>
            <a:ext cx="4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EU flag" id="148" name="Google Shape;148;g74dc68d5f9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3813" y="6452578"/>
            <a:ext cx="514350" cy="341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../../../PRIMAGE%20-%20Dissemination%20Materials/PRIMAGE%20Logo/Primage%20symbol.jpg" id="149" name="Google Shape;149;g74dc68d5f9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6" y="6372839"/>
            <a:ext cx="51181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74dc68d5f9_0_38"/>
          <p:cNvSpPr txBox="1"/>
          <p:nvPr/>
        </p:nvSpPr>
        <p:spPr>
          <a:xfrm>
            <a:off x="9110774" y="6498875"/>
            <a:ext cx="2334000" cy="24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PRIMAGE Project – GA: 826494</a:t>
            </a:r>
            <a:endParaRPr b="1" i="0" sz="11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4dc68d5f9_0_38"/>
          <p:cNvSpPr txBox="1"/>
          <p:nvPr/>
        </p:nvSpPr>
        <p:spPr>
          <a:xfrm>
            <a:off x="700769" y="47079"/>
            <a:ext cx="1055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T</a:t>
            </a:r>
            <a:r>
              <a:rPr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5.6: </a:t>
            </a:r>
            <a:r>
              <a:rPr lang="en-GB" sz="2800">
                <a:solidFill>
                  <a:schemeClr val="lt1"/>
                </a:solidFill>
              </a:rPr>
              <a:t>PLGrid primage1gpu grant usage</a:t>
            </a:r>
            <a:endParaRPr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74dc68d5f9_0_38"/>
          <p:cNvSpPr txBox="1"/>
          <p:nvPr/>
        </p:nvSpPr>
        <p:spPr>
          <a:xfrm>
            <a:off x="341750" y="1017650"/>
            <a:ext cx="49428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Statistics: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Grant usage 0.03%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500"/>
              <a:buFont typeface="Calibri"/>
              <a:buChar char="-"/>
            </a:pPr>
            <a:r>
              <a:rPr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Most active organization: UPV (Sergio experiments during his internship in Kraków)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2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This grant will end at 21.07.2020. We need information what are your needs for the next year</a:t>
            </a:r>
            <a:endParaRPr b="1"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74dc68d5f9_0_38"/>
          <p:cNvSpPr txBox="1"/>
          <p:nvPr/>
        </p:nvSpPr>
        <p:spPr>
          <a:xfrm>
            <a:off x="341749" y="657225"/>
            <a:ext cx="28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rgbClr val="F879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74dc68d5f9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775" y="1118925"/>
            <a:ext cx="56769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dc68d5f9_0_151"/>
          <p:cNvSpPr/>
          <p:nvPr/>
        </p:nvSpPr>
        <p:spPr>
          <a:xfrm>
            <a:off x="0" y="6277659"/>
            <a:ext cx="12192000" cy="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74dc68d5f9_0_151"/>
          <p:cNvCxnSpPr/>
          <p:nvPr/>
        </p:nvCxnSpPr>
        <p:spPr>
          <a:xfrm flipH="1" rot="10800000">
            <a:off x="646546" y="-3175"/>
            <a:ext cx="1200" cy="75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g74dc68d5f9_0_151"/>
          <p:cNvCxnSpPr/>
          <p:nvPr/>
        </p:nvCxnSpPr>
        <p:spPr>
          <a:xfrm>
            <a:off x="0" y="5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>
                <a:alpha val="4667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g74dc68d5f9_0_151"/>
          <p:cNvSpPr txBox="1"/>
          <p:nvPr/>
        </p:nvSpPr>
        <p:spPr>
          <a:xfrm>
            <a:off x="646546" y="0"/>
            <a:ext cx="115443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74dc68d5f9_0_151"/>
          <p:cNvSpPr txBox="1"/>
          <p:nvPr>
            <p:ph idx="12" type="sldNum"/>
          </p:nvPr>
        </p:nvSpPr>
        <p:spPr>
          <a:xfrm>
            <a:off x="11545454" y="86051"/>
            <a:ext cx="4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EU flag" id="164" name="Google Shape;164;g74dc68d5f9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3813" y="6452578"/>
            <a:ext cx="514350" cy="341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../../../PRIMAGE%20-%20Dissemination%20Materials/PRIMAGE%20Logo/Primage%20symbol.jpg" id="165" name="Google Shape;165;g74dc68d5f9_0_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6" y="6372839"/>
            <a:ext cx="51181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74dc68d5f9_0_151"/>
          <p:cNvSpPr txBox="1"/>
          <p:nvPr/>
        </p:nvSpPr>
        <p:spPr>
          <a:xfrm>
            <a:off x="9110774" y="6498875"/>
            <a:ext cx="2334000" cy="24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PRIMAGE Project – GA: 826494</a:t>
            </a:r>
            <a:endParaRPr b="1" i="0" sz="11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4dc68d5f9_0_151"/>
          <p:cNvSpPr txBox="1"/>
          <p:nvPr/>
        </p:nvSpPr>
        <p:spPr>
          <a:xfrm>
            <a:off x="700769" y="47079"/>
            <a:ext cx="1055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T</a:t>
            </a: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5.6: </a:t>
            </a:r>
            <a:r>
              <a:rPr lang="en-GB" sz="2800">
                <a:solidFill>
                  <a:schemeClr val="lt1"/>
                </a:solidFill>
              </a:rPr>
              <a:t>Integration with HPC - goal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8" name="Google Shape;168;g74dc68d5f9_0_151"/>
          <p:cNvSpPr txBox="1"/>
          <p:nvPr/>
        </p:nvSpPr>
        <p:spPr>
          <a:xfrm>
            <a:off x="341750" y="1551050"/>
            <a:ext cx="11544300" cy="4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Our goal is to deliver a set of tools (integrated with Prometheus and PLGrid Infrastructure) and best practices to execute patient-centric calculations in a structured and well organized way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This asks for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Model versioning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Structured, patient-centric storage for input and output data (both file based and tabular data)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Organized, repeatable set of calculations which recognize particular model versions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Pipelining system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– each pipeline is a well-defined set of </a:t>
            </a:r>
            <a:r>
              <a:rPr i="1" lang="en-GB" sz="1800">
                <a:latin typeface="Calibri"/>
                <a:ea typeface="Calibri"/>
                <a:cs typeface="Calibri"/>
                <a:sym typeface="Calibri"/>
              </a:rPr>
              <a:t>computations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(running sequentially or in parallel)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Pipeline definitions are cross-cohort, but particular pipeline execution is per patient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Each computation (called a </a:t>
            </a:r>
            <a:r>
              <a:rPr i="1" lang="en-GB" sz="1800">
                <a:latin typeface="Calibri"/>
                <a:ea typeface="Calibri"/>
                <a:cs typeface="Calibri"/>
                <a:sym typeface="Calibri"/>
              </a:rPr>
              <a:t>pipeline step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) inside a pipeline is e.g. an execution, on the HPC cluster, of a specific model, in a specific version (selected from the GitLab git repository)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Pipelines can also be executed automatically provided input data constraints are satisfied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MEE provides a user interface and a REST API for running and monitoring pipelines</a:t>
            </a:r>
            <a:endParaRPr sz="2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74dc68d5f9_0_151"/>
          <p:cNvSpPr txBox="1"/>
          <p:nvPr/>
        </p:nvSpPr>
        <p:spPr>
          <a:xfrm>
            <a:off x="1100674" y="685000"/>
            <a:ext cx="92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00"/>
              <a:buFont typeface="Arial"/>
              <a:buNone/>
            </a:pPr>
            <a:r>
              <a:rPr b="1" lang="en-GB" sz="3100">
                <a:solidFill>
                  <a:srgbClr val="3F3F3F"/>
                </a:solidFill>
              </a:rPr>
              <a:t>Organize research on patient data</a:t>
            </a:r>
            <a:endParaRPr b="1" sz="31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dc68d5f9_0_165"/>
          <p:cNvSpPr/>
          <p:nvPr/>
        </p:nvSpPr>
        <p:spPr>
          <a:xfrm>
            <a:off x="0" y="6277659"/>
            <a:ext cx="12192000" cy="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g74dc68d5f9_0_165"/>
          <p:cNvCxnSpPr/>
          <p:nvPr/>
        </p:nvCxnSpPr>
        <p:spPr>
          <a:xfrm flipH="1" rot="10800000">
            <a:off x="646546" y="-3175"/>
            <a:ext cx="1200" cy="75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g74dc68d5f9_0_165"/>
          <p:cNvCxnSpPr/>
          <p:nvPr/>
        </p:nvCxnSpPr>
        <p:spPr>
          <a:xfrm>
            <a:off x="0" y="5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>
                <a:alpha val="4667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g74dc68d5f9_0_165"/>
          <p:cNvSpPr txBox="1"/>
          <p:nvPr/>
        </p:nvSpPr>
        <p:spPr>
          <a:xfrm>
            <a:off x="646546" y="0"/>
            <a:ext cx="115443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4dc68d5f9_0_165"/>
          <p:cNvSpPr txBox="1"/>
          <p:nvPr>
            <p:ph idx="12" type="sldNum"/>
          </p:nvPr>
        </p:nvSpPr>
        <p:spPr>
          <a:xfrm>
            <a:off x="11545454" y="86051"/>
            <a:ext cx="4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EU flag" id="179" name="Google Shape;179;g74dc68d5f9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3813" y="6452578"/>
            <a:ext cx="514350" cy="341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../../../PRIMAGE%20-%20Dissemination%20Materials/PRIMAGE%20Logo/Primage%20symbol.jpg" id="180" name="Google Shape;180;g74dc68d5f9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6" y="6372839"/>
            <a:ext cx="51181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74dc68d5f9_0_165"/>
          <p:cNvSpPr txBox="1"/>
          <p:nvPr/>
        </p:nvSpPr>
        <p:spPr>
          <a:xfrm>
            <a:off x="9110774" y="6498875"/>
            <a:ext cx="2334000" cy="24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PRIMAGE Project – GA: 826494</a:t>
            </a:r>
            <a:endParaRPr b="1" i="0" sz="11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74dc68d5f9_0_165"/>
          <p:cNvSpPr txBox="1"/>
          <p:nvPr/>
        </p:nvSpPr>
        <p:spPr>
          <a:xfrm>
            <a:off x="700769" y="47079"/>
            <a:ext cx="1055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T</a:t>
            </a: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5.6: </a:t>
            </a:r>
            <a:r>
              <a:rPr lang="en-GB" sz="2800">
                <a:solidFill>
                  <a:schemeClr val="lt1"/>
                </a:solidFill>
              </a:rPr>
              <a:t>Integration with HPC - Model Execution Environment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83" name="Google Shape;183;g74dc68d5f9_0_165"/>
          <p:cNvSpPr txBox="1"/>
          <p:nvPr/>
        </p:nvSpPr>
        <p:spPr>
          <a:xfrm>
            <a:off x="323850" y="986475"/>
            <a:ext cx="115443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Execution Environment - quick recap: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integrated with PLGrid storage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computation grant negotiated for PRIMAGE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input/output upload/download to/from Prometheus supercomputer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click start of the calculations on Prometheus supercomputer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job status monitoring (no need to ssh to the cluster)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 scripts are versioned and stored in </a:t>
            </a: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https://gitlab.com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version of result comparison tool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74dc68d5f9_0_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6375"/>
            <a:ext cx="11887200" cy="234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dc68d5f9_0_54"/>
          <p:cNvSpPr/>
          <p:nvPr/>
        </p:nvSpPr>
        <p:spPr>
          <a:xfrm>
            <a:off x="0" y="6277659"/>
            <a:ext cx="12192000" cy="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g74dc68d5f9_0_54"/>
          <p:cNvCxnSpPr/>
          <p:nvPr/>
        </p:nvCxnSpPr>
        <p:spPr>
          <a:xfrm flipH="1" rot="10800000">
            <a:off x="646546" y="-3175"/>
            <a:ext cx="1200" cy="75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g74dc68d5f9_0_54"/>
          <p:cNvCxnSpPr/>
          <p:nvPr/>
        </p:nvCxnSpPr>
        <p:spPr>
          <a:xfrm>
            <a:off x="0" y="50482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>
                <a:alpha val="4667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g74dc68d5f9_0_54"/>
          <p:cNvSpPr txBox="1"/>
          <p:nvPr/>
        </p:nvSpPr>
        <p:spPr>
          <a:xfrm>
            <a:off x="646546" y="0"/>
            <a:ext cx="115443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74dc68d5f9_0_54"/>
          <p:cNvSpPr txBox="1"/>
          <p:nvPr>
            <p:ph idx="12" type="sldNum"/>
          </p:nvPr>
        </p:nvSpPr>
        <p:spPr>
          <a:xfrm>
            <a:off x="11545454" y="86051"/>
            <a:ext cx="4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EU flag" id="194" name="Google Shape;194;g74dc68d5f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3813" y="6452578"/>
            <a:ext cx="514350" cy="341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../../../PRIMAGE%20-%20Dissemination%20Materials/PRIMAGE%20Logo/Primage%20symbol.jpg" id="195" name="Google Shape;195;g74dc68d5f9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6" y="6372839"/>
            <a:ext cx="51181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74dc68d5f9_0_54"/>
          <p:cNvSpPr txBox="1"/>
          <p:nvPr/>
        </p:nvSpPr>
        <p:spPr>
          <a:xfrm>
            <a:off x="9110774" y="6498875"/>
            <a:ext cx="2334000" cy="24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PRIMAGE Project – GA: 826494</a:t>
            </a:r>
            <a:endParaRPr b="1" i="0" sz="11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4dc68d5f9_0_54"/>
          <p:cNvSpPr txBox="1"/>
          <p:nvPr/>
        </p:nvSpPr>
        <p:spPr>
          <a:xfrm>
            <a:off x="700769" y="47079"/>
            <a:ext cx="1055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T</a:t>
            </a:r>
            <a:r>
              <a:rPr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5.6: </a:t>
            </a:r>
            <a:r>
              <a:rPr lang="en-GB" sz="2800">
                <a:solidFill>
                  <a:schemeClr val="lt1"/>
                </a:solidFill>
              </a:rPr>
              <a:t>Plans</a:t>
            </a:r>
            <a:endParaRPr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4dc68d5f9_0_54"/>
          <p:cNvSpPr txBox="1"/>
          <p:nvPr/>
        </p:nvSpPr>
        <p:spPr>
          <a:xfrm>
            <a:off x="341751" y="1017650"/>
            <a:ext cx="109866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900"/>
              <a:buFont typeface="Calibri"/>
              <a:buChar char="-"/>
            </a:pPr>
            <a:r>
              <a:rPr lang="en-GB" sz="29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Collaboration with Sheffield to run their model on Prometheus</a:t>
            </a:r>
            <a:endParaRPr sz="29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900"/>
              <a:buFont typeface="Calibri"/>
              <a:buChar char="-"/>
            </a:pPr>
            <a:r>
              <a:rPr lang="en-GB" sz="29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Integrate Sheffield model with MEE</a:t>
            </a:r>
            <a:endParaRPr sz="29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900"/>
              <a:buFont typeface="Calibri"/>
              <a:buChar char="-"/>
            </a:pPr>
            <a:r>
              <a:rPr lang="en-GB" sz="29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Collaboration with Ansys to setup Ansys license server for the PRIMAGE project</a:t>
            </a:r>
            <a:endParaRPr sz="29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ts val="2900"/>
              <a:buFont typeface="Calibri"/>
              <a:buChar char="-"/>
            </a:pPr>
            <a:r>
              <a:rPr lang="en-GB" sz="29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Negotiate new CPU and GPU grants for the PRIMAGE project according to reported needs</a:t>
            </a:r>
            <a:endParaRPr sz="29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4546A"/>
              </a:buClr>
              <a:buSzPts val="2900"/>
              <a:buFont typeface="Calibri"/>
              <a:buChar char="-"/>
            </a:pPr>
            <a:r>
              <a:rPr lang="en-GB" sz="29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Collaboration with UNIBO to run multiscale orchestrator on Prometheus</a:t>
            </a:r>
            <a:endParaRPr sz="29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74dc68d5f9_0_54"/>
          <p:cNvSpPr txBox="1"/>
          <p:nvPr/>
        </p:nvSpPr>
        <p:spPr>
          <a:xfrm>
            <a:off x="341749" y="657225"/>
            <a:ext cx="28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rgbClr val="F879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2019-01-27T20:22:14Z</dcterms:created>
  <dc:creator>Writer .</dc:creator>
</cp:coreProperties>
</file>