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6" r:id="rId5"/>
  </p:sldIdLst>
  <p:sldSz cx="28800425" cy="43200638"/>
  <p:notesSz cx="6858000" cy="9945688"/>
  <p:defaultTextStyle>
    <a:defPPr>
      <a:defRPr lang="pl-PL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06D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1" autoAdjust="0"/>
    <p:restoredTop sz="96305" autoAdjust="0"/>
  </p:normalViewPr>
  <p:slideViewPr>
    <p:cSldViewPr snapToGrid="0">
      <p:cViewPr>
        <p:scale>
          <a:sx n="75" d="100"/>
          <a:sy n="75" d="100"/>
        </p:scale>
        <p:origin x="72" y="-15990"/>
      </p:cViewPr>
      <p:guideLst>
        <p:guide orient="horz" pos="13606"/>
        <p:guide pos="9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4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vimlabs.sharepoint.com/Shared%20Documents/AGH/CGW/Rysunki/SUS/Quantum%20Simulator%20-%20SUS%202%20(Odpowiedzi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termoautomatyka-my.sharepoint.com/personal/bartlomiej_patrzyk_termo-automatyka_pl/Documents/Studia/Praca%20magisterska/Wyniki%20pomiar&#243;w/2014%2004%2017%20Pomiary%20czasu/2014%2004%2023%20Pomiary%20czasu%20-%20wynik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vimlabs.sharepoint.com/Shared%20Documents/AGH/CGW/Rysunki/Wykresy/Zeszyt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termoautomatyka-my.sharepoint.com/personal/bartlomiej_patrzyk_termo-automatyka_pl/Documents/Studia/Praca%20magisterska/Wyniki%20pomiar&#243;w/2014%2009%2011%20Pomiary%20pami&#281;ci/2014%2009%2011%20Pomiary%20pami&#281;c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l-PL" sz="3200">
                <a:solidFill>
                  <a:schemeClr val="tx1"/>
                </a:solidFill>
              </a:rPr>
              <a:t>Total SUS Results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60660132860677"/>
          <c:y val="0.19257068036310937"/>
          <c:w val="0.76174708808722336"/>
          <c:h val="0.6142151084314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'Arkusz2 (2)'!$A$1</c:f>
              <c:strCache>
                <c:ptCount val="1"/>
                <c:pt idx="0">
                  <c:v>libquantum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1092065265542249E-2"/>
                  <c:y val="9.12918698120429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'Arkusz2 (2)'!$C$1</c:f>
                <c:numCache>
                  <c:formatCode>General</c:formatCode>
                  <c:ptCount val="1"/>
                  <c:pt idx="0">
                    <c:v>16.354605414976231</c:v>
                  </c:pt>
                </c:numCache>
              </c:numRef>
            </c:plus>
            <c:minus>
              <c:numRef>
                <c:f>'Arkusz2 (2)'!$C$1</c:f>
                <c:numCache>
                  <c:formatCode>General</c:formatCode>
                  <c:ptCount val="1"/>
                  <c:pt idx="0">
                    <c:v>16.354605414976231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'Arkusz2 (2)'!$B$1</c:f>
              <c:numCache>
                <c:formatCode>0.00</c:formatCode>
                <c:ptCount val="1"/>
                <c:pt idx="0">
                  <c:v>50.672043010752702</c:v>
                </c:pt>
              </c:numCache>
            </c:numRef>
          </c:val>
        </c:ser>
        <c:ser>
          <c:idx val="1"/>
          <c:order val="1"/>
          <c:tx>
            <c:strRef>
              <c:f>'Arkusz2 (2)'!$A$2</c:f>
              <c:strCache>
                <c:ptCount val="1"/>
                <c:pt idx="0">
                  <c:v>QuIDE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253072747045405E-2"/>
                  <c:y val="-1.72302591297309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'Arkusz2 (2)'!$C$2</c:f>
                <c:numCache>
                  <c:formatCode>General</c:formatCode>
                  <c:ptCount val="1"/>
                  <c:pt idx="0">
                    <c:v>10.247734108612104</c:v>
                  </c:pt>
                </c:numCache>
              </c:numRef>
            </c:plus>
            <c:minus>
              <c:numRef>
                <c:f>'Arkusz2 (2)'!$C$2</c:f>
                <c:numCache>
                  <c:formatCode>General</c:formatCode>
                  <c:ptCount val="1"/>
                  <c:pt idx="0">
                    <c:v>10.247734108612104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'Arkusz2 (2)'!$B$2</c:f>
              <c:numCache>
                <c:formatCode>0.00</c:formatCode>
                <c:ptCount val="1"/>
                <c:pt idx="0">
                  <c:v>75.134408602150529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0"/>
        <c:overlap val="-100"/>
        <c:axId val="178524784"/>
        <c:axId val="178525168"/>
      </c:barChart>
      <c:catAx>
        <c:axId val="17852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5168"/>
        <c:crosses val="autoZero"/>
        <c:auto val="0"/>
        <c:lblAlgn val="ctr"/>
        <c:lblOffset val="100"/>
        <c:noMultiLvlLbl val="0"/>
      </c:catAx>
      <c:valAx>
        <c:axId val="1785251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2800">
                    <a:solidFill>
                      <a:schemeClr val="tx1"/>
                    </a:solidFill>
                  </a:rPr>
                  <a:t>Average Total Score</a:t>
                </a:r>
              </a:p>
            </c:rich>
          </c:tx>
          <c:layout>
            <c:manualLayout>
              <c:xMode val="edge"/>
              <c:yMode val="edge"/>
              <c:x val="4.3885727903720695E-2"/>
              <c:y val="0.19257068036310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247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949038921162394"/>
          <c:y val="0.8615154152353719"/>
          <c:w val="0.56037807009043983"/>
          <c:h val="7.70280542791266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l-PL" sz="3200">
                <a:solidFill>
                  <a:schemeClr val="tx1"/>
                </a:solidFill>
              </a:rPr>
              <a:t>Execution Time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693212560386476"/>
          <c:y val="0.17270503472222223"/>
          <c:w val="0.69327222222222218"/>
          <c:h val="0.51211302083333332"/>
        </c:manualLayout>
      </c:layout>
      <c:scatterChart>
        <c:scatterStyle val="lineMarker"/>
        <c:varyColors val="0"/>
        <c:ser>
          <c:idx val="0"/>
          <c:order val="0"/>
          <c:tx>
            <c:v>7L+3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name>Exp. (7L + 3)</c:nam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Arkusz2!$A$3:$A$8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</c:numCache>
            </c:numRef>
          </c:xVal>
          <c:yVal>
            <c:numRef>
              <c:f>Arkusz2!$D$3:$D$8</c:f>
              <c:numCache>
                <c:formatCode>General</c:formatCode>
                <c:ptCount val="6"/>
                <c:pt idx="0">
                  <c:v>234.00149999999999</c:v>
                </c:pt>
                <c:pt idx="1">
                  <c:v>1544.4099000000001</c:v>
                </c:pt>
                <c:pt idx="2">
                  <c:v>10895.109840000001</c:v>
                </c:pt>
                <c:pt idx="3">
                  <c:v>86067.311709999994</c:v>
                </c:pt>
                <c:pt idx="4">
                  <c:v>644851.9736400001</c:v>
                </c:pt>
                <c:pt idx="5">
                  <c:v>4939044.70034</c:v>
                </c:pt>
              </c:numCache>
            </c:numRef>
          </c:yVal>
          <c:smooth val="0"/>
        </c:ser>
        <c:ser>
          <c:idx val="1"/>
          <c:order val="1"/>
          <c:tx>
            <c:v>2L+3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name>Exp. (2L + 3)</c:nam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Arkusz2!$A$3:$A$11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</c:numCache>
            </c:numRef>
          </c:xVal>
          <c:yVal>
            <c:numRef>
              <c:f>Arkusz2!$H$3:$H$11</c:f>
              <c:numCache>
                <c:formatCode>General</c:formatCode>
                <c:ptCount val="9"/>
                <c:pt idx="0">
                  <c:v>20.592132000000003</c:v>
                </c:pt>
                <c:pt idx="1">
                  <c:v>132.60085000000001</c:v>
                </c:pt>
                <c:pt idx="2">
                  <c:v>953.47811199999921</c:v>
                </c:pt>
                <c:pt idx="3">
                  <c:v>2167.6338949999999</c:v>
                </c:pt>
                <c:pt idx="4">
                  <c:v>52307.915304999995</c:v>
                </c:pt>
                <c:pt idx="5">
                  <c:v>33820.236795000004</c:v>
                </c:pt>
                <c:pt idx="6">
                  <c:v>1055126.0235850001</c:v>
                </c:pt>
                <c:pt idx="7">
                  <c:v>384957.42765999999</c:v>
                </c:pt>
                <c:pt idx="8">
                  <c:v>10225722.02908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321016"/>
        <c:axId val="178321400"/>
      </c:scatterChart>
      <c:valAx>
        <c:axId val="178321016"/>
        <c:scaling>
          <c:orientation val="minMax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2800" dirty="0" err="1">
                    <a:solidFill>
                      <a:schemeClr val="tx1"/>
                    </a:solidFill>
                  </a:rPr>
                  <a:t>Number</a:t>
                </a:r>
                <a:r>
                  <a:rPr lang="pl-PL" sz="2800" dirty="0">
                    <a:solidFill>
                      <a:schemeClr val="tx1"/>
                    </a:solidFill>
                  </a:rPr>
                  <a:t> of </a:t>
                </a:r>
                <a:r>
                  <a:rPr lang="pl-PL" sz="2800" dirty="0" err="1">
                    <a:solidFill>
                      <a:schemeClr val="tx1"/>
                    </a:solidFill>
                  </a:rPr>
                  <a:t>bits</a:t>
                </a:r>
                <a:r>
                  <a:rPr lang="pl-PL" sz="2800" dirty="0">
                    <a:solidFill>
                      <a:schemeClr val="tx1"/>
                    </a:solidFill>
                  </a:rPr>
                  <a:t> L of </a:t>
                </a:r>
                <a:r>
                  <a:rPr lang="pl-PL" sz="2800" dirty="0" err="1">
                    <a:solidFill>
                      <a:schemeClr val="tx1"/>
                    </a:solidFill>
                  </a:rPr>
                  <a:t>factored</a:t>
                </a:r>
                <a:r>
                  <a:rPr lang="pl-PL" sz="2800" dirty="0">
                    <a:solidFill>
                      <a:schemeClr val="tx1"/>
                    </a:solidFill>
                  </a:rPr>
                  <a:t> </a:t>
                </a:r>
                <a:r>
                  <a:rPr lang="pl-PL" sz="2800" dirty="0" err="1">
                    <a:solidFill>
                      <a:schemeClr val="tx1"/>
                    </a:solidFill>
                  </a:rPr>
                  <a:t>number</a:t>
                </a:r>
                <a:r>
                  <a:rPr lang="pl-PL" sz="2800" dirty="0">
                    <a:solidFill>
                      <a:schemeClr val="tx1"/>
                    </a:solidFill>
                  </a:rPr>
                  <a:t> N</a:t>
                </a:r>
              </a:p>
            </c:rich>
          </c:tx>
          <c:layout>
            <c:manualLayout>
              <c:xMode val="edge"/>
              <c:yMode val="edge"/>
              <c:x val="0.274656038647343"/>
              <c:y val="0.776108506944444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21400"/>
        <c:crosses val="autoZero"/>
        <c:crossBetween val="midCat"/>
        <c:majorUnit val="1"/>
      </c:valAx>
      <c:valAx>
        <c:axId val="1783214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2800" dirty="0" smtClean="0">
                    <a:solidFill>
                      <a:schemeClr val="tx1"/>
                    </a:solidFill>
                  </a:rPr>
                  <a:t>Time,</a:t>
                </a:r>
                <a:r>
                  <a:rPr lang="pl-PL" sz="28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pl-PL" sz="2800" dirty="0" smtClean="0">
                    <a:solidFill>
                      <a:schemeClr val="tx1"/>
                    </a:solidFill>
                  </a:rPr>
                  <a:t>ms</a:t>
                </a:r>
                <a:endParaRPr lang="pl-PL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8405797101449274E-2"/>
              <c:y val="0.307295659722222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21016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7705434782608698E-2"/>
          <c:y val="0.90486258169934641"/>
          <c:w val="0.9"/>
          <c:h val="8.2670588235294121E-2"/>
        </c:manualLayout>
      </c:layout>
      <c:overlay val="0"/>
      <c:spPr>
        <a:noFill/>
        <a:ln>
          <a:solidFill>
            <a:schemeClr val="bg1">
              <a:lumMod val="6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l-PL" sz="3200">
                <a:solidFill>
                  <a:schemeClr val="tx1"/>
                </a:solidFill>
              </a:rPr>
              <a:t>Performance Results - The Memory Usage</a:t>
            </a:r>
          </a:p>
        </c:rich>
      </c:tx>
      <c:layout>
        <c:manualLayout>
          <c:xMode val="edge"/>
          <c:yMode val="edge"/>
          <c:x val="0.16245138536608933"/>
          <c:y val="4.87644791817255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256895305956833"/>
          <c:y val="0.20435738012372234"/>
          <c:w val="0.60234952582224133"/>
          <c:h val="0.58434265447807865"/>
        </c:manualLayout>
      </c:layout>
      <c:scatterChart>
        <c:scatterStyle val="lineMarker"/>
        <c:varyColors val="0"/>
        <c:ser>
          <c:idx val="1"/>
          <c:order val="0"/>
          <c:tx>
            <c:strRef>
              <c:f>Arkusz1!$C$1</c:f>
              <c:strCache>
                <c:ptCount val="1"/>
                <c:pt idx="0">
                  <c:v>QuIDE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Arkusz1!$A$2:$A$28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xVal>
          <c:yVal>
            <c:numRef>
              <c:f>Arkusz1!$C$2:$C$28</c:f>
              <c:numCache>
                <c:formatCode>0.00</c:formatCode>
                <c:ptCount val="27"/>
                <c:pt idx="0">
                  <c:v>31304</c:v>
                </c:pt>
                <c:pt idx="1">
                  <c:v>31304</c:v>
                </c:pt>
                <c:pt idx="2">
                  <c:v>32300</c:v>
                </c:pt>
                <c:pt idx="3">
                  <c:v>32472</c:v>
                </c:pt>
                <c:pt idx="4">
                  <c:v>32512</c:v>
                </c:pt>
                <c:pt idx="5">
                  <c:v>32520</c:v>
                </c:pt>
                <c:pt idx="6">
                  <c:v>33192</c:v>
                </c:pt>
                <c:pt idx="7">
                  <c:v>33208</c:v>
                </c:pt>
                <c:pt idx="8">
                  <c:v>33312</c:v>
                </c:pt>
                <c:pt idx="9">
                  <c:v>34484</c:v>
                </c:pt>
                <c:pt idx="10">
                  <c:v>37060</c:v>
                </c:pt>
                <c:pt idx="11">
                  <c:v>37552</c:v>
                </c:pt>
                <c:pt idx="12">
                  <c:v>38676</c:v>
                </c:pt>
                <c:pt idx="13">
                  <c:v>41848</c:v>
                </c:pt>
                <c:pt idx="14">
                  <c:v>50124</c:v>
                </c:pt>
                <c:pt idx="15">
                  <c:v>69164</c:v>
                </c:pt>
                <c:pt idx="16">
                  <c:v>104756</c:v>
                </c:pt>
                <c:pt idx="17">
                  <c:v>181296</c:v>
                </c:pt>
                <c:pt idx="18">
                  <c:v>332804</c:v>
                </c:pt>
                <c:pt idx="19">
                  <c:v>601600</c:v>
                </c:pt>
                <c:pt idx="20">
                  <c:v>1448292</c:v>
                </c:pt>
                <c:pt idx="21">
                  <c:v>3345108</c:v>
                </c:pt>
                <c:pt idx="22">
                  <c:v>6081096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Arkusz1!$E$1</c:f>
              <c:strCache>
                <c:ptCount val="1"/>
                <c:pt idx="0">
                  <c:v>jQuantum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Arkusz1!$A$2:$A$28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xVal>
          <c:yVal>
            <c:numRef>
              <c:f>Arkusz1!$E$2:$E$28</c:f>
              <c:numCache>
                <c:formatCode>0.00</c:formatCode>
                <c:ptCount val="27"/>
                <c:pt idx="0">
                  <c:v>69824</c:v>
                </c:pt>
                <c:pt idx="1">
                  <c:v>71792</c:v>
                </c:pt>
                <c:pt idx="2">
                  <c:v>72616</c:v>
                </c:pt>
                <c:pt idx="3">
                  <c:v>72680</c:v>
                </c:pt>
                <c:pt idx="4">
                  <c:v>75772</c:v>
                </c:pt>
                <c:pt idx="5">
                  <c:v>75816</c:v>
                </c:pt>
                <c:pt idx="6">
                  <c:v>77424</c:v>
                </c:pt>
                <c:pt idx="7">
                  <c:v>80172</c:v>
                </c:pt>
                <c:pt idx="8">
                  <c:v>80344</c:v>
                </c:pt>
                <c:pt idx="9">
                  <c:v>84600</c:v>
                </c:pt>
                <c:pt idx="10">
                  <c:v>85784</c:v>
                </c:pt>
                <c:pt idx="11">
                  <c:v>92184</c:v>
                </c:pt>
                <c:pt idx="12">
                  <c:v>93336</c:v>
                </c:pt>
                <c:pt idx="13">
                  <c:v>95032</c:v>
                </c:pt>
                <c:pt idx="14">
                  <c:v>96776</c:v>
                </c:pt>
                <c:pt idx="15">
                  <c:v>104608</c:v>
                </c:pt>
                <c:pt idx="16">
                  <c:v>134788</c:v>
                </c:pt>
                <c:pt idx="17">
                  <c:v>144616</c:v>
                </c:pt>
                <c:pt idx="18">
                  <c:v>190088</c:v>
                </c:pt>
                <c:pt idx="19">
                  <c:v>257508</c:v>
                </c:pt>
                <c:pt idx="20">
                  <c:v>304524</c:v>
                </c:pt>
                <c:pt idx="21">
                  <c:v>558308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QuIDE.dll</c:v>
                </c:pt>
              </c:strCache>
            </c:strRef>
          </c:tx>
          <c:spPr>
            <a:ln w="254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Arkusz1!$A$2:$A$28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xVal>
          <c:yVal>
            <c:numRef>
              <c:f>Arkusz1!$D$2:$D$28</c:f>
              <c:numCache>
                <c:formatCode>0.00</c:formatCode>
                <c:ptCount val="27"/>
                <c:pt idx="0">
                  <c:v>3180</c:v>
                </c:pt>
                <c:pt idx="1">
                  <c:v>3192</c:v>
                </c:pt>
                <c:pt idx="2">
                  <c:v>3220</c:v>
                </c:pt>
                <c:pt idx="3">
                  <c:v>3220</c:v>
                </c:pt>
                <c:pt idx="4">
                  <c:v>3228</c:v>
                </c:pt>
                <c:pt idx="5">
                  <c:v>3240</c:v>
                </c:pt>
                <c:pt idx="6">
                  <c:v>3240</c:v>
                </c:pt>
                <c:pt idx="7">
                  <c:v>3276</c:v>
                </c:pt>
                <c:pt idx="8">
                  <c:v>3328</c:v>
                </c:pt>
                <c:pt idx="9">
                  <c:v>3340</c:v>
                </c:pt>
                <c:pt idx="10">
                  <c:v>3424</c:v>
                </c:pt>
                <c:pt idx="11">
                  <c:v>3716</c:v>
                </c:pt>
                <c:pt idx="12">
                  <c:v>3844</c:v>
                </c:pt>
                <c:pt idx="13">
                  <c:v>4564</c:v>
                </c:pt>
                <c:pt idx="14">
                  <c:v>5872</c:v>
                </c:pt>
                <c:pt idx="15">
                  <c:v>8536</c:v>
                </c:pt>
                <c:pt idx="16">
                  <c:v>13052</c:v>
                </c:pt>
                <c:pt idx="17">
                  <c:v>21560</c:v>
                </c:pt>
                <c:pt idx="18">
                  <c:v>40460</c:v>
                </c:pt>
                <c:pt idx="19">
                  <c:v>77940</c:v>
                </c:pt>
                <c:pt idx="20">
                  <c:v>154520</c:v>
                </c:pt>
                <c:pt idx="21">
                  <c:v>275888</c:v>
                </c:pt>
                <c:pt idx="22">
                  <c:v>556872</c:v>
                </c:pt>
                <c:pt idx="23">
                  <c:v>1111856</c:v>
                </c:pt>
                <c:pt idx="24">
                  <c:v>2220772</c:v>
                </c:pt>
                <c:pt idx="25">
                  <c:v>4438180</c:v>
                </c:pt>
              </c:numCache>
            </c:numRef>
          </c:yVal>
          <c:smooth val="0"/>
        </c:ser>
        <c:ser>
          <c:idx val="0"/>
          <c:order val="3"/>
          <c:tx>
            <c:strRef>
              <c:f>Arkusz1!$B$1</c:f>
              <c:strCache>
                <c:ptCount val="1"/>
                <c:pt idx="0">
                  <c:v>libquantum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Arkusz1!$A$2:$A$28</c:f>
              <c:numCache>
                <c:formatCode>General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xVal>
          <c:yVal>
            <c:numRef>
              <c:f>Arkusz1!$B$2:$B$28</c:f>
              <c:numCache>
                <c:formatCode>0.00</c:formatCode>
                <c:ptCount val="27"/>
                <c:pt idx="0">
                  <c:v>13696</c:v>
                </c:pt>
                <c:pt idx="1">
                  <c:v>13696</c:v>
                </c:pt>
                <c:pt idx="2">
                  <c:v>13696</c:v>
                </c:pt>
                <c:pt idx="3">
                  <c:v>13696</c:v>
                </c:pt>
                <c:pt idx="4">
                  <c:v>13696</c:v>
                </c:pt>
                <c:pt idx="5">
                  <c:v>13696</c:v>
                </c:pt>
                <c:pt idx="6">
                  <c:v>13696</c:v>
                </c:pt>
                <c:pt idx="7">
                  <c:v>13696</c:v>
                </c:pt>
                <c:pt idx="8">
                  <c:v>13696</c:v>
                </c:pt>
                <c:pt idx="9">
                  <c:v>13696</c:v>
                </c:pt>
                <c:pt idx="10">
                  <c:v>13696</c:v>
                </c:pt>
                <c:pt idx="11">
                  <c:v>13824</c:v>
                </c:pt>
                <c:pt idx="12">
                  <c:v>13952</c:v>
                </c:pt>
                <c:pt idx="13">
                  <c:v>14212</c:v>
                </c:pt>
                <c:pt idx="14">
                  <c:v>14728</c:v>
                </c:pt>
                <c:pt idx="15">
                  <c:v>15752</c:v>
                </c:pt>
                <c:pt idx="16">
                  <c:v>17800</c:v>
                </c:pt>
                <c:pt idx="17">
                  <c:v>21896</c:v>
                </c:pt>
                <c:pt idx="18">
                  <c:v>30088</c:v>
                </c:pt>
                <c:pt idx="19">
                  <c:v>46472</c:v>
                </c:pt>
                <c:pt idx="20">
                  <c:v>79240</c:v>
                </c:pt>
                <c:pt idx="21">
                  <c:v>144776</c:v>
                </c:pt>
                <c:pt idx="22">
                  <c:v>275848</c:v>
                </c:pt>
                <c:pt idx="23">
                  <c:v>537992</c:v>
                </c:pt>
                <c:pt idx="24">
                  <c:v>1062280</c:v>
                </c:pt>
                <c:pt idx="25">
                  <c:v>2110856</c:v>
                </c:pt>
                <c:pt idx="26">
                  <c:v>4339080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422056"/>
        <c:axId val="178816800"/>
      </c:scatterChart>
      <c:valAx>
        <c:axId val="178422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Nu</a:t>
                </a:r>
                <a:r>
                  <a:rPr lang="pl-PL" sz="2800" dirty="0" err="1">
                    <a:solidFill>
                      <a:schemeClr val="tx1"/>
                    </a:solidFill>
                  </a:rPr>
                  <a:t>mber</a:t>
                </a:r>
                <a:r>
                  <a:rPr lang="pl-PL" sz="2800" dirty="0">
                    <a:solidFill>
                      <a:schemeClr val="tx1"/>
                    </a:solidFill>
                  </a:rPr>
                  <a:t> of </a:t>
                </a:r>
                <a:r>
                  <a:rPr lang="pl-PL" sz="2800" dirty="0" err="1">
                    <a:solidFill>
                      <a:schemeClr val="tx1"/>
                    </a:solidFill>
                  </a:rPr>
                  <a:t>Qubits</a:t>
                </a:r>
                <a:endParaRPr lang="en-US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5750571521279551"/>
              <c:y val="0.889902860082510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16800"/>
        <c:crosses val="autoZero"/>
        <c:crossBetween val="midCat"/>
        <c:majorUnit val="5"/>
      </c:valAx>
      <c:valAx>
        <c:axId val="178816800"/>
        <c:scaling>
          <c:logBase val="10"/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2800" dirty="0" smtClean="0">
                    <a:solidFill>
                      <a:schemeClr val="tx1"/>
                    </a:solidFill>
                  </a:rPr>
                  <a:t>Memory</a:t>
                </a:r>
                <a:r>
                  <a:rPr lang="pl-PL" sz="28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pl-PL" sz="2800" baseline="0" dirty="0" err="1" smtClean="0">
                    <a:solidFill>
                      <a:schemeClr val="tx1"/>
                    </a:solidFill>
                  </a:rPr>
                  <a:t>Usage</a:t>
                </a:r>
                <a:r>
                  <a:rPr lang="pl-PL" sz="2800" baseline="0" dirty="0" smtClean="0">
                    <a:solidFill>
                      <a:schemeClr val="tx1"/>
                    </a:solidFill>
                  </a:rPr>
                  <a:t>, MB</a:t>
                </a:r>
                <a:endParaRPr lang="en-US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3.1909115917769772E-2"/>
              <c:y val="0.220357399698105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22056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26895258390296"/>
          <c:y val="0.21607448379190061"/>
          <c:w val="0.19105398400999535"/>
          <c:h val="0.539534443676648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50000"/>
            </a:lnSpc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l-PL" sz="3200">
                <a:solidFill>
                  <a:schemeClr val="tx1"/>
                </a:solidFill>
              </a:rPr>
              <a:t>Memory Usage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682789855072463"/>
          <c:y val="0.16933211805555556"/>
          <c:w val="0.73222451690821255"/>
          <c:h val="0.52010503472222225"/>
        </c:manualLayout>
      </c:layout>
      <c:scatterChart>
        <c:scatterStyle val="lineMarker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7L+3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name>Exp. (7L+3)</c:nam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Arkusz1!$A$2:$A$10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</c:numCache>
            </c:numRef>
          </c:xVal>
          <c:yVal>
            <c:numRef>
              <c:f>Arkusz1!$B$2:$B$10</c:f>
              <c:numCache>
                <c:formatCode>General</c:formatCode>
                <c:ptCount val="9"/>
                <c:pt idx="0">
                  <c:v>0.26</c:v>
                </c:pt>
                <c:pt idx="1">
                  <c:v>0.8</c:v>
                </c:pt>
                <c:pt idx="2">
                  <c:v>2.5</c:v>
                </c:pt>
                <c:pt idx="3">
                  <c:v>7.6</c:v>
                </c:pt>
                <c:pt idx="4">
                  <c:v>23</c:v>
                </c:pt>
                <c:pt idx="5">
                  <c:v>73</c:v>
                </c:pt>
                <c:pt idx="6">
                  <c:v>225</c:v>
                </c:pt>
                <c:pt idx="7">
                  <c:v>694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2L+3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name>Lin. (2L+3)</c:nam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Arkusz1!$A$2:$A$10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</c:numCache>
            </c:numRef>
          </c:xVal>
          <c:yVal>
            <c:numRef>
              <c:f>Arkusz1!$C$2:$C$10</c:f>
              <c:numCache>
                <c:formatCode>General</c:formatCode>
                <c:ptCount val="9"/>
                <c:pt idx="0">
                  <c:v>6.1</c:v>
                </c:pt>
                <c:pt idx="1">
                  <c:v>6.3</c:v>
                </c:pt>
                <c:pt idx="2">
                  <c:v>6.5</c:v>
                </c:pt>
                <c:pt idx="3">
                  <c:v>7.5</c:v>
                </c:pt>
                <c:pt idx="4">
                  <c:v>9.8000000000000007</c:v>
                </c:pt>
                <c:pt idx="5">
                  <c:v>13</c:v>
                </c:pt>
                <c:pt idx="6">
                  <c:v>26</c:v>
                </c:pt>
                <c:pt idx="7">
                  <c:v>24</c:v>
                </c:pt>
                <c:pt idx="8">
                  <c:v>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934640"/>
        <c:axId val="178926624"/>
      </c:scatterChart>
      <c:valAx>
        <c:axId val="178934640"/>
        <c:scaling>
          <c:orientation val="minMax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2800" dirty="0" err="1">
                    <a:solidFill>
                      <a:schemeClr val="tx1"/>
                    </a:solidFill>
                  </a:rPr>
                  <a:t>Number</a:t>
                </a:r>
                <a:r>
                  <a:rPr lang="pl-PL" sz="2800" dirty="0">
                    <a:solidFill>
                      <a:schemeClr val="tx1"/>
                    </a:solidFill>
                  </a:rPr>
                  <a:t> of </a:t>
                </a:r>
                <a:r>
                  <a:rPr lang="pl-PL" sz="2800" dirty="0" err="1">
                    <a:solidFill>
                      <a:schemeClr val="tx1"/>
                    </a:solidFill>
                  </a:rPr>
                  <a:t>bits</a:t>
                </a:r>
                <a:r>
                  <a:rPr lang="pl-PL" sz="2800" dirty="0">
                    <a:solidFill>
                      <a:schemeClr val="tx1"/>
                    </a:solidFill>
                  </a:rPr>
                  <a:t> L of </a:t>
                </a:r>
                <a:r>
                  <a:rPr lang="pl-PL" sz="2800" dirty="0" err="1">
                    <a:solidFill>
                      <a:schemeClr val="tx1"/>
                    </a:solidFill>
                  </a:rPr>
                  <a:t>factored</a:t>
                </a:r>
                <a:r>
                  <a:rPr lang="pl-PL" sz="2800" dirty="0">
                    <a:solidFill>
                      <a:schemeClr val="tx1"/>
                    </a:solidFill>
                  </a:rPr>
                  <a:t> </a:t>
                </a:r>
                <a:r>
                  <a:rPr lang="pl-PL" sz="2800" dirty="0" err="1">
                    <a:solidFill>
                      <a:schemeClr val="tx1"/>
                    </a:solidFill>
                  </a:rPr>
                  <a:t>number</a:t>
                </a:r>
                <a:r>
                  <a:rPr lang="pl-PL" sz="2800" dirty="0">
                    <a:solidFill>
                      <a:schemeClr val="tx1"/>
                    </a:solidFill>
                  </a:rPr>
                  <a:t> N</a:t>
                </a:r>
              </a:p>
            </c:rich>
          </c:tx>
          <c:layout>
            <c:manualLayout>
              <c:xMode val="edge"/>
              <c:yMode val="edge"/>
              <c:x val="0.24979891304347823"/>
              <c:y val="0.773529340277777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26624"/>
        <c:crosses val="autoZero"/>
        <c:crossBetween val="midCat"/>
        <c:majorUnit val="1"/>
      </c:valAx>
      <c:valAx>
        <c:axId val="178926624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2800" dirty="0">
                    <a:solidFill>
                      <a:schemeClr val="tx1"/>
                    </a:solidFill>
                  </a:rPr>
                  <a:t>Memory </a:t>
                </a:r>
                <a:r>
                  <a:rPr lang="pl-PL" sz="2800" dirty="0" err="1" smtClean="0">
                    <a:solidFill>
                      <a:schemeClr val="tx1"/>
                    </a:solidFill>
                  </a:rPr>
                  <a:t>Usage</a:t>
                </a:r>
                <a:r>
                  <a:rPr lang="pl-PL" sz="2800" dirty="0" smtClean="0">
                    <a:solidFill>
                      <a:schemeClr val="tx1"/>
                    </a:solidFill>
                  </a:rPr>
                  <a:t>,</a:t>
                </a:r>
                <a:r>
                  <a:rPr lang="pl-PL" sz="28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pl-PL" sz="2800" dirty="0" smtClean="0">
                    <a:solidFill>
                      <a:schemeClr val="tx1"/>
                    </a:solidFill>
                  </a:rPr>
                  <a:t>MB</a:t>
                </a:r>
                <a:endParaRPr lang="pl-PL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8338640468498837E-2"/>
              <c:y val="0.179709856558482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34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solidFill>
            <a:schemeClr val="bg1">
              <a:lumMod val="6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bg1">
          <a:lumMod val="6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092" cy="497842"/>
          </a:xfrm>
          <a:prstGeom prst="rect">
            <a:avLst/>
          </a:prstGeom>
        </p:spPr>
        <p:txBody>
          <a:bodyPr vert="horz" lIns="92583" tIns="46292" rIns="92583" bIns="46292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5275" y="0"/>
            <a:ext cx="2971092" cy="497842"/>
          </a:xfrm>
          <a:prstGeom prst="rect">
            <a:avLst/>
          </a:prstGeom>
        </p:spPr>
        <p:txBody>
          <a:bodyPr vert="horz" lIns="92583" tIns="46292" rIns="92583" bIns="46292" rtlCol="0"/>
          <a:lstStyle>
            <a:lvl1pPr algn="r">
              <a:defRPr sz="1200"/>
            </a:lvl1pPr>
          </a:lstStyle>
          <a:p>
            <a:fld id="{186E75BA-DC3E-42A8-8B74-FDFA66E2F304}" type="datetimeFigureOut">
              <a:rPr lang="pl-PL" smtClean="0"/>
              <a:t>2014-10-23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309813" y="1244600"/>
            <a:ext cx="223837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83" tIns="46292" rIns="92583" bIns="46292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637" y="4785955"/>
            <a:ext cx="5486727" cy="3915926"/>
          </a:xfrm>
          <a:prstGeom prst="rect">
            <a:avLst/>
          </a:prstGeom>
        </p:spPr>
        <p:txBody>
          <a:bodyPr vert="horz" lIns="92583" tIns="46292" rIns="92583" bIns="46292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47846"/>
            <a:ext cx="2971092" cy="497842"/>
          </a:xfrm>
          <a:prstGeom prst="rect">
            <a:avLst/>
          </a:prstGeom>
        </p:spPr>
        <p:txBody>
          <a:bodyPr vert="horz" lIns="92583" tIns="46292" rIns="92583" bIns="46292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5275" y="9447846"/>
            <a:ext cx="2971092" cy="497842"/>
          </a:xfrm>
          <a:prstGeom prst="rect">
            <a:avLst/>
          </a:prstGeom>
        </p:spPr>
        <p:txBody>
          <a:bodyPr vert="horz" lIns="92583" tIns="46292" rIns="92583" bIns="46292" rtlCol="0" anchor="b"/>
          <a:lstStyle>
            <a:lvl1pPr algn="r">
              <a:defRPr sz="1200"/>
            </a:lvl1pPr>
          </a:lstStyle>
          <a:p>
            <a:fld id="{1492B8A1-3FAF-493E-ACCE-AB209D9CFAE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842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2B8A1-3FAF-493E-ACCE-AB209D9CFAE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293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1EFA-3136-4809-BD43-04B58ED45E70}" type="datetimeFigureOut">
              <a:rPr lang="pl-PL" smtClean="0"/>
              <a:t>2014-10-23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80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1EFA-3136-4809-BD43-04B58ED45E70}" type="datetimeFigureOut">
              <a:rPr lang="pl-PL" smtClean="0"/>
              <a:t>2014-10-23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0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1EFA-3136-4809-BD43-04B58ED45E70}" type="datetimeFigureOut">
              <a:rPr lang="pl-PL" smtClean="0"/>
              <a:t>2014-10-23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184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1EFA-3136-4809-BD43-04B58ED45E70}" type="datetimeFigureOut">
              <a:rPr lang="pl-PL" smtClean="0"/>
              <a:t>2014-10-23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008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1EFA-3136-4809-BD43-04B58ED45E70}" type="datetimeFigureOut">
              <a:rPr lang="pl-PL" smtClean="0"/>
              <a:t>2014-10-23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311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1EFA-3136-4809-BD43-04B58ED45E70}" type="datetimeFigureOut">
              <a:rPr lang="pl-PL" smtClean="0"/>
              <a:t>2014-10-23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1EFA-3136-4809-BD43-04B58ED45E70}" type="datetimeFigureOut">
              <a:rPr lang="pl-PL" smtClean="0"/>
              <a:t>2014-10-23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93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1EFA-3136-4809-BD43-04B58ED45E70}" type="datetimeFigureOut">
              <a:rPr lang="pl-PL" smtClean="0"/>
              <a:t>2014-10-23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52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1EFA-3136-4809-BD43-04B58ED45E70}" type="datetimeFigureOut">
              <a:rPr lang="pl-PL" smtClean="0"/>
              <a:t>2014-10-23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0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1EFA-3136-4809-BD43-04B58ED45E70}" type="datetimeFigureOut">
              <a:rPr lang="pl-PL" smtClean="0"/>
              <a:t>2014-10-23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668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1EFA-3136-4809-BD43-04B58ED45E70}" type="datetimeFigureOut">
              <a:rPr lang="pl-PL" smtClean="0"/>
              <a:t>2014-10-23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8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1EFA-3136-4809-BD43-04B58ED45E70}" type="datetimeFigureOut">
              <a:rPr lang="pl-PL" smtClean="0"/>
              <a:t>2014-10-23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C2EBD-A76E-4D18-8735-D9D4C7199B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787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chart" Target="../charts/chart1.xml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17" Type="http://schemas.openxmlformats.org/officeDocument/2006/relationships/hyperlink" Target="http://www.quide.eu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5" Type="http://schemas.openxmlformats.org/officeDocument/2006/relationships/chart" Target="../charts/chart3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chart" Target="../charts/chart2.xml"/><Relationship Id="rId9" Type="http://schemas.openxmlformats.org/officeDocument/2006/relationships/chart" Target="../charts/chart4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rostokąt zaokrąglony 85"/>
          <p:cNvSpPr/>
          <p:nvPr/>
        </p:nvSpPr>
        <p:spPr>
          <a:xfrm>
            <a:off x="151041" y="30602201"/>
            <a:ext cx="10687480" cy="7033341"/>
          </a:xfrm>
          <a:prstGeom prst="roundRect">
            <a:avLst>
              <a:gd name="adj" fmla="val 2872"/>
            </a:avLst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rostokąt zaokrąglony 52"/>
          <p:cNvSpPr/>
          <p:nvPr/>
        </p:nvSpPr>
        <p:spPr>
          <a:xfrm>
            <a:off x="116385" y="30602201"/>
            <a:ext cx="8697990" cy="298503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noProof="1" smtClean="0"/>
              <a:t>QuIDE was used during the Quantum Computation classes </a:t>
            </a:r>
            <a:r>
              <a:rPr lang="en-US" sz="3600" noProof="1"/>
              <a:t>at DCS AGH</a:t>
            </a:r>
            <a:endParaRPr lang="pl-PL" sz="3600" noProof="1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noProof="1" smtClean="0"/>
              <a:t>The students </a:t>
            </a:r>
            <a:r>
              <a:rPr lang="pl-PL" sz="3600" noProof="1" smtClean="0"/>
              <a:t>assessed </a:t>
            </a:r>
            <a:r>
              <a:rPr lang="en-US" sz="3600" noProof="1" smtClean="0"/>
              <a:t>the usability </a:t>
            </a:r>
            <a:r>
              <a:rPr lang="pl-PL" sz="3600" noProof="1" smtClean="0"/>
              <a:t> with </a:t>
            </a:r>
            <a:r>
              <a:rPr lang="en-US" sz="3600" noProof="1" smtClean="0"/>
              <a:t>the System Usability Scale</a:t>
            </a:r>
            <a:endParaRPr lang="pl-PL" sz="3600" noProof="1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noProof="1" smtClean="0"/>
              <a:t>QuIDE was compared to libquantum</a:t>
            </a:r>
          </a:p>
        </p:txBody>
      </p:sp>
      <p:sp>
        <p:nvSpPr>
          <p:cNvPr id="75" name="Prostokąt zaokrąglony 74"/>
          <p:cNvSpPr/>
          <p:nvPr/>
        </p:nvSpPr>
        <p:spPr>
          <a:xfrm>
            <a:off x="118111" y="5283805"/>
            <a:ext cx="10720410" cy="2494568"/>
          </a:xfrm>
          <a:prstGeom prst="roundRect">
            <a:avLst>
              <a:gd name="adj" fmla="val 7636"/>
            </a:avLst>
          </a:prstGeom>
          <a:solidFill>
            <a:schemeClr val="tx2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3600" noProof="1" smtClean="0"/>
              <a:t>Building and analysing  </a:t>
            </a:r>
            <a:r>
              <a:rPr lang="pl-PL" sz="3600" noProof="1"/>
              <a:t>quantum </a:t>
            </a:r>
            <a:r>
              <a:rPr lang="pl-PL" sz="3600" noProof="1" smtClean="0"/>
              <a:t>circuits and algorithms via source </a:t>
            </a:r>
            <a:r>
              <a:rPr lang="pl-PL" sz="3600" noProof="1"/>
              <a:t>code and </a:t>
            </a:r>
            <a:r>
              <a:rPr lang="pl-PL" sz="3600" noProof="1" smtClean="0"/>
              <a:t>graphically</a:t>
            </a:r>
          </a:p>
          <a:p>
            <a:pPr marL="342000" indent="-342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3600" noProof="1" smtClean="0"/>
              <a:t>step-by-step </a:t>
            </a:r>
            <a:r>
              <a:rPr lang="pl-PL" sz="3600" noProof="1"/>
              <a:t>execution with the step back option</a:t>
            </a:r>
          </a:p>
          <a:p>
            <a:pPr marL="342000" indent="-342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3600" noProof="1"/>
              <a:t>preview of the actual internal quantum </a:t>
            </a:r>
            <a:r>
              <a:rPr lang="pl-PL" sz="3600" noProof="1" smtClean="0"/>
              <a:t>state</a:t>
            </a:r>
            <a:endParaRPr lang="pl-PL" sz="3600" noProof="1"/>
          </a:p>
        </p:txBody>
      </p:sp>
      <p:sp>
        <p:nvSpPr>
          <p:cNvPr id="11" name="Prostokąt 10"/>
          <p:cNvSpPr/>
          <p:nvPr/>
        </p:nvSpPr>
        <p:spPr>
          <a:xfrm>
            <a:off x="0" y="-26763"/>
            <a:ext cx="28800423" cy="4286926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ole tekstowe 1"/>
          <p:cNvSpPr txBox="1"/>
          <p:nvPr/>
        </p:nvSpPr>
        <p:spPr>
          <a:xfrm>
            <a:off x="-2" y="782190"/>
            <a:ext cx="28800425" cy="11392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b="1" dirty="0" smtClean="0"/>
              <a:t>A Novel Environment for Simulation of Quantum Computing </a:t>
            </a:r>
            <a:endParaRPr lang="en-US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086821" y="1921413"/>
            <a:ext cx="266267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Joanna Patrzyk</a:t>
            </a:r>
            <a:r>
              <a:rPr lang="pl-PL" sz="3200" b="1" dirty="0" smtClean="0"/>
              <a:t> (1)</a:t>
            </a:r>
            <a:r>
              <a:rPr lang="en-US" sz="3200" b="1" dirty="0" smtClean="0"/>
              <a:t>, Bartłomiej Patrzyk</a:t>
            </a:r>
            <a:r>
              <a:rPr lang="pl-PL" sz="3200" b="1" dirty="0" smtClean="0"/>
              <a:t> (1)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Katarzyna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Rycerz</a:t>
            </a:r>
            <a:r>
              <a:rPr lang="pl-PL" sz="3200" b="1" dirty="0" smtClean="0"/>
              <a:t> (1,2)</a:t>
            </a:r>
            <a:r>
              <a:rPr lang="en-US" sz="3200" b="1" dirty="0" smtClean="0"/>
              <a:t>, Marian </a:t>
            </a:r>
            <a:r>
              <a:rPr lang="en-US" sz="3200" b="1" dirty="0" err="1" smtClean="0"/>
              <a:t>Bubak</a:t>
            </a:r>
            <a:r>
              <a:rPr lang="pl-PL" sz="3200" b="1" dirty="0" smtClean="0"/>
              <a:t> (1,2,3)</a:t>
            </a:r>
            <a:endParaRPr lang="en-US" sz="3200" b="1" baseline="30000" dirty="0" smtClean="0"/>
          </a:p>
          <a:p>
            <a:pPr marL="514350" indent="-514350" algn="ctr">
              <a:buAutoNum type="arabicParenBoth"/>
            </a:pPr>
            <a:r>
              <a:rPr lang="en-US" sz="3200" dirty="0" smtClean="0"/>
              <a:t>AGH University of Science and Technology, Institute of Computer Science AGH, Department of Computer Science, al. </a:t>
            </a:r>
            <a:r>
              <a:rPr lang="en-US" sz="3200" dirty="0" err="1" smtClean="0"/>
              <a:t>Mickiewicza</a:t>
            </a:r>
            <a:r>
              <a:rPr lang="en-US" sz="3200" dirty="0" smtClean="0"/>
              <a:t> 30, 30-059 </a:t>
            </a:r>
            <a:r>
              <a:rPr lang="en-US" sz="3200" dirty="0" err="1" smtClean="0"/>
              <a:t>Kraków</a:t>
            </a:r>
            <a:r>
              <a:rPr lang="en-US" sz="3200" dirty="0" smtClean="0"/>
              <a:t>, Poland</a:t>
            </a:r>
            <a:endParaRPr lang="pl-PL" sz="3200" dirty="0" smtClean="0"/>
          </a:p>
          <a:p>
            <a:pPr marL="514350" indent="-514350" algn="ctr">
              <a:buAutoNum type="arabicParenBoth"/>
            </a:pPr>
            <a:r>
              <a:rPr lang="en-US" sz="3200" dirty="0" smtClean="0"/>
              <a:t>ACC </a:t>
            </a:r>
            <a:r>
              <a:rPr lang="en-US" sz="3200" dirty="0" err="1" smtClean="0"/>
              <a:t>Cyfronet</a:t>
            </a:r>
            <a:r>
              <a:rPr lang="en-US" sz="3200" dirty="0" smtClean="0"/>
              <a:t> AGH, </a:t>
            </a:r>
            <a:r>
              <a:rPr lang="en-US" sz="3200" dirty="0" err="1" smtClean="0"/>
              <a:t>Nawojki</a:t>
            </a:r>
            <a:r>
              <a:rPr lang="en-US" sz="3200" dirty="0" smtClean="0"/>
              <a:t> 11, 30-950,Kraków, Poland</a:t>
            </a:r>
            <a:endParaRPr lang="pl-PL" sz="3200" dirty="0" smtClean="0"/>
          </a:p>
          <a:p>
            <a:pPr marL="514350" indent="-514350" algn="ctr">
              <a:buAutoNum type="arabicParenBoth"/>
            </a:pPr>
            <a:r>
              <a:rPr lang="en-US" sz="3200" dirty="0" smtClean="0"/>
              <a:t>University of Amsterdam, Institute for Informatics, Faculty of Science, Science Park 904, 1098XH Amsterdam, The Netherlands</a:t>
            </a:r>
          </a:p>
        </p:txBody>
      </p:sp>
      <p:sp>
        <p:nvSpPr>
          <p:cNvPr id="35" name="pole tekstowe 34"/>
          <p:cNvSpPr txBox="1"/>
          <p:nvPr/>
        </p:nvSpPr>
        <p:spPr>
          <a:xfrm>
            <a:off x="11728190" y="22750869"/>
            <a:ext cx="16925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3600" noProof="1" smtClean="0"/>
              <a:t>Shor’s Algorithm</a:t>
            </a:r>
            <a:r>
              <a:rPr lang="pl-PL" sz="3600" noProof="1"/>
              <a:t> </a:t>
            </a:r>
            <a:r>
              <a:rPr lang="pl-PL" sz="3600" noProof="1" smtClean="0"/>
              <a:t>enables to factor numbers on quantum computer in polynomial time –</a:t>
            </a:r>
            <a:br>
              <a:rPr lang="pl-PL" sz="3600" noProof="1" smtClean="0"/>
            </a:br>
            <a:r>
              <a:rPr lang="pl-PL" sz="3600" noProof="1" smtClean="0"/>
              <a:t>it could thus compromise the RSA cryptosystem.</a:t>
            </a:r>
            <a:r>
              <a:rPr lang="pl-PL" sz="3600" noProof="1"/>
              <a:t> </a:t>
            </a:r>
            <a:r>
              <a:rPr lang="pl-PL" sz="3600" noProof="1" smtClean="0"/>
              <a:t>Two optimization variants of the algorithm were implemented and compared.</a:t>
            </a:r>
          </a:p>
        </p:txBody>
      </p:sp>
      <p:graphicFrame>
        <p:nvGraphicFramePr>
          <p:cNvPr id="39" name="Wykres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627189"/>
              </p:ext>
            </p:extLst>
          </p:nvPr>
        </p:nvGraphicFramePr>
        <p:xfrm>
          <a:off x="1347417" y="33678851"/>
          <a:ext cx="8328297" cy="385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Wykres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151434"/>
              </p:ext>
            </p:extLst>
          </p:nvPr>
        </p:nvGraphicFramePr>
        <p:xfrm>
          <a:off x="11682890" y="31480031"/>
          <a:ext cx="828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2" name="Wykres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537514"/>
              </p:ext>
            </p:extLst>
          </p:nvPr>
        </p:nvGraphicFramePr>
        <p:xfrm>
          <a:off x="141778" y="23956466"/>
          <a:ext cx="10723550" cy="4904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2" name="Prostokąt zaokrąglony 51"/>
          <p:cNvSpPr/>
          <p:nvPr/>
        </p:nvSpPr>
        <p:spPr>
          <a:xfrm>
            <a:off x="141778" y="29650345"/>
            <a:ext cx="8106026" cy="79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rIns="720000" rtlCol="0" anchor="ctr">
            <a:spAutoFit/>
          </a:bodyPr>
          <a:lstStyle/>
          <a:p>
            <a:pPr algn="ctr"/>
            <a:r>
              <a:rPr lang="en-US" sz="4800" dirty="0" err="1"/>
              <a:t>QuIDE</a:t>
            </a:r>
            <a:r>
              <a:rPr lang="en-US" sz="4800" dirty="0"/>
              <a:t> Usability Evaluation</a:t>
            </a:r>
          </a:p>
        </p:txBody>
      </p:sp>
      <p:sp>
        <p:nvSpPr>
          <p:cNvPr id="55" name="Prostokąt zaokrąglony 54"/>
          <p:cNvSpPr/>
          <p:nvPr/>
        </p:nvSpPr>
        <p:spPr>
          <a:xfrm>
            <a:off x="21923147" y="4464806"/>
            <a:ext cx="6735731" cy="79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rIns="720000" rtlCol="0" anchor="ctr">
            <a:spAutoFit/>
          </a:bodyPr>
          <a:lstStyle/>
          <a:p>
            <a:pPr algn="ctr"/>
            <a:r>
              <a:rPr lang="en-US" sz="4800" dirty="0" err="1"/>
              <a:t>QuIDE</a:t>
            </a:r>
            <a:r>
              <a:rPr lang="en-US" sz="4800" dirty="0"/>
              <a:t> User Interface</a:t>
            </a:r>
          </a:p>
        </p:txBody>
      </p:sp>
      <p:sp>
        <p:nvSpPr>
          <p:cNvPr id="56" name="Prostokąt zaokrąglony 55"/>
          <p:cNvSpPr/>
          <p:nvPr/>
        </p:nvSpPr>
        <p:spPr>
          <a:xfrm>
            <a:off x="11728190" y="16368332"/>
            <a:ext cx="16930688" cy="4358005"/>
          </a:xfrm>
          <a:prstGeom prst="roundRect">
            <a:avLst>
              <a:gd name="adj" fmla="val 6990"/>
            </a:avLst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3600" noProof="1" smtClean="0"/>
              <a:t>users </a:t>
            </a:r>
            <a:r>
              <a:rPr lang="pl-PL" sz="3600" noProof="1"/>
              <a:t>can generate the quantum circuit from the source code (1) as well as the source code from the circuit (4</a:t>
            </a:r>
            <a:r>
              <a:rPr lang="pl-PL" sz="3600" noProof="1" smtClean="0"/>
              <a:t>)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3600" noProof="1" smtClean="0"/>
              <a:t>the quantum </a:t>
            </a:r>
            <a:r>
              <a:rPr lang="pl-PL" sz="3600" noProof="1"/>
              <a:t>circuit can be executed in the console (2) or evaluated step-by-step in </a:t>
            </a:r>
            <a:r>
              <a:rPr lang="pl-PL" sz="3600" noProof="1" smtClean="0"/>
              <a:t>the Run-Time </a:t>
            </a:r>
            <a:r>
              <a:rPr lang="pl-PL" sz="3600" noProof="1"/>
              <a:t>Preview (</a:t>
            </a:r>
            <a:r>
              <a:rPr lang="pl-PL" sz="3600" noProof="1" smtClean="0"/>
              <a:t>3)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3600" noProof="1" smtClean="0"/>
              <a:t>the </a:t>
            </a:r>
            <a:r>
              <a:rPr lang="pl-PL" sz="3600" noProof="1"/>
              <a:t>quantum gates in the circuit can be grouped into </a:t>
            </a:r>
            <a:r>
              <a:rPr lang="pl-PL" sz="3600" noProof="1" smtClean="0"/>
              <a:t>composite </a:t>
            </a:r>
            <a:r>
              <a:rPr lang="pl-PL" sz="3600" noProof="1"/>
              <a:t>gates (6), which can </a:t>
            </a:r>
            <a:r>
              <a:rPr lang="pl-PL" sz="3600" noProof="1" smtClean="0"/>
              <a:t>be then </a:t>
            </a:r>
            <a:r>
              <a:rPr lang="pl-PL" sz="3600" noProof="1"/>
              <a:t>ungrouped (</a:t>
            </a:r>
            <a:r>
              <a:rPr lang="pl-PL" sz="3600" noProof="1" smtClean="0"/>
              <a:t>5)</a:t>
            </a:r>
          </a:p>
          <a:p>
            <a:pPr marL="457200" indent="-4572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3600" noProof="1" smtClean="0"/>
              <a:t>a big set of predefined composite gates is available </a:t>
            </a:r>
            <a:r>
              <a:rPr lang="pl-PL" sz="3600" noProof="1"/>
              <a:t>(7</a:t>
            </a:r>
            <a:r>
              <a:rPr lang="pl-PL" sz="3600" noProof="1" smtClean="0"/>
              <a:t>)</a:t>
            </a:r>
            <a:endParaRPr lang="en-US" sz="3600" noProof="1"/>
          </a:p>
        </p:txBody>
      </p:sp>
      <p:sp>
        <p:nvSpPr>
          <p:cNvPr id="58" name="Prostokąt zaokrąglony 57"/>
          <p:cNvSpPr/>
          <p:nvPr/>
        </p:nvSpPr>
        <p:spPr>
          <a:xfrm>
            <a:off x="141778" y="23063579"/>
            <a:ext cx="6475522" cy="79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rIns="720000" rtlCol="0" anchor="ctr">
            <a:spAutoFit/>
          </a:bodyPr>
          <a:lstStyle/>
          <a:p>
            <a:pPr algn="ctr"/>
            <a:r>
              <a:rPr lang="en-US" sz="4800" dirty="0" err="1"/>
              <a:t>QuIDE</a:t>
            </a:r>
            <a:r>
              <a:rPr lang="en-US" sz="4800" dirty="0"/>
              <a:t> Performance</a:t>
            </a:r>
          </a:p>
        </p:txBody>
      </p:sp>
      <p:sp>
        <p:nvSpPr>
          <p:cNvPr id="62" name="Prostokąt zaokrąglony 61"/>
          <p:cNvSpPr/>
          <p:nvPr/>
        </p:nvSpPr>
        <p:spPr>
          <a:xfrm>
            <a:off x="19527730" y="21919595"/>
            <a:ext cx="9131148" cy="79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rIns="720000" rtlCol="0" anchor="ctr">
            <a:spAutoFit/>
          </a:bodyPr>
          <a:lstStyle/>
          <a:p>
            <a:pPr algn="ctr"/>
            <a:r>
              <a:rPr lang="en-US" sz="4800" dirty="0"/>
              <a:t>Simulation of Shor’s Algorithm</a:t>
            </a:r>
          </a:p>
        </p:txBody>
      </p:sp>
      <p:pic>
        <p:nvPicPr>
          <p:cNvPr id="43" name="Obraz 9" descr="logo_PLGrid_Plu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16" y="205745"/>
            <a:ext cx="1853299" cy="18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Obraz 14" descr="logo-loga-logotypy_flagi_partnerzy__teksty_PLGrid_Plu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2" y="41846069"/>
            <a:ext cx="679999" cy="111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pole tekstowe 19"/>
          <p:cNvSpPr txBox="1">
            <a:spLocks noChangeArrowheads="1"/>
          </p:cNvSpPr>
          <p:nvPr/>
        </p:nvSpPr>
        <p:spPr bwMode="auto">
          <a:xfrm>
            <a:off x="874590" y="42080790"/>
            <a:ext cx="42494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l-PL" altLang="pl-PL" sz="1800" b="1" dirty="0"/>
              <a:t>INNOVATIVE ECONOMY</a:t>
            </a:r>
          </a:p>
          <a:p>
            <a:pPr eaLnBrk="1" hangingPunct="1"/>
            <a:r>
              <a:rPr lang="pl-PL" altLang="pl-PL" sz="1800" dirty="0"/>
              <a:t>NATIONAL COHESION STRATEGY</a:t>
            </a:r>
          </a:p>
        </p:txBody>
      </p:sp>
      <p:sp>
        <p:nvSpPr>
          <p:cNvPr id="49" name="pole tekstowe 12"/>
          <p:cNvSpPr txBox="1">
            <a:spLocks noChangeArrowheads="1"/>
          </p:cNvSpPr>
          <p:nvPr/>
        </p:nvSpPr>
        <p:spPr bwMode="auto">
          <a:xfrm>
            <a:off x="24612261" y="42111118"/>
            <a:ext cx="285521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l-PL" altLang="pl-PL" sz="1800" b="1" dirty="0"/>
              <a:t>EUROPEAN UNION</a:t>
            </a:r>
          </a:p>
          <a:p>
            <a:pPr algn="r" eaLnBrk="1" hangingPunct="1"/>
            <a:r>
              <a:rPr lang="pl-PL" altLang="pl-PL" sz="1800" dirty="0"/>
              <a:t>EUROPEAN REGIONAL</a:t>
            </a:r>
          </a:p>
          <a:p>
            <a:pPr algn="r" eaLnBrk="1" hangingPunct="1"/>
            <a:r>
              <a:rPr lang="pl-PL" altLang="pl-PL" sz="1800" dirty="0"/>
              <a:t>DEVELOPMENT FUND</a:t>
            </a:r>
            <a:endParaRPr lang="pl-PL" altLang="pl-PL" sz="1800" b="1" dirty="0"/>
          </a:p>
        </p:txBody>
      </p:sp>
      <p:pic>
        <p:nvPicPr>
          <p:cNvPr id="59" name="Obraz 11" descr="logo-loga-logotypy_flagi_partnerzy__teksty_PLGrid_Plus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7472" y="42221078"/>
            <a:ext cx="1053631" cy="70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pole tekstowe 68"/>
          <p:cNvSpPr txBox="1"/>
          <p:nvPr/>
        </p:nvSpPr>
        <p:spPr>
          <a:xfrm>
            <a:off x="5107203" y="42084381"/>
            <a:ext cx="9054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work  was  co-funded by the European Regional Development Fund as part of the Innovative Economy program. </a:t>
            </a:r>
            <a:endParaRPr lang="en-US" sz="2400" dirty="0"/>
          </a:p>
        </p:txBody>
      </p:sp>
      <p:sp>
        <p:nvSpPr>
          <p:cNvPr id="28" name="pole tekstowe 27"/>
          <p:cNvSpPr txBox="1"/>
          <p:nvPr/>
        </p:nvSpPr>
        <p:spPr>
          <a:xfrm>
            <a:off x="141778" y="38757746"/>
            <a:ext cx="28505954" cy="151077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sz="2800" dirty="0" smtClean="0"/>
              <a:t>B. Patrzyk, J. Patrzyk, K. Rycerz, M. Bubak. </a:t>
            </a:r>
            <a:r>
              <a:rPr lang="en-US" sz="2800" i="1" dirty="0" smtClean="0"/>
              <a:t>S</a:t>
            </a:r>
            <a:r>
              <a:rPr lang="pl-PL" sz="2800" i="1" dirty="0" err="1" smtClean="0"/>
              <a:t>imulation</a:t>
            </a:r>
            <a:r>
              <a:rPr lang="en-US" sz="2800" i="1" dirty="0" smtClean="0"/>
              <a:t> </a:t>
            </a:r>
            <a:r>
              <a:rPr lang="pl-PL" sz="2800" i="1" dirty="0" smtClean="0"/>
              <a:t>of </a:t>
            </a:r>
            <a:r>
              <a:rPr lang="pl-PL" sz="2800" i="1" dirty="0" err="1" smtClean="0"/>
              <a:t>Shor’s</a:t>
            </a:r>
            <a:r>
              <a:rPr lang="pl-PL" sz="2800" i="1" dirty="0" smtClean="0"/>
              <a:t> </a:t>
            </a:r>
            <a:r>
              <a:rPr lang="pl-PL" sz="2800" i="1" dirty="0" err="1" smtClean="0"/>
              <a:t>algorithm</a:t>
            </a:r>
            <a:r>
              <a:rPr lang="pl-PL" sz="2800" i="1" dirty="0" smtClean="0"/>
              <a:t> </a:t>
            </a:r>
            <a:r>
              <a:rPr lang="pl-PL" sz="2800" i="1" dirty="0" err="1" smtClean="0"/>
              <a:t>optimization</a:t>
            </a:r>
            <a:r>
              <a:rPr lang="pl-PL" sz="2800" i="1" dirty="0" smtClean="0"/>
              <a:t> </a:t>
            </a:r>
            <a:r>
              <a:rPr lang="pl-PL" sz="2800" i="1" dirty="0" err="1" smtClean="0"/>
              <a:t>variants</a:t>
            </a:r>
            <a:r>
              <a:rPr lang="en-US" sz="2800" i="1" dirty="0" smtClean="0"/>
              <a:t> </a:t>
            </a:r>
            <a:r>
              <a:rPr lang="pl-PL" sz="2800" dirty="0" smtClean="0"/>
              <a:t>(in </a:t>
            </a:r>
            <a:r>
              <a:rPr lang="pl-PL" sz="2800" dirty="0" err="1" smtClean="0"/>
              <a:t>preparation</a:t>
            </a:r>
            <a:r>
              <a:rPr lang="pl-PL" sz="2800" dirty="0" smtClean="0"/>
              <a:t>)</a:t>
            </a:r>
            <a:endParaRPr lang="pl-PL" sz="28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</a:t>
            </a:r>
            <a:r>
              <a:rPr lang="pl-PL" sz="2800" dirty="0" smtClean="0"/>
              <a:t>.</a:t>
            </a:r>
            <a:r>
              <a:rPr lang="en-US" sz="2800" dirty="0" smtClean="0"/>
              <a:t> </a:t>
            </a:r>
            <a:r>
              <a:rPr lang="en-US" sz="2800" dirty="0"/>
              <a:t>W. </a:t>
            </a:r>
            <a:r>
              <a:rPr lang="en-US" sz="2800" dirty="0" err="1"/>
              <a:t>Shor</a:t>
            </a:r>
            <a:r>
              <a:rPr lang="en-US" sz="2800" dirty="0"/>
              <a:t>. </a:t>
            </a:r>
            <a:r>
              <a:rPr lang="en-US" sz="2800" i="1" dirty="0"/>
              <a:t>Polynomial-time algorithms for prime factorization and </a:t>
            </a:r>
            <a:r>
              <a:rPr lang="en-US" sz="2800" i="1" dirty="0" smtClean="0"/>
              <a:t>discrete</a:t>
            </a:r>
            <a:r>
              <a:rPr lang="pl-PL" sz="2800" i="1" dirty="0" smtClean="0"/>
              <a:t> </a:t>
            </a:r>
            <a:r>
              <a:rPr lang="en-US" sz="2800" i="1" dirty="0" smtClean="0"/>
              <a:t>logarithms </a:t>
            </a:r>
            <a:r>
              <a:rPr lang="en-US" sz="2800" i="1" dirty="0"/>
              <a:t>on a quantum computer. </a:t>
            </a:r>
            <a:r>
              <a:rPr lang="en-US" sz="2800" dirty="0"/>
              <a:t>SIAM J. </a:t>
            </a:r>
            <a:r>
              <a:rPr lang="en-US" sz="2800" dirty="0" err="1"/>
              <a:t>Comput</a:t>
            </a:r>
            <a:r>
              <a:rPr lang="en-US" sz="2800" dirty="0"/>
              <a:t>., 26(5):1484–1509, </a:t>
            </a:r>
            <a:r>
              <a:rPr lang="en-US" sz="2800" dirty="0" smtClean="0"/>
              <a:t>October</a:t>
            </a:r>
            <a:r>
              <a:rPr lang="pl-PL" sz="2800" dirty="0" smtClean="0"/>
              <a:t> </a:t>
            </a:r>
            <a:r>
              <a:rPr lang="en-US" sz="2800" dirty="0" smtClean="0"/>
              <a:t>1997</a:t>
            </a:r>
            <a:r>
              <a:rPr lang="en-US" sz="2800" dirty="0"/>
              <a:t>. ISSN 0097-5397</a:t>
            </a:r>
            <a:r>
              <a:rPr lang="en-US" sz="2800" dirty="0" smtClean="0"/>
              <a:t>.</a:t>
            </a:r>
            <a:endParaRPr lang="pl-PL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</a:t>
            </a:r>
            <a:r>
              <a:rPr lang="pl-PL" sz="2800" dirty="0"/>
              <a:t>.</a:t>
            </a:r>
            <a:r>
              <a:rPr lang="en-US" sz="2800" dirty="0"/>
              <a:t> Feynman</a:t>
            </a:r>
            <a:r>
              <a:rPr lang="pl-PL" sz="2800" dirty="0"/>
              <a:t>, </a:t>
            </a:r>
            <a:r>
              <a:rPr lang="en-US" sz="2800" dirty="0"/>
              <a:t>P</a:t>
            </a:r>
            <a:r>
              <a:rPr lang="pl-PL" sz="2800" dirty="0"/>
              <a:t>.</a:t>
            </a:r>
            <a:r>
              <a:rPr lang="en-US" sz="2800" dirty="0"/>
              <a:t> W. </a:t>
            </a:r>
            <a:r>
              <a:rPr lang="en-US" sz="2800" dirty="0" err="1"/>
              <a:t>Shor</a:t>
            </a:r>
            <a:r>
              <a:rPr lang="pl-PL" sz="2800" dirty="0"/>
              <a:t>.</a:t>
            </a:r>
            <a:r>
              <a:rPr lang="en-US" sz="2800" dirty="0"/>
              <a:t> </a:t>
            </a:r>
            <a:r>
              <a:rPr lang="en-US" sz="2800" i="1" dirty="0"/>
              <a:t>Simulating physics with computers.</a:t>
            </a:r>
            <a:r>
              <a:rPr lang="en-US" sz="2800" dirty="0"/>
              <a:t> SIAM</a:t>
            </a:r>
            <a:r>
              <a:rPr lang="pl-PL" sz="2800" dirty="0"/>
              <a:t> </a:t>
            </a:r>
            <a:r>
              <a:rPr lang="en-US" sz="2800" dirty="0"/>
              <a:t>Journal on Computing, 26:1484–1509, 1982</a:t>
            </a:r>
            <a:r>
              <a:rPr lang="en-US" sz="2800" dirty="0" smtClean="0"/>
              <a:t>.</a:t>
            </a:r>
            <a:endParaRPr lang="pl-PL" sz="2800" dirty="0"/>
          </a:p>
        </p:txBody>
      </p:sp>
      <p:sp>
        <p:nvSpPr>
          <p:cNvPr id="70" name="pole tekstowe 69"/>
          <p:cNvSpPr txBox="1"/>
          <p:nvPr/>
        </p:nvSpPr>
        <p:spPr>
          <a:xfrm>
            <a:off x="151042" y="40472556"/>
            <a:ext cx="28496690" cy="10798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r>
              <a:rPr lang="en-US" sz="2800" dirty="0"/>
              <a:t>This study was partly supported by the AGH grant no 11.11.230.124 and also by Domain-oriented services and resources of Polish Infrastructure for Supporting Computational Science in the European Research Space – </a:t>
            </a:r>
            <a:r>
              <a:rPr lang="en-US" sz="2800" dirty="0" err="1"/>
              <a:t>PLGrid</a:t>
            </a:r>
            <a:r>
              <a:rPr lang="en-US" sz="2800" dirty="0"/>
              <a:t> Plus project no POIG.02.03.00-00-096/10 </a:t>
            </a:r>
            <a:endParaRPr lang="pl-PL" sz="2800" dirty="0"/>
          </a:p>
        </p:txBody>
      </p:sp>
      <p:sp>
        <p:nvSpPr>
          <p:cNvPr id="74" name="Prostokąt zaokrąglony 73"/>
          <p:cNvSpPr/>
          <p:nvPr/>
        </p:nvSpPr>
        <p:spPr>
          <a:xfrm>
            <a:off x="141778" y="4422841"/>
            <a:ext cx="7263557" cy="79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rIns="720000" rtlCol="0" anchor="ctr" anchorCtr="0">
            <a:spAutoFit/>
          </a:bodyPr>
          <a:lstStyle/>
          <a:p>
            <a:pPr algn="ctr"/>
            <a:r>
              <a:rPr lang="en-US" sz="4800" dirty="0" err="1"/>
              <a:t>QuIDE</a:t>
            </a:r>
            <a:r>
              <a:rPr lang="en-US" sz="4800" dirty="0"/>
              <a:t> – Quantum </a:t>
            </a:r>
            <a:r>
              <a:rPr lang="pl-PL" sz="4800" dirty="0"/>
              <a:t>IDE</a:t>
            </a:r>
            <a:endParaRPr lang="en-US" sz="4800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11721844" y="27566358"/>
            <a:ext cx="7055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Implemented optimization variants:</a:t>
            </a:r>
          </a:p>
          <a:p>
            <a:pPr marL="288000"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Variant (7L + 3 </a:t>
            </a:r>
            <a:r>
              <a:rPr lang="en-US" sz="3600" dirty="0" err="1" smtClean="0"/>
              <a:t>qubits</a:t>
            </a:r>
            <a:r>
              <a:rPr lang="en-US" sz="3600" dirty="0" smtClean="0"/>
              <a:t>)</a:t>
            </a:r>
            <a:r>
              <a:rPr lang="pl-PL" sz="3600" baseline="30000" dirty="0"/>
              <a:t>*</a:t>
            </a:r>
            <a:endParaRPr lang="en-US" sz="3600" baseline="30000" dirty="0" smtClean="0"/>
          </a:p>
          <a:p>
            <a:pPr marL="288000" indent="-288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 Variant (2L + 3 </a:t>
            </a:r>
            <a:r>
              <a:rPr lang="en-US" sz="3600" dirty="0" err="1" smtClean="0"/>
              <a:t>qubits</a:t>
            </a:r>
            <a:r>
              <a:rPr lang="en-US" sz="3600" dirty="0" smtClean="0"/>
              <a:t>)</a:t>
            </a:r>
            <a:r>
              <a:rPr lang="pl-PL" sz="3600" baseline="30000" dirty="0" smtClean="0"/>
              <a:t>*</a:t>
            </a:r>
          </a:p>
        </p:txBody>
      </p:sp>
      <p:cxnSp>
        <p:nvCxnSpPr>
          <p:cNvPr id="23" name="Łącznik prosty ze strzałką 22"/>
          <p:cNvCxnSpPr/>
          <p:nvPr/>
        </p:nvCxnSpPr>
        <p:spPr>
          <a:xfrm flipV="1">
            <a:off x="17240751" y="28037986"/>
            <a:ext cx="3066127" cy="526714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>
            <a:off x="17240751" y="29483901"/>
            <a:ext cx="3066127" cy="764949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pole tekstowe 29"/>
          <p:cNvSpPr txBox="1"/>
          <p:nvPr/>
        </p:nvSpPr>
        <p:spPr>
          <a:xfrm>
            <a:off x="11713714" y="30424720"/>
            <a:ext cx="5928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l-PL" sz="2800" dirty="0">
                <a:solidFill>
                  <a:prstClr val="black"/>
                </a:solidFill>
              </a:rPr>
              <a:t>*L – </a:t>
            </a:r>
            <a:r>
              <a:rPr lang="pl-PL" sz="2800" dirty="0" err="1">
                <a:solidFill>
                  <a:prstClr val="black"/>
                </a:solidFill>
              </a:rPr>
              <a:t>number</a:t>
            </a:r>
            <a:r>
              <a:rPr lang="pl-PL" sz="2800" dirty="0">
                <a:solidFill>
                  <a:prstClr val="black"/>
                </a:solidFill>
              </a:rPr>
              <a:t> of </a:t>
            </a:r>
            <a:r>
              <a:rPr lang="pl-PL" sz="2800" dirty="0" err="1">
                <a:solidFill>
                  <a:prstClr val="black"/>
                </a:solidFill>
              </a:rPr>
              <a:t>bits</a:t>
            </a:r>
            <a:r>
              <a:rPr lang="pl-PL" sz="2800" dirty="0">
                <a:solidFill>
                  <a:prstClr val="black"/>
                </a:solidFill>
              </a:rPr>
              <a:t> of </a:t>
            </a:r>
            <a:r>
              <a:rPr lang="pl-PL" sz="2800" dirty="0" err="1">
                <a:solidFill>
                  <a:prstClr val="black"/>
                </a:solidFill>
              </a:rPr>
              <a:t>factored</a:t>
            </a:r>
            <a:r>
              <a:rPr lang="pl-PL" sz="2800" dirty="0">
                <a:solidFill>
                  <a:prstClr val="black"/>
                </a:solidFill>
              </a:rPr>
              <a:t> </a:t>
            </a:r>
            <a:r>
              <a:rPr lang="pl-PL" sz="2800" dirty="0" err="1" smtClean="0">
                <a:solidFill>
                  <a:prstClr val="black"/>
                </a:solidFill>
              </a:rPr>
              <a:t>number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1" name="Wykres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977204"/>
              </p:ext>
            </p:extLst>
          </p:nvPr>
        </p:nvGraphicFramePr>
        <p:xfrm>
          <a:off x="20378878" y="31489930"/>
          <a:ext cx="8280000" cy="61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324469" y="41870674"/>
            <a:ext cx="598484" cy="109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249370" y="42059801"/>
            <a:ext cx="1508828" cy="74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Rectangle 40"/>
          <p:cNvSpPr/>
          <p:nvPr/>
        </p:nvSpPr>
        <p:spPr>
          <a:xfrm>
            <a:off x="21526161" y="42341950"/>
            <a:ext cx="30861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http://dice.cyfronet.pl </a:t>
            </a:r>
            <a:endParaRPr lang="en-US" sz="2400" dirty="0"/>
          </a:p>
        </p:txBody>
      </p:sp>
      <p:pic>
        <p:nvPicPr>
          <p:cNvPr id="54" name="Obraz 53" descr="dice_logo01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137875" y="41795385"/>
            <a:ext cx="1651922" cy="1531251"/>
          </a:xfrm>
          <a:prstGeom prst="rect">
            <a:avLst/>
          </a:prstGeom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8620" y="41891943"/>
            <a:ext cx="3277577" cy="121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190" y="5423844"/>
            <a:ext cx="16930688" cy="10787062"/>
          </a:xfrm>
          <a:prstGeom prst="rect">
            <a:avLst/>
          </a:prstGeom>
        </p:spPr>
      </p:pic>
      <p:grpSp>
        <p:nvGrpSpPr>
          <p:cNvPr id="9" name="Grupa 8"/>
          <p:cNvGrpSpPr/>
          <p:nvPr/>
        </p:nvGrpSpPr>
        <p:grpSpPr>
          <a:xfrm>
            <a:off x="12929839" y="5837975"/>
            <a:ext cx="13957965" cy="10287412"/>
            <a:chOff x="8638539" y="14725184"/>
            <a:chExt cx="13957965" cy="1028741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Elipsa 6"/>
            <p:cNvSpPr/>
            <p:nvPr/>
          </p:nvSpPr>
          <p:spPr>
            <a:xfrm>
              <a:off x="12726733" y="14725184"/>
              <a:ext cx="445437" cy="429758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pl-PL" sz="3000" dirty="0" smtClean="0"/>
                <a:t>1</a:t>
              </a:r>
              <a:endParaRPr lang="en-US" sz="3000" dirty="0"/>
            </a:p>
          </p:txBody>
        </p:sp>
        <p:sp>
          <p:nvSpPr>
            <p:cNvPr id="57" name="Elipsa 56"/>
            <p:cNvSpPr/>
            <p:nvPr/>
          </p:nvSpPr>
          <p:spPr>
            <a:xfrm>
              <a:off x="14900948" y="14725184"/>
              <a:ext cx="445437" cy="429758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pl-PL" sz="3000" dirty="0"/>
                <a:t>2</a:t>
              </a:r>
              <a:endParaRPr lang="en-US" sz="3000" dirty="0"/>
            </a:p>
          </p:txBody>
        </p:sp>
        <p:sp>
          <p:nvSpPr>
            <p:cNvPr id="60" name="Elipsa 59"/>
            <p:cNvSpPr/>
            <p:nvPr/>
          </p:nvSpPr>
          <p:spPr>
            <a:xfrm>
              <a:off x="8638539" y="19830134"/>
              <a:ext cx="445437" cy="429758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pl-PL" sz="3000" dirty="0"/>
                <a:t>3</a:t>
              </a:r>
              <a:endParaRPr lang="en-US" sz="3000" dirty="0"/>
            </a:p>
          </p:txBody>
        </p:sp>
        <p:sp>
          <p:nvSpPr>
            <p:cNvPr id="63" name="Elipsa 62"/>
            <p:cNvSpPr/>
            <p:nvPr/>
          </p:nvSpPr>
          <p:spPr>
            <a:xfrm>
              <a:off x="10421429" y="19830134"/>
              <a:ext cx="445437" cy="429758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pl-PL" sz="3000" dirty="0"/>
                <a:t>4</a:t>
              </a:r>
              <a:endParaRPr lang="en-US" sz="3000" dirty="0"/>
            </a:p>
          </p:txBody>
        </p:sp>
        <p:sp>
          <p:nvSpPr>
            <p:cNvPr id="64" name="Elipsa 63"/>
            <p:cNvSpPr/>
            <p:nvPr/>
          </p:nvSpPr>
          <p:spPr>
            <a:xfrm>
              <a:off x="15671590" y="19830134"/>
              <a:ext cx="445437" cy="429758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pl-PL" sz="3000" dirty="0" smtClean="0"/>
                <a:t>5</a:t>
              </a:r>
              <a:endParaRPr lang="en-US" sz="3000" dirty="0"/>
            </a:p>
          </p:txBody>
        </p:sp>
        <p:sp>
          <p:nvSpPr>
            <p:cNvPr id="65" name="Elipsa 64"/>
            <p:cNvSpPr/>
            <p:nvPr/>
          </p:nvSpPr>
          <p:spPr>
            <a:xfrm>
              <a:off x="16964528" y="19830134"/>
              <a:ext cx="445437" cy="429758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pl-PL" sz="3000" dirty="0" smtClean="0"/>
                <a:t>6</a:t>
              </a:r>
              <a:endParaRPr lang="en-US" sz="3000" dirty="0"/>
            </a:p>
          </p:txBody>
        </p:sp>
        <p:sp>
          <p:nvSpPr>
            <p:cNvPr id="66" name="Elipsa 65"/>
            <p:cNvSpPr/>
            <p:nvPr/>
          </p:nvSpPr>
          <p:spPr>
            <a:xfrm>
              <a:off x="12504014" y="21475612"/>
              <a:ext cx="445437" cy="429758"/>
            </a:xfrm>
            <a:prstGeom prst="ellipse">
              <a:avLst/>
            </a:prstGeom>
            <a:grp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pl-PL" sz="3000" dirty="0" smtClean="0"/>
                <a:t>7</a:t>
              </a:r>
              <a:endParaRPr lang="en-US" sz="3000" dirty="0"/>
            </a:p>
          </p:txBody>
        </p:sp>
        <p:sp>
          <p:nvSpPr>
            <p:cNvPr id="8" name="Objaśnienie prostokątne 7"/>
            <p:cNvSpPr/>
            <p:nvPr/>
          </p:nvSpPr>
          <p:spPr>
            <a:xfrm>
              <a:off x="16374509" y="17792699"/>
              <a:ext cx="2075035" cy="972000"/>
            </a:xfrm>
            <a:prstGeom prst="wedgeRectCallout">
              <a:avLst>
                <a:gd name="adj1" fmla="val -66736"/>
                <a:gd name="adj2" fmla="val 6686"/>
              </a:avLst>
            </a:prstGeom>
            <a:grp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3000" dirty="0" smtClean="0"/>
                <a:t>Source Code Editor</a:t>
              </a:r>
              <a:endParaRPr lang="en-US" sz="3000" dirty="0"/>
            </a:p>
          </p:txBody>
        </p:sp>
        <p:sp>
          <p:nvSpPr>
            <p:cNvPr id="67" name="Objaśnienie prostokątne 66"/>
            <p:cNvSpPr/>
            <p:nvPr/>
          </p:nvSpPr>
          <p:spPr>
            <a:xfrm>
              <a:off x="17609347" y="14801671"/>
              <a:ext cx="4987157" cy="972000"/>
            </a:xfrm>
            <a:prstGeom prst="wedgeRectCallout">
              <a:avLst>
                <a:gd name="adj1" fmla="val 20634"/>
                <a:gd name="adj2" fmla="val 83798"/>
              </a:avLst>
            </a:prstGeom>
            <a:grp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3000" dirty="0" smtClean="0"/>
                <a:t>Run-Time Preview of the internal quantum state</a:t>
              </a:r>
              <a:endParaRPr lang="en-US" sz="3000" dirty="0"/>
            </a:p>
          </p:txBody>
        </p:sp>
        <p:sp>
          <p:nvSpPr>
            <p:cNvPr id="68" name="Objaśnienie prostokątne 67"/>
            <p:cNvSpPr/>
            <p:nvPr/>
          </p:nvSpPr>
          <p:spPr>
            <a:xfrm>
              <a:off x="12051370" y="24508596"/>
              <a:ext cx="3700759" cy="504000"/>
            </a:xfrm>
            <a:prstGeom prst="wedgeRectCallout">
              <a:avLst>
                <a:gd name="adj1" fmla="val -59023"/>
                <a:gd name="adj2" fmla="val 2995"/>
              </a:avLst>
            </a:prstGeom>
            <a:grp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3000" dirty="0" smtClean="0"/>
                <a:t>Console Output Tab</a:t>
              </a:r>
              <a:endParaRPr lang="en-US" sz="3000" dirty="0"/>
            </a:p>
          </p:txBody>
        </p:sp>
        <p:sp>
          <p:nvSpPr>
            <p:cNvPr id="71" name="Objaśnienie prostokątne 70"/>
            <p:cNvSpPr/>
            <p:nvPr/>
          </p:nvSpPr>
          <p:spPr>
            <a:xfrm>
              <a:off x="16628646" y="22708153"/>
              <a:ext cx="2894893" cy="972000"/>
            </a:xfrm>
            <a:prstGeom prst="wedgeRectCallout">
              <a:avLst>
                <a:gd name="adj1" fmla="val -66078"/>
                <a:gd name="adj2" fmla="val -30551"/>
              </a:avLst>
            </a:prstGeom>
            <a:grpFill/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3000" dirty="0" smtClean="0"/>
                <a:t>Interactive Circuit Designer</a:t>
              </a:r>
              <a:endParaRPr lang="en-US" sz="3000" dirty="0"/>
            </a:p>
          </p:txBody>
        </p:sp>
      </p:grpSp>
      <p:pic>
        <p:nvPicPr>
          <p:cNvPr id="14" name="Obraz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6" y="14499405"/>
            <a:ext cx="9269251" cy="7772400"/>
          </a:xfrm>
          <a:prstGeom prst="rect">
            <a:avLst/>
          </a:prstGeom>
        </p:spPr>
      </p:pic>
      <p:grpSp>
        <p:nvGrpSpPr>
          <p:cNvPr id="32" name="Grupa 31"/>
          <p:cNvGrpSpPr/>
          <p:nvPr/>
        </p:nvGrpSpPr>
        <p:grpSpPr>
          <a:xfrm>
            <a:off x="16601086" y="24711208"/>
            <a:ext cx="12052219" cy="6236732"/>
            <a:chOff x="16527684" y="28235071"/>
            <a:chExt cx="12052219" cy="6236732"/>
          </a:xfrm>
        </p:grpSpPr>
        <p:sp>
          <p:nvSpPr>
            <p:cNvPr id="84" name="Prostokąt zaokrąglony 83"/>
            <p:cNvSpPr/>
            <p:nvPr/>
          </p:nvSpPr>
          <p:spPr>
            <a:xfrm>
              <a:off x="24758330" y="31169362"/>
              <a:ext cx="3816000" cy="1838402"/>
            </a:xfrm>
            <a:prstGeom prst="roundRect">
              <a:avLst>
                <a:gd name="adj" fmla="val 8896"/>
              </a:avLst>
            </a:prstGeom>
            <a:solidFill>
              <a:schemeClr val="bg2"/>
            </a:solidFill>
            <a:ln w="285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rostokąt zaokrąglony 16"/>
            <p:cNvSpPr/>
            <p:nvPr/>
          </p:nvSpPr>
          <p:spPr>
            <a:xfrm>
              <a:off x="20696100" y="28235071"/>
              <a:ext cx="3599422" cy="683573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err="1" smtClean="0"/>
                <a:t>Shor’s</a:t>
              </a:r>
              <a:r>
                <a:rPr lang="en-US" sz="3000" b="1" dirty="0" smtClean="0"/>
                <a:t> Algorithm</a:t>
              </a:r>
              <a:endParaRPr lang="en-US" sz="3000" b="1" dirty="0"/>
            </a:p>
          </p:txBody>
        </p:sp>
        <p:sp>
          <p:nvSpPr>
            <p:cNvPr id="72" name="Prostokąt zaokrąglony 71"/>
            <p:cNvSpPr/>
            <p:nvPr/>
          </p:nvSpPr>
          <p:spPr>
            <a:xfrm>
              <a:off x="16527684" y="29476479"/>
              <a:ext cx="3599421" cy="1295508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Step 1</a:t>
              </a:r>
            </a:p>
            <a:p>
              <a:pPr algn="ctr"/>
              <a:r>
                <a:rPr lang="en-US" sz="2800" dirty="0" smtClean="0"/>
                <a:t>Register Preparation</a:t>
              </a:r>
              <a:endParaRPr lang="en-US" sz="2800" dirty="0"/>
            </a:p>
          </p:txBody>
        </p:sp>
        <p:sp>
          <p:nvSpPr>
            <p:cNvPr id="76" name="Prostokąt zaokrąglony 75"/>
            <p:cNvSpPr/>
            <p:nvPr/>
          </p:nvSpPr>
          <p:spPr>
            <a:xfrm>
              <a:off x="20696100" y="29472144"/>
              <a:ext cx="3599421" cy="1295508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Step </a:t>
              </a:r>
              <a:r>
                <a:rPr lang="pl-PL" sz="2800" b="1" dirty="0" smtClean="0"/>
                <a:t>2</a:t>
              </a:r>
              <a:endParaRPr lang="en-US" sz="2800" b="1" dirty="0" smtClean="0"/>
            </a:p>
            <a:p>
              <a:pPr algn="ctr"/>
              <a:r>
                <a:rPr lang="en-US" sz="2800" dirty="0" smtClean="0"/>
                <a:t>Quantum Modular Exponentiation</a:t>
              </a:r>
              <a:endParaRPr lang="en-US" sz="2800" dirty="0"/>
            </a:p>
          </p:txBody>
        </p:sp>
        <p:sp>
          <p:nvSpPr>
            <p:cNvPr id="83" name="Prostokąt zaokrąglony 82"/>
            <p:cNvSpPr/>
            <p:nvPr/>
          </p:nvSpPr>
          <p:spPr>
            <a:xfrm>
              <a:off x="20587903" y="31169362"/>
              <a:ext cx="3816000" cy="1838402"/>
            </a:xfrm>
            <a:prstGeom prst="roundRect">
              <a:avLst>
                <a:gd name="adj" fmla="val 10450"/>
              </a:avLst>
            </a:prstGeom>
            <a:solidFill>
              <a:schemeClr val="bg2"/>
            </a:solidFill>
            <a:ln w="28575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rostokąt zaokrąglony 76"/>
            <p:cNvSpPr/>
            <p:nvPr/>
          </p:nvSpPr>
          <p:spPr>
            <a:xfrm>
              <a:off x="24866619" y="29468798"/>
              <a:ext cx="3599421" cy="1295508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Step 3</a:t>
              </a:r>
            </a:p>
            <a:p>
              <a:pPr algn="ctr"/>
              <a:r>
                <a:rPr lang="en-US" sz="2800" dirty="0" smtClean="0"/>
                <a:t>Quantum Fourier Transform</a:t>
              </a:r>
              <a:endParaRPr lang="en-US" sz="2800" dirty="0"/>
            </a:p>
          </p:txBody>
        </p:sp>
        <p:sp>
          <p:nvSpPr>
            <p:cNvPr id="78" name="Prostokąt zaokrąglony 77"/>
            <p:cNvSpPr/>
            <p:nvPr/>
          </p:nvSpPr>
          <p:spPr>
            <a:xfrm>
              <a:off x="20696100" y="31250959"/>
              <a:ext cx="3599422" cy="62779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With Classical Adder</a:t>
              </a:r>
              <a:endParaRPr lang="en-US" sz="2800" dirty="0"/>
            </a:p>
          </p:txBody>
        </p:sp>
        <p:sp>
          <p:nvSpPr>
            <p:cNvPr id="79" name="Prostokąt zaokrąglony 78"/>
            <p:cNvSpPr/>
            <p:nvPr/>
          </p:nvSpPr>
          <p:spPr>
            <a:xfrm>
              <a:off x="20696100" y="32276085"/>
              <a:ext cx="3599422" cy="62779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With QFT Adder</a:t>
              </a:r>
              <a:endParaRPr lang="en-US" sz="2800" dirty="0"/>
            </a:p>
          </p:txBody>
        </p:sp>
        <p:sp>
          <p:nvSpPr>
            <p:cNvPr id="81" name="Prostokąt zaokrąglony 80"/>
            <p:cNvSpPr/>
            <p:nvPr/>
          </p:nvSpPr>
          <p:spPr>
            <a:xfrm>
              <a:off x="24872284" y="32283814"/>
              <a:ext cx="3599422" cy="62779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2800" dirty="0" err="1" smtClean="0"/>
                <a:t>Semiclassical</a:t>
              </a:r>
              <a:r>
                <a:rPr lang="pl-PL" sz="2800" dirty="0" smtClean="0"/>
                <a:t> QFT</a:t>
              </a:r>
              <a:endParaRPr lang="en-US" sz="2800" dirty="0"/>
            </a:p>
          </p:txBody>
        </p:sp>
        <p:sp>
          <p:nvSpPr>
            <p:cNvPr id="18" name="Prostokąt zaokrąglony 17"/>
            <p:cNvSpPr/>
            <p:nvPr/>
          </p:nvSpPr>
          <p:spPr>
            <a:xfrm>
              <a:off x="20587903" y="33211803"/>
              <a:ext cx="7992000" cy="1260000"/>
            </a:xfrm>
            <a:prstGeom prst="roundRect">
              <a:avLst>
                <a:gd name="adj" fmla="val 21203"/>
              </a:avLst>
            </a:prstGeom>
            <a:solidFill>
              <a:schemeClr val="bg2"/>
            </a:solidFill>
            <a:ln w="19050"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Prostokąt zaokrąglony 81"/>
            <p:cNvSpPr/>
            <p:nvPr/>
          </p:nvSpPr>
          <p:spPr>
            <a:xfrm>
              <a:off x="20696100" y="33319803"/>
              <a:ext cx="7775606" cy="104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Quantum Modular Exponentiation with QFT Adder and </a:t>
              </a:r>
              <a:r>
                <a:rPr lang="en-US" sz="2800" dirty="0" err="1" smtClean="0"/>
                <a:t>Semiclassical</a:t>
              </a:r>
              <a:r>
                <a:rPr lang="en-US" sz="2800" dirty="0" smtClean="0"/>
                <a:t> QFT with single control </a:t>
              </a:r>
              <a:r>
                <a:rPr lang="en-US" sz="2800" dirty="0" err="1" smtClean="0"/>
                <a:t>qubit</a:t>
              </a:r>
              <a:endParaRPr lang="en-US" sz="2800" dirty="0"/>
            </a:p>
          </p:txBody>
        </p:sp>
        <p:sp>
          <p:nvSpPr>
            <p:cNvPr id="80" name="Prostokąt zaokrąglony 79"/>
            <p:cNvSpPr/>
            <p:nvPr/>
          </p:nvSpPr>
          <p:spPr>
            <a:xfrm>
              <a:off x="24872285" y="31250960"/>
              <a:ext cx="3599422" cy="62779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l-PL" sz="2800" dirty="0" smtClean="0"/>
                <a:t>Standard QFT</a:t>
              </a:r>
              <a:endParaRPr lang="en-US" sz="2800" dirty="0"/>
            </a:p>
          </p:txBody>
        </p:sp>
        <p:cxnSp>
          <p:nvCxnSpPr>
            <p:cNvPr id="25" name="Łącznik prosty 24"/>
            <p:cNvCxnSpPr>
              <a:stCxn id="76" idx="0"/>
              <a:endCxn id="17" idx="2"/>
            </p:cNvCxnSpPr>
            <p:nvPr/>
          </p:nvCxnSpPr>
          <p:spPr>
            <a:xfrm flipV="1">
              <a:off x="22495811" y="28918644"/>
              <a:ext cx="0" cy="553500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Nawias zamykający 25"/>
            <p:cNvSpPr/>
            <p:nvPr/>
          </p:nvSpPr>
          <p:spPr>
            <a:xfrm rot="16200000">
              <a:off x="22354195" y="25146694"/>
              <a:ext cx="286799" cy="8372769"/>
            </a:xfrm>
            <a:prstGeom prst="rightBracket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rostokąt 21"/>
            <p:cNvSpPr/>
            <p:nvPr/>
          </p:nvSpPr>
          <p:spPr>
            <a:xfrm>
              <a:off x="20571995" y="31133513"/>
              <a:ext cx="8002335" cy="85667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Obraz 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85" y="7789000"/>
            <a:ext cx="11071760" cy="5159888"/>
          </a:xfrm>
          <a:prstGeom prst="rect">
            <a:avLst/>
          </a:prstGeom>
        </p:spPr>
      </p:pic>
      <p:sp>
        <p:nvSpPr>
          <p:cNvPr id="73" name="pole tekstowe 72"/>
          <p:cNvSpPr txBox="1"/>
          <p:nvPr/>
        </p:nvSpPr>
        <p:spPr>
          <a:xfrm>
            <a:off x="151041" y="37873478"/>
            <a:ext cx="9222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3600" noProof="1"/>
              <a:t>Official project website: </a:t>
            </a:r>
            <a:r>
              <a:rPr lang="pl-PL" sz="3600" noProof="1">
                <a:hlinkClick r:id="rId17"/>
              </a:rPr>
              <a:t>http://www.quide.eu</a:t>
            </a:r>
            <a:r>
              <a:rPr lang="pl-PL" sz="3600" noProof="1" smtClean="0">
                <a:hlinkClick r:id="rId17"/>
              </a:rPr>
              <a:t>/</a:t>
            </a:r>
            <a:r>
              <a:rPr lang="pl-PL" sz="3600" noProof="1" smtClean="0"/>
              <a:t> </a:t>
            </a:r>
          </a:p>
        </p:txBody>
      </p:sp>
      <p:sp>
        <p:nvSpPr>
          <p:cNvPr id="85" name="Prostokąt zaokrąglony 84"/>
          <p:cNvSpPr/>
          <p:nvPr/>
        </p:nvSpPr>
        <p:spPr>
          <a:xfrm>
            <a:off x="151041" y="13583389"/>
            <a:ext cx="7263557" cy="79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rIns="720000" rtlCol="0" anchor="ctr" anchorCtr="0">
            <a:spAutoFit/>
          </a:bodyPr>
          <a:lstStyle/>
          <a:p>
            <a:pPr algn="ctr"/>
            <a:r>
              <a:rPr lang="en-US" sz="4800" dirty="0"/>
              <a:t>Architecture of </a:t>
            </a:r>
            <a:r>
              <a:rPr lang="en-US" sz="4800" dirty="0" err="1"/>
              <a:t>QuIDE</a:t>
            </a:r>
            <a:endParaRPr lang="en-US" sz="4800" dirty="0"/>
          </a:p>
        </p:txBody>
      </p:sp>
      <p:sp>
        <p:nvSpPr>
          <p:cNvPr id="10" name="Prostokąt 9"/>
          <p:cNvSpPr/>
          <p:nvPr/>
        </p:nvSpPr>
        <p:spPr>
          <a:xfrm>
            <a:off x="939800" y="24819429"/>
            <a:ext cx="1035050" cy="3646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>
              <a:lnSpc>
                <a:spcPct val="145000"/>
              </a:lnSpc>
            </a:pPr>
            <a:r>
              <a:rPr lang="pl-PL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10000</a:t>
            </a:r>
          </a:p>
          <a:p>
            <a:pPr algn="r">
              <a:lnSpc>
                <a:spcPct val="145000"/>
              </a:lnSpc>
            </a:pPr>
            <a:r>
              <a:rPr lang="pl-PL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1000</a:t>
            </a:r>
          </a:p>
          <a:p>
            <a:pPr algn="r">
              <a:lnSpc>
                <a:spcPct val="145000"/>
              </a:lnSpc>
            </a:pPr>
            <a:r>
              <a:rPr lang="pl-PL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</a:p>
          <a:p>
            <a:pPr algn="r">
              <a:lnSpc>
                <a:spcPct val="145000"/>
              </a:lnSpc>
            </a:pPr>
            <a:r>
              <a:rPr lang="pl-PL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  <a:p>
            <a:pPr algn="r">
              <a:lnSpc>
                <a:spcPct val="145000"/>
              </a:lnSpc>
            </a:pPr>
            <a:r>
              <a:rPr lang="pl-PL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r">
              <a:lnSpc>
                <a:spcPct val="145000"/>
              </a:lnSpc>
            </a:pPr>
            <a:r>
              <a:rPr lang="pl-PL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pl-PL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0.1</a:t>
            </a:r>
          </a:p>
          <a:p>
            <a:pPr algn="r">
              <a:lnSpc>
                <a:spcPct val="145000"/>
              </a:lnSpc>
            </a:pP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990758" y="27862319"/>
            <a:ext cx="6800817" cy="5216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l-PL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0 5 10 15 20 25 30</a:t>
            </a:r>
            <a:br>
              <a:rPr lang="pl-PL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pl-PL" sz="500" dirty="0" smtClean="0">
              <a:solidFill>
                <a:schemeClr val="bg1"/>
              </a:solidFill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5478316" y="35159826"/>
            <a:ext cx="966091" cy="380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l-PL" sz="2800" dirty="0" smtClean="0">
                <a:solidFill>
                  <a:schemeClr val="tx1"/>
                </a:solidFill>
              </a:rPr>
              <a:t>50.67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7" name="Prostokąt 86"/>
          <p:cNvSpPr/>
          <p:nvPr/>
        </p:nvSpPr>
        <p:spPr>
          <a:xfrm>
            <a:off x="7405335" y="34484915"/>
            <a:ext cx="897677" cy="367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0" rtlCol="0" anchor="ctr"/>
          <a:lstStyle/>
          <a:p>
            <a:pPr algn="ctr"/>
            <a:r>
              <a:rPr lang="pl-PL" sz="2800" dirty="0" smtClean="0">
                <a:solidFill>
                  <a:schemeClr val="tx1"/>
                </a:solidFill>
              </a:rPr>
              <a:t>75.13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As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FF"/>
      </a:accent1>
      <a:accent2>
        <a:srgbClr val="FF0000"/>
      </a:accent2>
      <a:accent3>
        <a:srgbClr val="FFC000"/>
      </a:accent3>
      <a:accent4>
        <a:srgbClr val="33CC33"/>
      </a:accent4>
      <a:accent5>
        <a:srgbClr val="B927E9"/>
      </a:accent5>
      <a:accent6>
        <a:srgbClr val="7F7F7F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645BD0A21414428BB242AB0B5B86A7" ma:contentTypeVersion="0" ma:contentTypeDescription="Utwórz nowy dokument." ma:contentTypeScope="" ma:versionID="7fe90148a59fef2d13c712712b24154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c922595b1047aa138bbbd4060b0d1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636739-2D3A-49FF-9BA0-6090F86989BD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7AB6B3A-34AD-4A60-A77B-B797BBD899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A457FC-3E15-4EDA-BD55-C16F48BC65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1127</TotalTime>
  <Words>572</Words>
  <Application>Microsoft Office PowerPoint</Application>
  <PresentationFormat>Niestandardowy</PresentationFormat>
  <Paragraphs>84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Asia</dc:creator>
  <cp:lastModifiedBy>Asia</cp:lastModifiedBy>
  <cp:revision>140</cp:revision>
  <cp:lastPrinted>2014-10-23T07:27:35Z</cp:lastPrinted>
  <dcterms:created xsi:type="dcterms:W3CDTF">2014-10-16T09:09:11Z</dcterms:created>
  <dcterms:modified xsi:type="dcterms:W3CDTF">2014-10-23T13:06:36Z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0x01010057645BD0A21414428BB242AB0B5B86A7</vt:lpwstr>
  </property>
</Properties>
</file>