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56" r:id="rId2"/>
    <p:sldId id="273" r:id="rId3"/>
    <p:sldId id="278" r:id="rId4"/>
    <p:sldId id="274" r:id="rId5"/>
    <p:sldId id="257" r:id="rId6"/>
    <p:sldId id="259" r:id="rId7"/>
    <p:sldId id="260" r:id="rId8"/>
    <p:sldId id="261" r:id="rId9"/>
    <p:sldId id="262" r:id="rId10"/>
    <p:sldId id="270" r:id="rId11"/>
    <p:sldId id="263" r:id="rId12"/>
    <p:sldId id="266" r:id="rId13"/>
    <p:sldId id="267" r:id="rId14"/>
    <p:sldId id="264" r:id="rId15"/>
    <p:sldId id="265" r:id="rId16"/>
    <p:sldId id="268" r:id="rId17"/>
    <p:sldId id="269" r:id="rId18"/>
    <p:sldId id="272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7E"/>
    <a:srgbClr val="26697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96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D023D-C017-48CA-9854-3A1EE2F4D688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A343C-0A76-4360-80FD-BE5186AD5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A343C-0A76-4360-80FD-BE5186AD510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 smtClean="0"/>
              <a:t>Kliknij ikonę, aby dodać obraz</a:t>
            </a:r>
            <a:endParaRPr kumimoji="0" lang="en-US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4BF1AA9-7BA7-41A3-8E3E-FFF0EA9F4C26}" type="datetimeFigureOut">
              <a:rPr lang="en-US" smtClean="0"/>
              <a:pPr/>
              <a:t>10/21/2012</a:t>
            </a:fld>
            <a:endParaRPr lang="en-US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ge.cyfronet.pl/" TargetMode="External"/><Relationship Id="rId2" Type="http://schemas.openxmlformats.org/officeDocument/2006/relationships/hyperlink" Target="http://collage.elsevi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600" smtClean="0"/>
              <a:t>The Collage Authoring Environment: a Platform for Executable Publications</a:t>
            </a:r>
            <a:endParaRPr lang="en-US" sz="360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u="sng" dirty="0" smtClean="0"/>
              <a:t>Piotr Nowakowski</a:t>
            </a:r>
            <a:r>
              <a:rPr lang="pl-PL" dirty="0" smtClean="0"/>
              <a:t>, Eryk Ciepiela, Tomasz </a:t>
            </a:r>
            <a:r>
              <a:rPr lang="pl-PL" dirty="0" err="1" smtClean="0"/>
              <a:t>Bartyński</a:t>
            </a:r>
            <a:r>
              <a:rPr lang="pl-PL" dirty="0" smtClean="0"/>
              <a:t>, Grzegorz </a:t>
            </a:r>
            <a:r>
              <a:rPr lang="pl-PL" dirty="0" err="1" smtClean="0"/>
              <a:t>Dyk</a:t>
            </a:r>
            <a:r>
              <a:rPr lang="pl-PL" dirty="0" smtClean="0"/>
              <a:t>, Daniel </a:t>
            </a:r>
            <a:r>
              <a:rPr lang="pl-PL" dirty="0" err="1" smtClean="0"/>
              <a:t>Harężlak</a:t>
            </a:r>
            <a:r>
              <a:rPr lang="pl-PL" dirty="0" smtClean="0"/>
              <a:t>, Marek </a:t>
            </a:r>
            <a:r>
              <a:rPr lang="pl-PL" dirty="0" err="1" smtClean="0"/>
              <a:t>Kasztelnik</a:t>
            </a:r>
            <a:r>
              <a:rPr lang="pl-PL" dirty="0" smtClean="0"/>
              <a:t>, Joanna Kocot, Maciej Malawski and Jan </a:t>
            </a:r>
            <a:r>
              <a:rPr lang="pl-PL" dirty="0" err="1" smtClean="0"/>
              <a:t>Meizner</a:t>
            </a:r>
            <a:endParaRPr lang="pl-PL" dirty="0" smtClean="0"/>
          </a:p>
          <a:p>
            <a:r>
              <a:rPr lang="pl-PL" dirty="0" smtClean="0"/>
              <a:t>ACC CYFRONET AGH</a:t>
            </a:r>
          </a:p>
          <a:p>
            <a:r>
              <a:rPr lang="pl-PL" dirty="0" smtClean="0"/>
              <a:t>Kraków, Poland</a:t>
            </a:r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5445224"/>
            <a:ext cx="1307652" cy="93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rostokąt 5"/>
          <p:cNvSpPr/>
          <p:nvPr/>
        </p:nvSpPr>
        <p:spPr bwMode="auto">
          <a:xfrm>
            <a:off x="7198841" y="5445224"/>
            <a:ext cx="744537" cy="1008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0438" y="5508228"/>
            <a:ext cx="1487803" cy="7318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Obraz 7" descr="dice_logo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55814" y="5305118"/>
            <a:ext cx="1316386" cy="1220226"/>
          </a:xfrm>
          <a:prstGeom prst="rect">
            <a:avLst/>
          </a:prstGeom>
        </p:spPr>
      </p:pic>
      <p:pic>
        <p:nvPicPr>
          <p:cNvPr id="10" name="Obraz 9" descr="collage_logo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2080" y="4509120"/>
            <a:ext cx="3312368" cy="666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 smtClean="0"/>
              <a:t>Writing</a:t>
            </a:r>
            <a:r>
              <a:rPr lang="pl-PL" smtClean="0"/>
              <a:t> </a:t>
            </a:r>
            <a:r>
              <a:rPr lang="pl-PL" err="1" smtClean="0"/>
              <a:t>experiments</a:t>
            </a:r>
            <a:endParaRPr lang="en-US"/>
          </a:p>
        </p:txBody>
      </p:sp>
      <p:grpSp>
        <p:nvGrpSpPr>
          <p:cNvPr id="176" name="Grupa 175"/>
          <p:cNvGrpSpPr/>
          <p:nvPr/>
        </p:nvGrpSpPr>
        <p:grpSpPr>
          <a:xfrm>
            <a:off x="1514000" y="1268760"/>
            <a:ext cx="6874424" cy="2762424"/>
            <a:chOff x="1187624" y="1386656"/>
            <a:chExt cx="6874424" cy="2762424"/>
          </a:xfrm>
        </p:grpSpPr>
        <p:pic>
          <p:nvPicPr>
            <p:cNvPr id="144" name="Obraz 143" descr="experiment_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624" y="1412776"/>
              <a:ext cx="4959899" cy="2736304"/>
            </a:xfrm>
            <a:prstGeom prst="rect">
              <a:avLst/>
            </a:prstGeom>
          </p:spPr>
        </p:pic>
        <p:grpSp>
          <p:nvGrpSpPr>
            <p:cNvPr id="157" name="Grupa 156"/>
            <p:cNvGrpSpPr/>
            <p:nvPr/>
          </p:nvGrpSpPr>
          <p:grpSpPr>
            <a:xfrm>
              <a:off x="6201292" y="1386656"/>
              <a:ext cx="1542707" cy="487015"/>
              <a:chOff x="6207170" y="1398488"/>
              <a:chExt cx="1542707" cy="487015"/>
            </a:xfrm>
          </p:grpSpPr>
          <p:cxnSp>
            <p:nvCxnSpPr>
              <p:cNvPr id="148" name="Łącznik prosty ze strzałką 147"/>
              <p:cNvCxnSpPr/>
              <p:nvPr/>
            </p:nvCxnSpPr>
            <p:spPr>
              <a:xfrm rot="10800000">
                <a:off x="6207972" y="1673904"/>
                <a:ext cx="1440153" cy="1583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pole tekstowe 148"/>
              <p:cNvSpPr txBox="1"/>
              <p:nvPr/>
            </p:nvSpPr>
            <p:spPr>
              <a:xfrm>
                <a:off x="6361355" y="1398488"/>
                <a:ext cx="13885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err="1" smtClean="0">
                    <a:solidFill>
                      <a:schemeClr val="accent1"/>
                    </a:solidFill>
                  </a:rPr>
                  <a:t>Snippets</a:t>
                </a:r>
                <a:r>
                  <a:rPr lang="pl-PL" sz="1200" smtClean="0">
                    <a:solidFill>
                      <a:schemeClr val="accent1"/>
                    </a:solidFill>
                  </a:rPr>
                  <a:t> #1 and #2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54" name="Łącznik prosty ze strzałką 153"/>
              <p:cNvCxnSpPr/>
              <p:nvPr/>
            </p:nvCxnSpPr>
            <p:spPr>
              <a:xfrm rot="5400000" flipH="1" flipV="1">
                <a:off x="5995341" y="1672086"/>
                <a:ext cx="425246" cy="1588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upa 157"/>
            <p:cNvGrpSpPr/>
            <p:nvPr/>
          </p:nvGrpSpPr>
          <p:grpSpPr>
            <a:xfrm>
              <a:off x="6207419" y="3621583"/>
              <a:ext cx="1542707" cy="487015"/>
              <a:chOff x="6207170" y="1398488"/>
              <a:chExt cx="1542707" cy="487015"/>
            </a:xfrm>
          </p:grpSpPr>
          <p:cxnSp>
            <p:nvCxnSpPr>
              <p:cNvPr id="159" name="Łącznik prosty ze strzałką 158"/>
              <p:cNvCxnSpPr/>
              <p:nvPr/>
            </p:nvCxnSpPr>
            <p:spPr>
              <a:xfrm rot="10800000">
                <a:off x="6207972" y="1673904"/>
                <a:ext cx="1440153" cy="1583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pole tekstowe 159"/>
              <p:cNvSpPr txBox="1"/>
              <p:nvPr/>
            </p:nvSpPr>
            <p:spPr>
              <a:xfrm>
                <a:off x="6361355" y="1398488"/>
                <a:ext cx="13885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err="1" smtClean="0">
                    <a:solidFill>
                      <a:schemeClr val="accent1"/>
                    </a:solidFill>
                  </a:rPr>
                  <a:t>Snippets</a:t>
                </a:r>
                <a:r>
                  <a:rPr lang="pl-PL" sz="1200" smtClean="0">
                    <a:solidFill>
                      <a:schemeClr val="accent1"/>
                    </a:solidFill>
                  </a:rPr>
                  <a:t> #4 and #5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61" name="Łącznik prosty ze strzałką 160"/>
              <p:cNvCxnSpPr/>
              <p:nvPr/>
            </p:nvCxnSpPr>
            <p:spPr>
              <a:xfrm rot="5400000" flipH="1" flipV="1">
                <a:off x="5995341" y="1672086"/>
                <a:ext cx="425246" cy="1588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upa 161"/>
            <p:cNvGrpSpPr/>
            <p:nvPr/>
          </p:nvGrpSpPr>
          <p:grpSpPr>
            <a:xfrm>
              <a:off x="6183007" y="1965320"/>
              <a:ext cx="1879041" cy="815608"/>
              <a:chOff x="5580112" y="5389305"/>
              <a:chExt cx="1879041" cy="815608"/>
            </a:xfrm>
          </p:grpSpPr>
          <p:cxnSp>
            <p:nvCxnSpPr>
              <p:cNvPr id="163" name="Łącznik prosty ze strzałką 162"/>
              <p:cNvCxnSpPr/>
              <p:nvPr/>
            </p:nvCxnSpPr>
            <p:spPr>
              <a:xfrm rot="10800000">
                <a:off x="5580116" y="5445225"/>
                <a:ext cx="1728189" cy="158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pole tekstowe 163"/>
              <p:cNvSpPr txBox="1"/>
              <p:nvPr/>
            </p:nvSpPr>
            <p:spPr>
              <a:xfrm>
                <a:off x="5580112" y="5389305"/>
                <a:ext cx="1879041" cy="81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err="1" smtClean="0">
                    <a:solidFill>
                      <a:schemeClr val="accent1"/>
                    </a:solidFill>
                  </a:rPr>
                  <a:t>Snippet</a:t>
                </a:r>
                <a:r>
                  <a:rPr lang="pl-PL" sz="1200" smtClean="0">
                    <a:solidFill>
                      <a:schemeClr val="accent1"/>
                    </a:solidFill>
                  </a:rPr>
                  <a:t> management panel</a:t>
                </a:r>
              </a:p>
              <a:p>
                <a:pPr>
                  <a:buFontTx/>
                  <a:buChar char="-"/>
                </a:pPr>
                <a:r>
                  <a:rPr lang="pl-PL" sz="700" smtClean="0">
                    <a:solidFill>
                      <a:schemeClr val="accent1"/>
                    </a:solidFill>
                  </a:rPr>
                  <a:t> </a:t>
                </a:r>
                <a:r>
                  <a:rPr lang="pl-PL" sz="700" err="1" smtClean="0">
                    <a:solidFill>
                      <a:schemeClr val="accent1"/>
                    </a:solidFill>
                  </a:rPr>
                  <a:t>Select</a:t>
                </a:r>
                <a:r>
                  <a:rPr lang="pl-PL" sz="700" smtClean="0">
                    <a:solidFill>
                      <a:schemeClr val="accent1"/>
                    </a:solidFill>
                  </a:rPr>
                  <a:t> interpreter</a:t>
                </a:r>
              </a:p>
              <a:p>
                <a:pPr>
                  <a:buFontTx/>
                  <a:buChar char="-"/>
                </a:pPr>
                <a:r>
                  <a:rPr lang="pl-PL" sz="700" smtClean="0">
                    <a:solidFill>
                      <a:schemeClr val="accent1"/>
                    </a:solidFill>
                  </a:rPr>
                  <a:t> </a:t>
                </a:r>
                <a:r>
                  <a:rPr lang="pl-PL" sz="700" err="1" smtClean="0">
                    <a:solidFill>
                      <a:schemeClr val="accent1"/>
                    </a:solidFill>
                  </a:rPr>
                  <a:t>Manage</a:t>
                </a:r>
                <a:r>
                  <a:rPr lang="pl-PL" sz="700" smtClean="0">
                    <a:solidFill>
                      <a:schemeClr val="accent1"/>
                    </a:solidFill>
                  </a:rPr>
                  <a:t> </a:t>
                </a:r>
                <a:r>
                  <a:rPr lang="pl-PL" sz="700" err="1" smtClean="0">
                    <a:solidFill>
                      <a:schemeClr val="accent1"/>
                    </a:solidFill>
                  </a:rPr>
                  <a:t>assets</a:t>
                </a:r>
                <a:r>
                  <a:rPr lang="pl-PL" sz="700" smtClean="0">
                    <a:solidFill>
                      <a:schemeClr val="accent1"/>
                    </a:solidFill>
                  </a:rPr>
                  <a:t> and </a:t>
                </a:r>
                <a:r>
                  <a:rPr lang="pl-PL" sz="700" err="1" smtClean="0">
                    <a:solidFill>
                      <a:schemeClr val="accent1"/>
                    </a:solidFill>
                  </a:rPr>
                  <a:t>secrets</a:t>
                </a:r>
                <a:endParaRPr lang="pl-PL" sz="700" smtClean="0">
                  <a:solidFill>
                    <a:schemeClr val="accent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pl-PL" sz="700" smtClean="0">
                    <a:solidFill>
                      <a:schemeClr val="accent1"/>
                    </a:solidFill>
                  </a:rPr>
                  <a:t> </a:t>
                </a:r>
                <a:r>
                  <a:rPr lang="pl-PL" sz="700" err="1" smtClean="0">
                    <a:solidFill>
                      <a:schemeClr val="accent1"/>
                    </a:solidFill>
                  </a:rPr>
                  <a:t>Execute</a:t>
                </a:r>
                <a:r>
                  <a:rPr lang="pl-PL" sz="700" smtClean="0">
                    <a:solidFill>
                      <a:schemeClr val="accent1"/>
                    </a:solidFill>
                  </a:rPr>
                  <a:t> </a:t>
                </a:r>
                <a:r>
                  <a:rPr lang="pl-PL" sz="700" err="1" smtClean="0">
                    <a:solidFill>
                      <a:schemeClr val="accent1"/>
                    </a:solidFill>
                  </a:rPr>
                  <a:t>snippet</a:t>
                </a:r>
                <a:endParaRPr lang="pl-PL" sz="700" smtClean="0">
                  <a:solidFill>
                    <a:schemeClr val="accent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pl-PL" sz="700" smtClean="0">
                    <a:solidFill>
                      <a:schemeClr val="accent1"/>
                    </a:solidFill>
                  </a:rPr>
                  <a:t> </a:t>
                </a:r>
                <a:r>
                  <a:rPr lang="pl-PL" sz="700" err="1" smtClean="0">
                    <a:solidFill>
                      <a:schemeClr val="accent1"/>
                    </a:solidFill>
                  </a:rPr>
                  <a:t>Add</a:t>
                </a:r>
                <a:r>
                  <a:rPr lang="pl-PL" sz="700" smtClean="0">
                    <a:solidFill>
                      <a:schemeClr val="accent1"/>
                    </a:solidFill>
                  </a:rPr>
                  <a:t>/</a:t>
                </a:r>
                <a:r>
                  <a:rPr lang="pl-PL" sz="700" err="1" smtClean="0">
                    <a:solidFill>
                      <a:schemeClr val="accent1"/>
                    </a:solidFill>
                  </a:rPr>
                  <a:t>remove</a:t>
                </a:r>
                <a:r>
                  <a:rPr lang="pl-PL" sz="700" smtClean="0">
                    <a:solidFill>
                      <a:schemeClr val="accent1"/>
                    </a:solidFill>
                  </a:rPr>
                  <a:t> </a:t>
                </a:r>
                <a:r>
                  <a:rPr lang="pl-PL" sz="700" err="1" smtClean="0">
                    <a:solidFill>
                      <a:schemeClr val="accent1"/>
                    </a:solidFill>
                  </a:rPr>
                  <a:t>snippets</a:t>
                </a:r>
                <a:endParaRPr lang="pl-PL" sz="700" smtClean="0">
                  <a:solidFill>
                    <a:schemeClr val="accent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pl-PL" sz="700" smtClean="0">
                    <a:solidFill>
                      <a:schemeClr val="accent1"/>
                    </a:solidFill>
                  </a:rPr>
                  <a:t> </a:t>
                </a:r>
                <a:r>
                  <a:rPr lang="pl-PL" sz="700" err="1" smtClean="0">
                    <a:solidFill>
                      <a:schemeClr val="accent1"/>
                    </a:solidFill>
                  </a:rPr>
                  <a:t>Merge</a:t>
                </a:r>
                <a:r>
                  <a:rPr lang="pl-PL" sz="700" smtClean="0">
                    <a:solidFill>
                      <a:schemeClr val="accent1"/>
                    </a:solidFill>
                  </a:rPr>
                  <a:t> </a:t>
                </a:r>
                <a:r>
                  <a:rPr lang="pl-PL" sz="700" err="1" smtClean="0">
                    <a:solidFill>
                      <a:schemeClr val="accent1"/>
                    </a:solidFill>
                  </a:rPr>
                  <a:t>snippets</a:t>
                </a:r>
                <a:endParaRPr lang="en-US" sz="6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8" name="Grupa 167"/>
            <p:cNvGrpSpPr/>
            <p:nvPr/>
          </p:nvGrpSpPr>
          <p:grpSpPr>
            <a:xfrm>
              <a:off x="6200892" y="2147299"/>
              <a:ext cx="1421590" cy="1439365"/>
              <a:chOff x="6179878" y="620843"/>
              <a:chExt cx="1421590" cy="1439365"/>
            </a:xfrm>
          </p:grpSpPr>
          <p:cxnSp>
            <p:nvCxnSpPr>
              <p:cNvPr id="169" name="Łącznik prosty ze strzałką 168"/>
              <p:cNvCxnSpPr/>
              <p:nvPr/>
            </p:nvCxnSpPr>
            <p:spPr>
              <a:xfrm rot="10800000" flipV="1">
                <a:off x="6180680" y="1687550"/>
                <a:ext cx="1295341" cy="1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pole tekstowe 169"/>
              <p:cNvSpPr txBox="1"/>
              <p:nvPr/>
            </p:nvSpPr>
            <p:spPr>
              <a:xfrm>
                <a:off x="6299509" y="1423168"/>
                <a:ext cx="1301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1200" err="1" smtClean="0">
                    <a:solidFill>
                      <a:schemeClr val="accent1"/>
                    </a:solidFill>
                  </a:rPr>
                  <a:t>Snippet</a:t>
                </a:r>
                <a:r>
                  <a:rPr lang="pl-PL" sz="1200" smtClean="0">
                    <a:solidFill>
                      <a:schemeClr val="accent1"/>
                    </a:solidFill>
                  </a:rPr>
                  <a:t> #3 (</a:t>
                </a:r>
                <a:r>
                  <a:rPr lang="pl-PL" sz="1200" err="1" smtClean="0">
                    <a:solidFill>
                      <a:schemeClr val="accent1"/>
                    </a:solidFill>
                  </a:rPr>
                  <a:t>code</a:t>
                </a:r>
                <a:r>
                  <a:rPr lang="pl-PL" sz="1200" smtClean="0">
                    <a:solidFill>
                      <a:schemeClr val="accent1"/>
                    </a:solidFill>
                  </a:rPr>
                  <a:t>)</a:t>
                </a:r>
                <a:endParaRPr lang="en-US" sz="120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171" name="Łącznik prosty ze strzałką 170"/>
              <p:cNvCxnSpPr/>
              <p:nvPr/>
            </p:nvCxnSpPr>
            <p:spPr>
              <a:xfrm rot="5400000" flipH="1" flipV="1">
                <a:off x="5460592" y="1340129"/>
                <a:ext cx="1439365" cy="793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Symbol zastępczy zawartości 2"/>
          <p:cNvSpPr>
            <a:spLocks noGrp="1"/>
          </p:cNvSpPr>
          <p:nvPr>
            <p:ph idx="1"/>
          </p:nvPr>
        </p:nvSpPr>
        <p:spPr>
          <a:xfrm>
            <a:off x="1043608" y="4149080"/>
            <a:ext cx="8100392" cy="2708920"/>
          </a:xfrm>
        </p:spPr>
        <p:txBody>
          <a:bodyPr>
            <a:normAutofit fontScale="85000" lnSpcReduction="10000"/>
          </a:bodyPr>
          <a:lstStyle/>
          <a:p>
            <a:r>
              <a:rPr lang="pl-PL" sz="1800" err="1" smtClean="0"/>
              <a:t>Writing</a:t>
            </a:r>
            <a:r>
              <a:rPr lang="pl-PL" sz="1800" smtClean="0"/>
              <a:t> </a:t>
            </a:r>
            <a:r>
              <a:rPr lang="pl-PL" sz="1800" err="1" smtClean="0"/>
              <a:t>experiments</a:t>
            </a:r>
            <a:r>
              <a:rPr lang="pl-PL" sz="1800" smtClean="0"/>
              <a:t> </a:t>
            </a:r>
            <a:r>
              <a:rPr lang="pl-PL" sz="1800" err="1" smtClean="0"/>
              <a:t>is</a:t>
            </a:r>
            <a:r>
              <a:rPr lang="pl-PL" sz="1800" smtClean="0"/>
              <a:t> as </a:t>
            </a:r>
            <a:r>
              <a:rPr lang="pl-PL" sz="1800" err="1" smtClean="0"/>
              <a:t>simple</a:t>
            </a:r>
            <a:r>
              <a:rPr lang="pl-PL" sz="1800" smtClean="0"/>
              <a:t> as </a:t>
            </a:r>
            <a:r>
              <a:rPr lang="pl-PL" sz="1800" err="1" smtClean="0"/>
              <a:t>typing</a:t>
            </a:r>
            <a:r>
              <a:rPr lang="pl-PL" sz="1800" smtClean="0"/>
              <a:t> </a:t>
            </a:r>
            <a:r>
              <a:rPr lang="pl-PL" sz="1800" err="1" smtClean="0"/>
              <a:t>(or</a:t>
            </a:r>
            <a:r>
              <a:rPr lang="pl-PL" sz="1800" smtClean="0"/>
              <a:t> </a:t>
            </a:r>
            <a:r>
              <a:rPr lang="pl-PL" sz="1800" err="1" smtClean="0"/>
              <a:t>pasting</a:t>
            </a:r>
            <a:r>
              <a:rPr lang="pl-PL" sz="1800" smtClean="0"/>
              <a:t>) </a:t>
            </a:r>
            <a:r>
              <a:rPr lang="pl-PL" sz="1800" err="1" smtClean="0"/>
              <a:t>executable</a:t>
            </a:r>
            <a:r>
              <a:rPr lang="pl-PL" sz="1800" smtClean="0"/>
              <a:t> </a:t>
            </a:r>
            <a:r>
              <a:rPr lang="pl-PL" sz="1800" err="1" smtClean="0"/>
              <a:t>code</a:t>
            </a:r>
            <a:r>
              <a:rPr lang="pl-PL" sz="1800" smtClean="0"/>
              <a:t> </a:t>
            </a:r>
            <a:r>
              <a:rPr lang="pl-PL" sz="1800" err="1" smtClean="0"/>
              <a:t>in</a:t>
            </a:r>
            <a:r>
              <a:rPr lang="pl-PL" sz="1800" smtClean="0"/>
              <a:t>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Experiment</a:t>
            </a:r>
            <a:r>
              <a:rPr lang="pl-PL" sz="1800" smtClean="0"/>
              <a:t> </a:t>
            </a:r>
            <a:r>
              <a:rPr lang="pl-PL" sz="1800" err="1" smtClean="0"/>
              <a:t>Workbench</a:t>
            </a:r>
            <a:r>
              <a:rPr lang="pl-PL" sz="1800" smtClean="0"/>
              <a:t> </a:t>
            </a:r>
            <a:r>
              <a:rPr lang="pl-PL" sz="1800" err="1" smtClean="0"/>
              <a:t>editor</a:t>
            </a:r>
            <a:r>
              <a:rPr lang="pl-PL" sz="1800" smtClean="0"/>
              <a:t>, </a:t>
            </a:r>
            <a:r>
              <a:rPr lang="pl-PL" sz="1800" err="1" smtClean="0"/>
              <a:t>which</a:t>
            </a:r>
            <a:r>
              <a:rPr lang="pl-PL" sz="1800" smtClean="0"/>
              <a:t> </a:t>
            </a:r>
            <a:r>
              <a:rPr lang="pl-PL" sz="1800" err="1" smtClean="0"/>
              <a:t>is</a:t>
            </a:r>
            <a:r>
              <a:rPr lang="pl-PL" sz="1800" smtClean="0"/>
              <a:t> part of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Experimentation</a:t>
            </a:r>
            <a:r>
              <a:rPr lang="pl-PL" sz="1800" smtClean="0"/>
              <a:t> UI;</a:t>
            </a:r>
          </a:p>
          <a:p>
            <a:r>
              <a:rPr lang="pl-PL" sz="1800" smtClean="0"/>
              <a:t>The Experiment Workbench server (Collage Server) can communicate with multiple experiment hosts. Depending on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configuration</a:t>
            </a:r>
            <a:r>
              <a:rPr lang="pl-PL" sz="1800" smtClean="0"/>
              <a:t> of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experiment</a:t>
            </a:r>
            <a:r>
              <a:rPr lang="pl-PL" sz="1800" smtClean="0"/>
              <a:t> host, a </a:t>
            </a:r>
            <a:r>
              <a:rPr lang="pl-PL" sz="1800" err="1" smtClean="0"/>
              <a:t>variety</a:t>
            </a:r>
            <a:r>
              <a:rPr lang="pl-PL" sz="1800" smtClean="0"/>
              <a:t> of </a:t>
            </a:r>
            <a:r>
              <a:rPr lang="pl-PL" sz="1800" err="1" smtClean="0"/>
              <a:t>interpreters</a:t>
            </a:r>
            <a:r>
              <a:rPr lang="pl-PL" sz="1800" smtClean="0"/>
              <a:t> </a:t>
            </a:r>
            <a:r>
              <a:rPr lang="pl-PL" sz="1800" err="1" smtClean="0"/>
              <a:t>are</a:t>
            </a:r>
            <a:r>
              <a:rPr lang="pl-PL" sz="1800" smtClean="0"/>
              <a:t> </a:t>
            </a:r>
            <a:r>
              <a:rPr lang="pl-PL" sz="1800" err="1" smtClean="0"/>
              <a:t>available</a:t>
            </a:r>
            <a:r>
              <a:rPr lang="pl-PL" sz="1800" smtClean="0"/>
              <a:t>, </a:t>
            </a:r>
            <a:r>
              <a:rPr lang="pl-PL" sz="1800" err="1" smtClean="0"/>
              <a:t>including</a:t>
            </a:r>
            <a:r>
              <a:rPr lang="pl-PL" sz="1800" smtClean="0"/>
              <a:t> </a:t>
            </a:r>
            <a:r>
              <a:rPr lang="pl-PL" sz="1800" err="1" smtClean="0"/>
              <a:t>general-purpose</a:t>
            </a:r>
            <a:r>
              <a:rPr lang="pl-PL" sz="1800" smtClean="0"/>
              <a:t> </a:t>
            </a:r>
            <a:r>
              <a:rPr lang="pl-PL" sz="1800" err="1" smtClean="0"/>
              <a:t>programming</a:t>
            </a:r>
            <a:r>
              <a:rPr lang="pl-PL" sz="1800" smtClean="0"/>
              <a:t> </a:t>
            </a:r>
            <a:r>
              <a:rPr lang="pl-PL" sz="1800" err="1" smtClean="0"/>
              <a:t>languages</a:t>
            </a:r>
            <a:r>
              <a:rPr lang="pl-PL" sz="1800" smtClean="0"/>
              <a:t> (Ruby, </a:t>
            </a:r>
            <a:r>
              <a:rPr lang="pl-PL" sz="1800" err="1" smtClean="0"/>
              <a:t>Python</a:t>
            </a:r>
            <a:r>
              <a:rPr lang="pl-PL" sz="1800" smtClean="0"/>
              <a:t>, Perl), </a:t>
            </a:r>
            <a:r>
              <a:rPr lang="pl-PL" sz="1800" err="1" smtClean="0"/>
              <a:t>shell</a:t>
            </a:r>
            <a:r>
              <a:rPr lang="pl-PL" sz="1800" smtClean="0"/>
              <a:t> </a:t>
            </a:r>
            <a:r>
              <a:rPr lang="pl-PL" sz="1800" err="1" smtClean="0"/>
              <a:t>scripting</a:t>
            </a:r>
            <a:r>
              <a:rPr lang="pl-PL" sz="1800" smtClean="0"/>
              <a:t> (</a:t>
            </a:r>
            <a:r>
              <a:rPr lang="pl-PL" sz="1800" err="1" smtClean="0"/>
              <a:t>including</a:t>
            </a:r>
            <a:r>
              <a:rPr lang="pl-PL" sz="1800" smtClean="0"/>
              <a:t> </a:t>
            </a:r>
            <a:r>
              <a:rPr lang="pl-PL" sz="1800" err="1" smtClean="0"/>
              <a:t>interactive</a:t>
            </a:r>
            <a:r>
              <a:rPr lang="pl-PL" sz="1800" smtClean="0"/>
              <a:t> </a:t>
            </a:r>
            <a:r>
              <a:rPr lang="pl-PL" sz="1800" err="1" smtClean="0"/>
              <a:t>shell</a:t>
            </a:r>
            <a:r>
              <a:rPr lang="pl-PL" sz="1800" smtClean="0"/>
              <a:t> </a:t>
            </a:r>
            <a:r>
              <a:rPr lang="pl-PL" sz="1800" err="1" smtClean="0"/>
              <a:t>sessions</a:t>
            </a:r>
            <a:r>
              <a:rPr lang="pl-PL" sz="1800" smtClean="0"/>
              <a:t>) and </a:t>
            </a:r>
            <a:r>
              <a:rPr lang="pl-PL" sz="1800" err="1" smtClean="0"/>
              <a:t>custom</a:t>
            </a:r>
            <a:r>
              <a:rPr lang="pl-PL" sz="1800" smtClean="0"/>
              <a:t> </a:t>
            </a:r>
            <a:r>
              <a:rPr lang="pl-PL" sz="1800" err="1" smtClean="0"/>
              <a:t>tools</a:t>
            </a:r>
            <a:r>
              <a:rPr lang="pl-PL" sz="1800" smtClean="0"/>
              <a:t> (</a:t>
            </a:r>
            <a:r>
              <a:rPr lang="pl-PL" sz="1800" err="1" smtClean="0"/>
              <a:t>such</a:t>
            </a:r>
            <a:r>
              <a:rPr lang="pl-PL" sz="1800" smtClean="0"/>
              <a:t> as </a:t>
            </a:r>
            <a:r>
              <a:rPr lang="pl-PL" sz="1800" err="1" smtClean="0"/>
              <a:t>Mathematica</a:t>
            </a:r>
            <a:r>
              <a:rPr lang="pl-PL" sz="1800" smtClean="0"/>
              <a:t>, </a:t>
            </a:r>
            <a:r>
              <a:rPr lang="pl-PL" sz="1800" err="1" smtClean="0"/>
              <a:t>Matlab</a:t>
            </a:r>
            <a:r>
              <a:rPr lang="pl-PL" sz="1800" smtClean="0"/>
              <a:t> etc.);</a:t>
            </a:r>
          </a:p>
          <a:p>
            <a:r>
              <a:rPr lang="pl-PL" sz="1800" smtClean="0"/>
              <a:t>Any </a:t>
            </a:r>
            <a:r>
              <a:rPr lang="pl-PL" sz="1800" err="1" smtClean="0"/>
              <a:t>tool</a:t>
            </a:r>
            <a:r>
              <a:rPr lang="pl-PL" sz="1800" smtClean="0"/>
              <a:t> </a:t>
            </a:r>
            <a:r>
              <a:rPr lang="pl-PL" sz="1800" err="1" smtClean="0"/>
              <a:t>which</a:t>
            </a:r>
            <a:r>
              <a:rPr lang="pl-PL" sz="1800" smtClean="0"/>
              <a:t> </a:t>
            </a:r>
            <a:r>
              <a:rPr lang="pl-PL" sz="1800" err="1" smtClean="0"/>
              <a:t>offers</a:t>
            </a:r>
            <a:r>
              <a:rPr lang="pl-PL" sz="1800" smtClean="0"/>
              <a:t> a </a:t>
            </a:r>
            <a:r>
              <a:rPr lang="pl-PL" sz="1800" err="1" smtClean="0"/>
              <a:t>command-line</a:t>
            </a:r>
            <a:r>
              <a:rPr lang="pl-PL" sz="1800" smtClean="0"/>
              <a:t> </a:t>
            </a:r>
            <a:r>
              <a:rPr lang="pl-PL" sz="1800" err="1" smtClean="0"/>
              <a:t>interface</a:t>
            </a:r>
            <a:r>
              <a:rPr lang="pl-PL" sz="1800" smtClean="0"/>
              <a:t> </a:t>
            </a:r>
            <a:r>
              <a:rPr lang="pl-PL" sz="1800" err="1" smtClean="0"/>
              <a:t>can</a:t>
            </a:r>
            <a:r>
              <a:rPr lang="pl-PL" sz="1800" smtClean="0"/>
              <a:t> be </a:t>
            </a:r>
            <a:r>
              <a:rPr lang="pl-PL" sz="1800" err="1" smtClean="0"/>
              <a:t>used</a:t>
            </a:r>
            <a:r>
              <a:rPr lang="pl-PL" sz="1800" smtClean="0"/>
              <a:t> as a Collage interpreter. </a:t>
            </a:r>
            <a:r>
              <a:rPr lang="pl-PL" sz="1800" err="1" smtClean="0"/>
              <a:t>Additional</a:t>
            </a:r>
            <a:r>
              <a:rPr lang="pl-PL" sz="1800" smtClean="0"/>
              <a:t> </a:t>
            </a:r>
            <a:r>
              <a:rPr lang="pl-PL" sz="1800" err="1" smtClean="0"/>
              <a:t>interpreters</a:t>
            </a:r>
            <a:r>
              <a:rPr lang="pl-PL" sz="1800" smtClean="0"/>
              <a:t> </a:t>
            </a:r>
            <a:r>
              <a:rPr lang="pl-PL" sz="1800" err="1" smtClean="0"/>
              <a:t>are</a:t>
            </a:r>
            <a:r>
              <a:rPr lang="pl-PL" sz="1800" smtClean="0"/>
              <a:t> </a:t>
            </a:r>
            <a:r>
              <a:rPr lang="pl-PL" sz="1800" err="1" smtClean="0"/>
              <a:t>easy</a:t>
            </a:r>
            <a:r>
              <a:rPr lang="pl-PL" sz="1800" smtClean="0"/>
              <a:t> to set </a:t>
            </a:r>
            <a:r>
              <a:rPr lang="pl-PL" sz="1800" err="1" smtClean="0"/>
              <a:t>up</a:t>
            </a:r>
            <a:r>
              <a:rPr lang="pl-PL" sz="1800" smtClean="0"/>
              <a:t>, </a:t>
            </a:r>
            <a:r>
              <a:rPr lang="pl-PL" sz="1800" err="1" smtClean="0"/>
              <a:t>once</a:t>
            </a:r>
            <a:r>
              <a:rPr lang="pl-PL" sz="1800" smtClean="0"/>
              <a:t> </a:t>
            </a:r>
            <a:r>
              <a:rPr lang="pl-PL" sz="1800" err="1" smtClean="0"/>
              <a:t>they</a:t>
            </a:r>
            <a:r>
              <a:rPr lang="pl-PL" sz="1800" smtClean="0"/>
              <a:t> </a:t>
            </a:r>
            <a:r>
              <a:rPr lang="pl-PL" sz="1800" err="1" smtClean="0"/>
              <a:t>have</a:t>
            </a:r>
            <a:r>
              <a:rPr lang="pl-PL" sz="1800" smtClean="0"/>
              <a:t> </a:t>
            </a:r>
            <a:r>
              <a:rPr lang="pl-PL" sz="1800" err="1" smtClean="0"/>
              <a:t>been</a:t>
            </a:r>
            <a:r>
              <a:rPr lang="pl-PL" sz="1800" smtClean="0"/>
              <a:t> </a:t>
            </a:r>
            <a:r>
              <a:rPr lang="pl-PL" sz="1800" err="1" smtClean="0"/>
              <a:t>installed</a:t>
            </a:r>
            <a:r>
              <a:rPr lang="pl-PL" sz="1800" smtClean="0"/>
              <a:t> on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experiment</a:t>
            </a:r>
            <a:r>
              <a:rPr lang="pl-PL" sz="1800" smtClean="0"/>
              <a:t> host;</a:t>
            </a:r>
          </a:p>
          <a:p>
            <a:r>
              <a:rPr lang="pl-PL" sz="1800" err="1" smtClean="0"/>
              <a:t>Snippets</a:t>
            </a:r>
            <a:r>
              <a:rPr lang="pl-PL" sz="1800" smtClean="0"/>
              <a:t> </a:t>
            </a:r>
            <a:r>
              <a:rPr lang="pl-PL" sz="1800" err="1" smtClean="0"/>
              <a:t>can</a:t>
            </a:r>
            <a:r>
              <a:rPr lang="pl-PL" sz="1800" smtClean="0"/>
              <a:t> be </a:t>
            </a:r>
            <a:r>
              <a:rPr lang="pl-PL" sz="1800" err="1" smtClean="0"/>
              <a:t>executed</a:t>
            </a:r>
            <a:r>
              <a:rPr lang="pl-PL" sz="1800" smtClean="0"/>
              <a:t> </a:t>
            </a:r>
            <a:r>
              <a:rPr lang="pl-PL" sz="1800" err="1" smtClean="0"/>
              <a:t>sequentially</a:t>
            </a:r>
            <a:r>
              <a:rPr lang="pl-PL" sz="1800" smtClean="0"/>
              <a:t> </a:t>
            </a:r>
            <a:r>
              <a:rPr lang="pl-PL" sz="1800" err="1" smtClean="0"/>
              <a:t>or</a:t>
            </a:r>
            <a:r>
              <a:rPr lang="pl-PL" sz="1800" smtClean="0"/>
              <a:t> </a:t>
            </a:r>
            <a:r>
              <a:rPr lang="pl-PL" sz="1800" err="1" smtClean="0"/>
              <a:t>individually</a:t>
            </a:r>
            <a:r>
              <a:rPr lang="pl-PL" sz="1800" smtClean="0"/>
              <a:t>, to </a:t>
            </a:r>
            <a:r>
              <a:rPr lang="pl-PL" sz="1800" err="1" smtClean="0"/>
              <a:t>support</a:t>
            </a:r>
            <a:r>
              <a:rPr lang="pl-PL" sz="1800" smtClean="0"/>
              <a:t> </a:t>
            </a:r>
            <a:r>
              <a:rPr lang="pl-PL" sz="1800" err="1" smtClean="0"/>
              <a:t>exploratory</a:t>
            </a:r>
            <a:r>
              <a:rPr lang="pl-PL" sz="1800" smtClean="0"/>
              <a:t> </a:t>
            </a:r>
            <a:r>
              <a:rPr lang="pl-PL" sz="1800" err="1" smtClean="0"/>
              <a:t>programming</a:t>
            </a:r>
            <a:r>
              <a:rPr lang="pl-PL" sz="1800" smtClean="0"/>
              <a:t>. </a:t>
            </a:r>
          </a:p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 smtClean="0"/>
              <a:t>Declaring</a:t>
            </a:r>
            <a:r>
              <a:rPr lang="pl-PL" smtClean="0"/>
              <a:t> </a:t>
            </a:r>
            <a:r>
              <a:rPr lang="pl-PL" err="1" smtClean="0"/>
              <a:t>assets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15616" y="1196752"/>
            <a:ext cx="7920880" cy="2232248"/>
          </a:xfrm>
        </p:spPr>
        <p:txBody>
          <a:bodyPr>
            <a:normAutofit fontScale="92500" lnSpcReduction="20000"/>
          </a:bodyPr>
          <a:lstStyle/>
          <a:p>
            <a:r>
              <a:rPr lang="pl-PL" sz="1800" err="1" smtClean="0"/>
              <a:t>Assets</a:t>
            </a:r>
            <a:r>
              <a:rPr lang="pl-PL" sz="1800" smtClean="0"/>
              <a:t> </a:t>
            </a:r>
            <a:r>
              <a:rPr lang="pl-PL" sz="1800" err="1" smtClean="0"/>
              <a:t>are</a:t>
            </a:r>
            <a:r>
              <a:rPr lang="pl-PL" sz="1800" smtClean="0"/>
              <a:t>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primary</a:t>
            </a:r>
            <a:r>
              <a:rPr lang="pl-PL" sz="1800" smtClean="0"/>
              <a:t> </a:t>
            </a:r>
            <a:r>
              <a:rPr lang="pl-PL" sz="1800" err="1" smtClean="0"/>
              <a:t>mechanism</a:t>
            </a:r>
            <a:r>
              <a:rPr lang="pl-PL" sz="1800" smtClean="0"/>
              <a:t> by </a:t>
            </a:r>
            <a:r>
              <a:rPr lang="pl-PL" sz="1800" err="1" smtClean="0"/>
              <a:t>which</a:t>
            </a:r>
            <a:r>
              <a:rPr lang="pl-PL" sz="1800" smtClean="0"/>
              <a:t> a Collage </a:t>
            </a:r>
            <a:r>
              <a:rPr lang="pl-PL" sz="1800" err="1" smtClean="0"/>
              <a:t>publication</a:t>
            </a:r>
            <a:r>
              <a:rPr lang="pl-PL" sz="1800" smtClean="0"/>
              <a:t> </a:t>
            </a:r>
            <a:r>
              <a:rPr lang="pl-PL" sz="1800" err="1" smtClean="0"/>
              <a:t>can</a:t>
            </a:r>
            <a:r>
              <a:rPr lang="pl-PL" sz="1800" smtClean="0"/>
              <a:t> be </a:t>
            </a:r>
            <a:r>
              <a:rPr lang="pl-PL" sz="1800" err="1" smtClean="0"/>
              <a:t>enriched</a:t>
            </a:r>
            <a:r>
              <a:rPr lang="pl-PL" sz="1800" smtClean="0"/>
              <a:t> </a:t>
            </a:r>
            <a:r>
              <a:rPr lang="pl-PL" sz="1800" err="1" smtClean="0"/>
              <a:t>with</a:t>
            </a:r>
            <a:r>
              <a:rPr lang="pl-PL" sz="1800" smtClean="0"/>
              <a:t> </a:t>
            </a:r>
            <a:r>
              <a:rPr lang="pl-PL" sz="1800" err="1" smtClean="0"/>
              <a:t>interactive</a:t>
            </a:r>
            <a:r>
              <a:rPr lang="pl-PL" sz="1800" smtClean="0"/>
              <a:t> elements. Assets are meant to be embedded in HTML documents;</a:t>
            </a:r>
          </a:p>
          <a:p>
            <a:r>
              <a:rPr lang="pl-PL" sz="1800" err="1" smtClean="0"/>
              <a:t>Each</a:t>
            </a:r>
            <a:r>
              <a:rPr lang="pl-PL" sz="1800" smtClean="0"/>
              <a:t> </a:t>
            </a:r>
            <a:r>
              <a:rPr lang="pl-PL" sz="1800" err="1" smtClean="0"/>
              <a:t>snippet</a:t>
            </a:r>
            <a:r>
              <a:rPr lang="pl-PL" sz="1800" smtClean="0"/>
              <a:t> may </a:t>
            </a:r>
            <a:r>
              <a:rPr lang="pl-PL" sz="1800" err="1" smtClean="0"/>
              <a:t>declare</a:t>
            </a:r>
            <a:r>
              <a:rPr lang="pl-PL" sz="1800" smtClean="0"/>
              <a:t> one </a:t>
            </a:r>
            <a:r>
              <a:rPr lang="pl-PL" sz="1800" err="1" smtClean="0"/>
              <a:t>or</a:t>
            </a:r>
            <a:r>
              <a:rPr lang="pl-PL" sz="1800" smtClean="0"/>
              <a:t> </a:t>
            </a:r>
            <a:r>
              <a:rPr lang="pl-PL" sz="1800" err="1" smtClean="0"/>
              <a:t>more</a:t>
            </a:r>
            <a:r>
              <a:rPr lang="pl-PL" sz="1800" smtClean="0"/>
              <a:t> </a:t>
            </a:r>
            <a:r>
              <a:rPr lang="pl-PL" sz="1800" err="1" smtClean="0"/>
              <a:t>assets</a:t>
            </a:r>
            <a:r>
              <a:rPr lang="pl-PL" sz="1800" smtClean="0"/>
              <a:t>, </a:t>
            </a:r>
            <a:r>
              <a:rPr lang="pl-PL" sz="1800" err="1" smtClean="0"/>
              <a:t>including</a:t>
            </a:r>
            <a:r>
              <a:rPr lang="pl-PL" sz="1800" smtClean="0"/>
              <a:t> </a:t>
            </a:r>
            <a:r>
              <a:rPr lang="pl-PL" sz="1800" b="1" err="1" smtClean="0"/>
              <a:t>input</a:t>
            </a:r>
            <a:r>
              <a:rPr lang="pl-PL" sz="1800" b="1" smtClean="0"/>
              <a:t> </a:t>
            </a:r>
            <a:r>
              <a:rPr lang="pl-PL" sz="1800" b="1" err="1" smtClean="0"/>
              <a:t>assets</a:t>
            </a:r>
            <a:r>
              <a:rPr lang="pl-PL" sz="1800" b="1" smtClean="0"/>
              <a:t> </a:t>
            </a:r>
            <a:r>
              <a:rPr lang="pl-PL" sz="1800" smtClean="0"/>
              <a:t>(</a:t>
            </a:r>
            <a:r>
              <a:rPr lang="pl-PL" sz="1800" err="1" smtClean="0"/>
              <a:t>required</a:t>
            </a:r>
            <a:r>
              <a:rPr lang="pl-PL" sz="1800" smtClean="0"/>
              <a:t> by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snippet</a:t>
            </a:r>
            <a:r>
              <a:rPr lang="pl-PL" sz="1800" smtClean="0"/>
              <a:t> to </a:t>
            </a:r>
            <a:r>
              <a:rPr lang="pl-PL" sz="1800" err="1" smtClean="0"/>
              <a:t>perform</a:t>
            </a:r>
            <a:r>
              <a:rPr lang="pl-PL" sz="1800" smtClean="0"/>
              <a:t> </a:t>
            </a:r>
            <a:r>
              <a:rPr lang="pl-PL" sz="1800" err="1" smtClean="0"/>
              <a:t>its</a:t>
            </a:r>
            <a:r>
              <a:rPr lang="pl-PL" sz="1800" smtClean="0"/>
              <a:t> </a:t>
            </a:r>
            <a:r>
              <a:rPr lang="pl-PL" sz="1800" err="1" smtClean="0"/>
              <a:t>calculations</a:t>
            </a:r>
            <a:r>
              <a:rPr lang="pl-PL" sz="1800" smtClean="0"/>
              <a:t>) and </a:t>
            </a:r>
            <a:r>
              <a:rPr lang="pl-PL" sz="1800" b="1" err="1" smtClean="0"/>
              <a:t>output</a:t>
            </a:r>
            <a:r>
              <a:rPr lang="pl-PL" sz="1800" b="1" smtClean="0"/>
              <a:t> </a:t>
            </a:r>
            <a:r>
              <a:rPr lang="pl-PL" sz="1800" b="1" err="1" smtClean="0"/>
              <a:t>assets</a:t>
            </a:r>
            <a:r>
              <a:rPr lang="pl-PL" sz="1800" b="1" smtClean="0"/>
              <a:t> </a:t>
            </a:r>
            <a:r>
              <a:rPr lang="pl-PL" sz="1800" smtClean="0"/>
              <a:t>(visualizations of output data). </a:t>
            </a:r>
            <a:r>
              <a:rPr lang="pl-PL" sz="1800" err="1" smtClean="0"/>
              <a:t>Each</a:t>
            </a:r>
            <a:r>
              <a:rPr lang="pl-PL" sz="1800" smtClean="0"/>
              <a:t> </a:t>
            </a:r>
            <a:r>
              <a:rPr lang="pl-PL" sz="1800" err="1" smtClean="0"/>
              <a:t>asset</a:t>
            </a:r>
            <a:r>
              <a:rPr lang="pl-PL" sz="1800" smtClean="0"/>
              <a:t> </a:t>
            </a:r>
            <a:r>
              <a:rPr lang="pl-PL" sz="1800" err="1" smtClean="0"/>
              <a:t>is</a:t>
            </a:r>
            <a:r>
              <a:rPr lang="pl-PL" sz="1800" smtClean="0"/>
              <a:t> </a:t>
            </a:r>
            <a:r>
              <a:rPr lang="pl-PL" sz="1800" err="1" smtClean="0"/>
              <a:t>mapped</a:t>
            </a:r>
            <a:r>
              <a:rPr lang="pl-PL" sz="1800" smtClean="0"/>
              <a:t> to a file on </a:t>
            </a:r>
            <a:r>
              <a:rPr lang="pl-PL" sz="1800" err="1" smtClean="0"/>
              <a:t>the</a:t>
            </a:r>
            <a:r>
              <a:rPr lang="pl-PL" sz="1800" smtClean="0"/>
              <a:t> Collage experiment host;</a:t>
            </a:r>
          </a:p>
          <a:p>
            <a:r>
              <a:rPr lang="pl-PL" sz="1800" err="1" smtClean="0"/>
              <a:t>Assets</a:t>
            </a:r>
            <a:r>
              <a:rPr lang="pl-PL" sz="1800" smtClean="0"/>
              <a:t> </a:t>
            </a:r>
            <a:r>
              <a:rPr lang="pl-PL" sz="1800" err="1" smtClean="0"/>
              <a:t>can</a:t>
            </a:r>
            <a:r>
              <a:rPr lang="pl-PL" sz="1800" smtClean="0"/>
              <a:t> be </a:t>
            </a:r>
            <a:r>
              <a:rPr lang="pl-PL" sz="1800" err="1" smtClean="0"/>
              <a:t>reused</a:t>
            </a:r>
            <a:r>
              <a:rPr lang="pl-PL" sz="1800" smtClean="0"/>
              <a:t> – for </a:t>
            </a:r>
            <a:r>
              <a:rPr lang="pl-PL" sz="1800" err="1" smtClean="0"/>
              <a:t>instance</a:t>
            </a:r>
            <a:r>
              <a:rPr lang="pl-PL" sz="1800" smtClean="0"/>
              <a:t>, </a:t>
            </a:r>
            <a:r>
              <a:rPr lang="pl-PL" sz="1800" err="1" smtClean="0"/>
              <a:t>multiple</a:t>
            </a:r>
            <a:r>
              <a:rPr lang="pl-PL" sz="1800" smtClean="0"/>
              <a:t> </a:t>
            </a:r>
            <a:r>
              <a:rPr lang="pl-PL" sz="1800" err="1" smtClean="0"/>
              <a:t>snippets</a:t>
            </a:r>
            <a:r>
              <a:rPr lang="pl-PL" sz="1800" smtClean="0"/>
              <a:t> </a:t>
            </a:r>
            <a:r>
              <a:rPr lang="pl-PL" sz="1800" err="1" smtClean="0"/>
              <a:t>may</a:t>
            </a:r>
            <a:r>
              <a:rPr lang="pl-PL" sz="1800" smtClean="0"/>
              <a:t> </a:t>
            </a:r>
            <a:r>
              <a:rPr lang="pl-PL" sz="1800" err="1" smtClean="0"/>
              <a:t>rely</a:t>
            </a:r>
            <a:r>
              <a:rPr lang="pl-PL" sz="1800" smtClean="0"/>
              <a:t> on </a:t>
            </a:r>
            <a:r>
              <a:rPr lang="pl-PL" sz="1800" err="1" smtClean="0"/>
              <a:t>the</a:t>
            </a:r>
            <a:r>
              <a:rPr lang="pl-PL" sz="1800" smtClean="0"/>
              <a:t> same </a:t>
            </a:r>
            <a:r>
              <a:rPr lang="pl-PL" sz="1800" err="1" smtClean="0"/>
              <a:t>input</a:t>
            </a:r>
            <a:r>
              <a:rPr lang="pl-PL" sz="1800" smtClean="0"/>
              <a:t> </a:t>
            </a:r>
            <a:r>
              <a:rPr lang="pl-PL" sz="1800" err="1" smtClean="0"/>
              <a:t>asset</a:t>
            </a:r>
            <a:r>
              <a:rPr lang="pl-PL" sz="1800" smtClean="0"/>
              <a:t>, </a:t>
            </a:r>
            <a:r>
              <a:rPr lang="pl-PL" sz="1800" err="1" smtClean="0"/>
              <a:t>while</a:t>
            </a:r>
            <a:r>
              <a:rPr lang="pl-PL" sz="1800" smtClean="0"/>
              <a:t> an </a:t>
            </a:r>
            <a:r>
              <a:rPr lang="pl-PL" sz="1800" err="1" smtClean="0"/>
              <a:t>output</a:t>
            </a:r>
            <a:r>
              <a:rPr lang="pl-PL" sz="1800" smtClean="0"/>
              <a:t> </a:t>
            </a:r>
            <a:r>
              <a:rPr lang="pl-PL" sz="1800" err="1" smtClean="0"/>
              <a:t>asset</a:t>
            </a:r>
            <a:r>
              <a:rPr lang="pl-PL" sz="1800" smtClean="0"/>
              <a:t> of one </a:t>
            </a:r>
            <a:r>
              <a:rPr lang="pl-PL" sz="1800" err="1" smtClean="0"/>
              <a:t>snippet</a:t>
            </a:r>
            <a:r>
              <a:rPr lang="pl-PL" sz="1800" smtClean="0"/>
              <a:t> </a:t>
            </a:r>
            <a:r>
              <a:rPr lang="pl-PL" sz="1800" err="1" smtClean="0"/>
              <a:t>can</a:t>
            </a:r>
            <a:r>
              <a:rPr lang="pl-PL" sz="1800" smtClean="0"/>
              <a:t> </a:t>
            </a:r>
            <a:r>
              <a:rPr lang="pl-PL" sz="1800" err="1" smtClean="0"/>
              <a:t>serve</a:t>
            </a:r>
            <a:r>
              <a:rPr lang="pl-PL" sz="1800" smtClean="0"/>
              <a:t> as </a:t>
            </a:r>
            <a:r>
              <a:rPr lang="pl-PL" sz="1800" err="1" smtClean="0"/>
              <a:t>input</a:t>
            </a:r>
            <a:r>
              <a:rPr lang="pl-PL" sz="1800" smtClean="0"/>
              <a:t> for </a:t>
            </a:r>
            <a:r>
              <a:rPr lang="pl-PL" sz="1800" err="1" smtClean="0"/>
              <a:t>another</a:t>
            </a:r>
            <a:r>
              <a:rPr lang="pl-PL" sz="1800" smtClean="0"/>
              <a:t> </a:t>
            </a:r>
            <a:r>
              <a:rPr lang="pl-PL" sz="1800" err="1" smtClean="0"/>
              <a:t>snippet</a:t>
            </a:r>
            <a:r>
              <a:rPr lang="pl-PL" sz="1800" smtClean="0"/>
              <a:t>;</a:t>
            </a:r>
          </a:p>
          <a:p>
            <a:r>
              <a:rPr lang="pl-PL" sz="1800" err="1" smtClean="0"/>
              <a:t>Declaring</a:t>
            </a:r>
            <a:r>
              <a:rPr lang="pl-PL" sz="1800" smtClean="0"/>
              <a:t> and </a:t>
            </a:r>
            <a:r>
              <a:rPr lang="pl-PL" sz="1800" err="1" smtClean="0"/>
              <a:t>managing</a:t>
            </a:r>
            <a:r>
              <a:rPr lang="pl-PL" sz="1800" smtClean="0"/>
              <a:t> </a:t>
            </a:r>
            <a:r>
              <a:rPr lang="pl-PL" sz="1800" err="1" smtClean="0"/>
              <a:t>assets</a:t>
            </a:r>
            <a:r>
              <a:rPr lang="pl-PL" sz="1800" smtClean="0"/>
              <a:t> </a:t>
            </a:r>
            <a:r>
              <a:rPr lang="pl-PL" sz="1800" err="1" smtClean="0"/>
              <a:t>has</a:t>
            </a:r>
            <a:r>
              <a:rPr lang="pl-PL" sz="1800" smtClean="0"/>
              <a:t> no </a:t>
            </a:r>
            <a:r>
              <a:rPr lang="pl-PL" sz="1800" err="1" smtClean="0"/>
              <a:t>impact</a:t>
            </a:r>
            <a:r>
              <a:rPr lang="pl-PL" sz="1800" smtClean="0"/>
              <a:t> on </a:t>
            </a:r>
            <a:r>
              <a:rPr lang="pl-PL" sz="1800" err="1" smtClean="0"/>
              <a:t>experiment</a:t>
            </a:r>
            <a:r>
              <a:rPr lang="pl-PL" sz="1800" smtClean="0"/>
              <a:t> code: Collage </a:t>
            </a:r>
            <a:r>
              <a:rPr lang="pl-PL" sz="1800" err="1" smtClean="0"/>
              <a:t>does</a:t>
            </a:r>
            <a:r>
              <a:rPr lang="pl-PL" sz="1800" smtClean="0"/>
              <a:t> not </a:t>
            </a:r>
            <a:r>
              <a:rPr lang="pl-PL" sz="1800" err="1" smtClean="0"/>
              <a:t>alter</a:t>
            </a:r>
            <a:r>
              <a:rPr lang="pl-PL" sz="1800" smtClean="0"/>
              <a:t>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syntax</a:t>
            </a:r>
            <a:r>
              <a:rPr lang="pl-PL" sz="1800" smtClean="0"/>
              <a:t> of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programming</a:t>
            </a:r>
            <a:r>
              <a:rPr lang="pl-PL" sz="1800" smtClean="0"/>
              <a:t> </a:t>
            </a:r>
            <a:r>
              <a:rPr lang="pl-PL" sz="1800" err="1" smtClean="0"/>
              <a:t>languages</a:t>
            </a:r>
            <a:r>
              <a:rPr lang="pl-PL" sz="1800" smtClean="0"/>
              <a:t> </a:t>
            </a:r>
            <a:r>
              <a:rPr lang="pl-PL" sz="1800" err="1" smtClean="0"/>
              <a:t>used</a:t>
            </a:r>
            <a:r>
              <a:rPr lang="pl-PL" sz="1800" smtClean="0"/>
              <a:t> to </a:t>
            </a:r>
            <a:r>
              <a:rPr lang="pl-PL" sz="1800" err="1" smtClean="0"/>
              <a:t>develop</a:t>
            </a:r>
            <a:r>
              <a:rPr lang="pl-PL" sz="1800" smtClean="0"/>
              <a:t> snippets.</a:t>
            </a:r>
          </a:p>
          <a:p>
            <a:endParaRPr lang="en-US" sz="1800"/>
          </a:p>
        </p:txBody>
      </p:sp>
      <p:pic>
        <p:nvPicPr>
          <p:cNvPr id="4" name="Obraz 3" descr="snippet_asset_mgm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3573016"/>
            <a:ext cx="2766800" cy="3096344"/>
          </a:xfrm>
          <a:prstGeom prst="rect">
            <a:avLst/>
          </a:prstGeom>
        </p:spPr>
      </p:pic>
      <p:grpSp>
        <p:nvGrpSpPr>
          <p:cNvPr id="18" name="Grupa 17"/>
          <p:cNvGrpSpPr/>
          <p:nvPr/>
        </p:nvGrpSpPr>
        <p:grpSpPr>
          <a:xfrm>
            <a:off x="4572000" y="3933056"/>
            <a:ext cx="2775249" cy="1152128"/>
            <a:chOff x="4572000" y="3933056"/>
            <a:chExt cx="2775249" cy="1152128"/>
          </a:xfrm>
        </p:grpSpPr>
        <p:cxnSp>
          <p:nvCxnSpPr>
            <p:cNvPr id="6" name="Łącznik prosty 5"/>
            <p:cNvCxnSpPr/>
            <p:nvPr/>
          </p:nvCxnSpPr>
          <p:spPr>
            <a:xfrm rot="5400000">
              <a:off x="3995936" y="4509120"/>
              <a:ext cx="115212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>
            <a:xfrm>
              <a:off x="4572000" y="4509120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ole tekstowe 10"/>
            <p:cNvSpPr txBox="1"/>
            <p:nvPr/>
          </p:nvSpPr>
          <p:spPr>
            <a:xfrm>
              <a:off x="4716016" y="4232121"/>
              <a:ext cx="2631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err="1" smtClean="0">
                  <a:solidFill>
                    <a:schemeClr val="accent1"/>
                  </a:solidFill>
                </a:rPr>
                <a:t>Assets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already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declared</a:t>
              </a:r>
              <a:r>
                <a:rPr lang="pl-PL" sz="1200" smtClean="0">
                  <a:solidFill>
                    <a:schemeClr val="accent1"/>
                  </a:solidFill>
                </a:rPr>
                <a:t> for </a:t>
              </a:r>
              <a:r>
                <a:rPr lang="pl-PL" sz="1200" err="1" smtClean="0">
                  <a:solidFill>
                    <a:schemeClr val="accent1"/>
                  </a:solidFill>
                </a:rPr>
                <a:t>this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snippet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upa 18"/>
          <p:cNvGrpSpPr/>
          <p:nvPr/>
        </p:nvGrpSpPr>
        <p:grpSpPr>
          <a:xfrm>
            <a:off x="4572000" y="5290174"/>
            <a:ext cx="2880320" cy="1307177"/>
            <a:chOff x="4572000" y="5290174"/>
            <a:chExt cx="2880320" cy="1307177"/>
          </a:xfrm>
        </p:grpSpPr>
        <p:cxnSp>
          <p:nvCxnSpPr>
            <p:cNvPr id="13" name="Łącznik prosty 12"/>
            <p:cNvCxnSpPr/>
            <p:nvPr/>
          </p:nvCxnSpPr>
          <p:spPr>
            <a:xfrm rot="5400000">
              <a:off x="3918412" y="5943763"/>
              <a:ext cx="13071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>
            <a:xfrm>
              <a:off x="4572000" y="5949280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ole tekstowe 14"/>
            <p:cNvSpPr txBox="1"/>
            <p:nvPr/>
          </p:nvSpPr>
          <p:spPr>
            <a:xfrm>
              <a:off x="4644008" y="5487615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200" err="1" smtClean="0">
                  <a:solidFill>
                    <a:schemeClr val="accent1"/>
                  </a:solidFill>
                </a:rPr>
                <a:t>Declaring</a:t>
              </a:r>
              <a:r>
                <a:rPr lang="pl-PL" sz="1200" smtClean="0">
                  <a:solidFill>
                    <a:schemeClr val="accent1"/>
                  </a:solidFill>
                </a:rPr>
                <a:t> a </a:t>
              </a:r>
              <a:r>
                <a:rPr lang="pl-PL" sz="1200" err="1" smtClean="0">
                  <a:solidFill>
                    <a:schemeClr val="accent1"/>
                  </a:solidFill>
                </a:rPr>
                <a:t>new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asset</a:t>
              </a:r>
              <a:r>
                <a:rPr lang="pl-PL" sz="1200" smtClean="0">
                  <a:solidFill>
                    <a:schemeClr val="accent1"/>
                  </a:solidFill>
                </a:rPr>
                <a:t> (</a:t>
              </a:r>
              <a:r>
                <a:rPr lang="pl-PL" sz="1200" err="1" smtClean="0">
                  <a:solidFill>
                    <a:schemeClr val="accent1"/>
                  </a:solidFill>
                </a:rPr>
                <a:t>includes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all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assets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already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declared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within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the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experiment</a:t>
              </a:r>
              <a:r>
                <a:rPr lang="pl-PL" sz="1200" smtClean="0">
                  <a:solidFill>
                    <a:schemeClr val="accent1"/>
                  </a:solidFill>
                </a:rPr>
                <a:t>)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 smtClean="0"/>
              <a:t>Types</a:t>
            </a:r>
            <a:r>
              <a:rPr lang="pl-PL" smtClean="0"/>
              <a:t> of Collage </a:t>
            </a:r>
            <a:r>
              <a:rPr lang="pl-PL" err="1" smtClean="0"/>
              <a:t>assets</a:t>
            </a:r>
            <a:r>
              <a:rPr lang="pl-PL" smtClean="0"/>
              <a:t> (1/2)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15616" y="1484784"/>
            <a:ext cx="4320480" cy="5184576"/>
          </a:xfrm>
        </p:spPr>
        <p:txBody>
          <a:bodyPr>
            <a:normAutofit fontScale="70000" lnSpcReduction="20000"/>
          </a:bodyPr>
          <a:lstStyle/>
          <a:p>
            <a:r>
              <a:rPr lang="pl-PL" smtClean="0"/>
              <a:t>Master asset (1 per </a:t>
            </a:r>
            <a:r>
              <a:rPr lang="pl-PL" err="1" smtClean="0"/>
              <a:t>experiment</a:t>
            </a:r>
            <a:r>
              <a:rPr lang="pl-PL" smtClean="0"/>
              <a:t>)</a:t>
            </a:r>
          </a:p>
          <a:p>
            <a:pPr lvl="1"/>
            <a:r>
              <a:rPr lang="pl-PL" err="1" smtClean="0"/>
              <a:t>Must</a:t>
            </a:r>
            <a:r>
              <a:rPr lang="pl-PL" smtClean="0"/>
              <a:t> be </a:t>
            </a:r>
            <a:r>
              <a:rPr lang="pl-PL" err="1" smtClean="0"/>
              <a:t>embedded</a:t>
            </a:r>
            <a:r>
              <a:rPr lang="pl-PL" smtClean="0"/>
              <a:t> </a:t>
            </a:r>
            <a:r>
              <a:rPr lang="pl-PL" err="1" smtClean="0"/>
              <a:t>in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Executable</a:t>
            </a:r>
            <a:r>
              <a:rPr lang="pl-PL" smtClean="0"/>
              <a:t> Paper </a:t>
            </a:r>
            <a:r>
              <a:rPr lang="pl-PL" err="1" smtClean="0"/>
              <a:t>in</a:t>
            </a:r>
            <a:r>
              <a:rPr lang="pl-PL" smtClean="0"/>
              <a:t> order to </a:t>
            </a:r>
            <a:r>
              <a:rPr lang="pl-PL" err="1" smtClean="0"/>
              <a:t>allow</a:t>
            </a:r>
            <a:r>
              <a:rPr lang="pl-PL" smtClean="0"/>
              <a:t> </a:t>
            </a:r>
            <a:r>
              <a:rPr lang="pl-PL" err="1" smtClean="0"/>
              <a:t>access</a:t>
            </a:r>
            <a:r>
              <a:rPr lang="pl-PL" smtClean="0"/>
              <a:t> to </a:t>
            </a:r>
            <a:r>
              <a:rPr lang="pl-PL" err="1" smtClean="0"/>
              <a:t>other</a:t>
            </a:r>
            <a:r>
              <a:rPr lang="pl-PL" smtClean="0"/>
              <a:t> </a:t>
            </a:r>
            <a:r>
              <a:rPr lang="pl-PL" err="1" smtClean="0"/>
              <a:t>assets</a:t>
            </a:r>
            <a:r>
              <a:rPr lang="pl-PL" smtClean="0"/>
              <a:t>;</a:t>
            </a:r>
          </a:p>
          <a:p>
            <a:pPr lvl="1"/>
            <a:r>
              <a:rPr lang="pl-PL" err="1" smtClean="0"/>
              <a:t>Handles</a:t>
            </a:r>
            <a:r>
              <a:rPr lang="pl-PL" smtClean="0"/>
              <a:t> </a:t>
            </a:r>
            <a:r>
              <a:rPr lang="pl-PL" err="1" smtClean="0"/>
              <a:t>user</a:t>
            </a:r>
            <a:r>
              <a:rPr lang="pl-PL" smtClean="0"/>
              <a:t> login and </a:t>
            </a:r>
            <a:r>
              <a:rPr lang="pl-PL" err="1" smtClean="0"/>
              <a:t>authorizes</a:t>
            </a:r>
            <a:r>
              <a:rPr lang="pl-PL" smtClean="0"/>
              <a:t> </a:t>
            </a:r>
            <a:r>
              <a:rPr lang="pl-PL" err="1" smtClean="0"/>
              <a:t>access</a:t>
            </a:r>
            <a:r>
              <a:rPr lang="pl-PL" smtClean="0"/>
              <a:t> to interactive content.</a:t>
            </a:r>
          </a:p>
          <a:p>
            <a:r>
              <a:rPr lang="pl-PL" err="1" smtClean="0"/>
              <a:t>Snippet</a:t>
            </a:r>
            <a:r>
              <a:rPr lang="pl-PL" smtClean="0"/>
              <a:t> assets (1 per </a:t>
            </a:r>
            <a:r>
              <a:rPr lang="pl-PL" err="1" smtClean="0"/>
              <a:t>snippet</a:t>
            </a:r>
            <a:r>
              <a:rPr lang="pl-PL" smtClean="0"/>
              <a:t>)</a:t>
            </a:r>
          </a:p>
          <a:p>
            <a:pPr lvl="1"/>
            <a:r>
              <a:rPr lang="pl-PL" err="1" smtClean="0"/>
              <a:t>Contain</a:t>
            </a:r>
            <a:r>
              <a:rPr lang="pl-PL" smtClean="0"/>
              <a:t> </a:t>
            </a:r>
            <a:r>
              <a:rPr lang="pl-PL" err="1" smtClean="0"/>
              <a:t>snippet</a:t>
            </a:r>
            <a:r>
              <a:rPr lang="pl-PL" smtClean="0"/>
              <a:t> </a:t>
            </a:r>
            <a:r>
              <a:rPr lang="pl-PL" err="1" smtClean="0"/>
              <a:t>code</a:t>
            </a:r>
            <a:r>
              <a:rPr lang="pl-PL" smtClean="0"/>
              <a:t> and </a:t>
            </a:r>
            <a:r>
              <a:rPr lang="pl-PL" err="1" smtClean="0"/>
              <a:t>enable</a:t>
            </a:r>
            <a:r>
              <a:rPr lang="pl-PL" smtClean="0"/>
              <a:t> </a:t>
            </a:r>
            <a:r>
              <a:rPr lang="pl-PL" err="1" smtClean="0"/>
              <a:t>viewers</a:t>
            </a:r>
            <a:r>
              <a:rPr lang="pl-PL" smtClean="0"/>
              <a:t> to </a:t>
            </a:r>
            <a:r>
              <a:rPr lang="pl-PL" err="1" smtClean="0"/>
              <a:t>modify</a:t>
            </a:r>
            <a:r>
              <a:rPr lang="pl-PL" smtClean="0"/>
              <a:t>/</a:t>
            </a:r>
            <a:r>
              <a:rPr lang="pl-PL" err="1" smtClean="0"/>
              <a:t>execute</a:t>
            </a:r>
            <a:r>
              <a:rPr lang="pl-PL" smtClean="0"/>
              <a:t> </a:t>
            </a:r>
            <a:r>
              <a:rPr lang="pl-PL" err="1" smtClean="0"/>
              <a:t>this</a:t>
            </a:r>
            <a:r>
              <a:rPr lang="pl-PL" smtClean="0"/>
              <a:t> </a:t>
            </a:r>
            <a:r>
              <a:rPr lang="pl-PL" err="1" smtClean="0"/>
              <a:t>code</a:t>
            </a:r>
            <a:r>
              <a:rPr lang="pl-PL" smtClean="0"/>
              <a:t> on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Experiment</a:t>
            </a:r>
            <a:r>
              <a:rPr lang="pl-PL" smtClean="0"/>
              <a:t> Host;</a:t>
            </a:r>
          </a:p>
          <a:p>
            <a:pPr lvl="1"/>
            <a:r>
              <a:rPr lang="pl-PL" err="1" smtClean="0"/>
              <a:t>Executing</a:t>
            </a:r>
            <a:r>
              <a:rPr lang="pl-PL" smtClean="0"/>
              <a:t> a </a:t>
            </a:r>
            <a:r>
              <a:rPr lang="pl-PL" err="1" smtClean="0"/>
              <a:t>snippet</a:t>
            </a:r>
            <a:r>
              <a:rPr lang="pl-PL" smtClean="0"/>
              <a:t> </a:t>
            </a:r>
            <a:r>
              <a:rPr lang="pl-PL" err="1" smtClean="0"/>
              <a:t>automatically</a:t>
            </a:r>
            <a:r>
              <a:rPr lang="pl-PL" smtClean="0"/>
              <a:t> </a:t>
            </a:r>
            <a:r>
              <a:rPr lang="pl-PL" err="1" smtClean="0"/>
              <a:t>updates</a:t>
            </a:r>
            <a:r>
              <a:rPr lang="pl-PL" smtClean="0"/>
              <a:t> </a:t>
            </a:r>
            <a:r>
              <a:rPr lang="pl-PL" err="1" smtClean="0"/>
              <a:t>all</a:t>
            </a:r>
            <a:r>
              <a:rPr lang="pl-PL" smtClean="0"/>
              <a:t> </a:t>
            </a:r>
            <a:r>
              <a:rPr lang="pl-PL" err="1" smtClean="0"/>
              <a:t>output</a:t>
            </a:r>
            <a:r>
              <a:rPr lang="pl-PL" smtClean="0"/>
              <a:t> </a:t>
            </a:r>
            <a:r>
              <a:rPr lang="pl-PL" err="1" smtClean="0"/>
              <a:t>assets</a:t>
            </a:r>
            <a:r>
              <a:rPr lang="pl-PL" smtClean="0"/>
              <a:t> </a:t>
            </a:r>
            <a:r>
              <a:rPr lang="pl-PL" err="1" smtClean="0"/>
              <a:t>which</a:t>
            </a:r>
            <a:r>
              <a:rPr lang="pl-PL" smtClean="0"/>
              <a:t> </a:t>
            </a:r>
            <a:r>
              <a:rPr lang="pl-PL" err="1" smtClean="0"/>
              <a:t>depend</a:t>
            </a:r>
            <a:r>
              <a:rPr lang="pl-PL" smtClean="0"/>
              <a:t> on that </a:t>
            </a:r>
            <a:r>
              <a:rPr lang="pl-PL" err="1" smtClean="0"/>
              <a:t>snippet</a:t>
            </a:r>
            <a:r>
              <a:rPr lang="pl-PL" smtClean="0"/>
              <a:t>;</a:t>
            </a:r>
          </a:p>
          <a:p>
            <a:pPr lvl="1"/>
            <a:r>
              <a:rPr lang="pl-PL" err="1" smtClean="0"/>
              <a:t>Embedding</a:t>
            </a:r>
            <a:r>
              <a:rPr lang="pl-PL" smtClean="0"/>
              <a:t> </a:t>
            </a:r>
            <a:r>
              <a:rPr lang="pl-PL" err="1" smtClean="0"/>
              <a:t>snippet</a:t>
            </a:r>
            <a:r>
              <a:rPr lang="pl-PL" smtClean="0"/>
              <a:t> </a:t>
            </a:r>
            <a:r>
              <a:rPr lang="pl-PL" err="1" smtClean="0"/>
              <a:t>assets</a:t>
            </a:r>
            <a:r>
              <a:rPr lang="pl-PL" smtClean="0"/>
              <a:t> </a:t>
            </a:r>
            <a:r>
              <a:rPr lang="pl-PL" err="1" smtClean="0"/>
              <a:t>in</a:t>
            </a:r>
            <a:r>
              <a:rPr lang="pl-PL" smtClean="0"/>
              <a:t> </a:t>
            </a:r>
            <a:r>
              <a:rPr lang="pl-PL" err="1" smtClean="0"/>
              <a:t>Executable</a:t>
            </a:r>
            <a:r>
              <a:rPr lang="pl-PL" smtClean="0"/>
              <a:t> </a:t>
            </a:r>
            <a:r>
              <a:rPr lang="pl-PL" err="1" smtClean="0"/>
              <a:t>Papers</a:t>
            </a:r>
            <a:r>
              <a:rPr lang="pl-PL" smtClean="0"/>
              <a:t> </a:t>
            </a:r>
            <a:r>
              <a:rPr lang="pl-PL" err="1" smtClean="0"/>
              <a:t>is</a:t>
            </a:r>
            <a:r>
              <a:rPr lang="pl-PL" smtClean="0"/>
              <a:t> not mandatory (users may also invoke operations by manipulating input assets).</a:t>
            </a:r>
          </a:p>
          <a:p>
            <a:endParaRPr lang="pl-PL" smtClean="0"/>
          </a:p>
          <a:p>
            <a:endParaRPr lang="en-US"/>
          </a:p>
        </p:txBody>
      </p:sp>
      <p:pic>
        <p:nvPicPr>
          <p:cNvPr id="5" name="Obraz 4" descr="snippet_widge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2909" y="4293096"/>
            <a:ext cx="2717523" cy="954805"/>
          </a:xfrm>
          <a:prstGeom prst="rect">
            <a:avLst/>
          </a:prstGeom>
        </p:spPr>
      </p:pic>
      <p:pic>
        <p:nvPicPr>
          <p:cNvPr id="6" name="Obraz 5" descr="master_asset_logged_in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5546" y="1844824"/>
            <a:ext cx="2232248" cy="805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 smtClean="0"/>
              <a:t>Types</a:t>
            </a:r>
            <a:r>
              <a:rPr lang="pl-PL" smtClean="0"/>
              <a:t> of Collage </a:t>
            </a:r>
            <a:r>
              <a:rPr lang="pl-PL" err="1" smtClean="0"/>
              <a:t>assets</a:t>
            </a:r>
            <a:r>
              <a:rPr lang="pl-PL" smtClean="0"/>
              <a:t> (2/</a:t>
            </a:r>
            <a:r>
              <a:rPr lang="pl-PL" err="1" smtClean="0"/>
              <a:t>2</a:t>
            </a:r>
            <a:r>
              <a:rPr lang="pl-PL" smtClean="0"/>
              <a:t>)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15616" y="1412776"/>
            <a:ext cx="4680520" cy="5373216"/>
          </a:xfrm>
        </p:spPr>
        <p:txBody>
          <a:bodyPr>
            <a:normAutofit fontScale="62500" lnSpcReduction="20000"/>
          </a:bodyPr>
          <a:lstStyle/>
          <a:p>
            <a:r>
              <a:rPr lang="pl-PL" err="1" smtClean="0"/>
              <a:t>Input</a:t>
            </a:r>
            <a:r>
              <a:rPr lang="pl-PL" smtClean="0"/>
              <a:t> assets (snippet-specific)</a:t>
            </a:r>
          </a:p>
          <a:p>
            <a:pPr lvl="1"/>
            <a:r>
              <a:rPr lang="pl-PL" err="1" smtClean="0"/>
              <a:t>Provide</a:t>
            </a:r>
            <a:r>
              <a:rPr lang="pl-PL" smtClean="0"/>
              <a:t> </a:t>
            </a:r>
            <a:r>
              <a:rPr lang="pl-PL" err="1" smtClean="0"/>
              <a:t>input</a:t>
            </a:r>
            <a:r>
              <a:rPr lang="pl-PL" smtClean="0"/>
              <a:t> data for </a:t>
            </a:r>
            <a:r>
              <a:rPr lang="pl-PL" err="1" smtClean="0"/>
              <a:t>snippets</a:t>
            </a:r>
            <a:r>
              <a:rPr lang="pl-PL" smtClean="0"/>
              <a:t>, </a:t>
            </a:r>
            <a:r>
              <a:rPr lang="pl-PL" err="1" smtClean="0"/>
              <a:t>required</a:t>
            </a:r>
            <a:r>
              <a:rPr lang="pl-PL" smtClean="0"/>
              <a:t> to </a:t>
            </a:r>
            <a:r>
              <a:rPr lang="pl-PL" err="1" smtClean="0"/>
              <a:t>perform</a:t>
            </a:r>
            <a:r>
              <a:rPr lang="pl-PL" smtClean="0"/>
              <a:t> </a:t>
            </a:r>
            <a:r>
              <a:rPr lang="pl-PL" err="1" smtClean="0"/>
              <a:t>computations</a:t>
            </a:r>
            <a:r>
              <a:rPr lang="pl-PL" smtClean="0"/>
              <a:t>;</a:t>
            </a:r>
          </a:p>
          <a:p>
            <a:pPr lvl="1"/>
            <a:r>
              <a:rPr lang="pl-PL" err="1" smtClean="0"/>
              <a:t>Embedding</a:t>
            </a:r>
            <a:r>
              <a:rPr lang="pl-PL" smtClean="0"/>
              <a:t> </a:t>
            </a:r>
            <a:r>
              <a:rPr lang="pl-PL" err="1" smtClean="0"/>
              <a:t>this</a:t>
            </a:r>
            <a:r>
              <a:rPr lang="pl-PL" smtClean="0"/>
              <a:t> </a:t>
            </a:r>
            <a:r>
              <a:rPr lang="pl-PL" err="1" smtClean="0"/>
              <a:t>type</a:t>
            </a:r>
            <a:r>
              <a:rPr lang="pl-PL" smtClean="0"/>
              <a:t> of </a:t>
            </a:r>
            <a:r>
              <a:rPr lang="pl-PL" err="1" smtClean="0"/>
              <a:t>asset</a:t>
            </a:r>
            <a:r>
              <a:rPr lang="pl-PL" smtClean="0"/>
              <a:t> </a:t>
            </a:r>
            <a:r>
              <a:rPr lang="pl-PL" err="1" smtClean="0"/>
              <a:t>in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Executable</a:t>
            </a:r>
            <a:r>
              <a:rPr lang="pl-PL" smtClean="0"/>
              <a:t> Paper </a:t>
            </a:r>
            <a:r>
              <a:rPr lang="pl-PL" err="1" smtClean="0"/>
              <a:t>enables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reader</a:t>
            </a:r>
            <a:r>
              <a:rPr lang="pl-PL" smtClean="0"/>
              <a:t> to </a:t>
            </a:r>
            <a:r>
              <a:rPr lang="pl-PL" err="1" smtClean="0"/>
              <a:t>feed</a:t>
            </a:r>
            <a:r>
              <a:rPr lang="pl-PL" smtClean="0"/>
              <a:t> </a:t>
            </a:r>
            <a:r>
              <a:rPr lang="pl-PL" err="1" smtClean="0"/>
              <a:t>custom</a:t>
            </a:r>
            <a:r>
              <a:rPr lang="pl-PL" smtClean="0"/>
              <a:t> data </a:t>
            </a:r>
            <a:r>
              <a:rPr lang="pl-PL" err="1" smtClean="0"/>
              <a:t>into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experiment;</a:t>
            </a:r>
          </a:p>
          <a:p>
            <a:pPr lvl="1"/>
            <a:r>
              <a:rPr lang="pl-PL" smtClean="0"/>
              <a:t>In addition to being able to upload files to the experiment host, Collage </a:t>
            </a:r>
            <a:r>
              <a:rPr lang="pl-PL" err="1" smtClean="0"/>
              <a:t>also</a:t>
            </a:r>
            <a:r>
              <a:rPr lang="pl-PL" smtClean="0"/>
              <a:t> </a:t>
            </a:r>
            <a:r>
              <a:rPr lang="pl-PL" err="1" smtClean="0"/>
              <a:t>provides</a:t>
            </a:r>
            <a:r>
              <a:rPr lang="pl-PL" smtClean="0"/>
              <a:t> a convenient Web form </a:t>
            </a:r>
            <a:r>
              <a:rPr lang="pl-PL" err="1" smtClean="0"/>
              <a:t>mechanism</a:t>
            </a:r>
            <a:r>
              <a:rPr lang="pl-PL" smtClean="0"/>
              <a:t> </a:t>
            </a:r>
            <a:r>
              <a:rPr lang="pl-PL" err="1" smtClean="0"/>
              <a:t>through</a:t>
            </a:r>
            <a:r>
              <a:rPr lang="pl-PL" smtClean="0"/>
              <a:t> </a:t>
            </a:r>
            <a:r>
              <a:rPr lang="pl-PL" err="1" smtClean="0"/>
              <a:t>which</a:t>
            </a:r>
            <a:r>
              <a:rPr lang="pl-PL" smtClean="0"/>
              <a:t> </a:t>
            </a:r>
            <a:r>
              <a:rPr lang="pl-PL" err="1" smtClean="0"/>
              <a:t>input</a:t>
            </a:r>
            <a:r>
              <a:rPr lang="pl-PL" smtClean="0"/>
              <a:t> </a:t>
            </a:r>
            <a:r>
              <a:rPr lang="pl-PL" err="1" smtClean="0"/>
              <a:t>assets</a:t>
            </a:r>
            <a:r>
              <a:rPr lang="pl-PL" smtClean="0"/>
              <a:t> </a:t>
            </a:r>
            <a:r>
              <a:rPr lang="pl-PL" err="1" smtClean="0"/>
              <a:t>may</a:t>
            </a:r>
            <a:r>
              <a:rPr lang="pl-PL" smtClean="0"/>
              <a:t> </a:t>
            </a:r>
            <a:r>
              <a:rPr lang="pl-PL" err="1" smtClean="0"/>
              <a:t>request</a:t>
            </a:r>
            <a:r>
              <a:rPr lang="pl-PL" smtClean="0"/>
              <a:t> data </a:t>
            </a:r>
            <a:r>
              <a:rPr lang="pl-PL" err="1" smtClean="0"/>
              <a:t>in</a:t>
            </a:r>
            <a:r>
              <a:rPr lang="pl-PL" smtClean="0"/>
              <a:t> a </a:t>
            </a:r>
            <a:r>
              <a:rPr lang="pl-PL" err="1" smtClean="0"/>
              <a:t>user-friendly</a:t>
            </a:r>
            <a:r>
              <a:rPr lang="pl-PL" smtClean="0"/>
              <a:t> </a:t>
            </a:r>
            <a:r>
              <a:rPr lang="pl-PL" err="1" smtClean="0"/>
              <a:t>manner</a:t>
            </a:r>
            <a:r>
              <a:rPr lang="pl-PL" smtClean="0"/>
              <a:t>.</a:t>
            </a:r>
          </a:p>
          <a:p>
            <a:r>
              <a:rPr lang="pl-PL" err="1" smtClean="0"/>
              <a:t>Output</a:t>
            </a:r>
            <a:r>
              <a:rPr lang="pl-PL" smtClean="0"/>
              <a:t> assets (snippet-specific)</a:t>
            </a:r>
          </a:p>
          <a:p>
            <a:pPr lvl="1"/>
            <a:r>
              <a:rPr lang="pl-PL" err="1" smtClean="0"/>
              <a:t>Represent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results</a:t>
            </a:r>
            <a:r>
              <a:rPr lang="pl-PL" smtClean="0"/>
              <a:t> of </a:t>
            </a:r>
            <a:r>
              <a:rPr lang="pl-PL" err="1" smtClean="0"/>
              <a:t>computations</a:t>
            </a:r>
            <a:r>
              <a:rPr lang="pl-PL" smtClean="0"/>
              <a:t> </a:t>
            </a:r>
            <a:r>
              <a:rPr lang="pl-PL" err="1" smtClean="0"/>
              <a:t>performed</a:t>
            </a:r>
            <a:r>
              <a:rPr lang="pl-PL" smtClean="0"/>
              <a:t> by </a:t>
            </a:r>
            <a:r>
              <a:rPr lang="pl-PL" err="1" smtClean="0"/>
              <a:t>snippets</a:t>
            </a:r>
            <a:r>
              <a:rPr lang="pl-PL" smtClean="0"/>
              <a:t>;</a:t>
            </a:r>
          </a:p>
          <a:p>
            <a:pPr lvl="1"/>
            <a:r>
              <a:rPr lang="pl-PL" err="1" smtClean="0"/>
              <a:t>Embedding</a:t>
            </a:r>
            <a:r>
              <a:rPr lang="pl-PL" smtClean="0"/>
              <a:t> </a:t>
            </a:r>
            <a:r>
              <a:rPr lang="pl-PL" err="1" smtClean="0"/>
              <a:t>this</a:t>
            </a:r>
            <a:r>
              <a:rPr lang="pl-PL" smtClean="0"/>
              <a:t> </a:t>
            </a:r>
            <a:r>
              <a:rPr lang="pl-PL" err="1" smtClean="0"/>
              <a:t>type</a:t>
            </a:r>
            <a:r>
              <a:rPr lang="pl-PL" smtClean="0"/>
              <a:t> of </a:t>
            </a:r>
            <a:r>
              <a:rPr lang="pl-PL" err="1" smtClean="0"/>
              <a:t>asset</a:t>
            </a:r>
            <a:r>
              <a:rPr lang="pl-PL" smtClean="0"/>
              <a:t> </a:t>
            </a:r>
            <a:r>
              <a:rPr lang="pl-PL" err="1" smtClean="0"/>
              <a:t>in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Executable</a:t>
            </a:r>
            <a:r>
              <a:rPr lang="pl-PL" smtClean="0"/>
              <a:t> Paper </a:t>
            </a:r>
            <a:r>
              <a:rPr lang="pl-PL" err="1" smtClean="0"/>
              <a:t>enables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reader</a:t>
            </a:r>
            <a:r>
              <a:rPr lang="pl-PL" smtClean="0"/>
              <a:t> to </a:t>
            </a:r>
            <a:r>
              <a:rPr lang="pl-PL" err="1" smtClean="0"/>
              <a:t>view</a:t>
            </a:r>
            <a:r>
              <a:rPr lang="pl-PL" smtClean="0"/>
              <a:t> and </a:t>
            </a:r>
            <a:r>
              <a:rPr lang="pl-PL" err="1" smtClean="0"/>
              <a:t>download</a:t>
            </a:r>
            <a:r>
              <a:rPr lang="pl-PL" smtClean="0"/>
              <a:t> </a:t>
            </a:r>
            <a:r>
              <a:rPr lang="pl-PL" err="1" smtClean="0"/>
              <a:t>experiment</a:t>
            </a:r>
            <a:r>
              <a:rPr lang="pl-PL" smtClean="0"/>
              <a:t> </a:t>
            </a:r>
            <a:r>
              <a:rPr lang="pl-PL" err="1" smtClean="0"/>
              <a:t>output</a:t>
            </a:r>
            <a:r>
              <a:rPr lang="pl-PL" smtClean="0"/>
              <a:t>;</a:t>
            </a:r>
          </a:p>
          <a:p>
            <a:pPr lvl="1"/>
            <a:r>
              <a:rPr lang="pl-PL" err="1" smtClean="0"/>
              <a:t>Output</a:t>
            </a:r>
            <a:r>
              <a:rPr lang="pl-PL" smtClean="0"/>
              <a:t> assets </a:t>
            </a:r>
            <a:r>
              <a:rPr lang="pl-PL" err="1" smtClean="0"/>
              <a:t>are</a:t>
            </a:r>
            <a:r>
              <a:rPr lang="pl-PL" smtClean="0"/>
              <a:t> </a:t>
            </a:r>
            <a:r>
              <a:rPr lang="pl-PL" err="1" smtClean="0"/>
              <a:t>refreshed</a:t>
            </a:r>
            <a:r>
              <a:rPr lang="pl-PL" smtClean="0"/>
              <a:t> </a:t>
            </a:r>
            <a:r>
              <a:rPr lang="pl-PL" err="1" smtClean="0"/>
              <a:t>whenever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snippets</a:t>
            </a:r>
            <a:r>
              <a:rPr lang="pl-PL" smtClean="0"/>
              <a:t> on </a:t>
            </a:r>
            <a:r>
              <a:rPr lang="pl-PL" err="1" smtClean="0"/>
              <a:t>which</a:t>
            </a:r>
            <a:r>
              <a:rPr lang="pl-PL" smtClean="0"/>
              <a:t> </a:t>
            </a:r>
            <a:r>
              <a:rPr lang="pl-PL" err="1" smtClean="0"/>
              <a:t>they</a:t>
            </a:r>
            <a:r>
              <a:rPr lang="pl-PL" smtClean="0"/>
              <a:t> </a:t>
            </a:r>
            <a:r>
              <a:rPr lang="pl-PL" err="1" smtClean="0"/>
              <a:t>depend</a:t>
            </a:r>
            <a:r>
              <a:rPr lang="pl-PL" smtClean="0"/>
              <a:t> </a:t>
            </a:r>
            <a:r>
              <a:rPr lang="pl-PL" err="1" smtClean="0"/>
              <a:t>are</a:t>
            </a:r>
            <a:r>
              <a:rPr lang="pl-PL" smtClean="0"/>
              <a:t> </a:t>
            </a:r>
            <a:r>
              <a:rPr lang="pl-PL" err="1" smtClean="0"/>
              <a:t>executed</a:t>
            </a:r>
            <a:r>
              <a:rPr lang="pl-PL" smtClean="0"/>
              <a:t> by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reader</a:t>
            </a:r>
            <a:r>
              <a:rPr lang="pl-PL" smtClean="0"/>
              <a:t>.</a:t>
            </a:r>
          </a:p>
          <a:p>
            <a:endParaRPr lang="pl-PL" smtClean="0"/>
          </a:p>
          <a:p>
            <a:endParaRPr lang="en-US"/>
          </a:p>
        </p:txBody>
      </p:sp>
      <p:pic>
        <p:nvPicPr>
          <p:cNvPr id="8" name="Obraz 7" descr="webform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3548" y="2060848"/>
            <a:ext cx="2016224" cy="875127"/>
          </a:xfrm>
          <a:prstGeom prst="rect">
            <a:avLst/>
          </a:prstGeom>
        </p:spPr>
      </p:pic>
      <p:pic>
        <p:nvPicPr>
          <p:cNvPr id="6" name="Obraz 5" descr="output_asset_widget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2013" y="4653136"/>
            <a:ext cx="1899295" cy="1588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 smtClean="0"/>
              <a:t>Publishing</a:t>
            </a:r>
            <a:r>
              <a:rPr lang="pl-PL" smtClean="0"/>
              <a:t> </a:t>
            </a:r>
            <a:r>
              <a:rPr lang="pl-PL" err="1" smtClean="0"/>
              <a:t>assets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43608" y="1268760"/>
            <a:ext cx="7920880" cy="2304256"/>
          </a:xfrm>
        </p:spPr>
        <p:txBody>
          <a:bodyPr>
            <a:normAutofit fontScale="55000" lnSpcReduction="20000"/>
          </a:bodyPr>
          <a:lstStyle/>
          <a:p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Experimentation</a:t>
            </a:r>
            <a:r>
              <a:rPr lang="pl-PL" smtClean="0"/>
              <a:t> UI </a:t>
            </a:r>
            <a:r>
              <a:rPr lang="pl-PL" err="1" smtClean="0"/>
              <a:t>provides</a:t>
            </a:r>
            <a:r>
              <a:rPr lang="pl-PL" smtClean="0"/>
              <a:t> a </a:t>
            </a:r>
            <a:r>
              <a:rPr lang="pl-PL" err="1" smtClean="0"/>
              <a:t>convenient</a:t>
            </a:r>
            <a:r>
              <a:rPr lang="pl-PL" smtClean="0"/>
              <a:t> </a:t>
            </a:r>
            <a:r>
              <a:rPr lang="pl-PL" err="1" smtClean="0"/>
              <a:t>mechanism</a:t>
            </a:r>
            <a:r>
              <a:rPr lang="pl-PL" smtClean="0"/>
              <a:t> by </a:t>
            </a:r>
            <a:r>
              <a:rPr lang="pl-PL" err="1" smtClean="0"/>
              <a:t>which</a:t>
            </a:r>
            <a:r>
              <a:rPr lang="pl-PL" smtClean="0"/>
              <a:t> </a:t>
            </a:r>
            <a:r>
              <a:rPr lang="pl-PL" err="1" smtClean="0"/>
              <a:t>assets</a:t>
            </a:r>
            <a:r>
              <a:rPr lang="pl-PL" smtClean="0"/>
              <a:t> </a:t>
            </a:r>
            <a:r>
              <a:rPr lang="pl-PL" err="1" smtClean="0"/>
              <a:t>can</a:t>
            </a:r>
            <a:r>
              <a:rPr lang="pl-PL" smtClean="0"/>
              <a:t> be </a:t>
            </a:r>
            <a:r>
              <a:rPr lang="pl-PL" err="1" smtClean="0"/>
              <a:t>embedded</a:t>
            </a:r>
            <a:r>
              <a:rPr lang="pl-PL" smtClean="0"/>
              <a:t> </a:t>
            </a:r>
            <a:r>
              <a:rPr lang="pl-PL" err="1" smtClean="0"/>
              <a:t>in</a:t>
            </a:r>
            <a:r>
              <a:rPr lang="pl-PL" smtClean="0"/>
              <a:t> an </a:t>
            </a:r>
            <a:r>
              <a:rPr lang="pl-PL" err="1" smtClean="0"/>
              <a:t>external</a:t>
            </a:r>
            <a:r>
              <a:rPr lang="pl-PL" smtClean="0"/>
              <a:t> </a:t>
            </a:r>
            <a:r>
              <a:rPr lang="pl-PL" err="1" smtClean="0"/>
              <a:t>publication</a:t>
            </a:r>
            <a:r>
              <a:rPr lang="pl-PL" smtClean="0"/>
              <a:t> (</a:t>
            </a:r>
            <a:r>
              <a:rPr lang="pl-PL" err="1" smtClean="0"/>
              <a:t>such</a:t>
            </a:r>
            <a:r>
              <a:rPr lang="pl-PL" smtClean="0"/>
              <a:t> as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Executable</a:t>
            </a:r>
            <a:r>
              <a:rPr lang="pl-PL" smtClean="0"/>
              <a:t> Paper);</a:t>
            </a:r>
          </a:p>
          <a:p>
            <a:r>
              <a:rPr lang="pl-PL" smtClean="0"/>
              <a:t>For </a:t>
            </a:r>
            <a:r>
              <a:rPr lang="pl-PL" err="1" smtClean="0"/>
              <a:t>each</a:t>
            </a:r>
            <a:r>
              <a:rPr lang="pl-PL" smtClean="0"/>
              <a:t> </a:t>
            </a:r>
            <a:r>
              <a:rPr lang="pl-PL" err="1" smtClean="0"/>
              <a:t>asset</a:t>
            </a:r>
            <a:r>
              <a:rPr lang="pl-PL" smtClean="0"/>
              <a:t>, </a:t>
            </a:r>
            <a:r>
              <a:rPr lang="pl-PL" err="1" smtClean="0"/>
              <a:t>the</a:t>
            </a:r>
            <a:r>
              <a:rPr lang="pl-PL" smtClean="0"/>
              <a:t> UI </a:t>
            </a:r>
            <a:r>
              <a:rPr lang="pl-PL" err="1" smtClean="0"/>
              <a:t>generates</a:t>
            </a:r>
            <a:r>
              <a:rPr lang="pl-PL" smtClean="0"/>
              <a:t> </a:t>
            </a:r>
            <a:r>
              <a:rPr lang="pl-PL" err="1" smtClean="0"/>
              <a:t>suitable</a:t>
            </a:r>
            <a:r>
              <a:rPr lang="pl-PL" smtClean="0"/>
              <a:t> HTML </a:t>
            </a:r>
            <a:r>
              <a:rPr lang="pl-PL" i="1" err="1" smtClean="0"/>
              <a:t>embed</a:t>
            </a:r>
            <a:r>
              <a:rPr lang="pl-PL" i="1" smtClean="0"/>
              <a:t> </a:t>
            </a:r>
            <a:r>
              <a:rPr lang="pl-PL" i="1" err="1" smtClean="0"/>
              <a:t>code</a:t>
            </a:r>
            <a:r>
              <a:rPr lang="pl-PL" smtClean="0"/>
              <a:t>. </a:t>
            </a:r>
            <a:r>
              <a:rPr lang="pl-PL" err="1" smtClean="0"/>
              <a:t>Inserting</a:t>
            </a:r>
            <a:r>
              <a:rPr lang="pl-PL" smtClean="0"/>
              <a:t> </a:t>
            </a:r>
            <a:r>
              <a:rPr lang="pl-PL" err="1" smtClean="0"/>
              <a:t>this</a:t>
            </a:r>
            <a:r>
              <a:rPr lang="pl-PL" smtClean="0"/>
              <a:t> </a:t>
            </a:r>
            <a:r>
              <a:rPr lang="pl-PL" err="1" smtClean="0"/>
              <a:t>code</a:t>
            </a:r>
            <a:r>
              <a:rPr lang="pl-PL" smtClean="0"/>
              <a:t> </a:t>
            </a:r>
            <a:r>
              <a:rPr lang="pl-PL" err="1" smtClean="0"/>
              <a:t>into</a:t>
            </a:r>
            <a:r>
              <a:rPr lang="pl-PL" smtClean="0"/>
              <a:t> </a:t>
            </a:r>
            <a:r>
              <a:rPr lang="pl-PL" err="1" smtClean="0"/>
              <a:t>your</a:t>
            </a:r>
            <a:r>
              <a:rPr lang="pl-PL" smtClean="0"/>
              <a:t> </a:t>
            </a:r>
            <a:r>
              <a:rPr lang="pl-PL" err="1" smtClean="0"/>
              <a:t>publication</a:t>
            </a:r>
            <a:r>
              <a:rPr lang="pl-PL" smtClean="0"/>
              <a:t> </a:t>
            </a:r>
            <a:r>
              <a:rPr lang="pl-PL" err="1" smtClean="0"/>
              <a:t>enables</a:t>
            </a:r>
            <a:r>
              <a:rPr lang="pl-PL" smtClean="0"/>
              <a:t> </a:t>
            </a:r>
            <a:r>
              <a:rPr lang="pl-PL" err="1" smtClean="0"/>
              <a:t>it</a:t>
            </a:r>
            <a:r>
              <a:rPr lang="pl-PL" smtClean="0"/>
              <a:t> to </a:t>
            </a:r>
            <a:r>
              <a:rPr lang="pl-PL" err="1" smtClean="0"/>
              <a:t>visualize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selected</a:t>
            </a:r>
            <a:r>
              <a:rPr lang="pl-PL" smtClean="0"/>
              <a:t> asset;</a:t>
            </a:r>
          </a:p>
          <a:p>
            <a:r>
              <a:rPr lang="pl-PL" smtClean="0"/>
              <a:t>The embed code may be customized (for instance, the author may change the default width and height of the asset);</a:t>
            </a:r>
          </a:p>
          <a:p>
            <a:r>
              <a:rPr lang="pl-PL" err="1" smtClean="0"/>
              <a:t>While</a:t>
            </a:r>
            <a:r>
              <a:rPr lang="pl-PL" smtClean="0"/>
              <a:t> Collage </a:t>
            </a:r>
            <a:r>
              <a:rPr lang="pl-PL" err="1" smtClean="0"/>
              <a:t>comes</a:t>
            </a:r>
            <a:r>
              <a:rPr lang="pl-PL" smtClean="0"/>
              <a:t> </a:t>
            </a:r>
            <a:r>
              <a:rPr lang="pl-PL" err="1" smtClean="0"/>
              <a:t>with</a:t>
            </a:r>
            <a:r>
              <a:rPr lang="pl-PL" smtClean="0"/>
              <a:t> a </a:t>
            </a:r>
            <a:r>
              <a:rPr lang="pl-PL" err="1" smtClean="0"/>
              <a:t>preinstalled</a:t>
            </a:r>
            <a:r>
              <a:rPr lang="pl-PL" smtClean="0"/>
              <a:t> </a:t>
            </a:r>
            <a:r>
              <a:rPr lang="pl-PL" err="1" smtClean="0"/>
              <a:t>Authoring</a:t>
            </a:r>
            <a:r>
              <a:rPr lang="pl-PL" smtClean="0"/>
              <a:t> UI </a:t>
            </a:r>
            <a:r>
              <a:rPr lang="pl-PL" err="1" smtClean="0"/>
              <a:t>based</a:t>
            </a:r>
            <a:r>
              <a:rPr lang="pl-PL" smtClean="0"/>
              <a:t> on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WordPress</a:t>
            </a:r>
            <a:r>
              <a:rPr lang="pl-PL" smtClean="0"/>
              <a:t> CMS system, </a:t>
            </a:r>
            <a:r>
              <a:rPr lang="pl-PL" err="1" smtClean="0"/>
              <a:t>any</a:t>
            </a:r>
            <a:r>
              <a:rPr lang="pl-PL" smtClean="0"/>
              <a:t> </a:t>
            </a:r>
            <a:r>
              <a:rPr lang="pl-PL" err="1" smtClean="0"/>
              <a:t>authoring</a:t>
            </a:r>
            <a:r>
              <a:rPr lang="pl-PL" smtClean="0"/>
              <a:t> software </a:t>
            </a:r>
            <a:r>
              <a:rPr lang="pl-PL" err="1" smtClean="0"/>
              <a:t>may</a:t>
            </a:r>
            <a:r>
              <a:rPr lang="pl-PL" smtClean="0"/>
              <a:t> be </a:t>
            </a:r>
            <a:r>
              <a:rPr lang="pl-PL" err="1" smtClean="0"/>
              <a:t>used</a:t>
            </a:r>
            <a:r>
              <a:rPr lang="pl-PL" smtClean="0"/>
              <a:t> to </a:t>
            </a:r>
            <a:r>
              <a:rPr lang="pl-PL" err="1" smtClean="0"/>
              <a:t>prepare</a:t>
            </a:r>
            <a:r>
              <a:rPr lang="pl-PL" smtClean="0"/>
              <a:t> </a:t>
            </a:r>
            <a:r>
              <a:rPr lang="pl-PL" err="1" smtClean="0"/>
              <a:t>executable</a:t>
            </a:r>
            <a:r>
              <a:rPr lang="pl-PL" smtClean="0"/>
              <a:t> </a:t>
            </a:r>
            <a:r>
              <a:rPr lang="pl-PL" err="1" smtClean="0"/>
              <a:t>papers</a:t>
            </a:r>
            <a:r>
              <a:rPr lang="pl-PL" smtClean="0"/>
              <a:t> – as long as </a:t>
            </a:r>
            <a:r>
              <a:rPr lang="pl-PL" err="1" smtClean="0"/>
              <a:t>it</a:t>
            </a:r>
            <a:r>
              <a:rPr lang="pl-PL" smtClean="0"/>
              <a:t> </a:t>
            </a:r>
            <a:r>
              <a:rPr lang="pl-PL" err="1" smtClean="0"/>
              <a:t>enables</a:t>
            </a:r>
            <a:r>
              <a:rPr lang="pl-PL" smtClean="0"/>
              <a:t> </a:t>
            </a:r>
            <a:r>
              <a:rPr lang="pl-PL" err="1" smtClean="0"/>
              <a:t>users</a:t>
            </a:r>
            <a:r>
              <a:rPr lang="pl-PL" smtClean="0"/>
              <a:t> to </a:t>
            </a:r>
            <a:r>
              <a:rPr lang="pl-PL" err="1" smtClean="0"/>
              <a:t>embed</a:t>
            </a:r>
            <a:r>
              <a:rPr lang="pl-PL" smtClean="0"/>
              <a:t> </a:t>
            </a:r>
            <a:r>
              <a:rPr lang="pl-PL" err="1" smtClean="0"/>
              <a:t>custom</a:t>
            </a:r>
            <a:r>
              <a:rPr lang="pl-PL" smtClean="0"/>
              <a:t> HTML </a:t>
            </a:r>
            <a:r>
              <a:rPr lang="pl-PL" err="1" smtClean="0"/>
              <a:t>code</a:t>
            </a:r>
            <a:r>
              <a:rPr lang="pl-PL" smtClean="0"/>
              <a:t> </a:t>
            </a:r>
            <a:r>
              <a:rPr lang="pl-PL" err="1" smtClean="0"/>
              <a:t>in</a:t>
            </a:r>
            <a:r>
              <a:rPr lang="pl-PL" smtClean="0"/>
              <a:t> </a:t>
            </a:r>
            <a:r>
              <a:rPr lang="pl-PL" err="1" smtClean="0"/>
              <a:t>their</a:t>
            </a:r>
            <a:r>
              <a:rPr lang="pl-PL" smtClean="0"/>
              <a:t> </a:t>
            </a:r>
            <a:r>
              <a:rPr lang="pl-PL" err="1" smtClean="0"/>
              <a:t>publications</a:t>
            </a:r>
            <a:r>
              <a:rPr lang="pl-PL" smtClean="0"/>
              <a:t>.</a:t>
            </a:r>
            <a:endParaRPr lang="en-US"/>
          </a:p>
        </p:txBody>
      </p:sp>
      <p:pic>
        <p:nvPicPr>
          <p:cNvPr id="4" name="Obraz 3" descr="experiment_asset_mgmt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0354" y="3672492"/>
            <a:ext cx="4301955" cy="2996868"/>
          </a:xfrm>
          <a:prstGeom prst="rect">
            <a:avLst/>
          </a:prstGeom>
        </p:spPr>
      </p:pic>
      <p:grpSp>
        <p:nvGrpSpPr>
          <p:cNvPr id="5" name="Grupa 4"/>
          <p:cNvGrpSpPr/>
          <p:nvPr/>
        </p:nvGrpSpPr>
        <p:grpSpPr>
          <a:xfrm>
            <a:off x="5782842" y="4608596"/>
            <a:ext cx="2791881" cy="1152128"/>
            <a:chOff x="4572000" y="3933056"/>
            <a:chExt cx="2791881" cy="1152128"/>
          </a:xfrm>
        </p:grpSpPr>
        <p:cxnSp>
          <p:nvCxnSpPr>
            <p:cNvPr id="6" name="Łącznik prosty 5"/>
            <p:cNvCxnSpPr/>
            <p:nvPr/>
          </p:nvCxnSpPr>
          <p:spPr>
            <a:xfrm rot="5400000">
              <a:off x="3995936" y="4509120"/>
              <a:ext cx="115212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>
            <a:xfrm>
              <a:off x="4572000" y="4509120"/>
              <a:ext cx="26642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pole tekstowe 7"/>
            <p:cNvSpPr txBox="1"/>
            <p:nvPr/>
          </p:nvSpPr>
          <p:spPr>
            <a:xfrm>
              <a:off x="4945334" y="4077072"/>
              <a:ext cx="2418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err="1" smtClean="0">
                  <a:solidFill>
                    <a:schemeClr val="accent1"/>
                  </a:solidFill>
                </a:rPr>
                <a:t>Assets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declared</a:t>
              </a:r>
              <a:r>
                <a:rPr lang="pl-PL" sz="1200" smtClean="0">
                  <a:solidFill>
                    <a:schemeClr val="accent1"/>
                  </a:solidFill>
                </a:rPr>
                <a:t> by </a:t>
              </a:r>
              <a:r>
                <a:rPr lang="pl-PL" sz="1200" err="1" smtClean="0">
                  <a:solidFill>
                    <a:schemeClr val="accent1"/>
                  </a:solidFill>
                </a:rPr>
                <a:t>this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experiment</a:t>
              </a:r>
              <a:endParaRPr lang="pl-PL" sz="1200" smtClean="0">
                <a:solidFill>
                  <a:schemeClr val="accent1"/>
                </a:solidFill>
              </a:endParaRPr>
            </a:p>
            <a:p>
              <a:r>
                <a:rPr lang="pl-PL" sz="1200" smtClean="0">
                  <a:solidFill>
                    <a:schemeClr val="accent1"/>
                  </a:solidFill>
                </a:rPr>
                <a:t>(</a:t>
              </a:r>
              <a:r>
                <a:rPr lang="pl-PL" sz="1200" err="1" smtClean="0">
                  <a:solidFill>
                    <a:schemeClr val="accent1"/>
                  </a:solidFill>
                </a:rPr>
                <a:t>click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asset</a:t>
              </a:r>
              <a:r>
                <a:rPr lang="pl-PL" sz="1200" smtClean="0">
                  <a:solidFill>
                    <a:schemeClr val="accent1"/>
                  </a:solidFill>
                </a:rPr>
                <a:t> to </a:t>
              </a:r>
              <a:r>
                <a:rPr lang="pl-PL" sz="1200" err="1" smtClean="0">
                  <a:solidFill>
                    <a:schemeClr val="accent1"/>
                  </a:solidFill>
                </a:rPr>
                <a:t>view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its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embed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code</a:t>
              </a:r>
              <a:r>
                <a:rPr lang="pl-PL" sz="1200" smtClean="0">
                  <a:solidFill>
                    <a:schemeClr val="accent1"/>
                  </a:solidFill>
                </a:rPr>
                <a:t>)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Grupa 12"/>
          <p:cNvGrpSpPr/>
          <p:nvPr/>
        </p:nvGrpSpPr>
        <p:grpSpPr>
          <a:xfrm>
            <a:off x="5782844" y="5832732"/>
            <a:ext cx="2808310" cy="288031"/>
            <a:chOff x="5580114" y="5445224"/>
            <a:chExt cx="2808310" cy="288031"/>
          </a:xfrm>
        </p:grpSpPr>
        <p:cxnSp>
          <p:nvCxnSpPr>
            <p:cNvPr id="10" name="Łącznik prosty ze strzałką 9"/>
            <p:cNvCxnSpPr/>
            <p:nvPr/>
          </p:nvCxnSpPr>
          <p:spPr>
            <a:xfrm rot="10800000">
              <a:off x="5580114" y="5731667"/>
              <a:ext cx="2664295" cy="15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ole tekstowe 11"/>
            <p:cNvSpPr txBox="1"/>
            <p:nvPr/>
          </p:nvSpPr>
          <p:spPr>
            <a:xfrm>
              <a:off x="6297659" y="5445224"/>
              <a:ext cx="2090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err="1" smtClean="0">
                  <a:solidFill>
                    <a:schemeClr val="accent1"/>
                  </a:solidFill>
                </a:rPr>
                <a:t>Embed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code</a:t>
              </a:r>
              <a:r>
                <a:rPr lang="pl-PL" sz="1200" smtClean="0">
                  <a:solidFill>
                    <a:schemeClr val="accent1"/>
                  </a:solidFill>
                </a:rPr>
                <a:t> for </a:t>
              </a:r>
              <a:r>
                <a:rPr lang="pl-PL" sz="1200" err="1" smtClean="0">
                  <a:solidFill>
                    <a:schemeClr val="accent1"/>
                  </a:solidFill>
                </a:rPr>
                <a:t>selected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asset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5782842" y="6264781"/>
            <a:ext cx="2821606" cy="288031"/>
            <a:chOff x="5580112" y="5445224"/>
            <a:chExt cx="2821606" cy="288031"/>
          </a:xfrm>
        </p:grpSpPr>
        <p:cxnSp>
          <p:nvCxnSpPr>
            <p:cNvPr id="15" name="Łącznik prosty ze strzałką 14"/>
            <p:cNvCxnSpPr/>
            <p:nvPr/>
          </p:nvCxnSpPr>
          <p:spPr>
            <a:xfrm rot="10800000">
              <a:off x="5580114" y="5731667"/>
              <a:ext cx="2664295" cy="15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ole tekstowe 15"/>
            <p:cNvSpPr txBox="1"/>
            <p:nvPr/>
          </p:nvSpPr>
          <p:spPr>
            <a:xfrm>
              <a:off x="5580112" y="5445224"/>
              <a:ext cx="28216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err="1" smtClean="0">
                  <a:solidFill>
                    <a:schemeClr val="accent1"/>
                  </a:solidFill>
                </a:rPr>
                <a:t>Generate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sample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document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with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all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assets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err="1" smtClean="0"/>
              <a:t>Embedding</a:t>
            </a:r>
            <a:r>
              <a:rPr lang="pl-PL" smtClean="0"/>
              <a:t> </a:t>
            </a:r>
            <a:r>
              <a:rPr lang="pl-PL" err="1" smtClean="0"/>
              <a:t>assets</a:t>
            </a:r>
            <a:r>
              <a:rPr lang="pl-PL" smtClean="0"/>
              <a:t> – a </a:t>
            </a:r>
            <a:r>
              <a:rPr lang="pl-PL" err="1" smtClean="0"/>
              <a:t>detailed</a:t>
            </a:r>
            <a:r>
              <a:rPr lang="pl-PL" smtClean="0"/>
              <a:t> </a:t>
            </a:r>
            <a:r>
              <a:rPr lang="pl-PL" err="1" smtClean="0"/>
              <a:t>view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15616" y="1628800"/>
            <a:ext cx="3744416" cy="5112568"/>
          </a:xfrm>
        </p:spPr>
        <p:txBody>
          <a:bodyPr>
            <a:normAutofit fontScale="92500" lnSpcReduction="10000"/>
          </a:bodyPr>
          <a:lstStyle/>
          <a:p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asset</a:t>
            </a:r>
            <a:r>
              <a:rPr lang="pl-PL" sz="1800" smtClean="0"/>
              <a:t> </a:t>
            </a:r>
            <a:r>
              <a:rPr lang="pl-PL" sz="1800" err="1" smtClean="0"/>
              <a:t>embed</a:t>
            </a:r>
            <a:r>
              <a:rPr lang="pl-PL" sz="1800" smtClean="0"/>
              <a:t> </a:t>
            </a:r>
            <a:r>
              <a:rPr lang="pl-PL" sz="1800" err="1" smtClean="0"/>
              <a:t>code</a:t>
            </a:r>
            <a:r>
              <a:rPr lang="pl-PL" sz="1800" smtClean="0"/>
              <a:t> </a:t>
            </a:r>
            <a:r>
              <a:rPr lang="pl-PL" sz="1800" err="1" smtClean="0"/>
              <a:t>instructs</a:t>
            </a:r>
            <a:r>
              <a:rPr lang="pl-PL" sz="1800" smtClean="0"/>
              <a:t> </a:t>
            </a:r>
            <a:r>
              <a:rPr lang="pl-PL" sz="1800" err="1" smtClean="0"/>
              <a:t>the</a:t>
            </a:r>
            <a:r>
              <a:rPr lang="pl-PL" sz="1800" smtClean="0"/>
              <a:t> Publisher Server to </a:t>
            </a:r>
            <a:r>
              <a:rPr lang="pl-PL" sz="1800" err="1" smtClean="0"/>
              <a:t>inject</a:t>
            </a:r>
            <a:r>
              <a:rPr lang="pl-PL" sz="1800" smtClean="0"/>
              <a:t> an </a:t>
            </a:r>
            <a:r>
              <a:rPr lang="pl-PL" sz="1800" err="1" smtClean="0"/>
              <a:t>IFrame</a:t>
            </a:r>
            <a:r>
              <a:rPr lang="pl-PL" sz="1800" smtClean="0"/>
              <a:t> element </a:t>
            </a:r>
            <a:r>
              <a:rPr lang="pl-PL" sz="1800" err="1" smtClean="0"/>
              <a:t>into</a:t>
            </a:r>
            <a:r>
              <a:rPr lang="pl-PL" sz="1800" smtClean="0"/>
              <a:t>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document</a:t>
            </a:r>
            <a:r>
              <a:rPr lang="pl-PL" sz="1800" smtClean="0"/>
              <a:t> </a:t>
            </a:r>
            <a:r>
              <a:rPr lang="pl-PL" sz="1800" err="1" smtClean="0"/>
              <a:t>being</a:t>
            </a:r>
            <a:r>
              <a:rPr lang="pl-PL" sz="1800" smtClean="0"/>
              <a:t> </a:t>
            </a:r>
            <a:r>
              <a:rPr lang="pl-PL" sz="1800" err="1" smtClean="0"/>
              <a:t>generated</a:t>
            </a:r>
            <a:r>
              <a:rPr lang="pl-PL" sz="1800" smtClean="0"/>
              <a:t>;</a:t>
            </a:r>
          </a:p>
          <a:p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payload</a:t>
            </a:r>
            <a:r>
              <a:rPr lang="pl-PL" sz="1800" smtClean="0"/>
              <a:t> (</a:t>
            </a:r>
            <a:r>
              <a:rPr lang="pl-PL" sz="1800" err="1" smtClean="0"/>
              <a:t>content</a:t>
            </a:r>
            <a:r>
              <a:rPr lang="pl-PL" sz="1800" smtClean="0"/>
              <a:t>) of </a:t>
            </a:r>
            <a:r>
              <a:rPr lang="pl-PL" sz="1800" err="1" smtClean="0"/>
              <a:t>this</a:t>
            </a:r>
            <a:r>
              <a:rPr lang="pl-PL" sz="1800" smtClean="0"/>
              <a:t> element </a:t>
            </a:r>
            <a:r>
              <a:rPr lang="pl-PL" sz="1800" err="1" smtClean="0"/>
              <a:t>is</a:t>
            </a:r>
            <a:r>
              <a:rPr lang="pl-PL" sz="1800" smtClean="0"/>
              <a:t> </a:t>
            </a:r>
            <a:r>
              <a:rPr lang="pl-PL" sz="1800" err="1" smtClean="0"/>
              <a:t>served</a:t>
            </a:r>
            <a:r>
              <a:rPr lang="pl-PL" sz="1800" smtClean="0"/>
              <a:t> by </a:t>
            </a:r>
            <a:r>
              <a:rPr lang="pl-PL" sz="1800" err="1" smtClean="0"/>
              <a:t>the</a:t>
            </a:r>
            <a:r>
              <a:rPr lang="pl-PL" sz="1800" smtClean="0"/>
              <a:t> Collage Server – thus the publication becomes a Web mashup. In </a:t>
            </a:r>
            <a:r>
              <a:rPr lang="pl-PL" sz="1800" err="1" smtClean="0"/>
              <a:t>this</a:t>
            </a:r>
            <a:r>
              <a:rPr lang="pl-PL" sz="1800" smtClean="0"/>
              <a:t> </a:t>
            </a:r>
            <a:r>
              <a:rPr lang="pl-PL" sz="1800" err="1" smtClean="0"/>
              <a:t>way</a:t>
            </a:r>
            <a:r>
              <a:rPr lang="pl-PL" sz="1800" smtClean="0"/>
              <a:t> </a:t>
            </a:r>
            <a:r>
              <a:rPr lang="pl-PL" sz="1800" err="1" smtClean="0"/>
              <a:t>asset</a:t>
            </a:r>
            <a:r>
              <a:rPr lang="pl-PL" sz="1800" smtClean="0"/>
              <a:t> </a:t>
            </a:r>
            <a:r>
              <a:rPr lang="pl-PL" sz="1800" err="1" smtClean="0"/>
              <a:t>windows</a:t>
            </a:r>
            <a:r>
              <a:rPr lang="pl-PL" sz="1800" smtClean="0"/>
              <a:t> </a:t>
            </a:r>
            <a:r>
              <a:rPr lang="pl-PL" sz="1800" err="1" smtClean="0"/>
              <a:t>can</a:t>
            </a:r>
            <a:r>
              <a:rPr lang="pl-PL" sz="1800" smtClean="0"/>
              <a:t> </a:t>
            </a:r>
            <a:r>
              <a:rPr lang="pl-PL" sz="1800" err="1" smtClean="0"/>
              <a:t>access</a:t>
            </a:r>
            <a:r>
              <a:rPr lang="pl-PL" sz="1800" smtClean="0"/>
              <a:t> </a:t>
            </a:r>
            <a:r>
              <a:rPr lang="pl-PL" sz="1800" err="1" smtClean="0"/>
              <a:t>files</a:t>
            </a:r>
            <a:r>
              <a:rPr lang="pl-PL" sz="1800" smtClean="0"/>
              <a:t> and </a:t>
            </a:r>
            <a:r>
              <a:rPr lang="pl-PL" sz="1800" err="1" smtClean="0"/>
              <a:t>experiments</a:t>
            </a:r>
            <a:r>
              <a:rPr lang="pl-PL" sz="1800" smtClean="0"/>
              <a:t> </a:t>
            </a:r>
            <a:r>
              <a:rPr lang="pl-PL" sz="1800" err="1" smtClean="0"/>
              <a:t>stored</a:t>
            </a:r>
            <a:r>
              <a:rPr lang="pl-PL" sz="1800" smtClean="0"/>
              <a:t> on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Experiment</a:t>
            </a:r>
            <a:r>
              <a:rPr lang="pl-PL" sz="1800" smtClean="0"/>
              <a:t> Host;</a:t>
            </a:r>
          </a:p>
          <a:p>
            <a:r>
              <a:rPr lang="pl-PL" sz="1800" err="1" smtClean="0"/>
              <a:t>Different</a:t>
            </a:r>
            <a:r>
              <a:rPr lang="pl-PL" sz="1800" smtClean="0"/>
              <a:t> management </a:t>
            </a:r>
            <a:r>
              <a:rPr lang="pl-PL" sz="1800" err="1" smtClean="0"/>
              <a:t>options</a:t>
            </a:r>
            <a:r>
              <a:rPr lang="pl-PL" sz="1800" smtClean="0"/>
              <a:t> </a:t>
            </a:r>
            <a:r>
              <a:rPr lang="pl-PL" sz="1800" err="1" smtClean="0"/>
              <a:t>are</a:t>
            </a:r>
            <a:r>
              <a:rPr lang="pl-PL" sz="1800" smtClean="0"/>
              <a:t> </a:t>
            </a:r>
            <a:r>
              <a:rPr lang="pl-PL" sz="1800" err="1" smtClean="0"/>
              <a:t>exposed</a:t>
            </a:r>
            <a:r>
              <a:rPr lang="pl-PL" sz="1800" smtClean="0"/>
              <a:t> by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IFrame</a:t>
            </a:r>
            <a:r>
              <a:rPr lang="pl-PL" sz="1800" smtClean="0"/>
              <a:t>, </a:t>
            </a:r>
            <a:r>
              <a:rPr lang="pl-PL" sz="1800" err="1" smtClean="0"/>
              <a:t>depending</a:t>
            </a:r>
            <a:r>
              <a:rPr lang="pl-PL" sz="1800" smtClean="0"/>
              <a:t> on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type</a:t>
            </a:r>
            <a:r>
              <a:rPr lang="pl-PL" sz="1800" smtClean="0"/>
              <a:t> of </a:t>
            </a:r>
            <a:r>
              <a:rPr lang="pl-PL" sz="1800" err="1" smtClean="0"/>
              <a:t>asset</a:t>
            </a:r>
            <a:r>
              <a:rPr lang="pl-PL" sz="1800" smtClean="0"/>
              <a:t> </a:t>
            </a:r>
            <a:r>
              <a:rPr lang="pl-PL" sz="1800" err="1" smtClean="0"/>
              <a:t>being</a:t>
            </a:r>
            <a:r>
              <a:rPr lang="pl-PL" sz="1800" smtClean="0"/>
              <a:t> </a:t>
            </a:r>
            <a:r>
              <a:rPr lang="pl-PL" sz="1800" err="1" smtClean="0"/>
              <a:t>visualized</a:t>
            </a:r>
            <a:r>
              <a:rPr lang="pl-PL" sz="1800" smtClean="0"/>
              <a:t>;</a:t>
            </a:r>
          </a:p>
          <a:p>
            <a:r>
              <a:rPr lang="pl-PL" sz="1800" smtClean="0"/>
              <a:t>As </a:t>
            </a:r>
            <a:r>
              <a:rPr lang="pl-PL" sz="1800" err="1" smtClean="0"/>
              <a:t>IFrames</a:t>
            </a:r>
            <a:r>
              <a:rPr lang="pl-PL" sz="1800" smtClean="0"/>
              <a:t> </a:t>
            </a:r>
            <a:r>
              <a:rPr lang="pl-PL" sz="1800" err="1" smtClean="0"/>
              <a:t>may</a:t>
            </a:r>
            <a:r>
              <a:rPr lang="pl-PL" sz="1800" smtClean="0"/>
              <a:t> </a:t>
            </a:r>
            <a:r>
              <a:rPr lang="pl-PL" sz="1800" err="1" smtClean="0"/>
              <a:t>communicate</a:t>
            </a:r>
            <a:r>
              <a:rPr lang="pl-PL" sz="1800" smtClean="0"/>
              <a:t> </a:t>
            </a:r>
            <a:r>
              <a:rPr lang="pl-PL" sz="1800" err="1" smtClean="0"/>
              <a:t>with</a:t>
            </a:r>
            <a:r>
              <a:rPr lang="pl-PL" sz="1800" smtClean="0"/>
              <a:t> one </a:t>
            </a:r>
            <a:r>
              <a:rPr lang="pl-PL" sz="1800" err="1" smtClean="0"/>
              <a:t>another</a:t>
            </a:r>
            <a:r>
              <a:rPr lang="pl-PL" sz="1800" smtClean="0"/>
              <a:t>, </a:t>
            </a:r>
            <a:r>
              <a:rPr lang="pl-PL" sz="1800" err="1" smtClean="0"/>
              <a:t>it</a:t>
            </a:r>
            <a:r>
              <a:rPr lang="pl-PL" sz="1800" smtClean="0"/>
              <a:t> </a:t>
            </a:r>
            <a:r>
              <a:rPr lang="pl-PL" sz="1800" err="1" smtClean="0"/>
              <a:t>is</a:t>
            </a:r>
            <a:r>
              <a:rPr lang="pl-PL" sz="1800" smtClean="0"/>
              <a:t> </a:t>
            </a:r>
            <a:r>
              <a:rPr lang="pl-PL" sz="1800" err="1" smtClean="0"/>
              <a:t>possible</a:t>
            </a:r>
            <a:r>
              <a:rPr lang="pl-PL" sz="1800" smtClean="0"/>
              <a:t> to </a:t>
            </a:r>
            <a:r>
              <a:rPr lang="pl-PL" sz="1800" err="1" smtClean="0"/>
              <a:t>refresh</a:t>
            </a:r>
            <a:r>
              <a:rPr lang="pl-PL" sz="1800" smtClean="0"/>
              <a:t> </a:t>
            </a:r>
            <a:r>
              <a:rPr lang="pl-PL" sz="1800" err="1" smtClean="0"/>
              <a:t>output</a:t>
            </a:r>
            <a:r>
              <a:rPr lang="pl-PL" sz="1800" smtClean="0"/>
              <a:t> </a:t>
            </a:r>
            <a:r>
              <a:rPr lang="pl-PL" sz="1800" err="1" smtClean="0"/>
              <a:t>assets</a:t>
            </a:r>
            <a:r>
              <a:rPr lang="pl-PL" sz="1800" smtClean="0"/>
              <a:t> </a:t>
            </a:r>
            <a:r>
              <a:rPr lang="pl-PL" sz="1800" err="1" smtClean="0"/>
              <a:t>when</a:t>
            </a:r>
            <a:r>
              <a:rPr lang="pl-PL" sz="1800" smtClean="0"/>
              <a:t>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snippet</a:t>
            </a:r>
            <a:r>
              <a:rPr lang="pl-PL" sz="1800" smtClean="0"/>
              <a:t> upon </a:t>
            </a:r>
            <a:r>
              <a:rPr lang="pl-PL" sz="1800" err="1" smtClean="0"/>
              <a:t>which</a:t>
            </a:r>
            <a:r>
              <a:rPr lang="pl-PL" sz="1800" smtClean="0"/>
              <a:t> </a:t>
            </a:r>
            <a:r>
              <a:rPr lang="pl-PL" sz="1800" err="1" smtClean="0"/>
              <a:t>they</a:t>
            </a:r>
            <a:r>
              <a:rPr lang="pl-PL" sz="1800" smtClean="0"/>
              <a:t> </a:t>
            </a:r>
            <a:r>
              <a:rPr lang="pl-PL" sz="1800" err="1" smtClean="0"/>
              <a:t>are</a:t>
            </a:r>
            <a:r>
              <a:rPr lang="pl-PL" sz="1800" smtClean="0"/>
              <a:t> </a:t>
            </a:r>
            <a:r>
              <a:rPr lang="pl-PL" sz="1800" err="1" smtClean="0"/>
              <a:t>based</a:t>
            </a:r>
            <a:r>
              <a:rPr lang="pl-PL" sz="1800" smtClean="0"/>
              <a:t> finishes executing. </a:t>
            </a:r>
            <a:r>
              <a:rPr lang="pl-PL" sz="1800" err="1" smtClean="0"/>
              <a:t>This</a:t>
            </a:r>
            <a:r>
              <a:rPr lang="pl-PL" sz="1800" smtClean="0"/>
              <a:t> </a:t>
            </a:r>
            <a:r>
              <a:rPr lang="pl-PL" sz="1800" err="1" smtClean="0"/>
              <a:t>is</a:t>
            </a:r>
            <a:r>
              <a:rPr lang="pl-PL" sz="1800" smtClean="0"/>
              <a:t> </a:t>
            </a:r>
            <a:r>
              <a:rPr lang="pl-PL" sz="1800" err="1" smtClean="0"/>
              <a:t>handled</a:t>
            </a:r>
            <a:r>
              <a:rPr lang="pl-PL" sz="1800" smtClean="0"/>
              <a:t> </a:t>
            </a:r>
            <a:r>
              <a:rPr lang="pl-PL" sz="1800" err="1" smtClean="0"/>
              <a:t>automatically</a:t>
            </a:r>
            <a:r>
              <a:rPr lang="pl-PL" sz="1800" smtClean="0"/>
              <a:t> by </a:t>
            </a:r>
            <a:r>
              <a:rPr lang="pl-PL" sz="1800" err="1" smtClean="0"/>
              <a:t>the</a:t>
            </a:r>
            <a:r>
              <a:rPr lang="pl-PL" sz="1800" smtClean="0"/>
              <a:t> Collage Server.</a:t>
            </a:r>
            <a:endParaRPr lang="en-US" sz="1800"/>
          </a:p>
        </p:txBody>
      </p:sp>
      <p:grpSp>
        <p:nvGrpSpPr>
          <p:cNvPr id="170" name="Grupa 169"/>
          <p:cNvGrpSpPr/>
          <p:nvPr/>
        </p:nvGrpSpPr>
        <p:grpSpPr>
          <a:xfrm>
            <a:off x="5148064" y="1844824"/>
            <a:ext cx="3240360" cy="3960440"/>
            <a:chOff x="5580112" y="2430804"/>
            <a:chExt cx="2592288" cy="3960440"/>
          </a:xfrm>
        </p:grpSpPr>
        <p:sp>
          <p:nvSpPr>
            <p:cNvPr id="151" name="Prostokąt 150"/>
            <p:cNvSpPr/>
            <p:nvPr/>
          </p:nvSpPr>
          <p:spPr>
            <a:xfrm>
              <a:off x="5868144" y="3574931"/>
              <a:ext cx="1224136" cy="114412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Łącznik prosty 33"/>
            <p:cNvCxnSpPr/>
            <p:nvPr/>
          </p:nvCxnSpPr>
          <p:spPr>
            <a:xfrm>
              <a:off x="5888718" y="3054378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/>
            <p:cNvCxnSpPr/>
            <p:nvPr/>
          </p:nvCxnSpPr>
          <p:spPr>
            <a:xfrm>
              <a:off x="5888718" y="3141639"/>
              <a:ext cx="169733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35"/>
            <p:cNvCxnSpPr/>
            <p:nvPr/>
          </p:nvCxnSpPr>
          <p:spPr>
            <a:xfrm>
              <a:off x="5888718" y="3228899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36"/>
            <p:cNvCxnSpPr/>
            <p:nvPr/>
          </p:nvCxnSpPr>
          <p:spPr>
            <a:xfrm>
              <a:off x="5888718" y="3316160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Łącznik prosty 37"/>
            <p:cNvCxnSpPr/>
            <p:nvPr/>
          </p:nvCxnSpPr>
          <p:spPr>
            <a:xfrm>
              <a:off x="5888718" y="3403422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Łącznik prosty 38"/>
            <p:cNvCxnSpPr/>
            <p:nvPr/>
          </p:nvCxnSpPr>
          <p:spPr>
            <a:xfrm>
              <a:off x="5888718" y="3490682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Łącznik prosty 40"/>
            <p:cNvCxnSpPr/>
            <p:nvPr/>
          </p:nvCxnSpPr>
          <p:spPr>
            <a:xfrm>
              <a:off x="7164288" y="3665203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Łącznik prosty 41"/>
            <p:cNvCxnSpPr/>
            <p:nvPr/>
          </p:nvCxnSpPr>
          <p:spPr>
            <a:xfrm>
              <a:off x="7164288" y="3752465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Łącznik prosty 42"/>
            <p:cNvCxnSpPr/>
            <p:nvPr/>
          </p:nvCxnSpPr>
          <p:spPr>
            <a:xfrm>
              <a:off x="7164288" y="3839726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Łącznik prosty 43"/>
            <p:cNvCxnSpPr/>
            <p:nvPr/>
          </p:nvCxnSpPr>
          <p:spPr>
            <a:xfrm>
              <a:off x="7164288" y="3926986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Łącznik prosty 44"/>
            <p:cNvCxnSpPr/>
            <p:nvPr/>
          </p:nvCxnSpPr>
          <p:spPr>
            <a:xfrm>
              <a:off x="7164288" y="4014247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Łącznik prosty 45"/>
            <p:cNvCxnSpPr/>
            <p:nvPr/>
          </p:nvCxnSpPr>
          <p:spPr>
            <a:xfrm>
              <a:off x="7164288" y="4101508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Łącznik prosty 46"/>
            <p:cNvCxnSpPr/>
            <p:nvPr/>
          </p:nvCxnSpPr>
          <p:spPr>
            <a:xfrm>
              <a:off x="7164288" y="4188769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/>
            <p:cNvCxnSpPr/>
            <p:nvPr/>
          </p:nvCxnSpPr>
          <p:spPr>
            <a:xfrm>
              <a:off x="7164288" y="4276030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prosty 48"/>
            <p:cNvCxnSpPr/>
            <p:nvPr/>
          </p:nvCxnSpPr>
          <p:spPr>
            <a:xfrm>
              <a:off x="7164288" y="4363290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prosty 49"/>
            <p:cNvCxnSpPr/>
            <p:nvPr/>
          </p:nvCxnSpPr>
          <p:spPr>
            <a:xfrm>
              <a:off x="7164288" y="4450552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Łącznik prosty 50"/>
            <p:cNvCxnSpPr/>
            <p:nvPr/>
          </p:nvCxnSpPr>
          <p:spPr>
            <a:xfrm>
              <a:off x="7164288" y="4537812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 prosty 51"/>
            <p:cNvCxnSpPr/>
            <p:nvPr/>
          </p:nvCxnSpPr>
          <p:spPr>
            <a:xfrm>
              <a:off x="7164288" y="4719058"/>
              <a:ext cx="60863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76"/>
            <p:cNvCxnSpPr/>
            <p:nvPr/>
          </p:nvCxnSpPr>
          <p:spPr>
            <a:xfrm>
              <a:off x="5888718" y="4893494"/>
              <a:ext cx="92581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Łącznik prosty 77"/>
            <p:cNvCxnSpPr/>
            <p:nvPr/>
          </p:nvCxnSpPr>
          <p:spPr>
            <a:xfrm>
              <a:off x="5888718" y="4997737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Łącznik prosty 78"/>
            <p:cNvCxnSpPr/>
            <p:nvPr/>
          </p:nvCxnSpPr>
          <p:spPr>
            <a:xfrm>
              <a:off x="5888718" y="5084415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Łącznik prosty 79"/>
            <p:cNvCxnSpPr/>
            <p:nvPr/>
          </p:nvCxnSpPr>
          <p:spPr>
            <a:xfrm>
              <a:off x="5888718" y="5171093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Łącznik prosty 80"/>
            <p:cNvCxnSpPr/>
            <p:nvPr/>
          </p:nvCxnSpPr>
          <p:spPr>
            <a:xfrm>
              <a:off x="5888718" y="5257771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/>
            <p:cNvCxnSpPr/>
            <p:nvPr/>
          </p:nvCxnSpPr>
          <p:spPr>
            <a:xfrm>
              <a:off x="5888718" y="5344449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/>
            <p:cNvCxnSpPr/>
            <p:nvPr/>
          </p:nvCxnSpPr>
          <p:spPr>
            <a:xfrm>
              <a:off x="5888718" y="5431127"/>
              <a:ext cx="138872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/>
            <p:cNvCxnSpPr/>
            <p:nvPr/>
          </p:nvCxnSpPr>
          <p:spPr>
            <a:xfrm>
              <a:off x="5888718" y="5517805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/>
            <p:cNvCxnSpPr/>
            <p:nvPr/>
          </p:nvCxnSpPr>
          <p:spPr>
            <a:xfrm>
              <a:off x="5888718" y="5604484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Łącznik prosty 85"/>
            <p:cNvCxnSpPr/>
            <p:nvPr/>
          </p:nvCxnSpPr>
          <p:spPr>
            <a:xfrm>
              <a:off x="5888718" y="5691161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Łącznik prosty 86"/>
            <p:cNvCxnSpPr/>
            <p:nvPr/>
          </p:nvCxnSpPr>
          <p:spPr>
            <a:xfrm>
              <a:off x="5888718" y="5777839"/>
              <a:ext cx="30860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Łącznik prosty 87"/>
            <p:cNvCxnSpPr/>
            <p:nvPr/>
          </p:nvCxnSpPr>
          <p:spPr>
            <a:xfrm>
              <a:off x="5888718" y="5864518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Łącznik prosty 88"/>
            <p:cNvCxnSpPr/>
            <p:nvPr/>
          </p:nvCxnSpPr>
          <p:spPr>
            <a:xfrm>
              <a:off x="5888718" y="5951195"/>
              <a:ext cx="200593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Prostokąt 118"/>
            <p:cNvSpPr/>
            <p:nvPr/>
          </p:nvSpPr>
          <p:spPr>
            <a:xfrm>
              <a:off x="5940152" y="3798955"/>
              <a:ext cx="1080120" cy="744083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Łącznik prosty 138"/>
            <p:cNvCxnSpPr/>
            <p:nvPr/>
          </p:nvCxnSpPr>
          <p:spPr>
            <a:xfrm rot="5400000">
              <a:off x="3775912" y="4587044"/>
              <a:ext cx="36084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Łącznik prosty 139"/>
            <p:cNvCxnSpPr/>
            <p:nvPr/>
          </p:nvCxnSpPr>
          <p:spPr>
            <a:xfrm rot="10800000">
              <a:off x="5580112" y="6391244"/>
              <a:ext cx="2448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Łącznik prosty 149"/>
            <p:cNvCxnSpPr/>
            <p:nvPr/>
          </p:nvCxnSpPr>
          <p:spPr>
            <a:xfrm>
              <a:off x="7164288" y="3574931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Łącznik prosty 152"/>
            <p:cNvCxnSpPr/>
            <p:nvPr/>
          </p:nvCxnSpPr>
          <p:spPr>
            <a:xfrm>
              <a:off x="7164288" y="4631048"/>
              <a:ext cx="730367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pole tekstowe 153"/>
            <p:cNvSpPr txBox="1"/>
            <p:nvPr/>
          </p:nvSpPr>
          <p:spPr>
            <a:xfrm>
              <a:off x="5884046" y="4514714"/>
              <a:ext cx="12673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800" b="1" err="1" smtClean="0">
                  <a:solidFill>
                    <a:schemeClr val="accent1">
                      <a:lumMod val="75000"/>
                    </a:schemeClr>
                  </a:solidFill>
                </a:rPr>
                <a:t>Download</a:t>
              </a:r>
              <a:r>
                <a:rPr lang="pl-PL" sz="800" b="1" smtClean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pl-PL" sz="800" b="1" err="1" smtClean="0">
                  <a:solidFill>
                    <a:schemeClr val="accent1">
                      <a:lumMod val="75000"/>
                    </a:schemeClr>
                  </a:solidFill>
                </a:rPr>
                <a:t>Upload</a:t>
              </a:r>
              <a:r>
                <a:rPr lang="pl-PL" sz="800" b="1" smtClean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pl-PL" sz="800" b="1" err="1" smtClean="0">
                  <a:solidFill>
                    <a:schemeClr val="accent1">
                      <a:lumMod val="75000"/>
                    </a:schemeClr>
                  </a:solidFill>
                </a:rPr>
                <a:t>Open</a:t>
              </a:r>
              <a:endParaRPr lang="en-US" sz="8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5" name="pole tekstowe 154"/>
            <p:cNvSpPr txBox="1"/>
            <p:nvPr/>
          </p:nvSpPr>
          <p:spPr>
            <a:xfrm>
              <a:off x="6091573" y="3538740"/>
              <a:ext cx="76585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050" err="1" smtClean="0">
                  <a:solidFill>
                    <a:schemeClr val="accent1">
                      <a:lumMod val="75000"/>
                    </a:schemeClr>
                  </a:solidFill>
                </a:rPr>
                <a:t>IFrame</a:t>
              </a:r>
              <a:r>
                <a:rPr lang="pl-PL" sz="105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pl-PL" sz="1050" err="1" smtClean="0">
                  <a:solidFill>
                    <a:schemeClr val="accent1">
                      <a:lumMod val="75000"/>
                    </a:schemeClr>
                  </a:solidFill>
                </a:rPr>
                <a:t>widget</a:t>
              </a:r>
              <a:endParaRPr lang="en-US" sz="105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6" name="pole tekstowe 155"/>
            <p:cNvSpPr txBox="1"/>
            <p:nvPr/>
          </p:nvSpPr>
          <p:spPr>
            <a:xfrm>
              <a:off x="5905624" y="3879590"/>
              <a:ext cx="1137747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050" err="1" smtClean="0">
                  <a:solidFill>
                    <a:srgbClr val="7030A0"/>
                  </a:solidFill>
                </a:rPr>
                <a:t>Asset</a:t>
              </a:r>
              <a:r>
                <a:rPr lang="pl-PL" sz="1050" smtClean="0">
                  <a:solidFill>
                    <a:srgbClr val="7030A0"/>
                  </a:solidFill>
                </a:rPr>
                <a:t> </a:t>
              </a:r>
              <a:r>
                <a:rPr lang="pl-PL" sz="1050" err="1" smtClean="0">
                  <a:solidFill>
                    <a:srgbClr val="7030A0"/>
                  </a:solidFill>
                </a:rPr>
                <a:t>payload</a:t>
              </a:r>
              <a:endParaRPr lang="pl-PL" sz="1050" smtClean="0">
                <a:solidFill>
                  <a:srgbClr val="7030A0"/>
                </a:solidFill>
              </a:endParaRPr>
            </a:p>
            <a:p>
              <a:pPr algn="ctr"/>
              <a:r>
                <a:rPr lang="pl-PL" sz="1050" smtClean="0">
                  <a:solidFill>
                    <a:srgbClr val="7030A0"/>
                  </a:solidFill>
                </a:rPr>
                <a:t>(</a:t>
              </a:r>
              <a:r>
                <a:rPr lang="pl-PL" sz="1050" err="1" smtClean="0">
                  <a:solidFill>
                    <a:srgbClr val="7030A0"/>
                  </a:solidFill>
                </a:rPr>
                <a:t>served</a:t>
              </a:r>
              <a:r>
                <a:rPr lang="pl-PL" sz="1050" smtClean="0">
                  <a:solidFill>
                    <a:srgbClr val="7030A0"/>
                  </a:solidFill>
                </a:rPr>
                <a:t> by </a:t>
              </a:r>
              <a:r>
                <a:rPr lang="pl-PL" sz="1050" err="1" smtClean="0">
                  <a:solidFill>
                    <a:srgbClr val="7030A0"/>
                  </a:solidFill>
                </a:rPr>
                <a:t>the</a:t>
              </a:r>
              <a:endParaRPr lang="pl-PL" sz="1050" smtClean="0">
                <a:solidFill>
                  <a:srgbClr val="7030A0"/>
                </a:solidFill>
              </a:endParaRPr>
            </a:p>
            <a:p>
              <a:pPr algn="ctr"/>
              <a:r>
                <a:rPr lang="pl-PL" sz="1050" smtClean="0">
                  <a:solidFill>
                    <a:srgbClr val="7030A0"/>
                  </a:solidFill>
                </a:rPr>
                <a:t>Collage Server via SSL)</a:t>
              </a:r>
              <a:endParaRPr lang="en-US" sz="1050">
                <a:solidFill>
                  <a:srgbClr val="7030A0"/>
                </a:solidFill>
              </a:endParaRPr>
            </a:p>
          </p:txBody>
        </p:sp>
        <p:cxnSp>
          <p:nvCxnSpPr>
            <p:cNvPr id="158" name="Łącznik prosty 157"/>
            <p:cNvCxnSpPr/>
            <p:nvPr/>
          </p:nvCxnSpPr>
          <p:spPr>
            <a:xfrm rot="5400000">
              <a:off x="5536107" y="2650828"/>
              <a:ext cx="880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>
            <a:xfrm rot="5400000">
              <a:off x="5536107" y="2474809"/>
              <a:ext cx="880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>
            <a:xfrm>
              <a:off x="8100392" y="6391244"/>
              <a:ext cx="72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err="1" smtClean="0"/>
              <a:t>Interacting</a:t>
            </a:r>
            <a:r>
              <a:rPr lang="pl-PL" sz="3600" smtClean="0"/>
              <a:t> </a:t>
            </a:r>
            <a:r>
              <a:rPr lang="pl-PL" sz="3600" err="1" smtClean="0"/>
              <a:t>with</a:t>
            </a:r>
            <a:r>
              <a:rPr lang="pl-PL" sz="3600" smtClean="0"/>
              <a:t> an </a:t>
            </a:r>
            <a:r>
              <a:rPr lang="pl-PL" sz="3600" err="1" smtClean="0"/>
              <a:t>Executable</a:t>
            </a:r>
            <a:r>
              <a:rPr lang="pl-PL" sz="3600" smtClean="0"/>
              <a:t> Paper – a </a:t>
            </a:r>
            <a:r>
              <a:rPr lang="pl-PL" sz="3600" err="1" smtClean="0"/>
              <a:t>detailed</a:t>
            </a:r>
            <a:r>
              <a:rPr lang="pl-PL" sz="3600" smtClean="0"/>
              <a:t> </a:t>
            </a:r>
            <a:r>
              <a:rPr lang="pl-PL" sz="3600" err="1" smtClean="0"/>
              <a:t>view</a:t>
            </a:r>
            <a:r>
              <a:rPr lang="pl-PL" sz="3600" smtClean="0"/>
              <a:t> (1/2)</a:t>
            </a:r>
            <a:endParaRPr lang="en-US" sz="3600"/>
          </a:p>
        </p:txBody>
      </p:sp>
      <p:sp>
        <p:nvSpPr>
          <p:cNvPr id="6" name="pole tekstowe 5"/>
          <p:cNvSpPr txBox="1"/>
          <p:nvPr/>
        </p:nvSpPr>
        <p:spPr>
          <a:xfrm>
            <a:off x="1907704" y="3520753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smtClean="0"/>
              <a:t>1a. </a:t>
            </a:r>
            <a:r>
              <a:rPr lang="pl-PL" sz="1100" err="1" smtClean="0"/>
              <a:t>Reader</a:t>
            </a:r>
            <a:r>
              <a:rPr lang="pl-PL" sz="1100" smtClean="0"/>
              <a:t> </a:t>
            </a:r>
            <a:r>
              <a:rPr lang="pl-PL" sz="1100" err="1" smtClean="0"/>
              <a:t>navigates</a:t>
            </a:r>
            <a:r>
              <a:rPr lang="pl-PL" sz="1100" smtClean="0"/>
              <a:t> to URL </a:t>
            </a:r>
            <a:r>
              <a:rPr lang="pl-PL" sz="1100" err="1" smtClean="0"/>
              <a:t>which</a:t>
            </a:r>
            <a:r>
              <a:rPr lang="pl-PL" sz="1100" smtClean="0"/>
              <a:t> </a:t>
            </a:r>
            <a:r>
              <a:rPr lang="pl-PL" sz="1100" err="1" smtClean="0"/>
              <a:t>houses</a:t>
            </a:r>
            <a:r>
              <a:rPr lang="pl-PL" sz="1100" smtClean="0"/>
              <a:t> </a:t>
            </a:r>
            <a:r>
              <a:rPr lang="pl-PL" sz="1100" err="1" smtClean="0"/>
              <a:t>the</a:t>
            </a:r>
            <a:r>
              <a:rPr lang="pl-PL" sz="1100" smtClean="0"/>
              <a:t> </a:t>
            </a:r>
            <a:r>
              <a:rPr lang="pl-PL" sz="1100" err="1" smtClean="0"/>
              <a:t>publication</a:t>
            </a:r>
            <a:endParaRPr lang="pl-PL" sz="1100" smtClean="0"/>
          </a:p>
        </p:txBody>
      </p:sp>
      <p:cxnSp>
        <p:nvCxnSpPr>
          <p:cNvPr id="8" name="Łącznik prosty ze strzałką 7"/>
          <p:cNvCxnSpPr/>
          <p:nvPr/>
        </p:nvCxnSpPr>
        <p:spPr>
          <a:xfrm>
            <a:off x="2051720" y="4024809"/>
            <a:ext cx="1944216" cy="1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upa 144"/>
          <p:cNvGrpSpPr/>
          <p:nvPr/>
        </p:nvGrpSpPr>
        <p:grpSpPr>
          <a:xfrm>
            <a:off x="4139952" y="3448745"/>
            <a:ext cx="1033715" cy="1368152"/>
            <a:chOff x="4427984" y="1484784"/>
            <a:chExt cx="2448272" cy="3240360"/>
          </a:xfrm>
        </p:grpSpPr>
        <p:grpSp>
          <p:nvGrpSpPr>
            <p:cNvPr id="9" name="Grupa 8"/>
            <p:cNvGrpSpPr/>
            <p:nvPr/>
          </p:nvGrpSpPr>
          <p:grpSpPr>
            <a:xfrm>
              <a:off x="4427984" y="1484784"/>
              <a:ext cx="2448272" cy="3240360"/>
              <a:chOff x="1691680" y="3356992"/>
              <a:chExt cx="2448272" cy="3240360"/>
            </a:xfrm>
          </p:grpSpPr>
          <p:sp>
            <p:nvSpPr>
              <p:cNvPr id="10" name="Prostokąt 9"/>
              <p:cNvSpPr/>
              <p:nvPr/>
            </p:nvSpPr>
            <p:spPr>
              <a:xfrm>
                <a:off x="1691680" y="3356992"/>
                <a:ext cx="2448272" cy="324036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upa 32"/>
              <p:cNvGrpSpPr/>
              <p:nvPr/>
            </p:nvGrpSpPr>
            <p:grpSpPr>
              <a:xfrm>
                <a:off x="1835696" y="3501008"/>
                <a:ext cx="2151856" cy="187975"/>
                <a:chOff x="1835696" y="3501008"/>
                <a:chExt cx="2151856" cy="187975"/>
              </a:xfrm>
            </p:grpSpPr>
            <p:sp>
              <p:nvSpPr>
                <p:cNvPr id="140" name="Prostokąt 6"/>
                <p:cNvSpPr/>
                <p:nvPr/>
              </p:nvSpPr>
              <p:spPr>
                <a:xfrm>
                  <a:off x="1835696" y="3501008"/>
                  <a:ext cx="2151856" cy="6362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Prostokąt 140"/>
                <p:cNvSpPr/>
                <p:nvPr/>
              </p:nvSpPr>
              <p:spPr>
                <a:xfrm>
                  <a:off x="2303748" y="3625359"/>
                  <a:ext cx="1215752" cy="63624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upa 20"/>
              <p:cNvGrpSpPr/>
              <p:nvPr/>
            </p:nvGrpSpPr>
            <p:grpSpPr>
              <a:xfrm>
                <a:off x="2267744" y="3789040"/>
                <a:ext cx="1279314" cy="87917"/>
                <a:chOff x="2212566" y="3827389"/>
                <a:chExt cx="1279314" cy="87917"/>
              </a:xfrm>
            </p:grpSpPr>
            <p:grpSp>
              <p:nvGrpSpPr>
                <p:cNvPr id="132" name="Grupa 12"/>
                <p:cNvGrpSpPr/>
                <p:nvPr/>
              </p:nvGrpSpPr>
              <p:grpSpPr>
                <a:xfrm>
                  <a:off x="2212566" y="3827389"/>
                  <a:ext cx="576064" cy="87917"/>
                  <a:chOff x="2195736" y="3861048"/>
                  <a:chExt cx="576064" cy="87917"/>
                </a:xfrm>
              </p:grpSpPr>
              <p:cxnSp>
                <p:nvCxnSpPr>
                  <p:cNvPr id="137" name="Łącznik prosty 136"/>
                  <p:cNvCxnSpPr/>
                  <p:nvPr/>
                </p:nvCxnSpPr>
                <p:spPr>
                  <a:xfrm>
                    <a:off x="2195736" y="3861048"/>
                    <a:ext cx="487226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Łącznik prosty 137"/>
                  <p:cNvCxnSpPr/>
                  <p:nvPr/>
                </p:nvCxnSpPr>
                <p:spPr>
                  <a:xfrm>
                    <a:off x="2195736" y="3905006"/>
                    <a:ext cx="576064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Łącznik prosty 138"/>
                  <p:cNvCxnSpPr/>
                  <p:nvPr/>
                </p:nvCxnSpPr>
                <p:spPr>
                  <a:xfrm>
                    <a:off x="2195736" y="3948965"/>
                    <a:ext cx="576064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upa 13"/>
                <p:cNvGrpSpPr/>
                <p:nvPr/>
              </p:nvGrpSpPr>
              <p:grpSpPr>
                <a:xfrm>
                  <a:off x="2915816" y="3827389"/>
                  <a:ext cx="576064" cy="87917"/>
                  <a:chOff x="2195736" y="3861048"/>
                  <a:chExt cx="576064" cy="87917"/>
                </a:xfrm>
              </p:grpSpPr>
              <p:cxnSp>
                <p:nvCxnSpPr>
                  <p:cNvPr id="134" name="Łącznik prosty 133"/>
                  <p:cNvCxnSpPr/>
                  <p:nvPr/>
                </p:nvCxnSpPr>
                <p:spPr>
                  <a:xfrm>
                    <a:off x="2195736" y="3861048"/>
                    <a:ext cx="504056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Łącznik prosty 134"/>
                  <p:cNvCxnSpPr/>
                  <p:nvPr/>
                </p:nvCxnSpPr>
                <p:spPr>
                  <a:xfrm>
                    <a:off x="2195736" y="3905007"/>
                    <a:ext cx="576064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Łącznik prosty 135"/>
                  <p:cNvCxnSpPr/>
                  <p:nvPr/>
                </p:nvCxnSpPr>
                <p:spPr>
                  <a:xfrm>
                    <a:off x="2195736" y="3948965"/>
                    <a:ext cx="432048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Łącznik prosty 12"/>
              <p:cNvCxnSpPr/>
              <p:nvPr/>
            </p:nvCxnSpPr>
            <p:spPr>
              <a:xfrm>
                <a:off x="1835696" y="4291401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upa 33"/>
              <p:cNvGrpSpPr/>
              <p:nvPr/>
            </p:nvGrpSpPr>
            <p:grpSpPr>
              <a:xfrm>
                <a:off x="2123143" y="3975068"/>
                <a:ext cx="1512168" cy="155724"/>
                <a:chOff x="2119486" y="4005064"/>
                <a:chExt cx="1512168" cy="155724"/>
              </a:xfrm>
            </p:grpSpPr>
            <p:cxnSp>
              <p:nvCxnSpPr>
                <p:cNvPr id="127" name="Łącznik prosty 126"/>
                <p:cNvCxnSpPr/>
                <p:nvPr/>
              </p:nvCxnSpPr>
              <p:spPr>
                <a:xfrm>
                  <a:off x="2119486" y="4005064"/>
                  <a:ext cx="151216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>
                <a:xfrm>
                  <a:off x="2119486" y="4043995"/>
                  <a:ext cx="151216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>
                <a:xfrm>
                  <a:off x="2119486" y="4082926"/>
                  <a:ext cx="151216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>
                <a:xfrm>
                  <a:off x="2119486" y="4121857"/>
                  <a:ext cx="151216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Łącznik prosty 130"/>
                <p:cNvCxnSpPr/>
                <p:nvPr/>
              </p:nvCxnSpPr>
              <p:spPr>
                <a:xfrm>
                  <a:off x="2119486" y="4160788"/>
                  <a:ext cx="122837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Łącznik prosty 14"/>
              <p:cNvCxnSpPr/>
              <p:nvPr/>
            </p:nvCxnSpPr>
            <p:spPr>
              <a:xfrm>
                <a:off x="1835696" y="4334149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Łącznik prosty 15"/>
              <p:cNvCxnSpPr/>
              <p:nvPr/>
            </p:nvCxnSpPr>
            <p:spPr>
              <a:xfrm>
                <a:off x="1835696" y="4369143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Łącznik prosty 16"/>
              <p:cNvCxnSpPr/>
              <p:nvPr/>
            </p:nvCxnSpPr>
            <p:spPr>
              <a:xfrm>
                <a:off x="1835696" y="440413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Łącznik prosty 17"/>
              <p:cNvCxnSpPr/>
              <p:nvPr/>
            </p:nvCxnSpPr>
            <p:spPr>
              <a:xfrm>
                <a:off x="1835696" y="4439131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18"/>
              <p:cNvCxnSpPr/>
              <p:nvPr/>
            </p:nvCxnSpPr>
            <p:spPr>
              <a:xfrm>
                <a:off x="1835696" y="4474125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Łącznik prosty 19"/>
              <p:cNvCxnSpPr/>
              <p:nvPr/>
            </p:nvCxnSpPr>
            <p:spPr>
              <a:xfrm>
                <a:off x="1835696" y="4509120"/>
                <a:ext cx="64807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Łącznik prosty 20"/>
              <p:cNvCxnSpPr/>
              <p:nvPr/>
            </p:nvCxnSpPr>
            <p:spPr>
              <a:xfrm>
                <a:off x="2987824" y="4293096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Łącznik prosty 21"/>
              <p:cNvCxnSpPr/>
              <p:nvPr/>
            </p:nvCxnSpPr>
            <p:spPr>
              <a:xfrm>
                <a:off x="2987824" y="4329100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Łącznik prosty 22"/>
              <p:cNvCxnSpPr/>
              <p:nvPr/>
            </p:nvCxnSpPr>
            <p:spPr>
              <a:xfrm>
                <a:off x="2987824" y="4365104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Łącznik prosty 23"/>
              <p:cNvCxnSpPr/>
              <p:nvPr/>
            </p:nvCxnSpPr>
            <p:spPr>
              <a:xfrm>
                <a:off x="2987824" y="4401108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Łącznik prosty 24"/>
              <p:cNvCxnSpPr/>
              <p:nvPr/>
            </p:nvCxnSpPr>
            <p:spPr>
              <a:xfrm>
                <a:off x="2987824" y="4437112"/>
                <a:ext cx="79208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>
              <a:xfrm>
                <a:off x="2987824" y="4473116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>
              <a:xfrm>
                <a:off x="1835696" y="4579433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>
              <a:xfrm>
                <a:off x="1835696" y="4622181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>
              <a:xfrm>
                <a:off x="1835696" y="4657175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>
              <a:xfrm>
                <a:off x="1835696" y="4692169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>
              <a:xfrm>
                <a:off x="1835696" y="4727163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>
              <a:xfrm>
                <a:off x="1835696" y="476215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>
              <a:xfrm>
                <a:off x="1835696" y="4797152"/>
                <a:ext cx="8640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>
              <a:xfrm>
                <a:off x="1835696" y="512623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>
              <a:xfrm>
                <a:off x="1835696" y="5162021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>
              <a:xfrm>
                <a:off x="1835696" y="5197805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>
              <a:xfrm>
                <a:off x="1835696" y="5233589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>
              <a:xfrm>
                <a:off x="1835696" y="5269373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Łącznik prosty 38"/>
              <p:cNvCxnSpPr/>
              <p:nvPr/>
            </p:nvCxnSpPr>
            <p:spPr>
              <a:xfrm>
                <a:off x="1835696" y="530515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Łącznik prosty 39"/>
              <p:cNvCxnSpPr/>
              <p:nvPr/>
            </p:nvCxnSpPr>
            <p:spPr>
              <a:xfrm>
                <a:off x="1835696" y="5340941"/>
                <a:ext cx="79208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Łącznik prosty 40"/>
              <p:cNvCxnSpPr/>
              <p:nvPr/>
            </p:nvCxnSpPr>
            <p:spPr>
              <a:xfrm>
                <a:off x="1835696" y="5376725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>
              <a:xfrm>
                <a:off x="1835696" y="5412509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>
              <a:xfrm>
                <a:off x="1835696" y="5448293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>
              <a:xfrm>
                <a:off x="1835696" y="548407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>
              <a:xfrm>
                <a:off x="1835696" y="5519861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>
              <a:xfrm>
                <a:off x="2339752" y="5555645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>
              <a:xfrm>
                <a:off x="2339752" y="5591429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>
              <a:xfrm>
                <a:off x="2339752" y="5627213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>
              <a:xfrm>
                <a:off x="2339752" y="5662997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>
              <a:xfrm>
                <a:off x="2339752" y="5698781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>
              <a:xfrm>
                <a:off x="2339752" y="5734565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>
              <a:xfrm>
                <a:off x="2339752" y="5770349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>
              <a:xfrm>
                <a:off x="2339752" y="5806133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>
              <a:xfrm>
                <a:off x="2339752" y="5841917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Łącznik prosty 54"/>
              <p:cNvCxnSpPr/>
              <p:nvPr/>
            </p:nvCxnSpPr>
            <p:spPr>
              <a:xfrm>
                <a:off x="2339752" y="5877701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Łącznik prosty 55"/>
              <p:cNvCxnSpPr/>
              <p:nvPr/>
            </p:nvCxnSpPr>
            <p:spPr>
              <a:xfrm>
                <a:off x="2339752" y="5913485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Łącznik prosty 56"/>
              <p:cNvCxnSpPr/>
              <p:nvPr/>
            </p:nvCxnSpPr>
            <p:spPr>
              <a:xfrm>
                <a:off x="2339752" y="5949280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Łącznik prosty 57"/>
              <p:cNvCxnSpPr/>
              <p:nvPr/>
            </p:nvCxnSpPr>
            <p:spPr>
              <a:xfrm>
                <a:off x="2987824" y="4509120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Łącznik prosty 58"/>
              <p:cNvCxnSpPr/>
              <p:nvPr/>
            </p:nvCxnSpPr>
            <p:spPr>
              <a:xfrm>
                <a:off x="2987824" y="4545124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Łącznik prosty 59"/>
              <p:cNvCxnSpPr/>
              <p:nvPr/>
            </p:nvCxnSpPr>
            <p:spPr>
              <a:xfrm>
                <a:off x="2987824" y="4581128"/>
                <a:ext cx="57606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Łącznik prosty 60"/>
              <p:cNvCxnSpPr/>
              <p:nvPr/>
            </p:nvCxnSpPr>
            <p:spPr>
              <a:xfrm>
                <a:off x="2987824" y="4617132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Łącznik prosty 61"/>
              <p:cNvCxnSpPr/>
              <p:nvPr/>
            </p:nvCxnSpPr>
            <p:spPr>
              <a:xfrm>
                <a:off x="2987824" y="4653136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Łącznik prosty 62"/>
              <p:cNvCxnSpPr/>
              <p:nvPr/>
            </p:nvCxnSpPr>
            <p:spPr>
              <a:xfrm>
                <a:off x="2987824" y="4689140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Łącznik prosty 63"/>
              <p:cNvCxnSpPr/>
              <p:nvPr/>
            </p:nvCxnSpPr>
            <p:spPr>
              <a:xfrm>
                <a:off x="2987824" y="4725144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Łącznik prosty 64"/>
              <p:cNvCxnSpPr/>
              <p:nvPr/>
            </p:nvCxnSpPr>
            <p:spPr>
              <a:xfrm>
                <a:off x="2987824" y="4761148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Łącznik prosty 65"/>
              <p:cNvCxnSpPr/>
              <p:nvPr/>
            </p:nvCxnSpPr>
            <p:spPr>
              <a:xfrm>
                <a:off x="2987824" y="4797152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Łącznik prosty 66"/>
              <p:cNvCxnSpPr/>
              <p:nvPr/>
            </p:nvCxnSpPr>
            <p:spPr>
              <a:xfrm>
                <a:off x="2987824" y="4833156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Łącznik prosty 67"/>
              <p:cNvCxnSpPr/>
              <p:nvPr/>
            </p:nvCxnSpPr>
            <p:spPr>
              <a:xfrm>
                <a:off x="2987824" y="4869160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Łącznik prosty 68"/>
              <p:cNvCxnSpPr/>
              <p:nvPr/>
            </p:nvCxnSpPr>
            <p:spPr>
              <a:xfrm>
                <a:off x="2987824" y="4905164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Łącznik prosty 69"/>
              <p:cNvCxnSpPr/>
              <p:nvPr/>
            </p:nvCxnSpPr>
            <p:spPr>
              <a:xfrm>
                <a:off x="2987824" y="4941168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Łącznik prosty 70"/>
              <p:cNvCxnSpPr/>
              <p:nvPr/>
            </p:nvCxnSpPr>
            <p:spPr>
              <a:xfrm>
                <a:off x="2987824" y="4977172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Łącznik prosty 71"/>
              <p:cNvCxnSpPr/>
              <p:nvPr/>
            </p:nvCxnSpPr>
            <p:spPr>
              <a:xfrm>
                <a:off x="2987824" y="5013176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Łącznik prosty 72"/>
              <p:cNvCxnSpPr/>
              <p:nvPr/>
            </p:nvCxnSpPr>
            <p:spPr>
              <a:xfrm>
                <a:off x="2987824" y="5049180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Łącznik prosty 73"/>
              <p:cNvCxnSpPr/>
              <p:nvPr/>
            </p:nvCxnSpPr>
            <p:spPr>
              <a:xfrm>
                <a:off x="2987824" y="5085184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Łącznik prosty 74"/>
              <p:cNvCxnSpPr/>
              <p:nvPr/>
            </p:nvCxnSpPr>
            <p:spPr>
              <a:xfrm>
                <a:off x="2987824" y="5121188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Łącznik prosty 75"/>
              <p:cNvCxnSpPr/>
              <p:nvPr/>
            </p:nvCxnSpPr>
            <p:spPr>
              <a:xfrm>
                <a:off x="2987824" y="5157192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Łącznik prosty 76"/>
              <p:cNvCxnSpPr/>
              <p:nvPr/>
            </p:nvCxnSpPr>
            <p:spPr>
              <a:xfrm>
                <a:off x="2987824" y="5193196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Łącznik prosty 77"/>
              <p:cNvCxnSpPr/>
              <p:nvPr/>
            </p:nvCxnSpPr>
            <p:spPr>
              <a:xfrm>
                <a:off x="2987824" y="5229200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Łącznik prosty 78"/>
              <p:cNvCxnSpPr/>
              <p:nvPr/>
            </p:nvCxnSpPr>
            <p:spPr>
              <a:xfrm>
                <a:off x="2987824" y="5265204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Łącznik prosty 79"/>
              <p:cNvCxnSpPr/>
              <p:nvPr/>
            </p:nvCxnSpPr>
            <p:spPr>
              <a:xfrm>
                <a:off x="2987824" y="5301208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Łącznik prosty 80"/>
              <p:cNvCxnSpPr/>
              <p:nvPr/>
            </p:nvCxnSpPr>
            <p:spPr>
              <a:xfrm>
                <a:off x="2987824" y="5337212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Łącznik prosty 81"/>
              <p:cNvCxnSpPr/>
              <p:nvPr/>
            </p:nvCxnSpPr>
            <p:spPr>
              <a:xfrm>
                <a:off x="1835696" y="6021288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Łącznik prosty 82"/>
              <p:cNvCxnSpPr/>
              <p:nvPr/>
            </p:nvCxnSpPr>
            <p:spPr>
              <a:xfrm>
                <a:off x="1835696" y="6064036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Łącznik prosty 83"/>
              <p:cNvCxnSpPr/>
              <p:nvPr/>
            </p:nvCxnSpPr>
            <p:spPr>
              <a:xfrm>
                <a:off x="1835696" y="6099581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Łącznik prosty 84"/>
              <p:cNvCxnSpPr/>
              <p:nvPr/>
            </p:nvCxnSpPr>
            <p:spPr>
              <a:xfrm>
                <a:off x="1835696" y="6135126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Łącznik prosty 85"/>
              <p:cNvCxnSpPr/>
              <p:nvPr/>
            </p:nvCxnSpPr>
            <p:spPr>
              <a:xfrm>
                <a:off x="1835696" y="6170671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Łącznik prosty 86"/>
              <p:cNvCxnSpPr/>
              <p:nvPr/>
            </p:nvCxnSpPr>
            <p:spPr>
              <a:xfrm>
                <a:off x="1835696" y="6206216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Łącznik prosty 87"/>
              <p:cNvCxnSpPr/>
              <p:nvPr/>
            </p:nvCxnSpPr>
            <p:spPr>
              <a:xfrm>
                <a:off x="1835696" y="6241761"/>
                <a:ext cx="64807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Łącznik prosty 88"/>
              <p:cNvCxnSpPr/>
              <p:nvPr/>
            </p:nvCxnSpPr>
            <p:spPr>
              <a:xfrm>
                <a:off x="1835696" y="6277306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Łącznik prosty 89"/>
              <p:cNvCxnSpPr/>
              <p:nvPr/>
            </p:nvCxnSpPr>
            <p:spPr>
              <a:xfrm>
                <a:off x="1835696" y="6312851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Łącznik prosty 90"/>
              <p:cNvCxnSpPr/>
              <p:nvPr/>
            </p:nvCxnSpPr>
            <p:spPr>
              <a:xfrm>
                <a:off x="1835696" y="6348396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Łącznik prosty 91"/>
              <p:cNvCxnSpPr/>
              <p:nvPr/>
            </p:nvCxnSpPr>
            <p:spPr>
              <a:xfrm>
                <a:off x="1835696" y="6383941"/>
                <a:ext cx="14401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Łącznik prosty 92"/>
              <p:cNvCxnSpPr/>
              <p:nvPr/>
            </p:nvCxnSpPr>
            <p:spPr>
              <a:xfrm>
                <a:off x="1835696" y="6419486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Łącznik prosty 93"/>
              <p:cNvCxnSpPr/>
              <p:nvPr/>
            </p:nvCxnSpPr>
            <p:spPr>
              <a:xfrm>
                <a:off x="1835696" y="6455031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Łącznik prosty 94"/>
              <p:cNvCxnSpPr/>
              <p:nvPr/>
            </p:nvCxnSpPr>
            <p:spPr>
              <a:xfrm>
                <a:off x="2987824" y="5443529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Łącznik prosty 95"/>
              <p:cNvCxnSpPr/>
              <p:nvPr/>
            </p:nvCxnSpPr>
            <p:spPr>
              <a:xfrm>
                <a:off x="2987824" y="548627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Łącznik prosty 96"/>
              <p:cNvCxnSpPr/>
              <p:nvPr/>
            </p:nvCxnSpPr>
            <p:spPr>
              <a:xfrm>
                <a:off x="2987824" y="5521822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Łącznik prosty 97"/>
              <p:cNvCxnSpPr/>
              <p:nvPr/>
            </p:nvCxnSpPr>
            <p:spPr>
              <a:xfrm>
                <a:off x="2987824" y="555736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Łącznik prosty 98"/>
              <p:cNvCxnSpPr/>
              <p:nvPr/>
            </p:nvCxnSpPr>
            <p:spPr>
              <a:xfrm>
                <a:off x="2987824" y="5592912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Łącznik prosty 99"/>
              <p:cNvCxnSpPr/>
              <p:nvPr/>
            </p:nvCxnSpPr>
            <p:spPr>
              <a:xfrm>
                <a:off x="2987824" y="562845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Łącznik prosty 100"/>
              <p:cNvCxnSpPr/>
              <p:nvPr/>
            </p:nvCxnSpPr>
            <p:spPr>
              <a:xfrm>
                <a:off x="2987824" y="5664002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Łącznik prosty 101"/>
              <p:cNvCxnSpPr/>
              <p:nvPr/>
            </p:nvCxnSpPr>
            <p:spPr>
              <a:xfrm>
                <a:off x="2987824" y="569954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Łącznik prosty 102"/>
              <p:cNvCxnSpPr/>
              <p:nvPr/>
            </p:nvCxnSpPr>
            <p:spPr>
              <a:xfrm>
                <a:off x="2987824" y="5735092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Łącznik prosty 103"/>
              <p:cNvCxnSpPr/>
              <p:nvPr/>
            </p:nvCxnSpPr>
            <p:spPr>
              <a:xfrm>
                <a:off x="2987824" y="577063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Łącznik prosty 104"/>
              <p:cNvCxnSpPr/>
              <p:nvPr/>
            </p:nvCxnSpPr>
            <p:spPr>
              <a:xfrm>
                <a:off x="2987824" y="5806182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Łącznik prosty 105"/>
              <p:cNvCxnSpPr/>
              <p:nvPr/>
            </p:nvCxnSpPr>
            <p:spPr>
              <a:xfrm>
                <a:off x="2987824" y="584172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Łącznik prosty 106"/>
              <p:cNvCxnSpPr/>
              <p:nvPr/>
            </p:nvCxnSpPr>
            <p:spPr>
              <a:xfrm>
                <a:off x="2987824" y="5877272"/>
                <a:ext cx="79208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Łącznik prosty 107"/>
              <p:cNvCxnSpPr/>
              <p:nvPr/>
            </p:nvCxnSpPr>
            <p:spPr>
              <a:xfrm>
                <a:off x="2987824" y="5947585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Łącznik prosty 108"/>
              <p:cNvCxnSpPr/>
              <p:nvPr/>
            </p:nvCxnSpPr>
            <p:spPr>
              <a:xfrm>
                <a:off x="2987824" y="5990333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Łącznik prosty 109"/>
              <p:cNvCxnSpPr/>
              <p:nvPr/>
            </p:nvCxnSpPr>
            <p:spPr>
              <a:xfrm>
                <a:off x="2987824" y="6026517"/>
                <a:ext cx="8640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Łącznik prosty 110"/>
              <p:cNvCxnSpPr/>
              <p:nvPr/>
            </p:nvCxnSpPr>
            <p:spPr>
              <a:xfrm>
                <a:off x="3059832" y="6062701"/>
                <a:ext cx="64807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Łącznik prosty 111"/>
              <p:cNvCxnSpPr/>
              <p:nvPr/>
            </p:nvCxnSpPr>
            <p:spPr>
              <a:xfrm>
                <a:off x="3059832" y="6098885"/>
                <a:ext cx="72008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Łącznik prosty 112"/>
              <p:cNvCxnSpPr/>
              <p:nvPr/>
            </p:nvCxnSpPr>
            <p:spPr>
              <a:xfrm>
                <a:off x="3059832" y="6135069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Łącznik prosty 113"/>
              <p:cNvCxnSpPr/>
              <p:nvPr/>
            </p:nvCxnSpPr>
            <p:spPr>
              <a:xfrm>
                <a:off x="2987824" y="6171253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Łącznik prosty 114"/>
              <p:cNvCxnSpPr/>
              <p:nvPr/>
            </p:nvCxnSpPr>
            <p:spPr>
              <a:xfrm>
                <a:off x="2987824" y="620743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>
              <a:xfrm>
                <a:off x="2987824" y="6243621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>
              <a:xfrm>
                <a:off x="2987824" y="6279805"/>
                <a:ext cx="72008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>
              <a:xfrm>
                <a:off x="2987824" y="6315989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>
              <a:xfrm>
                <a:off x="2987824" y="6352173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Łącznik prosty 119"/>
              <p:cNvCxnSpPr/>
              <p:nvPr/>
            </p:nvCxnSpPr>
            <p:spPr>
              <a:xfrm>
                <a:off x="2987824" y="6388357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Łącznik prosty 120"/>
              <p:cNvCxnSpPr/>
              <p:nvPr/>
            </p:nvCxnSpPr>
            <p:spPr>
              <a:xfrm>
                <a:off x="2987824" y="6424541"/>
                <a:ext cx="93610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>
              <a:xfrm>
                <a:off x="2987824" y="6460728"/>
                <a:ext cx="43204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Prostokąt 122"/>
              <p:cNvSpPr/>
              <p:nvPr/>
            </p:nvSpPr>
            <p:spPr>
              <a:xfrm>
                <a:off x="1835696" y="4836277"/>
                <a:ext cx="936104" cy="248907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Prostokąt 123"/>
              <p:cNvSpPr/>
              <p:nvPr/>
            </p:nvSpPr>
            <p:spPr>
              <a:xfrm>
                <a:off x="1835695" y="5557756"/>
                <a:ext cx="479565" cy="390607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Prostokąt 124"/>
              <p:cNvSpPr/>
              <p:nvPr/>
            </p:nvSpPr>
            <p:spPr>
              <a:xfrm>
                <a:off x="3387445" y="4725144"/>
                <a:ext cx="536483" cy="64457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 w="158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Łącznik prosty 125"/>
              <p:cNvCxnSpPr/>
              <p:nvPr/>
            </p:nvCxnSpPr>
            <p:spPr>
              <a:xfrm>
                <a:off x="2987824" y="5373216"/>
                <a:ext cx="36004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2" name="Obraz 141" descr="collage_logo_mini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0032" y="2996952"/>
              <a:ext cx="360040" cy="164229"/>
            </a:xfrm>
            <a:prstGeom prst="rect">
              <a:avLst/>
            </a:prstGeom>
          </p:spPr>
        </p:pic>
        <p:pic>
          <p:nvPicPr>
            <p:cNvPr id="143" name="Obraz 142" descr="collage_logo_mini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9150" y="3798565"/>
              <a:ext cx="360040" cy="164229"/>
            </a:xfrm>
            <a:prstGeom prst="rect">
              <a:avLst/>
            </a:prstGeom>
          </p:spPr>
        </p:pic>
        <p:pic>
          <p:nvPicPr>
            <p:cNvPr id="144" name="Obraz 143" descr="collage_logo_mini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177" y="3068962"/>
              <a:ext cx="434326" cy="198114"/>
            </a:xfrm>
            <a:prstGeom prst="rect">
              <a:avLst/>
            </a:prstGeom>
          </p:spPr>
        </p:pic>
      </p:grpSp>
      <p:sp>
        <p:nvSpPr>
          <p:cNvPr id="146" name="pole tekstowe 145"/>
          <p:cNvSpPr txBox="1"/>
          <p:nvPr/>
        </p:nvSpPr>
        <p:spPr>
          <a:xfrm>
            <a:off x="2267744" y="4047456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smtClean="0"/>
              <a:t>1b. Publisher Server </a:t>
            </a:r>
            <a:r>
              <a:rPr lang="pl-PL" sz="1100" err="1" smtClean="0"/>
              <a:t>displays</a:t>
            </a:r>
            <a:r>
              <a:rPr lang="pl-PL" sz="1100" smtClean="0"/>
              <a:t> </a:t>
            </a:r>
            <a:r>
              <a:rPr lang="pl-PL" sz="1100" err="1" smtClean="0"/>
              <a:t>the</a:t>
            </a:r>
            <a:r>
              <a:rPr lang="pl-PL" sz="1100" smtClean="0"/>
              <a:t> </a:t>
            </a:r>
            <a:r>
              <a:rPr lang="pl-PL" sz="1100" err="1" smtClean="0"/>
              <a:t>static</a:t>
            </a:r>
            <a:r>
              <a:rPr lang="pl-PL" sz="1100" smtClean="0"/>
              <a:t> </a:t>
            </a:r>
            <a:r>
              <a:rPr lang="pl-PL" sz="1100" err="1" smtClean="0"/>
              <a:t>content</a:t>
            </a:r>
            <a:r>
              <a:rPr lang="pl-PL" sz="1100" smtClean="0"/>
              <a:t> of </a:t>
            </a:r>
            <a:r>
              <a:rPr lang="pl-PL" sz="1100" err="1" smtClean="0"/>
              <a:t>the</a:t>
            </a:r>
            <a:r>
              <a:rPr lang="pl-PL" sz="1100" smtClean="0"/>
              <a:t> </a:t>
            </a:r>
            <a:r>
              <a:rPr lang="pl-PL" sz="1100" err="1" smtClean="0"/>
              <a:t>publication</a:t>
            </a:r>
            <a:r>
              <a:rPr lang="pl-PL" sz="1100" smtClean="0"/>
              <a:t>, </a:t>
            </a:r>
            <a:r>
              <a:rPr lang="pl-PL" sz="1100" err="1" smtClean="0"/>
              <a:t>with</a:t>
            </a:r>
            <a:r>
              <a:rPr lang="pl-PL" sz="1100" smtClean="0"/>
              <a:t> </a:t>
            </a:r>
            <a:r>
              <a:rPr lang="pl-PL" sz="1100" err="1" smtClean="0"/>
              <a:t>placeholder</a:t>
            </a:r>
            <a:r>
              <a:rPr lang="pl-PL" sz="1100" smtClean="0"/>
              <a:t> </a:t>
            </a:r>
            <a:r>
              <a:rPr lang="pl-PL" sz="1100" err="1" smtClean="0"/>
              <a:t>graphics</a:t>
            </a:r>
            <a:r>
              <a:rPr lang="pl-PL" sz="1100" smtClean="0"/>
              <a:t> for </a:t>
            </a:r>
            <a:r>
              <a:rPr lang="pl-PL" sz="1100" err="1" smtClean="0"/>
              <a:t>each</a:t>
            </a:r>
            <a:r>
              <a:rPr lang="pl-PL" sz="1100" smtClean="0"/>
              <a:t> </a:t>
            </a:r>
            <a:r>
              <a:rPr lang="pl-PL" sz="1100" err="1" smtClean="0"/>
              <a:t>asset</a:t>
            </a:r>
            <a:endParaRPr lang="pl-PL" sz="1100" smtClean="0"/>
          </a:p>
        </p:txBody>
      </p:sp>
      <p:grpSp>
        <p:nvGrpSpPr>
          <p:cNvPr id="148" name="Grupa 147"/>
          <p:cNvGrpSpPr/>
          <p:nvPr/>
        </p:nvGrpSpPr>
        <p:grpSpPr>
          <a:xfrm>
            <a:off x="5004047" y="6237312"/>
            <a:ext cx="1440161" cy="288032"/>
            <a:chOff x="4275813" y="4005064"/>
            <a:chExt cx="1548852" cy="1612979"/>
          </a:xfrm>
        </p:grpSpPr>
        <p:sp>
          <p:nvSpPr>
            <p:cNvPr id="149" name="Prostokąt 148"/>
            <p:cNvSpPr/>
            <p:nvPr/>
          </p:nvSpPr>
          <p:spPr>
            <a:xfrm>
              <a:off x="4430700" y="4005064"/>
              <a:ext cx="1239081" cy="161297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pole tekstowe 149"/>
            <p:cNvSpPr txBox="1"/>
            <p:nvPr/>
          </p:nvSpPr>
          <p:spPr>
            <a:xfrm>
              <a:off x="4275813" y="4005064"/>
              <a:ext cx="1548852" cy="15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smtClean="0"/>
                <a:t>Collage Server</a:t>
              </a:r>
            </a:p>
          </p:txBody>
        </p:sp>
      </p:grpSp>
      <p:pic>
        <p:nvPicPr>
          <p:cNvPr id="151" name="Obraz 150" descr="generic_server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0080" y="5464969"/>
            <a:ext cx="540072" cy="764704"/>
          </a:xfrm>
          <a:prstGeom prst="rect">
            <a:avLst/>
          </a:prstGeom>
        </p:spPr>
      </p:pic>
      <p:cxnSp>
        <p:nvCxnSpPr>
          <p:cNvPr id="156" name="Łącznik prosty ze strzałką 155"/>
          <p:cNvCxnSpPr/>
          <p:nvPr/>
        </p:nvCxnSpPr>
        <p:spPr>
          <a:xfrm rot="16200000" flipH="1">
            <a:off x="4608798" y="4997711"/>
            <a:ext cx="720080" cy="6464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pole tekstowe 157"/>
          <p:cNvSpPr txBox="1"/>
          <p:nvPr/>
        </p:nvSpPr>
        <p:spPr>
          <a:xfrm>
            <a:off x="3131840" y="4960913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smtClean="0"/>
              <a:t>2. </a:t>
            </a:r>
            <a:r>
              <a:rPr lang="pl-PL" sz="1100" err="1" smtClean="0"/>
              <a:t>Reader</a:t>
            </a:r>
            <a:r>
              <a:rPr lang="pl-PL" sz="1100" smtClean="0"/>
              <a:t> </a:t>
            </a:r>
            <a:r>
              <a:rPr lang="pl-PL" sz="1100" err="1" smtClean="0"/>
              <a:t>uses</a:t>
            </a:r>
            <a:r>
              <a:rPr lang="pl-PL" sz="1100" smtClean="0"/>
              <a:t> </a:t>
            </a:r>
            <a:r>
              <a:rPr lang="pl-PL" sz="1100" err="1" smtClean="0"/>
              <a:t>the</a:t>
            </a:r>
            <a:r>
              <a:rPr lang="pl-PL" sz="1100" smtClean="0"/>
              <a:t> </a:t>
            </a:r>
            <a:r>
              <a:rPr lang="pl-PL" sz="1100" err="1" smtClean="0"/>
              <a:t>pre-embedded</a:t>
            </a:r>
            <a:r>
              <a:rPr lang="pl-PL" sz="1100" smtClean="0"/>
              <a:t> Master </a:t>
            </a:r>
            <a:r>
              <a:rPr lang="pl-PL" sz="1100" err="1" smtClean="0"/>
              <a:t>Asset</a:t>
            </a:r>
            <a:r>
              <a:rPr lang="pl-PL" sz="1100" smtClean="0"/>
              <a:t> to </a:t>
            </a:r>
            <a:r>
              <a:rPr lang="pl-PL" sz="1100" err="1" smtClean="0"/>
              <a:t>authenticate</a:t>
            </a:r>
            <a:r>
              <a:rPr lang="pl-PL" sz="1100" smtClean="0"/>
              <a:t> </a:t>
            </a:r>
            <a:r>
              <a:rPr lang="pl-PL" sz="1100" err="1" smtClean="0"/>
              <a:t>self</a:t>
            </a:r>
            <a:r>
              <a:rPr lang="pl-PL" sz="1100" smtClean="0"/>
              <a:t> </a:t>
            </a:r>
            <a:r>
              <a:rPr lang="pl-PL" sz="1100" err="1" smtClean="0"/>
              <a:t>with</a:t>
            </a:r>
            <a:r>
              <a:rPr lang="pl-PL" sz="1100" smtClean="0"/>
              <a:t> </a:t>
            </a:r>
            <a:r>
              <a:rPr lang="pl-PL" sz="1100" err="1" smtClean="0"/>
              <a:t>the</a:t>
            </a:r>
            <a:r>
              <a:rPr lang="pl-PL" sz="1100" smtClean="0"/>
              <a:t> Collage Server</a:t>
            </a:r>
          </a:p>
        </p:txBody>
      </p:sp>
      <p:grpSp>
        <p:nvGrpSpPr>
          <p:cNvPr id="162" name="Grupa 8"/>
          <p:cNvGrpSpPr/>
          <p:nvPr/>
        </p:nvGrpSpPr>
        <p:grpSpPr>
          <a:xfrm>
            <a:off x="6012160" y="3448745"/>
            <a:ext cx="1033715" cy="1368152"/>
            <a:chOff x="1691680" y="3356992"/>
            <a:chExt cx="2448272" cy="3240360"/>
          </a:xfrm>
        </p:grpSpPr>
        <p:sp>
          <p:nvSpPr>
            <p:cNvPr id="166" name="Prostokąt 165"/>
            <p:cNvSpPr/>
            <p:nvPr/>
          </p:nvSpPr>
          <p:spPr>
            <a:xfrm>
              <a:off x="1691680" y="3356992"/>
              <a:ext cx="2448272" cy="32403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upa 32"/>
            <p:cNvGrpSpPr/>
            <p:nvPr/>
          </p:nvGrpSpPr>
          <p:grpSpPr>
            <a:xfrm>
              <a:off x="1835696" y="3501008"/>
              <a:ext cx="2151856" cy="187975"/>
              <a:chOff x="1835696" y="3501008"/>
              <a:chExt cx="2151856" cy="187975"/>
            </a:xfrm>
          </p:grpSpPr>
          <p:sp>
            <p:nvSpPr>
              <p:cNvPr id="296" name="Prostokąt 6"/>
              <p:cNvSpPr/>
              <p:nvPr/>
            </p:nvSpPr>
            <p:spPr>
              <a:xfrm>
                <a:off x="1835696" y="3501008"/>
                <a:ext cx="2151856" cy="63624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Prostokąt 296"/>
              <p:cNvSpPr/>
              <p:nvPr/>
            </p:nvSpPr>
            <p:spPr>
              <a:xfrm>
                <a:off x="2303748" y="3625359"/>
                <a:ext cx="1215752" cy="63624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upa 20"/>
            <p:cNvGrpSpPr/>
            <p:nvPr/>
          </p:nvGrpSpPr>
          <p:grpSpPr>
            <a:xfrm>
              <a:off x="2267744" y="3789040"/>
              <a:ext cx="1279314" cy="87917"/>
              <a:chOff x="2212566" y="3827389"/>
              <a:chExt cx="1279314" cy="87917"/>
            </a:xfrm>
          </p:grpSpPr>
          <p:grpSp>
            <p:nvGrpSpPr>
              <p:cNvPr id="288" name="Grupa 12"/>
              <p:cNvGrpSpPr/>
              <p:nvPr/>
            </p:nvGrpSpPr>
            <p:grpSpPr>
              <a:xfrm>
                <a:off x="2212566" y="3827389"/>
                <a:ext cx="576064" cy="87917"/>
                <a:chOff x="2195736" y="3861048"/>
                <a:chExt cx="576064" cy="87917"/>
              </a:xfrm>
            </p:grpSpPr>
            <p:cxnSp>
              <p:nvCxnSpPr>
                <p:cNvPr id="293" name="Łącznik prosty 292"/>
                <p:cNvCxnSpPr/>
                <p:nvPr/>
              </p:nvCxnSpPr>
              <p:spPr>
                <a:xfrm>
                  <a:off x="2195736" y="3861048"/>
                  <a:ext cx="487226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Łącznik prosty 293"/>
                <p:cNvCxnSpPr/>
                <p:nvPr/>
              </p:nvCxnSpPr>
              <p:spPr>
                <a:xfrm>
                  <a:off x="2195736" y="3905006"/>
                  <a:ext cx="576064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Łącznik prosty 294"/>
                <p:cNvCxnSpPr/>
                <p:nvPr/>
              </p:nvCxnSpPr>
              <p:spPr>
                <a:xfrm>
                  <a:off x="2195736" y="3948965"/>
                  <a:ext cx="576064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upa 13"/>
              <p:cNvGrpSpPr/>
              <p:nvPr/>
            </p:nvGrpSpPr>
            <p:grpSpPr>
              <a:xfrm>
                <a:off x="2915816" y="3827389"/>
                <a:ext cx="576064" cy="87917"/>
                <a:chOff x="2195736" y="3861048"/>
                <a:chExt cx="576064" cy="87917"/>
              </a:xfrm>
            </p:grpSpPr>
            <p:cxnSp>
              <p:nvCxnSpPr>
                <p:cNvPr id="290" name="Łącznik prosty 289"/>
                <p:cNvCxnSpPr/>
                <p:nvPr/>
              </p:nvCxnSpPr>
              <p:spPr>
                <a:xfrm>
                  <a:off x="2195736" y="3861048"/>
                  <a:ext cx="504056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Łącznik prosty 290"/>
                <p:cNvCxnSpPr/>
                <p:nvPr/>
              </p:nvCxnSpPr>
              <p:spPr>
                <a:xfrm>
                  <a:off x="2195736" y="3905007"/>
                  <a:ext cx="576064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Łącznik prosty 291"/>
                <p:cNvCxnSpPr/>
                <p:nvPr/>
              </p:nvCxnSpPr>
              <p:spPr>
                <a:xfrm>
                  <a:off x="2195736" y="3948965"/>
                  <a:ext cx="43204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9" name="Łącznik prosty 168"/>
            <p:cNvCxnSpPr/>
            <p:nvPr/>
          </p:nvCxnSpPr>
          <p:spPr>
            <a:xfrm>
              <a:off x="1835696" y="4291401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0" name="Grupa 33"/>
            <p:cNvGrpSpPr/>
            <p:nvPr/>
          </p:nvGrpSpPr>
          <p:grpSpPr>
            <a:xfrm>
              <a:off x="2123143" y="3975068"/>
              <a:ext cx="1512168" cy="155724"/>
              <a:chOff x="2119486" y="4005064"/>
              <a:chExt cx="1512168" cy="155724"/>
            </a:xfrm>
          </p:grpSpPr>
          <p:cxnSp>
            <p:nvCxnSpPr>
              <p:cNvPr id="283" name="Łącznik prosty 282"/>
              <p:cNvCxnSpPr/>
              <p:nvPr/>
            </p:nvCxnSpPr>
            <p:spPr>
              <a:xfrm>
                <a:off x="2119486" y="4005064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Łącznik prosty 283"/>
              <p:cNvCxnSpPr/>
              <p:nvPr/>
            </p:nvCxnSpPr>
            <p:spPr>
              <a:xfrm>
                <a:off x="2119486" y="4043995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Łącznik prosty 284"/>
              <p:cNvCxnSpPr/>
              <p:nvPr/>
            </p:nvCxnSpPr>
            <p:spPr>
              <a:xfrm>
                <a:off x="2119486" y="4082926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Łącznik prosty 285"/>
              <p:cNvCxnSpPr/>
              <p:nvPr/>
            </p:nvCxnSpPr>
            <p:spPr>
              <a:xfrm>
                <a:off x="2119486" y="4121857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Łącznik prosty 286"/>
              <p:cNvCxnSpPr/>
              <p:nvPr/>
            </p:nvCxnSpPr>
            <p:spPr>
              <a:xfrm>
                <a:off x="2119486" y="4160788"/>
                <a:ext cx="12283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Łącznik prosty 170"/>
            <p:cNvCxnSpPr/>
            <p:nvPr/>
          </p:nvCxnSpPr>
          <p:spPr>
            <a:xfrm>
              <a:off x="1835696" y="433414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>
            <a:xfrm>
              <a:off x="1835696" y="436914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>
            <a:xfrm>
              <a:off x="1835696" y="44041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>
            <a:xfrm>
              <a:off x="1835696" y="443913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>
            <a:xfrm>
              <a:off x="1835696" y="447412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>
            <a:xfrm>
              <a:off x="1835696" y="4509120"/>
              <a:ext cx="6480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>
            <a:xfrm>
              <a:off x="2987824" y="429309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Łącznik prosty 177"/>
            <p:cNvCxnSpPr/>
            <p:nvPr/>
          </p:nvCxnSpPr>
          <p:spPr>
            <a:xfrm>
              <a:off x="2987824" y="4329100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Łącznik prosty 178"/>
            <p:cNvCxnSpPr/>
            <p:nvPr/>
          </p:nvCxnSpPr>
          <p:spPr>
            <a:xfrm>
              <a:off x="2987824" y="4365104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Łącznik prosty 179"/>
            <p:cNvCxnSpPr/>
            <p:nvPr/>
          </p:nvCxnSpPr>
          <p:spPr>
            <a:xfrm>
              <a:off x="2987824" y="4401108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Łącznik prosty 180"/>
            <p:cNvCxnSpPr/>
            <p:nvPr/>
          </p:nvCxnSpPr>
          <p:spPr>
            <a:xfrm>
              <a:off x="2987824" y="4437112"/>
              <a:ext cx="7920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Łącznik prosty 181"/>
            <p:cNvCxnSpPr/>
            <p:nvPr/>
          </p:nvCxnSpPr>
          <p:spPr>
            <a:xfrm>
              <a:off x="2987824" y="447311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Łącznik prosty 182"/>
            <p:cNvCxnSpPr/>
            <p:nvPr/>
          </p:nvCxnSpPr>
          <p:spPr>
            <a:xfrm>
              <a:off x="1835696" y="4579433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Łącznik prosty 183"/>
            <p:cNvCxnSpPr/>
            <p:nvPr/>
          </p:nvCxnSpPr>
          <p:spPr>
            <a:xfrm>
              <a:off x="1835696" y="462218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Łącznik prosty 184"/>
            <p:cNvCxnSpPr/>
            <p:nvPr/>
          </p:nvCxnSpPr>
          <p:spPr>
            <a:xfrm>
              <a:off x="1835696" y="465717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Łącznik prosty 185"/>
            <p:cNvCxnSpPr/>
            <p:nvPr/>
          </p:nvCxnSpPr>
          <p:spPr>
            <a:xfrm>
              <a:off x="1835696" y="469216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Łącznik prosty 186"/>
            <p:cNvCxnSpPr/>
            <p:nvPr/>
          </p:nvCxnSpPr>
          <p:spPr>
            <a:xfrm>
              <a:off x="1835696" y="472716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Łącznik prosty 187"/>
            <p:cNvCxnSpPr/>
            <p:nvPr/>
          </p:nvCxnSpPr>
          <p:spPr>
            <a:xfrm>
              <a:off x="1835696" y="47621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Łącznik prosty 188"/>
            <p:cNvCxnSpPr/>
            <p:nvPr/>
          </p:nvCxnSpPr>
          <p:spPr>
            <a:xfrm>
              <a:off x="1835696" y="4797152"/>
              <a:ext cx="86409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Łącznik prosty 189"/>
            <p:cNvCxnSpPr/>
            <p:nvPr/>
          </p:nvCxnSpPr>
          <p:spPr>
            <a:xfrm>
              <a:off x="1835696" y="51262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Łącznik prosty 190"/>
            <p:cNvCxnSpPr/>
            <p:nvPr/>
          </p:nvCxnSpPr>
          <p:spPr>
            <a:xfrm>
              <a:off x="1835696" y="516202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Łącznik prosty 191"/>
            <p:cNvCxnSpPr/>
            <p:nvPr/>
          </p:nvCxnSpPr>
          <p:spPr>
            <a:xfrm>
              <a:off x="1835696" y="519780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Łącznik prosty 192"/>
            <p:cNvCxnSpPr/>
            <p:nvPr/>
          </p:nvCxnSpPr>
          <p:spPr>
            <a:xfrm>
              <a:off x="1835696" y="523358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Łącznik prosty 193"/>
            <p:cNvCxnSpPr/>
            <p:nvPr/>
          </p:nvCxnSpPr>
          <p:spPr>
            <a:xfrm>
              <a:off x="1835696" y="526937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Łącznik prosty 194"/>
            <p:cNvCxnSpPr/>
            <p:nvPr/>
          </p:nvCxnSpPr>
          <p:spPr>
            <a:xfrm>
              <a:off x="1835696" y="53051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Łącznik prosty 195"/>
            <p:cNvCxnSpPr/>
            <p:nvPr/>
          </p:nvCxnSpPr>
          <p:spPr>
            <a:xfrm>
              <a:off x="1835696" y="5340941"/>
              <a:ext cx="7920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Łącznik prosty 196"/>
            <p:cNvCxnSpPr/>
            <p:nvPr/>
          </p:nvCxnSpPr>
          <p:spPr>
            <a:xfrm>
              <a:off x="1835696" y="537672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Łącznik prosty 197"/>
            <p:cNvCxnSpPr/>
            <p:nvPr/>
          </p:nvCxnSpPr>
          <p:spPr>
            <a:xfrm>
              <a:off x="1835696" y="541250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Łącznik prosty 198"/>
            <p:cNvCxnSpPr/>
            <p:nvPr/>
          </p:nvCxnSpPr>
          <p:spPr>
            <a:xfrm>
              <a:off x="1835696" y="544829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Łącznik prosty 199"/>
            <p:cNvCxnSpPr/>
            <p:nvPr/>
          </p:nvCxnSpPr>
          <p:spPr>
            <a:xfrm>
              <a:off x="1835696" y="548407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Łącznik prosty 200"/>
            <p:cNvCxnSpPr/>
            <p:nvPr/>
          </p:nvCxnSpPr>
          <p:spPr>
            <a:xfrm>
              <a:off x="1835696" y="551986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Łącznik prosty 201"/>
            <p:cNvCxnSpPr/>
            <p:nvPr/>
          </p:nvCxnSpPr>
          <p:spPr>
            <a:xfrm>
              <a:off x="2339752" y="5555645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Łącznik prosty 202"/>
            <p:cNvCxnSpPr/>
            <p:nvPr/>
          </p:nvCxnSpPr>
          <p:spPr>
            <a:xfrm>
              <a:off x="2339752" y="5591429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Łącznik prosty 203"/>
            <p:cNvCxnSpPr/>
            <p:nvPr/>
          </p:nvCxnSpPr>
          <p:spPr>
            <a:xfrm>
              <a:off x="2339752" y="5627213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Łącznik prosty 204"/>
            <p:cNvCxnSpPr/>
            <p:nvPr/>
          </p:nvCxnSpPr>
          <p:spPr>
            <a:xfrm>
              <a:off x="2339752" y="5662997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Łącznik prosty 205"/>
            <p:cNvCxnSpPr/>
            <p:nvPr/>
          </p:nvCxnSpPr>
          <p:spPr>
            <a:xfrm>
              <a:off x="2339752" y="5698781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Łącznik prosty 206"/>
            <p:cNvCxnSpPr/>
            <p:nvPr/>
          </p:nvCxnSpPr>
          <p:spPr>
            <a:xfrm>
              <a:off x="2339752" y="5734565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Łącznik prosty 207"/>
            <p:cNvCxnSpPr/>
            <p:nvPr/>
          </p:nvCxnSpPr>
          <p:spPr>
            <a:xfrm>
              <a:off x="2339752" y="5770349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Łącznik prosty 208"/>
            <p:cNvCxnSpPr/>
            <p:nvPr/>
          </p:nvCxnSpPr>
          <p:spPr>
            <a:xfrm>
              <a:off x="2339752" y="5806133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Łącznik prosty 209"/>
            <p:cNvCxnSpPr/>
            <p:nvPr/>
          </p:nvCxnSpPr>
          <p:spPr>
            <a:xfrm>
              <a:off x="2339752" y="5841917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Łącznik prosty 210"/>
            <p:cNvCxnSpPr/>
            <p:nvPr/>
          </p:nvCxnSpPr>
          <p:spPr>
            <a:xfrm>
              <a:off x="2339752" y="5877701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Łącznik prosty 211"/>
            <p:cNvCxnSpPr/>
            <p:nvPr/>
          </p:nvCxnSpPr>
          <p:spPr>
            <a:xfrm>
              <a:off x="2339752" y="5913485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Łącznik prosty 212"/>
            <p:cNvCxnSpPr/>
            <p:nvPr/>
          </p:nvCxnSpPr>
          <p:spPr>
            <a:xfrm>
              <a:off x="2339752" y="594928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Łącznik prosty 213"/>
            <p:cNvCxnSpPr/>
            <p:nvPr/>
          </p:nvCxnSpPr>
          <p:spPr>
            <a:xfrm>
              <a:off x="2987824" y="4509120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Łącznik prosty 214"/>
            <p:cNvCxnSpPr/>
            <p:nvPr/>
          </p:nvCxnSpPr>
          <p:spPr>
            <a:xfrm>
              <a:off x="2987824" y="4545124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Łącznik prosty 215"/>
            <p:cNvCxnSpPr/>
            <p:nvPr/>
          </p:nvCxnSpPr>
          <p:spPr>
            <a:xfrm>
              <a:off x="2987824" y="4581128"/>
              <a:ext cx="57606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Łącznik prosty 216"/>
            <p:cNvCxnSpPr/>
            <p:nvPr/>
          </p:nvCxnSpPr>
          <p:spPr>
            <a:xfrm>
              <a:off x="2987824" y="461713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Łącznik prosty 217"/>
            <p:cNvCxnSpPr/>
            <p:nvPr/>
          </p:nvCxnSpPr>
          <p:spPr>
            <a:xfrm>
              <a:off x="2987824" y="465313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Łącznik prosty 218"/>
            <p:cNvCxnSpPr/>
            <p:nvPr/>
          </p:nvCxnSpPr>
          <p:spPr>
            <a:xfrm>
              <a:off x="2987824" y="4689140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Łącznik prosty 219"/>
            <p:cNvCxnSpPr/>
            <p:nvPr/>
          </p:nvCxnSpPr>
          <p:spPr>
            <a:xfrm>
              <a:off x="2987824" y="472514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Łącznik prosty 220"/>
            <p:cNvCxnSpPr/>
            <p:nvPr/>
          </p:nvCxnSpPr>
          <p:spPr>
            <a:xfrm>
              <a:off x="2987824" y="476114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Łącznik prosty 221"/>
            <p:cNvCxnSpPr/>
            <p:nvPr/>
          </p:nvCxnSpPr>
          <p:spPr>
            <a:xfrm>
              <a:off x="2987824" y="479715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Łącznik prosty 222"/>
            <p:cNvCxnSpPr/>
            <p:nvPr/>
          </p:nvCxnSpPr>
          <p:spPr>
            <a:xfrm>
              <a:off x="2987824" y="483315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Łącznik prosty 223"/>
            <p:cNvCxnSpPr/>
            <p:nvPr/>
          </p:nvCxnSpPr>
          <p:spPr>
            <a:xfrm>
              <a:off x="2987824" y="486916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Łącznik prosty 224"/>
            <p:cNvCxnSpPr/>
            <p:nvPr/>
          </p:nvCxnSpPr>
          <p:spPr>
            <a:xfrm>
              <a:off x="2987824" y="490516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Łącznik prosty 225"/>
            <p:cNvCxnSpPr/>
            <p:nvPr/>
          </p:nvCxnSpPr>
          <p:spPr>
            <a:xfrm>
              <a:off x="2987824" y="494116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Łącznik prosty 226"/>
            <p:cNvCxnSpPr/>
            <p:nvPr/>
          </p:nvCxnSpPr>
          <p:spPr>
            <a:xfrm>
              <a:off x="2987824" y="497717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Łącznik prosty 227"/>
            <p:cNvCxnSpPr/>
            <p:nvPr/>
          </p:nvCxnSpPr>
          <p:spPr>
            <a:xfrm>
              <a:off x="2987824" y="501317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Łącznik prosty 228"/>
            <p:cNvCxnSpPr/>
            <p:nvPr/>
          </p:nvCxnSpPr>
          <p:spPr>
            <a:xfrm>
              <a:off x="2987824" y="504918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Łącznik prosty 229"/>
            <p:cNvCxnSpPr/>
            <p:nvPr/>
          </p:nvCxnSpPr>
          <p:spPr>
            <a:xfrm>
              <a:off x="2987824" y="508518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Łącznik prosty 230"/>
            <p:cNvCxnSpPr/>
            <p:nvPr/>
          </p:nvCxnSpPr>
          <p:spPr>
            <a:xfrm>
              <a:off x="2987824" y="512118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Łącznik prosty 231"/>
            <p:cNvCxnSpPr/>
            <p:nvPr/>
          </p:nvCxnSpPr>
          <p:spPr>
            <a:xfrm>
              <a:off x="2987824" y="515719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Łącznik prosty 232"/>
            <p:cNvCxnSpPr/>
            <p:nvPr/>
          </p:nvCxnSpPr>
          <p:spPr>
            <a:xfrm>
              <a:off x="2987824" y="519319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Łącznik prosty 233"/>
            <p:cNvCxnSpPr/>
            <p:nvPr/>
          </p:nvCxnSpPr>
          <p:spPr>
            <a:xfrm>
              <a:off x="2987824" y="522920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Łącznik prosty 234"/>
            <p:cNvCxnSpPr/>
            <p:nvPr/>
          </p:nvCxnSpPr>
          <p:spPr>
            <a:xfrm>
              <a:off x="2987824" y="526520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Łącznik prosty 235"/>
            <p:cNvCxnSpPr/>
            <p:nvPr/>
          </p:nvCxnSpPr>
          <p:spPr>
            <a:xfrm>
              <a:off x="2987824" y="530120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Łącznik prosty 236"/>
            <p:cNvCxnSpPr/>
            <p:nvPr/>
          </p:nvCxnSpPr>
          <p:spPr>
            <a:xfrm>
              <a:off x="2987824" y="533721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Łącznik prosty 237"/>
            <p:cNvCxnSpPr/>
            <p:nvPr/>
          </p:nvCxnSpPr>
          <p:spPr>
            <a:xfrm>
              <a:off x="1835696" y="6021288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Łącznik prosty 238"/>
            <p:cNvCxnSpPr/>
            <p:nvPr/>
          </p:nvCxnSpPr>
          <p:spPr>
            <a:xfrm>
              <a:off x="1835696" y="606403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Łącznik prosty 239"/>
            <p:cNvCxnSpPr/>
            <p:nvPr/>
          </p:nvCxnSpPr>
          <p:spPr>
            <a:xfrm>
              <a:off x="1835696" y="609958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Łącznik prosty 240"/>
            <p:cNvCxnSpPr/>
            <p:nvPr/>
          </p:nvCxnSpPr>
          <p:spPr>
            <a:xfrm>
              <a:off x="1835696" y="613512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Łącznik prosty 241"/>
            <p:cNvCxnSpPr/>
            <p:nvPr/>
          </p:nvCxnSpPr>
          <p:spPr>
            <a:xfrm>
              <a:off x="1835696" y="617067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Łącznik prosty 242"/>
            <p:cNvCxnSpPr/>
            <p:nvPr/>
          </p:nvCxnSpPr>
          <p:spPr>
            <a:xfrm>
              <a:off x="1835696" y="620621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Łącznik prosty 243"/>
            <p:cNvCxnSpPr/>
            <p:nvPr/>
          </p:nvCxnSpPr>
          <p:spPr>
            <a:xfrm>
              <a:off x="1835696" y="6241761"/>
              <a:ext cx="6480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Łącznik prosty 244"/>
            <p:cNvCxnSpPr/>
            <p:nvPr/>
          </p:nvCxnSpPr>
          <p:spPr>
            <a:xfrm>
              <a:off x="1835696" y="627730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Łącznik prosty 245"/>
            <p:cNvCxnSpPr/>
            <p:nvPr/>
          </p:nvCxnSpPr>
          <p:spPr>
            <a:xfrm>
              <a:off x="1835696" y="631285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Łącznik prosty 246"/>
            <p:cNvCxnSpPr/>
            <p:nvPr/>
          </p:nvCxnSpPr>
          <p:spPr>
            <a:xfrm>
              <a:off x="1835696" y="634839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Łącznik prosty 247"/>
            <p:cNvCxnSpPr/>
            <p:nvPr/>
          </p:nvCxnSpPr>
          <p:spPr>
            <a:xfrm>
              <a:off x="1835696" y="6383941"/>
              <a:ext cx="14401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Łącznik prosty 248"/>
            <p:cNvCxnSpPr/>
            <p:nvPr/>
          </p:nvCxnSpPr>
          <p:spPr>
            <a:xfrm>
              <a:off x="1835696" y="641948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Łącznik prosty 249"/>
            <p:cNvCxnSpPr/>
            <p:nvPr/>
          </p:nvCxnSpPr>
          <p:spPr>
            <a:xfrm>
              <a:off x="1835696" y="645503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Łącznik prosty 250"/>
            <p:cNvCxnSpPr/>
            <p:nvPr/>
          </p:nvCxnSpPr>
          <p:spPr>
            <a:xfrm>
              <a:off x="2987824" y="5443529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Łącznik prosty 251"/>
            <p:cNvCxnSpPr/>
            <p:nvPr/>
          </p:nvCxnSpPr>
          <p:spPr>
            <a:xfrm>
              <a:off x="2987824" y="548627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Łącznik prosty 252"/>
            <p:cNvCxnSpPr/>
            <p:nvPr/>
          </p:nvCxnSpPr>
          <p:spPr>
            <a:xfrm>
              <a:off x="2987824" y="552182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Łącznik prosty 253"/>
            <p:cNvCxnSpPr/>
            <p:nvPr/>
          </p:nvCxnSpPr>
          <p:spPr>
            <a:xfrm>
              <a:off x="2987824" y="555736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Łącznik prosty 254"/>
            <p:cNvCxnSpPr/>
            <p:nvPr/>
          </p:nvCxnSpPr>
          <p:spPr>
            <a:xfrm>
              <a:off x="2987824" y="55929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Łącznik prosty 255"/>
            <p:cNvCxnSpPr/>
            <p:nvPr/>
          </p:nvCxnSpPr>
          <p:spPr>
            <a:xfrm>
              <a:off x="2987824" y="56284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Łącznik prosty 256"/>
            <p:cNvCxnSpPr/>
            <p:nvPr/>
          </p:nvCxnSpPr>
          <p:spPr>
            <a:xfrm>
              <a:off x="2987824" y="566400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Łącznik prosty 257"/>
            <p:cNvCxnSpPr/>
            <p:nvPr/>
          </p:nvCxnSpPr>
          <p:spPr>
            <a:xfrm>
              <a:off x="2987824" y="569954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Łącznik prosty 258"/>
            <p:cNvCxnSpPr/>
            <p:nvPr/>
          </p:nvCxnSpPr>
          <p:spPr>
            <a:xfrm>
              <a:off x="2987824" y="573509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Łącznik prosty 259"/>
            <p:cNvCxnSpPr/>
            <p:nvPr/>
          </p:nvCxnSpPr>
          <p:spPr>
            <a:xfrm>
              <a:off x="2987824" y="57706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Łącznik prosty 260"/>
            <p:cNvCxnSpPr/>
            <p:nvPr/>
          </p:nvCxnSpPr>
          <p:spPr>
            <a:xfrm>
              <a:off x="2987824" y="580618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Łącznik prosty 261"/>
            <p:cNvCxnSpPr/>
            <p:nvPr/>
          </p:nvCxnSpPr>
          <p:spPr>
            <a:xfrm>
              <a:off x="2987824" y="584172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Łącznik prosty 262"/>
            <p:cNvCxnSpPr/>
            <p:nvPr/>
          </p:nvCxnSpPr>
          <p:spPr>
            <a:xfrm>
              <a:off x="2987824" y="5877272"/>
              <a:ext cx="7920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Łącznik prosty 263"/>
            <p:cNvCxnSpPr/>
            <p:nvPr/>
          </p:nvCxnSpPr>
          <p:spPr>
            <a:xfrm>
              <a:off x="2987824" y="5947585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Łącznik prosty 264"/>
            <p:cNvCxnSpPr/>
            <p:nvPr/>
          </p:nvCxnSpPr>
          <p:spPr>
            <a:xfrm>
              <a:off x="2987824" y="599033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Łącznik prosty 265"/>
            <p:cNvCxnSpPr/>
            <p:nvPr/>
          </p:nvCxnSpPr>
          <p:spPr>
            <a:xfrm>
              <a:off x="2987824" y="6026517"/>
              <a:ext cx="86409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Łącznik prosty 266"/>
            <p:cNvCxnSpPr/>
            <p:nvPr/>
          </p:nvCxnSpPr>
          <p:spPr>
            <a:xfrm>
              <a:off x="3059832" y="6062701"/>
              <a:ext cx="6480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Łącznik prosty 267"/>
            <p:cNvCxnSpPr/>
            <p:nvPr/>
          </p:nvCxnSpPr>
          <p:spPr>
            <a:xfrm>
              <a:off x="3059832" y="6098885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Łącznik prosty 268"/>
            <p:cNvCxnSpPr/>
            <p:nvPr/>
          </p:nvCxnSpPr>
          <p:spPr>
            <a:xfrm>
              <a:off x="3059832" y="6135069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Łącznik prosty 269"/>
            <p:cNvCxnSpPr/>
            <p:nvPr/>
          </p:nvCxnSpPr>
          <p:spPr>
            <a:xfrm>
              <a:off x="2987824" y="617125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Łącznik prosty 270"/>
            <p:cNvCxnSpPr/>
            <p:nvPr/>
          </p:nvCxnSpPr>
          <p:spPr>
            <a:xfrm>
              <a:off x="2987824" y="62074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Łącznik prosty 271"/>
            <p:cNvCxnSpPr/>
            <p:nvPr/>
          </p:nvCxnSpPr>
          <p:spPr>
            <a:xfrm>
              <a:off x="2987824" y="624362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Łącznik prosty 272"/>
            <p:cNvCxnSpPr/>
            <p:nvPr/>
          </p:nvCxnSpPr>
          <p:spPr>
            <a:xfrm>
              <a:off x="2987824" y="6279805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Łącznik prosty 273"/>
            <p:cNvCxnSpPr/>
            <p:nvPr/>
          </p:nvCxnSpPr>
          <p:spPr>
            <a:xfrm>
              <a:off x="2987824" y="631598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Łącznik prosty 274"/>
            <p:cNvCxnSpPr/>
            <p:nvPr/>
          </p:nvCxnSpPr>
          <p:spPr>
            <a:xfrm>
              <a:off x="2987824" y="635217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Łącznik prosty 275"/>
            <p:cNvCxnSpPr/>
            <p:nvPr/>
          </p:nvCxnSpPr>
          <p:spPr>
            <a:xfrm>
              <a:off x="2987824" y="63883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Łącznik prosty 276"/>
            <p:cNvCxnSpPr/>
            <p:nvPr/>
          </p:nvCxnSpPr>
          <p:spPr>
            <a:xfrm>
              <a:off x="2987824" y="642454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Łącznik prosty 277"/>
            <p:cNvCxnSpPr/>
            <p:nvPr/>
          </p:nvCxnSpPr>
          <p:spPr>
            <a:xfrm>
              <a:off x="2987824" y="6460728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Prostokąt 278"/>
            <p:cNvSpPr/>
            <p:nvPr/>
          </p:nvSpPr>
          <p:spPr>
            <a:xfrm>
              <a:off x="1835696" y="4836277"/>
              <a:ext cx="936104" cy="24890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Prostokąt 279"/>
            <p:cNvSpPr/>
            <p:nvPr/>
          </p:nvSpPr>
          <p:spPr>
            <a:xfrm>
              <a:off x="1835695" y="5557756"/>
              <a:ext cx="479565" cy="390607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Prostokąt 280"/>
            <p:cNvSpPr/>
            <p:nvPr/>
          </p:nvSpPr>
          <p:spPr>
            <a:xfrm>
              <a:off x="3387445" y="4725144"/>
              <a:ext cx="536483" cy="64457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Łącznik prosty 281"/>
            <p:cNvCxnSpPr/>
            <p:nvPr/>
          </p:nvCxnSpPr>
          <p:spPr>
            <a:xfrm>
              <a:off x="2987824" y="537321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8" name="Łącznik prosty ze strzałką 297"/>
          <p:cNvCxnSpPr/>
          <p:nvPr/>
        </p:nvCxnSpPr>
        <p:spPr>
          <a:xfrm rot="5400000" flipH="1" flipV="1">
            <a:off x="6012160" y="5032921"/>
            <a:ext cx="720080" cy="5760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pole tekstowe 299"/>
          <p:cNvSpPr txBox="1"/>
          <p:nvPr/>
        </p:nvSpPr>
        <p:spPr>
          <a:xfrm>
            <a:off x="6300192" y="5248945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smtClean="0"/>
              <a:t>3. Collage Server </a:t>
            </a:r>
            <a:r>
              <a:rPr lang="pl-PL" sz="1100" err="1" smtClean="0"/>
              <a:t>responds</a:t>
            </a:r>
            <a:r>
              <a:rPr lang="pl-PL" sz="1100" smtClean="0"/>
              <a:t> by </a:t>
            </a:r>
            <a:r>
              <a:rPr lang="pl-PL" sz="1100" err="1" smtClean="0"/>
              <a:t>refreshing</a:t>
            </a:r>
            <a:r>
              <a:rPr lang="pl-PL" sz="1100" smtClean="0"/>
              <a:t> </a:t>
            </a:r>
            <a:r>
              <a:rPr lang="pl-PL" sz="1100" err="1" smtClean="0"/>
              <a:t>experiment</a:t>
            </a:r>
            <a:r>
              <a:rPr lang="pl-PL" sz="1100" smtClean="0"/>
              <a:t> </a:t>
            </a:r>
            <a:r>
              <a:rPr lang="pl-PL" sz="1100" err="1" smtClean="0"/>
              <a:t>assets</a:t>
            </a:r>
            <a:r>
              <a:rPr lang="pl-PL" sz="1100" smtClean="0"/>
              <a:t> and </a:t>
            </a:r>
            <a:r>
              <a:rPr lang="pl-PL" sz="1100" err="1" smtClean="0"/>
              <a:t>populating</a:t>
            </a:r>
            <a:r>
              <a:rPr lang="pl-PL" sz="1100" smtClean="0"/>
              <a:t> </a:t>
            </a:r>
            <a:r>
              <a:rPr lang="pl-PL" sz="1100" err="1" smtClean="0"/>
              <a:t>them</a:t>
            </a:r>
            <a:r>
              <a:rPr lang="pl-PL" sz="1100" smtClean="0"/>
              <a:t> </a:t>
            </a:r>
            <a:r>
              <a:rPr lang="pl-PL" sz="1100" err="1" smtClean="0"/>
              <a:t>with</a:t>
            </a:r>
            <a:r>
              <a:rPr lang="pl-PL" sz="1100" smtClean="0"/>
              <a:t> </a:t>
            </a:r>
            <a:r>
              <a:rPr lang="pl-PL" sz="1100" err="1" smtClean="0"/>
              <a:t>initial</a:t>
            </a:r>
            <a:r>
              <a:rPr lang="pl-PL" sz="1100" smtClean="0"/>
              <a:t> </a:t>
            </a:r>
            <a:r>
              <a:rPr lang="pl-PL" sz="1100" err="1" smtClean="0"/>
              <a:t>values</a:t>
            </a:r>
            <a:r>
              <a:rPr lang="pl-PL" sz="1100" smtClean="0"/>
              <a:t> </a:t>
            </a:r>
            <a:r>
              <a:rPr lang="pl-PL" sz="1100" err="1" smtClean="0"/>
              <a:t>specified</a:t>
            </a:r>
            <a:r>
              <a:rPr lang="pl-PL" sz="1100" smtClean="0"/>
              <a:t> by </a:t>
            </a:r>
            <a:r>
              <a:rPr lang="pl-PL" sz="1100" err="1" smtClean="0"/>
              <a:t>the</a:t>
            </a:r>
            <a:r>
              <a:rPr lang="pl-PL" sz="1100" smtClean="0"/>
              <a:t> </a:t>
            </a:r>
            <a:r>
              <a:rPr lang="pl-PL" sz="1100" err="1" smtClean="0"/>
              <a:t>experiment</a:t>
            </a:r>
            <a:r>
              <a:rPr lang="pl-PL" sz="1100" smtClean="0"/>
              <a:t> developer</a:t>
            </a:r>
          </a:p>
        </p:txBody>
      </p:sp>
      <p:sp>
        <p:nvSpPr>
          <p:cNvPr id="301" name="Symbol zastępczy zawartości 2"/>
          <p:cNvSpPr>
            <a:spLocks noGrp="1"/>
          </p:cNvSpPr>
          <p:nvPr>
            <p:ph idx="1"/>
          </p:nvPr>
        </p:nvSpPr>
        <p:spPr>
          <a:xfrm>
            <a:off x="971600" y="1556792"/>
            <a:ext cx="8172400" cy="1512168"/>
          </a:xfrm>
        </p:spPr>
        <p:txBody>
          <a:bodyPr>
            <a:normAutofit fontScale="85000" lnSpcReduction="10000"/>
          </a:bodyPr>
          <a:lstStyle/>
          <a:p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static</a:t>
            </a:r>
            <a:r>
              <a:rPr lang="pl-PL" sz="1800" smtClean="0"/>
              <a:t> </a:t>
            </a:r>
            <a:r>
              <a:rPr lang="pl-PL" sz="1800" err="1" smtClean="0"/>
              <a:t>content</a:t>
            </a:r>
            <a:r>
              <a:rPr lang="pl-PL" sz="1800" smtClean="0"/>
              <a:t> of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Executable</a:t>
            </a:r>
            <a:r>
              <a:rPr lang="pl-PL" sz="1800" smtClean="0"/>
              <a:t> Paper </a:t>
            </a:r>
            <a:r>
              <a:rPr lang="pl-PL" sz="1800" err="1" smtClean="0"/>
              <a:t>can</a:t>
            </a:r>
            <a:r>
              <a:rPr lang="pl-PL" sz="1800" smtClean="0"/>
              <a:t> be </a:t>
            </a:r>
            <a:r>
              <a:rPr lang="pl-PL" sz="1800" err="1" smtClean="0"/>
              <a:t>served</a:t>
            </a:r>
            <a:r>
              <a:rPr lang="pl-PL" sz="1800" smtClean="0"/>
              <a:t> by </a:t>
            </a:r>
            <a:r>
              <a:rPr lang="pl-PL" sz="1800" err="1" smtClean="0"/>
              <a:t>the</a:t>
            </a:r>
            <a:r>
              <a:rPr lang="pl-PL" sz="1800" smtClean="0"/>
              <a:t> Publisher Server without Collage Server involvement;</a:t>
            </a:r>
          </a:p>
          <a:p>
            <a:r>
              <a:rPr lang="pl-PL" sz="1800" smtClean="0"/>
              <a:t>Dynamic content is served by the Collage Server directly (bypassing the Publisher Server);</a:t>
            </a:r>
          </a:p>
          <a:p>
            <a:r>
              <a:rPr lang="pl-PL" sz="1800" smtClean="0"/>
              <a:t>P</a:t>
            </a:r>
            <a:r>
              <a:rPr lang="en-US" sz="1800" smtClean="0"/>
              <a:t>ublisher and </a:t>
            </a:r>
            <a:r>
              <a:rPr lang="pl-PL" sz="1800" smtClean="0"/>
              <a:t>HPC </a:t>
            </a:r>
            <a:r>
              <a:rPr lang="en-US" sz="1800" smtClean="0"/>
              <a:t>provider roles</a:t>
            </a:r>
            <a:r>
              <a:rPr lang="pl-PL" sz="1800" smtClean="0"/>
              <a:t> are decoupled and follow </a:t>
            </a:r>
            <a:r>
              <a:rPr lang="en-US" sz="1800" smtClean="0"/>
              <a:t>mutually independent </a:t>
            </a:r>
            <a:r>
              <a:rPr lang="pl-PL" sz="1800" smtClean="0"/>
              <a:t>access </a:t>
            </a:r>
            <a:r>
              <a:rPr lang="en-US" sz="1800" smtClean="0"/>
              <a:t>policies (</a:t>
            </a:r>
            <a:r>
              <a:rPr lang="pl-PL" sz="1800" smtClean="0"/>
              <a:t>including </a:t>
            </a:r>
            <a:r>
              <a:rPr lang="en-US" sz="1800" smtClean="0"/>
              <a:t>authentication, authorization, accounting etc</a:t>
            </a:r>
            <a:r>
              <a:rPr lang="pl-PL" sz="1800" smtClean="0"/>
              <a:t>.</a:t>
            </a:r>
            <a:r>
              <a:rPr lang="en-US" sz="1800" smtClean="0"/>
              <a:t>)</a:t>
            </a:r>
            <a:r>
              <a:rPr lang="pl-PL" sz="1800" smtClean="0"/>
              <a:t> Access to static content is controlled by the Publisher Server while access to interactive elements requires a Collage Server account.</a:t>
            </a:r>
            <a:endParaRPr lang="en-US" sz="1800"/>
          </a:p>
        </p:txBody>
      </p:sp>
      <p:grpSp>
        <p:nvGrpSpPr>
          <p:cNvPr id="309" name="Grupa 308"/>
          <p:cNvGrpSpPr/>
          <p:nvPr/>
        </p:nvGrpSpPr>
        <p:grpSpPr>
          <a:xfrm>
            <a:off x="4067944" y="3376737"/>
            <a:ext cx="3456384" cy="144016"/>
            <a:chOff x="4211960" y="3068960"/>
            <a:chExt cx="3456384" cy="144016"/>
          </a:xfrm>
        </p:grpSpPr>
        <p:cxnSp>
          <p:nvCxnSpPr>
            <p:cNvPr id="303" name="Łącznik prosty 302"/>
            <p:cNvCxnSpPr/>
            <p:nvPr/>
          </p:nvCxnSpPr>
          <p:spPr>
            <a:xfrm rot="5400000" flipH="1" flipV="1">
              <a:off x="4139952" y="3140968"/>
              <a:ext cx="144016" cy="0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Łącznik prosty 303"/>
            <p:cNvCxnSpPr/>
            <p:nvPr/>
          </p:nvCxnSpPr>
          <p:spPr>
            <a:xfrm rot="5400000" flipH="1" flipV="1">
              <a:off x="5292080" y="3140968"/>
              <a:ext cx="144016" cy="0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Łącznik prosty 304"/>
            <p:cNvCxnSpPr/>
            <p:nvPr/>
          </p:nvCxnSpPr>
          <p:spPr>
            <a:xfrm rot="5400000" flipH="1" flipV="1">
              <a:off x="6012160" y="3140968"/>
              <a:ext cx="144016" cy="0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Łącznik prosty 305"/>
            <p:cNvCxnSpPr/>
            <p:nvPr/>
          </p:nvCxnSpPr>
          <p:spPr>
            <a:xfrm rot="5400000" flipH="1" flipV="1">
              <a:off x="7164288" y="3140968"/>
              <a:ext cx="144016" cy="0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Łącznik prosty 307"/>
            <p:cNvCxnSpPr/>
            <p:nvPr/>
          </p:nvCxnSpPr>
          <p:spPr>
            <a:xfrm>
              <a:off x="4211960" y="3068960"/>
              <a:ext cx="3456384" cy="0"/>
            </a:xfrm>
            <a:prstGeom prst="line">
              <a:avLst/>
            </a:prstGeom>
            <a:ln w="158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0" name="Obraz 309" descr="generic_server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68344" y="3088705"/>
            <a:ext cx="469852" cy="720080"/>
          </a:xfrm>
          <a:prstGeom prst="rect">
            <a:avLst/>
          </a:prstGeom>
        </p:spPr>
      </p:pic>
      <p:grpSp>
        <p:nvGrpSpPr>
          <p:cNvPr id="311" name="Grupa 310"/>
          <p:cNvGrpSpPr/>
          <p:nvPr/>
        </p:nvGrpSpPr>
        <p:grpSpPr>
          <a:xfrm>
            <a:off x="7236296" y="3880793"/>
            <a:ext cx="1440161" cy="288032"/>
            <a:chOff x="4275813" y="4005064"/>
            <a:chExt cx="1548852" cy="1612979"/>
          </a:xfrm>
        </p:grpSpPr>
        <p:sp>
          <p:nvSpPr>
            <p:cNvPr id="312" name="Prostokąt 311"/>
            <p:cNvSpPr/>
            <p:nvPr/>
          </p:nvSpPr>
          <p:spPr>
            <a:xfrm>
              <a:off x="4430700" y="4005064"/>
              <a:ext cx="1239081" cy="161297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pole tekstowe 312"/>
            <p:cNvSpPr txBox="1"/>
            <p:nvPr/>
          </p:nvSpPr>
          <p:spPr>
            <a:xfrm>
              <a:off x="4275813" y="4005064"/>
              <a:ext cx="1548852" cy="15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smtClean="0"/>
                <a:t>Publisher Server</a:t>
              </a:r>
            </a:p>
          </p:txBody>
        </p:sp>
      </p:grpSp>
      <p:pic>
        <p:nvPicPr>
          <p:cNvPr id="299" name="Obraz 298" descr="login0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2870" y="5753001"/>
            <a:ext cx="518140" cy="373390"/>
          </a:xfrm>
          <a:prstGeom prst="rect">
            <a:avLst/>
          </a:prstGeom>
        </p:spPr>
      </p:pic>
      <p:cxnSp>
        <p:nvCxnSpPr>
          <p:cNvPr id="302" name="Łącznik prosty ze strzałką 301"/>
          <p:cNvCxnSpPr/>
          <p:nvPr/>
        </p:nvCxnSpPr>
        <p:spPr>
          <a:xfrm>
            <a:off x="5293668" y="4024809"/>
            <a:ext cx="646484" cy="1588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" name="Obraz 196" descr="admin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5656" y="3573016"/>
            <a:ext cx="4508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600" err="1" smtClean="0"/>
              <a:t>Interacting</a:t>
            </a:r>
            <a:r>
              <a:rPr lang="pl-PL" sz="3600" smtClean="0"/>
              <a:t> </a:t>
            </a:r>
            <a:r>
              <a:rPr lang="pl-PL" sz="3600" err="1" smtClean="0"/>
              <a:t>with</a:t>
            </a:r>
            <a:r>
              <a:rPr lang="pl-PL" sz="3600" smtClean="0"/>
              <a:t> an </a:t>
            </a:r>
            <a:r>
              <a:rPr lang="pl-PL" sz="3600" err="1" smtClean="0"/>
              <a:t>Executable</a:t>
            </a:r>
            <a:r>
              <a:rPr lang="pl-PL" sz="3600" smtClean="0"/>
              <a:t> Paper – a </a:t>
            </a:r>
            <a:r>
              <a:rPr lang="pl-PL" sz="3600" err="1" smtClean="0"/>
              <a:t>detailed</a:t>
            </a:r>
            <a:r>
              <a:rPr lang="pl-PL" sz="3600" smtClean="0"/>
              <a:t> </a:t>
            </a:r>
            <a:r>
              <a:rPr lang="pl-PL" sz="3600" err="1" smtClean="0"/>
              <a:t>view</a:t>
            </a:r>
            <a:r>
              <a:rPr lang="pl-PL" sz="3600" smtClean="0"/>
              <a:t> (2/</a:t>
            </a:r>
            <a:r>
              <a:rPr lang="pl-PL" sz="3600" err="1" smtClean="0"/>
              <a:t>2</a:t>
            </a:r>
            <a:r>
              <a:rPr lang="pl-PL" sz="3600" smtClean="0"/>
              <a:t>)</a:t>
            </a:r>
            <a:endParaRPr lang="en-US" sz="3600"/>
          </a:p>
        </p:txBody>
      </p:sp>
      <p:sp>
        <p:nvSpPr>
          <p:cNvPr id="6" name="pole tekstowe 5"/>
          <p:cNvSpPr txBox="1"/>
          <p:nvPr/>
        </p:nvSpPr>
        <p:spPr>
          <a:xfrm>
            <a:off x="1835696" y="2754409"/>
            <a:ext cx="2088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smtClean="0"/>
              <a:t>4. </a:t>
            </a:r>
            <a:r>
              <a:rPr lang="pl-PL" sz="1100" err="1" smtClean="0"/>
              <a:t>Reader</a:t>
            </a:r>
            <a:r>
              <a:rPr lang="pl-PL" sz="1100" smtClean="0"/>
              <a:t> </a:t>
            </a:r>
            <a:r>
              <a:rPr lang="pl-PL" sz="1100" err="1" smtClean="0"/>
              <a:t>clicks</a:t>
            </a:r>
            <a:r>
              <a:rPr lang="pl-PL" sz="1100" smtClean="0"/>
              <a:t> „</a:t>
            </a:r>
            <a:r>
              <a:rPr lang="pl-PL" sz="1100" err="1" smtClean="0"/>
              <a:t>Execute</a:t>
            </a:r>
            <a:r>
              <a:rPr lang="pl-PL" sz="1100" smtClean="0"/>
              <a:t>” </a:t>
            </a:r>
            <a:r>
              <a:rPr lang="pl-PL" sz="1100" err="1" smtClean="0"/>
              <a:t>in</a:t>
            </a:r>
            <a:r>
              <a:rPr lang="pl-PL" sz="1100" smtClean="0"/>
              <a:t> </a:t>
            </a:r>
            <a:r>
              <a:rPr lang="pl-PL" sz="1100" err="1" smtClean="0"/>
              <a:t>snippet</a:t>
            </a:r>
            <a:r>
              <a:rPr lang="pl-PL" sz="1100" smtClean="0"/>
              <a:t> </a:t>
            </a:r>
            <a:r>
              <a:rPr lang="pl-PL" sz="1100" err="1" smtClean="0"/>
              <a:t>asset</a:t>
            </a:r>
            <a:r>
              <a:rPr lang="pl-PL" sz="1100" smtClean="0"/>
              <a:t> window, or submits a Web form with input data</a:t>
            </a:r>
          </a:p>
        </p:txBody>
      </p:sp>
      <p:cxnSp>
        <p:nvCxnSpPr>
          <p:cNvPr id="8" name="Łącznik prosty ze strzałką 7"/>
          <p:cNvCxnSpPr/>
          <p:nvPr/>
        </p:nvCxnSpPr>
        <p:spPr>
          <a:xfrm>
            <a:off x="1907704" y="3356992"/>
            <a:ext cx="1944216" cy="1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pole tekstowe 145"/>
          <p:cNvSpPr txBox="1"/>
          <p:nvPr/>
        </p:nvSpPr>
        <p:spPr>
          <a:xfrm>
            <a:off x="4932040" y="4509120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smtClean="0"/>
              <a:t>7. </a:t>
            </a:r>
            <a:r>
              <a:rPr lang="pl-PL" sz="1100" err="1" smtClean="0"/>
              <a:t>Once</a:t>
            </a:r>
            <a:r>
              <a:rPr lang="pl-PL" sz="1100" smtClean="0"/>
              <a:t> </a:t>
            </a:r>
            <a:r>
              <a:rPr lang="pl-PL" sz="1100" err="1" smtClean="0"/>
              <a:t>execution</a:t>
            </a:r>
            <a:r>
              <a:rPr lang="pl-PL" sz="1100" smtClean="0"/>
              <a:t> </a:t>
            </a:r>
            <a:r>
              <a:rPr lang="pl-PL" sz="1100" err="1" smtClean="0"/>
              <a:t>completes</a:t>
            </a:r>
            <a:r>
              <a:rPr lang="pl-PL" sz="1100" smtClean="0"/>
              <a:t>, Collage Server </a:t>
            </a:r>
            <a:r>
              <a:rPr lang="pl-PL" sz="1100" err="1" smtClean="0"/>
              <a:t>automatically</a:t>
            </a:r>
            <a:r>
              <a:rPr lang="pl-PL" sz="1100" smtClean="0"/>
              <a:t> populates the </a:t>
            </a:r>
            <a:r>
              <a:rPr lang="pl-PL" sz="1100" err="1" smtClean="0"/>
              <a:t>relevant</a:t>
            </a:r>
            <a:r>
              <a:rPr lang="pl-PL" sz="1100" smtClean="0"/>
              <a:t> </a:t>
            </a:r>
            <a:r>
              <a:rPr lang="pl-PL" sz="1100" err="1" smtClean="0"/>
              <a:t>output</a:t>
            </a:r>
            <a:r>
              <a:rPr lang="pl-PL" sz="1100" smtClean="0"/>
              <a:t> </a:t>
            </a:r>
            <a:r>
              <a:rPr lang="pl-PL" sz="1100" err="1" smtClean="0"/>
              <a:t>assets</a:t>
            </a:r>
            <a:endParaRPr lang="pl-PL" sz="1100" smtClean="0"/>
          </a:p>
        </p:txBody>
      </p:sp>
      <p:pic>
        <p:nvPicPr>
          <p:cNvPr id="151" name="Obraz 150" descr="generic_server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39" y="2996952"/>
            <a:ext cx="540072" cy="764704"/>
          </a:xfrm>
          <a:prstGeom prst="rect">
            <a:avLst/>
          </a:prstGeom>
        </p:spPr>
      </p:pic>
      <p:pic>
        <p:nvPicPr>
          <p:cNvPr id="152" name="Obraz 151" descr="generic_server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5301208"/>
            <a:ext cx="750257" cy="980728"/>
          </a:xfrm>
          <a:prstGeom prst="rect">
            <a:avLst/>
          </a:prstGeom>
        </p:spPr>
      </p:pic>
      <p:sp>
        <p:nvSpPr>
          <p:cNvPr id="158" name="pole tekstowe 157"/>
          <p:cNvSpPr txBox="1"/>
          <p:nvPr/>
        </p:nvSpPr>
        <p:spPr>
          <a:xfrm>
            <a:off x="4932040" y="2926105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smtClean="0"/>
              <a:t>5. </a:t>
            </a:r>
            <a:r>
              <a:rPr lang="pl-PL" sz="1100" err="1" smtClean="0"/>
              <a:t>Execution</a:t>
            </a:r>
            <a:r>
              <a:rPr lang="pl-PL" sz="1100" smtClean="0"/>
              <a:t> </a:t>
            </a:r>
            <a:r>
              <a:rPr lang="pl-PL" sz="1100" err="1" smtClean="0"/>
              <a:t>request</a:t>
            </a:r>
            <a:r>
              <a:rPr lang="pl-PL" sz="1100" smtClean="0"/>
              <a:t> </a:t>
            </a:r>
            <a:r>
              <a:rPr lang="pl-PL" sz="1100" err="1" smtClean="0"/>
              <a:t>is</a:t>
            </a:r>
            <a:r>
              <a:rPr lang="pl-PL" sz="1100" smtClean="0"/>
              <a:t> </a:t>
            </a:r>
            <a:r>
              <a:rPr lang="pl-PL" sz="1100" err="1" smtClean="0"/>
              <a:t>handled</a:t>
            </a:r>
            <a:r>
              <a:rPr lang="pl-PL" sz="1100" smtClean="0"/>
              <a:t> by Collage Server</a:t>
            </a:r>
          </a:p>
        </p:txBody>
      </p:sp>
      <p:cxnSp>
        <p:nvCxnSpPr>
          <p:cNvPr id="298" name="Łącznik prosty ze strzałką 297"/>
          <p:cNvCxnSpPr/>
          <p:nvPr/>
        </p:nvCxnSpPr>
        <p:spPr>
          <a:xfrm rot="5400000" flipH="1" flipV="1">
            <a:off x="6589018" y="4724350"/>
            <a:ext cx="864096" cy="1588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pole tekstowe 299"/>
          <p:cNvSpPr txBox="1"/>
          <p:nvPr/>
        </p:nvSpPr>
        <p:spPr>
          <a:xfrm>
            <a:off x="7164288" y="4239959"/>
            <a:ext cx="18002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smtClean="0"/>
              <a:t>6. </a:t>
            </a:r>
            <a:r>
              <a:rPr lang="pl-PL" sz="1100" err="1" smtClean="0"/>
              <a:t>Execution</a:t>
            </a:r>
            <a:r>
              <a:rPr lang="pl-PL" sz="1100" smtClean="0"/>
              <a:t> </a:t>
            </a:r>
            <a:r>
              <a:rPr lang="pl-PL" sz="1100" err="1" smtClean="0"/>
              <a:t>request</a:t>
            </a:r>
            <a:r>
              <a:rPr lang="pl-PL" sz="1100" smtClean="0"/>
              <a:t> </a:t>
            </a:r>
            <a:r>
              <a:rPr lang="pl-PL" sz="1100" err="1" smtClean="0"/>
              <a:t>may</a:t>
            </a:r>
            <a:r>
              <a:rPr lang="pl-PL" sz="1100" smtClean="0"/>
              <a:t> </a:t>
            </a:r>
            <a:r>
              <a:rPr lang="pl-PL" sz="1100" err="1" smtClean="0"/>
              <a:t>optionally</a:t>
            </a:r>
            <a:r>
              <a:rPr lang="pl-PL" sz="1100" smtClean="0"/>
              <a:t> be </a:t>
            </a:r>
            <a:r>
              <a:rPr lang="pl-PL" sz="1100" err="1" smtClean="0"/>
              <a:t>forwarded</a:t>
            </a:r>
            <a:r>
              <a:rPr lang="pl-PL" sz="1100" smtClean="0"/>
              <a:t> to </a:t>
            </a:r>
            <a:r>
              <a:rPr lang="pl-PL" sz="1100" err="1" smtClean="0"/>
              <a:t>attached</a:t>
            </a:r>
            <a:r>
              <a:rPr lang="pl-PL" sz="1100" smtClean="0"/>
              <a:t> HPC resources. Collage </a:t>
            </a:r>
            <a:r>
              <a:rPr lang="pl-PL" sz="1100" err="1" smtClean="0"/>
              <a:t>provides</a:t>
            </a:r>
            <a:r>
              <a:rPr lang="pl-PL" sz="1100" smtClean="0"/>
              <a:t> a </a:t>
            </a:r>
            <a:r>
              <a:rPr lang="pl-PL" sz="1100" err="1" smtClean="0"/>
              <a:t>mechanism</a:t>
            </a:r>
            <a:r>
              <a:rPr lang="pl-PL" sz="1100" smtClean="0"/>
              <a:t> to </a:t>
            </a:r>
            <a:r>
              <a:rPr lang="pl-PL" sz="1100" err="1" smtClean="0"/>
              <a:t>securely</a:t>
            </a:r>
            <a:r>
              <a:rPr lang="pl-PL" sz="1100" smtClean="0"/>
              <a:t> </a:t>
            </a:r>
            <a:r>
              <a:rPr lang="pl-PL" sz="1100" err="1" smtClean="0"/>
              <a:t>store</a:t>
            </a:r>
            <a:r>
              <a:rPr lang="pl-PL" sz="1100" smtClean="0"/>
              <a:t> </a:t>
            </a:r>
            <a:r>
              <a:rPr lang="pl-PL" sz="1100" err="1" smtClean="0"/>
              <a:t>user</a:t>
            </a:r>
            <a:r>
              <a:rPr lang="pl-PL" sz="1100" smtClean="0"/>
              <a:t> </a:t>
            </a:r>
            <a:r>
              <a:rPr lang="pl-PL" sz="1100" err="1" smtClean="0"/>
              <a:t>credentials</a:t>
            </a:r>
            <a:r>
              <a:rPr lang="pl-PL" sz="1100" smtClean="0"/>
              <a:t> </a:t>
            </a:r>
            <a:r>
              <a:rPr lang="pl-PL" sz="1100" err="1" smtClean="0"/>
              <a:t>required</a:t>
            </a:r>
            <a:r>
              <a:rPr lang="pl-PL" sz="1100" smtClean="0"/>
              <a:t> for </a:t>
            </a:r>
            <a:r>
              <a:rPr lang="pl-PL" sz="1100" err="1" smtClean="0"/>
              <a:t>access</a:t>
            </a:r>
            <a:endParaRPr lang="pl-PL" sz="1100" smtClean="0"/>
          </a:p>
        </p:txBody>
      </p:sp>
      <p:sp>
        <p:nvSpPr>
          <p:cNvPr id="301" name="Symbol zastępczy zawartości 2"/>
          <p:cNvSpPr>
            <a:spLocks noGrp="1"/>
          </p:cNvSpPr>
          <p:nvPr>
            <p:ph idx="1"/>
          </p:nvPr>
        </p:nvSpPr>
        <p:spPr>
          <a:xfrm>
            <a:off x="1115616" y="1484784"/>
            <a:ext cx="7704856" cy="1368152"/>
          </a:xfrm>
        </p:spPr>
        <p:txBody>
          <a:bodyPr>
            <a:normAutofit fontScale="92500" lnSpcReduction="20000"/>
          </a:bodyPr>
          <a:lstStyle/>
          <a:p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user</a:t>
            </a:r>
            <a:r>
              <a:rPr lang="pl-PL" sz="1800" smtClean="0"/>
              <a:t> </a:t>
            </a:r>
            <a:r>
              <a:rPr lang="pl-PL" sz="1800" err="1" smtClean="0"/>
              <a:t>may</a:t>
            </a:r>
            <a:r>
              <a:rPr lang="pl-PL" sz="1800" smtClean="0"/>
              <a:t> </a:t>
            </a:r>
            <a:r>
              <a:rPr lang="pl-PL" sz="1800" err="1" smtClean="0"/>
              <a:t>interact</a:t>
            </a:r>
            <a:r>
              <a:rPr lang="pl-PL" sz="1800" smtClean="0"/>
              <a:t> </a:t>
            </a:r>
            <a:r>
              <a:rPr lang="pl-PL" sz="1800" err="1" smtClean="0"/>
              <a:t>with</a:t>
            </a:r>
            <a:r>
              <a:rPr lang="pl-PL" sz="1800" smtClean="0"/>
              <a:t> </a:t>
            </a:r>
            <a:r>
              <a:rPr lang="pl-PL" sz="1800" err="1" smtClean="0"/>
              <a:t>each</a:t>
            </a:r>
            <a:r>
              <a:rPr lang="pl-PL" sz="1800" smtClean="0"/>
              <a:t> </a:t>
            </a:r>
            <a:r>
              <a:rPr lang="pl-PL" sz="1800" err="1" smtClean="0"/>
              <a:t>asset</a:t>
            </a:r>
            <a:r>
              <a:rPr lang="pl-PL" sz="1800" smtClean="0"/>
              <a:t> by </a:t>
            </a:r>
            <a:r>
              <a:rPr lang="pl-PL" sz="1800" err="1" smtClean="0"/>
              <a:t>using</a:t>
            </a:r>
            <a:r>
              <a:rPr lang="pl-PL" sz="1800" smtClean="0"/>
              <a:t> </a:t>
            </a:r>
            <a:r>
              <a:rPr lang="pl-PL" sz="1800" err="1" smtClean="0"/>
              <a:t>the</a:t>
            </a:r>
            <a:r>
              <a:rPr lang="pl-PL" sz="1800" smtClean="0"/>
              <a:t> controls </a:t>
            </a:r>
            <a:r>
              <a:rPr lang="pl-PL" sz="1800" err="1" smtClean="0"/>
              <a:t>provided</a:t>
            </a:r>
            <a:r>
              <a:rPr lang="pl-PL" sz="1800" smtClean="0"/>
              <a:t> by </a:t>
            </a:r>
            <a:r>
              <a:rPr lang="pl-PL" sz="1800" err="1" smtClean="0"/>
              <a:t>the</a:t>
            </a:r>
            <a:r>
              <a:rPr lang="pl-PL" sz="1800" smtClean="0"/>
              <a:t> </a:t>
            </a:r>
            <a:r>
              <a:rPr lang="pl-PL" sz="1800" err="1" smtClean="0"/>
              <a:t>asset’s</a:t>
            </a:r>
            <a:r>
              <a:rPr lang="pl-PL" sz="1800" smtClean="0"/>
              <a:t> </a:t>
            </a:r>
            <a:r>
              <a:rPr lang="pl-PL" sz="1800" err="1" smtClean="0"/>
              <a:t>IFrame</a:t>
            </a:r>
            <a:r>
              <a:rPr lang="pl-PL" sz="1800" smtClean="0"/>
              <a:t> (which is specific to the type of asset being visualized);</a:t>
            </a:r>
          </a:p>
          <a:p>
            <a:r>
              <a:rPr lang="pl-PL" sz="1800" smtClean="0"/>
              <a:t>Interaction is backended by the Collage Server which may delegate requests to HPC resources (where available);</a:t>
            </a:r>
          </a:p>
          <a:p>
            <a:r>
              <a:rPr lang="pl-PL" sz="1800" smtClean="0"/>
              <a:t>Assets are automatically refreshed without reloading the entire Executable Paper.</a:t>
            </a:r>
            <a:endParaRPr lang="en-US" sz="1800"/>
          </a:p>
        </p:txBody>
      </p:sp>
      <p:grpSp>
        <p:nvGrpSpPr>
          <p:cNvPr id="288" name="Grupa 287"/>
          <p:cNvGrpSpPr/>
          <p:nvPr/>
        </p:nvGrpSpPr>
        <p:grpSpPr>
          <a:xfrm>
            <a:off x="6300191" y="3861048"/>
            <a:ext cx="1440161" cy="288032"/>
            <a:chOff x="4275813" y="4005064"/>
            <a:chExt cx="1548852" cy="1612979"/>
          </a:xfrm>
        </p:grpSpPr>
        <p:sp>
          <p:nvSpPr>
            <p:cNvPr id="289" name="Prostokąt 288"/>
            <p:cNvSpPr/>
            <p:nvPr/>
          </p:nvSpPr>
          <p:spPr>
            <a:xfrm>
              <a:off x="4430700" y="4005064"/>
              <a:ext cx="1239081" cy="161297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pole tekstowe 298"/>
            <p:cNvSpPr txBox="1"/>
            <p:nvPr/>
          </p:nvSpPr>
          <p:spPr>
            <a:xfrm>
              <a:off x="4275813" y="4005064"/>
              <a:ext cx="1548852" cy="15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smtClean="0"/>
                <a:t>Collage Server</a:t>
              </a:r>
            </a:p>
          </p:txBody>
        </p:sp>
      </p:grpSp>
      <p:grpSp>
        <p:nvGrpSpPr>
          <p:cNvPr id="302" name="Grupa 301"/>
          <p:cNvGrpSpPr/>
          <p:nvPr/>
        </p:nvGrpSpPr>
        <p:grpSpPr>
          <a:xfrm>
            <a:off x="3995936" y="2996952"/>
            <a:ext cx="902980" cy="1224136"/>
            <a:chOff x="4716016" y="2276872"/>
            <a:chExt cx="1327912" cy="1800200"/>
          </a:xfrm>
        </p:grpSpPr>
        <p:cxnSp>
          <p:nvCxnSpPr>
            <p:cNvPr id="303" name="Łącznik prosty 302"/>
            <p:cNvCxnSpPr/>
            <p:nvPr/>
          </p:nvCxnSpPr>
          <p:spPr>
            <a:xfrm>
              <a:off x="4860032" y="2330708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Łącznik prosty 303"/>
            <p:cNvCxnSpPr/>
            <p:nvPr/>
          </p:nvCxnSpPr>
          <p:spPr>
            <a:xfrm>
              <a:off x="4860032" y="2374965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Łącznik prosty 304"/>
            <p:cNvCxnSpPr/>
            <p:nvPr/>
          </p:nvCxnSpPr>
          <p:spPr>
            <a:xfrm>
              <a:off x="4860032" y="2419222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Łącznik prosty 305"/>
            <p:cNvCxnSpPr/>
            <p:nvPr/>
          </p:nvCxnSpPr>
          <p:spPr>
            <a:xfrm>
              <a:off x="4860032" y="2463479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Łącznik prosty 306"/>
            <p:cNvCxnSpPr/>
            <p:nvPr/>
          </p:nvCxnSpPr>
          <p:spPr>
            <a:xfrm>
              <a:off x="4860032" y="2507736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Łącznik prosty 307"/>
            <p:cNvCxnSpPr/>
            <p:nvPr/>
          </p:nvCxnSpPr>
          <p:spPr>
            <a:xfrm>
              <a:off x="4860032" y="2551995"/>
              <a:ext cx="1092827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Łącznik prosty 308"/>
            <p:cNvCxnSpPr/>
            <p:nvPr/>
          </p:nvCxnSpPr>
          <p:spPr>
            <a:xfrm>
              <a:off x="4860032" y="2968190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Łącznik prosty 309"/>
            <p:cNvCxnSpPr/>
            <p:nvPr/>
          </p:nvCxnSpPr>
          <p:spPr>
            <a:xfrm>
              <a:off x="4860032" y="3013447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Łącznik prosty 310"/>
            <p:cNvCxnSpPr/>
            <p:nvPr/>
          </p:nvCxnSpPr>
          <p:spPr>
            <a:xfrm>
              <a:off x="4860032" y="3058703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Łącznik prosty 311"/>
            <p:cNvCxnSpPr/>
            <p:nvPr/>
          </p:nvCxnSpPr>
          <p:spPr>
            <a:xfrm>
              <a:off x="4860032" y="3103959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Łącznik prosty 312"/>
            <p:cNvCxnSpPr/>
            <p:nvPr/>
          </p:nvCxnSpPr>
          <p:spPr>
            <a:xfrm>
              <a:off x="4860032" y="3149215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Łącznik prosty 313"/>
            <p:cNvCxnSpPr/>
            <p:nvPr/>
          </p:nvCxnSpPr>
          <p:spPr>
            <a:xfrm>
              <a:off x="4860032" y="3194472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Łącznik prosty 314"/>
            <p:cNvCxnSpPr/>
            <p:nvPr/>
          </p:nvCxnSpPr>
          <p:spPr>
            <a:xfrm>
              <a:off x="4860032" y="3239728"/>
              <a:ext cx="1001758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Łącznik prosty 315"/>
            <p:cNvCxnSpPr/>
            <p:nvPr/>
          </p:nvCxnSpPr>
          <p:spPr>
            <a:xfrm>
              <a:off x="4860032" y="3284984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Łącznik prosty 316"/>
            <p:cNvCxnSpPr/>
            <p:nvPr/>
          </p:nvCxnSpPr>
          <p:spPr>
            <a:xfrm>
              <a:off x="4860032" y="3330240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Łącznik prosty 317"/>
            <p:cNvCxnSpPr/>
            <p:nvPr/>
          </p:nvCxnSpPr>
          <p:spPr>
            <a:xfrm>
              <a:off x="4860032" y="3375496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Łącznik prosty 318"/>
            <p:cNvCxnSpPr/>
            <p:nvPr/>
          </p:nvCxnSpPr>
          <p:spPr>
            <a:xfrm>
              <a:off x="4860032" y="3420753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Łącznik prosty 319"/>
            <p:cNvCxnSpPr/>
            <p:nvPr/>
          </p:nvCxnSpPr>
          <p:spPr>
            <a:xfrm>
              <a:off x="4860032" y="3466009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Łącznik prosty 320"/>
            <p:cNvCxnSpPr/>
            <p:nvPr/>
          </p:nvCxnSpPr>
          <p:spPr>
            <a:xfrm>
              <a:off x="5497514" y="3511265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Łącznik prosty 321"/>
            <p:cNvCxnSpPr/>
            <p:nvPr/>
          </p:nvCxnSpPr>
          <p:spPr>
            <a:xfrm>
              <a:off x="5497514" y="3556521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Łącznik prosty 322"/>
            <p:cNvCxnSpPr/>
            <p:nvPr/>
          </p:nvCxnSpPr>
          <p:spPr>
            <a:xfrm>
              <a:off x="5497514" y="3601778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Łącznik prosty 323"/>
            <p:cNvCxnSpPr/>
            <p:nvPr/>
          </p:nvCxnSpPr>
          <p:spPr>
            <a:xfrm>
              <a:off x="5497514" y="3647034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Łącznik prosty 324"/>
            <p:cNvCxnSpPr/>
            <p:nvPr/>
          </p:nvCxnSpPr>
          <p:spPr>
            <a:xfrm>
              <a:off x="5497514" y="3692290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Łącznik prosty 325"/>
            <p:cNvCxnSpPr/>
            <p:nvPr/>
          </p:nvCxnSpPr>
          <p:spPr>
            <a:xfrm>
              <a:off x="5497514" y="3737546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Łącznik prosty 326"/>
            <p:cNvCxnSpPr/>
            <p:nvPr/>
          </p:nvCxnSpPr>
          <p:spPr>
            <a:xfrm>
              <a:off x="5497514" y="3782803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Łącznik prosty 327"/>
            <p:cNvCxnSpPr/>
            <p:nvPr/>
          </p:nvCxnSpPr>
          <p:spPr>
            <a:xfrm>
              <a:off x="5497514" y="3828059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Łącznik prosty 328"/>
            <p:cNvCxnSpPr/>
            <p:nvPr/>
          </p:nvCxnSpPr>
          <p:spPr>
            <a:xfrm>
              <a:off x="5497514" y="3873315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Łącznik prosty 329"/>
            <p:cNvCxnSpPr/>
            <p:nvPr/>
          </p:nvCxnSpPr>
          <p:spPr>
            <a:xfrm>
              <a:off x="5497514" y="3918571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Łącznik prosty 330"/>
            <p:cNvCxnSpPr/>
            <p:nvPr/>
          </p:nvCxnSpPr>
          <p:spPr>
            <a:xfrm>
              <a:off x="5497514" y="3963827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Łącznik prosty 331"/>
            <p:cNvCxnSpPr/>
            <p:nvPr/>
          </p:nvCxnSpPr>
          <p:spPr>
            <a:xfrm>
              <a:off x="5497514" y="4009098"/>
              <a:ext cx="455345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Prostokąt 332"/>
            <p:cNvSpPr/>
            <p:nvPr/>
          </p:nvSpPr>
          <p:spPr>
            <a:xfrm>
              <a:off x="4860032" y="2601476"/>
              <a:ext cx="1183896" cy="31479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Prostokąt 333"/>
            <p:cNvSpPr/>
            <p:nvPr/>
          </p:nvSpPr>
          <p:spPr>
            <a:xfrm>
              <a:off x="4860031" y="3513935"/>
              <a:ext cx="606509" cy="494003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5" name="Łącznik prosty 334"/>
            <p:cNvCxnSpPr/>
            <p:nvPr/>
          </p:nvCxnSpPr>
          <p:spPr>
            <a:xfrm rot="5400000">
              <a:off x="3815916" y="3176972"/>
              <a:ext cx="180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Przycisk akcji: Do przodu lub Następny 335">
              <a:hlinkClick r:id="" action="ppaction://hlinkshowjump?jump=nextslide" highlightClick="1"/>
            </p:cNvPr>
            <p:cNvSpPr/>
            <p:nvPr/>
          </p:nvSpPr>
          <p:spPr>
            <a:xfrm>
              <a:off x="5334610" y="2658177"/>
              <a:ext cx="216024" cy="216024"/>
            </a:xfrm>
            <a:prstGeom prst="actionButtonForwardNext">
              <a:avLst/>
            </a:prstGeom>
            <a:solidFill>
              <a:schemeClr val="accent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8" name="Łącznik prosty ze strzałką 337"/>
          <p:cNvCxnSpPr/>
          <p:nvPr/>
        </p:nvCxnSpPr>
        <p:spPr>
          <a:xfrm>
            <a:off x="5076056" y="3356992"/>
            <a:ext cx="1512168" cy="15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Grupa 341"/>
          <p:cNvGrpSpPr/>
          <p:nvPr/>
        </p:nvGrpSpPr>
        <p:grpSpPr>
          <a:xfrm>
            <a:off x="6372200" y="6381328"/>
            <a:ext cx="1296146" cy="288032"/>
            <a:chOff x="4430697" y="4005064"/>
            <a:chExt cx="1393967" cy="1612979"/>
          </a:xfrm>
        </p:grpSpPr>
        <p:sp>
          <p:nvSpPr>
            <p:cNvPr id="343" name="Prostokąt 342"/>
            <p:cNvSpPr/>
            <p:nvPr/>
          </p:nvSpPr>
          <p:spPr>
            <a:xfrm>
              <a:off x="4430698" y="4005064"/>
              <a:ext cx="1393965" cy="161297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pole tekstowe 343"/>
            <p:cNvSpPr txBox="1"/>
            <p:nvPr/>
          </p:nvSpPr>
          <p:spPr>
            <a:xfrm>
              <a:off x="4430697" y="4066849"/>
              <a:ext cx="1393967" cy="155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smtClean="0"/>
                <a:t>HPC Resources</a:t>
              </a:r>
            </a:p>
          </p:txBody>
        </p:sp>
      </p:grpSp>
      <p:grpSp>
        <p:nvGrpSpPr>
          <p:cNvPr id="345" name="Grupa 344"/>
          <p:cNvGrpSpPr/>
          <p:nvPr/>
        </p:nvGrpSpPr>
        <p:grpSpPr>
          <a:xfrm>
            <a:off x="3995936" y="4725144"/>
            <a:ext cx="902980" cy="1224136"/>
            <a:chOff x="4716016" y="2276872"/>
            <a:chExt cx="1327912" cy="1800200"/>
          </a:xfrm>
        </p:grpSpPr>
        <p:cxnSp>
          <p:nvCxnSpPr>
            <p:cNvPr id="346" name="Łącznik prosty 345"/>
            <p:cNvCxnSpPr/>
            <p:nvPr/>
          </p:nvCxnSpPr>
          <p:spPr>
            <a:xfrm>
              <a:off x="4860032" y="2330708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Łącznik prosty 346"/>
            <p:cNvCxnSpPr/>
            <p:nvPr/>
          </p:nvCxnSpPr>
          <p:spPr>
            <a:xfrm>
              <a:off x="4860032" y="2374965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Łącznik prosty 347"/>
            <p:cNvCxnSpPr/>
            <p:nvPr/>
          </p:nvCxnSpPr>
          <p:spPr>
            <a:xfrm>
              <a:off x="4860032" y="2419222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Łącznik prosty 348"/>
            <p:cNvCxnSpPr/>
            <p:nvPr/>
          </p:nvCxnSpPr>
          <p:spPr>
            <a:xfrm>
              <a:off x="4860032" y="2463479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Łącznik prosty 349"/>
            <p:cNvCxnSpPr/>
            <p:nvPr/>
          </p:nvCxnSpPr>
          <p:spPr>
            <a:xfrm>
              <a:off x="4860032" y="2507736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Łącznik prosty 350"/>
            <p:cNvCxnSpPr/>
            <p:nvPr/>
          </p:nvCxnSpPr>
          <p:spPr>
            <a:xfrm>
              <a:off x="4860032" y="2551995"/>
              <a:ext cx="1092827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Łącznik prosty 351"/>
            <p:cNvCxnSpPr/>
            <p:nvPr/>
          </p:nvCxnSpPr>
          <p:spPr>
            <a:xfrm>
              <a:off x="4860032" y="2968190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Łącznik prosty 352"/>
            <p:cNvCxnSpPr/>
            <p:nvPr/>
          </p:nvCxnSpPr>
          <p:spPr>
            <a:xfrm>
              <a:off x="4860032" y="3013447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Łącznik prosty 353"/>
            <p:cNvCxnSpPr/>
            <p:nvPr/>
          </p:nvCxnSpPr>
          <p:spPr>
            <a:xfrm>
              <a:off x="4860032" y="3058703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Łącznik prosty 354"/>
            <p:cNvCxnSpPr/>
            <p:nvPr/>
          </p:nvCxnSpPr>
          <p:spPr>
            <a:xfrm>
              <a:off x="4860032" y="3103959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Łącznik prosty 355"/>
            <p:cNvCxnSpPr/>
            <p:nvPr/>
          </p:nvCxnSpPr>
          <p:spPr>
            <a:xfrm>
              <a:off x="4860032" y="3149215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Łącznik prosty 356"/>
            <p:cNvCxnSpPr/>
            <p:nvPr/>
          </p:nvCxnSpPr>
          <p:spPr>
            <a:xfrm>
              <a:off x="4860032" y="3194472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Łącznik prosty 357"/>
            <p:cNvCxnSpPr/>
            <p:nvPr/>
          </p:nvCxnSpPr>
          <p:spPr>
            <a:xfrm>
              <a:off x="4860032" y="3239728"/>
              <a:ext cx="1001758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Łącznik prosty 358"/>
            <p:cNvCxnSpPr/>
            <p:nvPr/>
          </p:nvCxnSpPr>
          <p:spPr>
            <a:xfrm>
              <a:off x="4860032" y="3284984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Łącznik prosty 359"/>
            <p:cNvCxnSpPr/>
            <p:nvPr/>
          </p:nvCxnSpPr>
          <p:spPr>
            <a:xfrm>
              <a:off x="4860032" y="3330240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Łącznik prosty 360"/>
            <p:cNvCxnSpPr/>
            <p:nvPr/>
          </p:nvCxnSpPr>
          <p:spPr>
            <a:xfrm>
              <a:off x="4860032" y="3375496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Łącznik prosty 361"/>
            <p:cNvCxnSpPr/>
            <p:nvPr/>
          </p:nvCxnSpPr>
          <p:spPr>
            <a:xfrm>
              <a:off x="4860032" y="3420753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Łącznik prosty 362"/>
            <p:cNvCxnSpPr/>
            <p:nvPr/>
          </p:nvCxnSpPr>
          <p:spPr>
            <a:xfrm>
              <a:off x="4860032" y="3466009"/>
              <a:ext cx="1183896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Łącznik prosty 363"/>
            <p:cNvCxnSpPr/>
            <p:nvPr/>
          </p:nvCxnSpPr>
          <p:spPr>
            <a:xfrm>
              <a:off x="5497514" y="3511265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Łącznik prosty 364"/>
            <p:cNvCxnSpPr/>
            <p:nvPr/>
          </p:nvCxnSpPr>
          <p:spPr>
            <a:xfrm>
              <a:off x="5497514" y="3556521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Łącznik prosty 365"/>
            <p:cNvCxnSpPr/>
            <p:nvPr/>
          </p:nvCxnSpPr>
          <p:spPr>
            <a:xfrm>
              <a:off x="5497514" y="3601778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Łącznik prosty 366"/>
            <p:cNvCxnSpPr/>
            <p:nvPr/>
          </p:nvCxnSpPr>
          <p:spPr>
            <a:xfrm>
              <a:off x="5497514" y="3647034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Łącznik prosty 367"/>
            <p:cNvCxnSpPr/>
            <p:nvPr/>
          </p:nvCxnSpPr>
          <p:spPr>
            <a:xfrm>
              <a:off x="5497514" y="3692290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Łącznik prosty 368"/>
            <p:cNvCxnSpPr/>
            <p:nvPr/>
          </p:nvCxnSpPr>
          <p:spPr>
            <a:xfrm>
              <a:off x="5497514" y="3737546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Łącznik prosty 369"/>
            <p:cNvCxnSpPr/>
            <p:nvPr/>
          </p:nvCxnSpPr>
          <p:spPr>
            <a:xfrm>
              <a:off x="5497514" y="3782803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Łącznik prosty 370"/>
            <p:cNvCxnSpPr/>
            <p:nvPr/>
          </p:nvCxnSpPr>
          <p:spPr>
            <a:xfrm>
              <a:off x="5497514" y="3828059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Łącznik prosty 371"/>
            <p:cNvCxnSpPr/>
            <p:nvPr/>
          </p:nvCxnSpPr>
          <p:spPr>
            <a:xfrm>
              <a:off x="5497514" y="3873315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Łącznik prosty 372"/>
            <p:cNvCxnSpPr/>
            <p:nvPr/>
          </p:nvCxnSpPr>
          <p:spPr>
            <a:xfrm>
              <a:off x="5497514" y="3918571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Łącznik prosty 373"/>
            <p:cNvCxnSpPr/>
            <p:nvPr/>
          </p:nvCxnSpPr>
          <p:spPr>
            <a:xfrm>
              <a:off x="5497514" y="3963827"/>
              <a:ext cx="546414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Łącznik prosty 374"/>
            <p:cNvCxnSpPr/>
            <p:nvPr/>
          </p:nvCxnSpPr>
          <p:spPr>
            <a:xfrm>
              <a:off x="5497514" y="4009098"/>
              <a:ext cx="455345" cy="0"/>
            </a:xfrm>
            <a:prstGeom prst="line">
              <a:avLst/>
            </a:prstGeom>
            <a:ln w="9525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Prostokąt 375"/>
            <p:cNvSpPr/>
            <p:nvPr/>
          </p:nvSpPr>
          <p:spPr>
            <a:xfrm>
              <a:off x="4860032" y="2601476"/>
              <a:ext cx="1183896" cy="31479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Prostokąt 376"/>
            <p:cNvSpPr/>
            <p:nvPr/>
          </p:nvSpPr>
          <p:spPr>
            <a:xfrm>
              <a:off x="4860031" y="3513935"/>
              <a:ext cx="606509" cy="494003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Łącznik prosty 377"/>
            <p:cNvCxnSpPr/>
            <p:nvPr/>
          </p:nvCxnSpPr>
          <p:spPr>
            <a:xfrm rot="5400000">
              <a:off x="3815916" y="3176972"/>
              <a:ext cx="180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Przycisk akcji: Do przodu lub Następny 378">
              <a:hlinkClick r:id="" action="ppaction://hlinkshowjump?jump=nextslide" highlightClick="1"/>
            </p:cNvPr>
            <p:cNvSpPr/>
            <p:nvPr/>
          </p:nvSpPr>
          <p:spPr>
            <a:xfrm>
              <a:off x="5334610" y="2658177"/>
              <a:ext cx="216024" cy="216024"/>
            </a:xfrm>
            <a:prstGeom prst="actionButtonForwardNext">
              <a:avLst/>
            </a:prstGeom>
            <a:solidFill>
              <a:schemeClr val="accent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7" name="Grupa 396"/>
          <p:cNvGrpSpPr/>
          <p:nvPr/>
        </p:nvGrpSpPr>
        <p:grpSpPr>
          <a:xfrm>
            <a:off x="4121264" y="5591612"/>
            <a:ext cx="360040" cy="288186"/>
            <a:chOff x="4121264" y="5447596"/>
            <a:chExt cx="360040" cy="288186"/>
          </a:xfrm>
        </p:grpSpPr>
        <p:cxnSp>
          <p:nvCxnSpPr>
            <p:cNvPr id="382" name="Łącznik prosty 381"/>
            <p:cNvCxnSpPr/>
            <p:nvPr/>
          </p:nvCxnSpPr>
          <p:spPr>
            <a:xfrm rot="5400000">
              <a:off x="3982306" y="5591612"/>
              <a:ext cx="2880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Łącznik prosty 382"/>
            <p:cNvCxnSpPr/>
            <p:nvPr/>
          </p:nvCxnSpPr>
          <p:spPr>
            <a:xfrm rot="10800000">
              <a:off x="4121264" y="5735782"/>
              <a:ext cx="360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" name="Dowolny kształt 398"/>
          <p:cNvSpPr/>
          <p:nvPr/>
        </p:nvSpPr>
        <p:spPr>
          <a:xfrm>
            <a:off x="4154623" y="5613301"/>
            <a:ext cx="288032" cy="252643"/>
          </a:xfrm>
          <a:custGeom>
            <a:avLst/>
            <a:gdLst>
              <a:gd name="connsiteX0" fmla="*/ 0 w 229823"/>
              <a:gd name="connsiteY0" fmla="*/ 163810 h 252643"/>
              <a:gd name="connsiteX1" fmla="*/ 56234 w 229823"/>
              <a:gd name="connsiteY1" fmla="*/ 12225 h 252643"/>
              <a:gd name="connsiteX2" fmla="*/ 149141 w 229823"/>
              <a:gd name="connsiteY2" fmla="*/ 237158 h 252643"/>
              <a:gd name="connsiteX3" fmla="*/ 229823 w 229823"/>
              <a:gd name="connsiteY3" fmla="*/ 105132 h 25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823" h="252643">
                <a:moveTo>
                  <a:pt x="0" y="163810"/>
                </a:moveTo>
                <a:cubicBezTo>
                  <a:pt x="15688" y="81905"/>
                  <a:pt x="31377" y="0"/>
                  <a:pt x="56234" y="12225"/>
                </a:cubicBezTo>
                <a:cubicBezTo>
                  <a:pt x="81091" y="24450"/>
                  <a:pt x="120209" y="221673"/>
                  <a:pt x="149141" y="237158"/>
                </a:cubicBezTo>
                <a:cubicBezTo>
                  <a:pt x="178073" y="252643"/>
                  <a:pt x="203948" y="178887"/>
                  <a:pt x="229823" y="105132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0" name="Łącznik prosty ze strzałką 399"/>
          <p:cNvCxnSpPr/>
          <p:nvPr/>
        </p:nvCxnSpPr>
        <p:spPr>
          <a:xfrm rot="10800000" flipV="1">
            <a:off x="5076056" y="3516438"/>
            <a:ext cx="1512168" cy="11881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Łącznik prosty ze strzałką 404"/>
          <p:cNvCxnSpPr/>
          <p:nvPr/>
        </p:nvCxnSpPr>
        <p:spPr>
          <a:xfrm rot="5400000">
            <a:off x="4283174" y="4509120"/>
            <a:ext cx="432048" cy="1588"/>
          </a:xfrm>
          <a:prstGeom prst="straightConnector1">
            <a:avLst/>
          </a:prstGeom>
          <a:ln w="1270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Łącznik prosty ze strzałką 408"/>
          <p:cNvCxnSpPr/>
          <p:nvPr/>
        </p:nvCxnSpPr>
        <p:spPr>
          <a:xfrm rot="10800000">
            <a:off x="1835697" y="3717032"/>
            <a:ext cx="2016224" cy="1872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a 415"/>
          <p:cNvGrpSpPr/>
          <p:nvPr/>
        </p:nvGrpSpPr>
        <p:grpSpPr>
          <a:xfrm>
            <a:off x="2051720" y="4365104"/>
            <a:ext cx="288032" cy="432048"/>
            <a:chOff x="1475656" y="4293096"/>
            <a:chExt cx="504056" cy="648072"/>
          </a:xfrm>
        </p:grpSpPr>
        <p:sp>
          <p:nvSpPr>
            <p:cNvPr id="410" name="Zagięty narożnik 409"/>
            <p:cNvSpPr/>
            <p:nvPr/>
          </p:nvSpPr>
          <p:spPr>
            <a:xfrm>
              <a:off x="1475656" y="4293096"/>
              <a:ext cx="504056" cy="648072"/>
            </a:xfrm>
            <a:prstGeom prst="foldedCorner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1" name="Grupa 410"/>
            <p:cNvGrpSpPr/>
            <p:nvPr/>
          </p:nvGrpSpPr>
          <p:grpSpPr>
            <a:xfrm>
              <a:off x="1547664" y="4437112"/>
              <a:ext cx="360040" cy="288186"/>
              <a:chOff x="4121264" y="5447596"/>
              <a:chExt cx="360040" cy="288186"/>
            </a:xfrm>
          </p:grpSpPr>
          <p:cxnSp>
            <p:nvCxnSpPr>
              <p:cNvPr id="412" name="Łącznik prosty 411"/>
              <p:cNvCxnSpPr/>
              <p:nvPr/>
            </p:nvCxnSpPr>
            <p:spPr>
              <a:xfrm rot="5400000">
                <a:off x="3982306" y="5591612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Łącznik prosty 412"/>
              <p:cNvCxnSpPr/>
              <p:nvPr/>
            </p:nvCxnSpPr>
            <p:spPr>
              <a:xfrm rot="10800000">
                <a:off x="4121264" y="5735782"/>
                <a:ext cx="3600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4" name="Dowolny kształt 413"/>
            <p:cNvSpPr/>
            <p:nvPr/>
          </p:nvSpPr>
          <p:spPr>
            <a:xfrm>
              <a:off x="1591338" y="4452566"/>
              <a:ext cx="288032" cy="252643"/>
            </a:xfrm>
            <a:custGeom>
              <a:avLst/>
              <a:gdLst>
                <a:gd name="connsiteX0" fmla="*/ 0 w 229823"/>
                <a:gd name="connsiteY0" fmla="*/ 163810 h 252643"/>
                <a:gd name="connsiteX1" fmla="*/ 56234 w 229823"/>
                <a:gd name="connsiteY1" fmla="*/ 12225 h 252643"/>
                <a:gd name="connsiteX2" fmla="*/ 149141 w 229823"/>
                <a:gd name="connsiteY2" fmla="*/ 237158 h 252643"/>
                <a:gd name="connsiteX3" fmla="*/ 229823 w 229823"/>
                <a:gd name="connsiteY3" fmla="*/ 105132 h 252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823" h="252643">
                  <a:moveTo>
                    <a:pt x="0" y="163810"/>
                  </a:moveTo>
                  <a:cubicBezTo>
                    <a:pt x="15688" y="81905"/>
                    <a:pt x="31377" y="0"/>
                    <a:pt x="56234" y="12225"/>
                  </a:cubicBezTo>
                  <a:cubicBezTo>
                    <a:pt x="81091" y="24450"/>
                    <a:pt x="120209" y="221673"/>
                    <a:pt x="149141" y="237158"/>
                  </a:cubicBezTo>
                  <a:cubicBezTo>
                    <a:pt x="178073" y="252643"/>
                    <a:pt x="203948" y="178887"/>
                    <a:pt x="229823" y="105132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7" name="pole tekstowe 416"/>
          <p:cNvSpPr txBox="1"/>
          <p:nvPr/>
        </p:nvSpPr>
        <p:spPr>
          <a:xfrm>
            <a:off x="1259632" y="4797152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smtClean="0"/>
              <a:t>8. </a:t>
            </a:r>
            <a:r>
              <a:rPr lang="pl-PL" sz="1100" err="1" smtClean="0"/>
              <a:t>Output</a:t>
            </a:r>
            <a:r>
              <a:rPr lang="pl-PL" sz="1100" smtClean="0"/>
              <a:t> data </a:t>
            </a:r>
            <a:r>
              <a:rPr lang="pl-PL" sz="1100" err="1" smtClean="0"/>
              <a:t>may</a:t>
            </a:r>
            <a:r>
              <a:rPr lang="pl-PL" sz="1100" smtClean="0"/>
              <a:t> </a:t>
            </a:r>
            <a:r>
              <a:rPr lang="pl-PL" sz="1100" err="1" smtClean="0"/>
              <a:t>also</a:t>
            </a:r>
            <a:r>
              <a:rPr lang="pl-PL" sz="1100" smtClean="0"/>
              <a:t> be </a:t>
            </a:r>
            <a:r>
              <a:rPr lang="pl-PL" sz="1100" err="1" smtClean="0"/>
              <a:t>downloaded</a:t>
            </a:r>
            <a:r>
              <a:rPr lang="pl-PL" sz="1100" smtClean="0"/>
              <a:t> by </a:t>
            </a:r>
            <a:r>
              <a:rPr lang="pl-PL" sz="1100" err="1" smtClean="0"/>
              <a:t>the</a:t>
            </a:r>
            <a:r>
              <a:rPr lang="pl-PL" sz="1100" smtClean="0"/>
              <a:t> </a:t>
            </a:r>
            <a:r>
              <a:rPr lang="pl-PL" sz="1100" err="1" smtClean="0"/>
              <a:t>user</a:t>
            </a:r>
            <a:endParaRPr lang="pl-PL" sz="1100" smtClean="0"/>
          </a:p>
        </p:txBody>
      </p:sp>
      <p:pic>
        <p:nvPicPr>
          <p:cNvPr id="104" name="Obraz 196" descr="admi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068960"/>
            <a:ext cx="4508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71800" y="44624"/>
            <a:ext cx="4576552" cy="1143000"/>
          </a:xfrm>
        </p:spPr>
        <p:txBody>
          <a:bodyPr>
            <a:normAutofit fontScale="90000"/>
          </a:bodyPr>
          <a:lstStyle/>
          <a:p>
            <a:r>
              <a:rPr lang="pl-PL" smtClean="0"/>
              <a:t>SciVerse Integration</a:t>
            </a:r>
            <a:endParaRPr lang="en-US"/>
          </a:p>
        </p:txBody>
      </p:sp>
      <p:pic>
        <p:nvPicPr>
          <p:cNvPr id="10" name="Obraz 9" descr="reading-sd-snapsh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118178"/>
            <a:ext cx="7200800" cy="555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For </a:t>
            </a:r>
            <a:r>
              <a:rPr lang="pl-PL" dirty="0" err="1" smtClean="0"/>
              <a:t>further</a:t>
            </a:r>
            <a:r>
              <a:rPr lang="pl-PL" dirty="0" smtClean="0"/>
              <a:t> </a:t>
            </a:r>
            <a:r>
              <a:rPr lang="pl-PL" dirty="0" err="1" smtClean="0"/>
              <a:t>information</a:t>
            </a:r>
            <a:r>
              <a:rPr lang="pl-PL" dirty="0" smtClean="0"/>
              <a:t>…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773288"/>
          </a:xfrm>
        </p:spPr>
        <p:txBody>
          <a:bodyPr>
            <a:normAutofit fontScale="92500" lnSpcReduction="10000"/>
          </a:bodyPr>
          <a:lstStyle/>
          <a:p>
            <a:r>
              <a:rPr lang="pl-PL" smtClean="0"/>
              <a:t>For information regarding the pilot deployment of Collage, visit </a:t>
            </a:r>
            <a:r>
              <a:rPr lang="pl-PL" smtClean="0">
                <a:hlinkClick r:id="rId2"/>
              </a:rPr>
              <a:t>http://collage.elsevier.com</a:t>
            </a:r>
            <a:endParaRPr lang="pl-PL" smtClean="0"/>
          </a:p>
          <a:p>
            <a:r>
              <a:rPr lang="pl-PL" smtClean="0"/>
              <a:t>A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detailed</a:t>
            </a:r>
            <a:r>
              <a:rPr lang="pl-PL" dirty="0" smtClean="0"/>
              <a:t> </a:t>
            </a:r>
            <a:r>
              <a:rPr lang="pl-PL" dirty="0" err="1" smtClean="0"/>
              <a:t>introduction</a:t>
            </a:r>
            <a:r>
              <a:rPr lang="pl-PL" dirty="0" smtClean="0"/>
              <a:t> to Collage (</a:t>
            </a:r>
            <a:r>
              <a:rPr lang="pl-PL" dirty="0" err="1" smtClean="0"/>
              <a:t>including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manuals</a:t>
            </a:r>
            <a:r>
              <a:rPr lang="pl-PL" dirty="0" smtClean="0"/>
              <a:t> and </a:t>
            </a:r>
            <a:r>
              <a:rPr lang="pl-PL" dirty="0" err="1" smtClean="0"/>
              <a:t>sample</a:t>
            </a:r>
            <a:r>
              <a:rPr lang="pl-PL" dirty="0" smtClean="0"/>
              <a:t> </a:t>
            </a:r>
            <a:r>
              <a:rPr lang="pl-PL" dirty="0" err="1" smtClean="0"/>
              <a:t>papers</a:t>
            </a:r>
            <a:r>
              <a:rPr lang="pl-PL" dirty="0" smtClean="0"/>
              <a:t>)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found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smtClean="0">
                <a:hlinkClick r:id="rId3"/>
              </a:rPr>
              <a:t>http://collage.cyfronet.pl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pic>
        <p:nvPicPr>
          <p:cNvPr id="4" name="Obraz 3" descr="dice_logo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3933056"/>
            <a:ext cx="2952328" cy="273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pl-PL" smtClean="0"/>
              <a:t>Presentation outline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7624" y="836712"/>
            <a:ext cx="7498080" cy="5688632"/>
          </a:xfrm>
        </p:spPr>
        <p:txBody>
          <a:bodyPr>
            <a:normAutofit/>
          </a:bodyPr>
          <a:lstStyle/>
          <a:p>
            <a:r>
              <a:rPr lang="pl-PL" smtClean="0"/>
              <a:t>Problem description</a:t>
            </a:r>
          </a:p>
          <a:p>
            <a:r>
              <a:rPr lang="pl-PL" smtClean="0"/>
              <a:t>Outline of our solution</a:t>
            </a:r>
          </a:p>
          <a:p>
            <a:r>
              <a:rPr lang="pl-PL" smtClean="0"/>
              <a:t>Collage from the end user’s perspective</a:t>
            </a:r>
          </a:p>
          <a:p>
            <a:pPr lvl="1"/>
            <a:r>
              <a:rPr lang="pl-PL" smtClean="0"/>
              <a:t>Conducting computational experiments</a:t>
            </a:r>
          </a:p>
          <a:p>
            <a:pPr lvl="1"/>
            <a:r>
              <a:rPr lang="pl-PL" smtClean="0"/>
              <a:t>Declaring executable content</a:t>
            </a:r>
          </a:p>
          <a:p>
            <a:pPr lvl="1"/>
            <a:r>
              <a:rPr lang="pl-PL" smtClean="0"/>
              <a:t>Embedding executable content in a research paper</a:t>
            </a:r>
          </a:p>
          <a:p>
            <a:pPr lvl="1"/>
            <a:r>
              <a:rPr lang="pl-PL" smtClean="0"/>
              <a:t>Publishing and accessing the paper</a:t>
            </a:r>
          </a:p>
          <a:p>
            <a:r>
              <a:rPr lang="pl-PL" smtClean="0"/>
              <a:t>Some technical information</a:t>
            </a:r>
          </a:p>
          <a:p>
            <a:r>
              <a:rPr lang="pl-PL" smtClean="0"/>
              <a:t>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pl-PL" smtClean="0"/>
              <a:t>The gist of the problem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59632" y="1052736"/>
            <a:ext cx="7498080" cy="3384376"/>
          </a:xfrm>
        </p:spPr>
        <p:txBody>
          <a:bodyPr>
            <a:normAutofit fontScale="62500" lnSpcReduction="20000"/>
          </a:bodyPr>
          <a:lstStyle/>
          <a:p>
            <a:r>
              <a:rPr lang="pl-PL" smtClean="0"/>
              <a:t>Modern computational science revolves around massive volumes of data and complex algorithms to process said data (case in point: a </a:t>
            </a:r>
            <a:r>
              <a:rPr lang="pl-PL" i="1" smtClean="0"/>
              <a:t>single </a:t>
            </a:r>
            <a:r>
              <a:rPr lang="pl-PL" smtClean="0"/>
              <a:t>proteomics study on which our team currently collaborates with the Jagiellonian University Medical College is expected to generate and reprocess 15 TB of data).</a:t>
            </a:r>
          </a:p>
          <a:p>
            <a:r>
              <a:rPr lang="pl-PL" smtClean="0"/>
              <a:t>Traditional means of publishing scientific results – i.e. the research paper – is woefully incompatible with this type of research. It does not lend itself to publishing and sharing large volumes of data. Ultimately, the publication cannot stand on its own merits – there is no way to verify the published research basing on the publication alone.</a:t>
            </a:r>
          </a:p>
        </p:txBody>
      </p:sp>
      <p:grpSp>
        <p:nvGrpSpPr>
          <p:cNvPr id="8" name="Grupa 9"/>
          <p:cNvGrpSpPr/>
          <p:nvPr/>
        </p:nvGrpSpPr>
        <p:grpSpPr>
          <a:xfrm>
            <a:off x="1403648" y="4005064"/>
            <a:ext cx="2880320" cy="2592288"/>
            <a:chOff x="1331640" y="4149080"/>
            <a:chExt cx="2880320" cy="2592288"/>
          </a:xfrm>
        </p:grpSpPr>
        <p:grpSp>
          <p:nvGrpSpPr>
            <p:cNvPr id="10" name="Grupa 7"/>
            <p:cNvGrpSpPr/>
            <p:nvPr/>
          </p:nvGrpSpPr>
          <p:grpSpPr>
            <a:xfrm>
              <a:off x="1331640" y="5013176"/>
              <a:ext cx="1080120" cy="1728192"/>
              <a:chOff x="2123728" y="4581128"/>
              <a:chExt cx="1080120" cy="1728192"/>
            </a:xfrm>
          </p:grpSpPr>
          <p:pic>
            <p:nvPicPr>
              <p:cNvPr id="4" name="Obraz 196" descr="admin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339752" y="4725144"/>
                <a:ext cx="720080" cy="9200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" name="Prostokąt zaokrąglony 4"/>
              <p:cNvSpPr/>
              <p:nvPr/>
            </p:nvSpPr>
            <p:spPr>
              <a:xfrm>
                <a:off x="2123728" y="4581128"/>
                <a:ext cx="1080120" cy="1728192"/>
              </a:xfrm>
              <a:prstGeom prst="roundRect">
                <a:avLst>
                  <a:gd name="adj" fmla="val 871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pole tekstowe 5"/>
              <p:cNvSpPr txBox="1"/>
              <p:nvPr/>
            </p:nvSpPr>
            <p:spPr>
              <a:xfrm>
                <a:off x="2195736" y="5733256"/>
                <a:ext cx="936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200" smtClean="0"/>
                  <a:t>Traditional</a:t>
                </a:r>
              </a:p>
              <a:p>
                <a:pPr algn="ctr"/>
                <a:r>
                  <a:rPr lang="pl-PL" sz="1200" smtClean="0"/>
                  <a:t>researcher</a:t>
                </a:r>
                <a:endParaRPr lang="en-US" sz="1200"/>
              </a:p>
            </p:txBody>
          </p:sp>
        </p:grpSp>
        <p:sp>
          <p:nvSpPr>
            <p:cNvPr id="7" name="Objaśnienie prostokątne 6"/>
            <p:cNvSpPr/>
            <p:nvPr/>
          </p:nvSpPr>
          <p:spPr>
            <a:xfrm>
              <a:off x="2627784" y="4149080"/>
              <a:ext cx="1584176" cy="1656184"/>
            </a:xfrm>
            <a:prstGeom prst="wedgeRectCallout">
              <a:avLst>
                <a:gd name="adj1" fmla="val -50855"/>
                <a:gd name="adj2" fmla="val 6179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ole tekstowe 8"/>
            <p:cNvSpPr txBox="1"/>
            <p:nvPr/>
          </p:nvSpPr>
          <p:spPr>
            <a:xfrm>
              <a:off x="2587526" y="4168130"/>
              <a:ext cx="16244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900" b="1" smtClean="0"/>
                <a:t>Here’s what I found out:</a:t>
              </a:r>
            </a:p>
            <a:p>
              <a:pPr algn="ctr"/>
              <a:r>
                <a:rPr lang="pl-PL" sz="900" smtClean="0"/>
                <a:t>e</a:t>
              </a:r>
              <a:r>
                <a:rPr lang="pl-PL" sz="900" baseline="30000" smtClean="0"/>
                <a:t>-</a:t>
              </a:r>
              <a:r>
                <a:rPr lang="pl-PL" sz="900" i="1" baseline="30000" smtClean="0"/>
                <a:t>i</a:t>
              </a:r>
              <a:r>
                <a:rPr lang="el-GR" sz="900" baseline="30000" smtClean="0"/>
                <a:t>π</a:t>
              </a:r>
              <a:r>
                <a:rPr lang="pl-PL" sz="900" smtClean="0"/>
                <a:t> = 1</a:t>
              </a:r>
            </a:p>
            <a:p>
              <a:pPr algn="ctr"/>
              <a:r>
                <a:rPr lang="pl-PL" sz="900" b="1" smtClean="0"/>
                <a:t>Here’s how I figured it out:</a:t>
              </a:r>
            </a:p>
            <a:p>
              <a:pPr algn="ctr"/>
              <a:r>
                <a:rPr lang="pl-PL" sz="900" smtClean="0"/>
                <a:t>According to Euler [1]</a:t>
              </a:r>
            </a:p>
            <a:p>
              <a:pPr algn="ctr"/>
              <a:r>
                <a:rPr lang="pl-PL" sz="900" smtClean="0"/>
                <a:t>e</a:t>
              </a:r>
              <a:r>
                <a:rPr lang="pl-PL" sz="900" baseline="30000" smtClean="0"/>
                <a:t>ix</a:t>
              </a:r>
              <a:r>
                <a:rPr lang="pl-PL" sz="900" smtClean="0"/>
                <a:t> = cos x + </a:t>
              </a:r>
              <a:r>
                <a:rPr lang="pl-PL" sz="900" i="1" smtClean="0"/>
                <a:t>i </a:t>
              </a:r>
              <a:r>
                <a:rPr lang="pl-PL" sz="900" smtClean="0"/>
                <a:t>sin x</a:t>
              </a:r>
            </a:p>
            <a:p>
              <a:pPr algn="ctr"/>
              <a:r>
                <a:rPr lang="pl-PL" sz="900" smtClean="0"/>
                <a:t>Since </a:t>
              </a:r>
            </a:p>
            <a:p>
              <a:pPr algn="ctr"/>
              <a:r>
                <a:rPr lang="pl-PL" sz="900" smtClean="0"/>
                <a:t>cos </a:t>
              </a:r>
              <a:r>
                <a:rPr lang="el-GR" sz="900" smtClean="0"/>
                <a:t>π</a:t>
              </a:r>
              <a:r>
                <a:rPr lang="pl-PL" sz="900" smtClean="0"/>
                <a:t> = -1 and sin </a:t>
              </a:r>
              <a:r>
                <a:rPr lang="el-GR" sz="900" smtClean="0"/>
                <a:t>π</a:t>
              </a:r>
              <a:r>
                <a:rPr lang="pl-PL" sz="900" smtClean="0"/>
                <a:t> = 0</a:t>
              </a:r>
            </a:p>
            <a:p>
              <a:pPr algn="ctr"/>
              <a:r>
                <a:rPr lang="pl-PL" sz="900" smtClean="0"/>
                <a:t>it follows that</a:t>
              </a:r>
            </a:p>
            <a:p>
              <a:pPr algn="ctr"/>
              <a:r>
                <a:rPr lang="pl-PL" sz="900" smtClean="0"/>
                <a:t>e</a:t>
              </a:r>
              <a:r>
                <a:rPr lang="pl-PL" sz="900" i="1" baseline="30000" smtClean="0"/>
                <a:t>i</a:t>
              </a:r>
              <a:r>
                <a:rPr lang="el-GR" sz="900" baseline="30000" smtClean="0"/>
                <a:t>π</a:t>
              </a:r>
              <a:r>
                <a:rPr lang="pl-PL" sz="900" smtClean="0"/>
                <a:t> + 1 = 0</a:t>
              </a:r>
            </a:p>
            <a:p>
              <a:pPr algn="ctr"/>
              <a:r>
                <a:rPr lang="pl-PL" sz="900" smtClean="0"/>
                <a:t>and hence e</a:t>
              </a:r>
              <a:r>
                <a:rPr lang="pl-PL" sz="900" baseline="30000" smtClean="0"/>
                <a:t>-</a:t>
              </a:r>
              <a:r>
                <a:rPr lang="pl-PL" sz="900" i="1" baseline="30000" smtClean="0"/>
                <a:t>i</a:t>
              </a:r>
              <a:r>
                <a:rPr lang="el-GR" sz="900" baseline="30000" smtClean="0"/>
                <a:t>π</a:t>
              </a:r>
              <a:r>
                <a:rPr lang="pl-PL" sz="900" smtClean="0"/>
                <a:t> = 1</a:t>
              </a:r>
            </a:p>
          </p:txBody>
        </p:sp>
      </p:grpSp>
      <p:grpSp>
        <p:nvGrpSpPr>
          <p:cNvPr id="11" name="Grupa 7"/>
          <p:cNvGrpSpPr/>
          <p:nvPr/>
        </p:nvGrpSpPr>
        <p:grpSpPr>
          <a:xfrm>
            <a:off x="4644008" y="4869160"/>
            <a:ext cx="1152128" cy="1728192"/>
            <a:chOff x="2079278" y="4581128"/>
            <a:chExt cx="1152128" cy="1728192"/>
          </a:xfrm>
        </p:grpSpPr>
        <p:pic>
          <p:nvPicPr>
            <p:cNvPr id="15" name="Obraz 196" descr="admi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2352459" y="4725144"/>
              <a:ext cx="694665" cy="92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Prostokąt zaokrąglony 15"/>
            <p:cNvSpPr/>
            <p:nvPr/>
          </p:nvSpPr>
          <p:spPr>
            <a:xfrm>
              <a:off x="2123728" y="4581128"/>
              <a:ext cx="1080120" cy="1728192"/>
            </a:xfrm>
            <a:prstGeom prst="roundRect">
              <a:avLst>
                <a:gd name="adj" fmla="val 8716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ole tekstowe 16"/>
            <p:cNvSpPr txBox="1"/>
            <p:nvPr/>
          </p:nvSpPr>
          <p:spPr>
            <a:xfrm>
              <a:off x="2079278" y="5654898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smtClean="0"/>
                <a:t>Modern</a:t>
              </a:r>
            </a:p>
            <a:p>
              <a:pPr algn="ctr"/>
              <a:r>
                <a:rPr lang="pl-PL" sz="1200" smtClean="0"/>
                <a:t>computational</a:t>
              </a:r>
            </a:p>
            <a:p>
              <a:pPr algn="ctr"/>
              <a:r>
                <a:rPr lang="pl-PL" sz="1200" smtClean="0"/>
                <a:t>scientist</a:t>
              </a:r>
              <a:endParaRPr lang="en-US" sz="1200"/>
            </a:p>
          </p:txBody>
        </p:sp>
      </p:grpSp>
      <p:sp>
        <p:nvSpPr>
          <p:cNvPr id="18" name="Objaśnienie prostokątne 17"/>
          <p:cNvSpPr/>
          <p:nvPr/>
        </p:nvSpPr>
        <p:spPr>
          <a:xfrm>
            <a:off x="5984602" y="3801740"/>
            <a:ext cx="2907878" cy="1787500"/>
          </a:xfrm>
          <a:prstGeom prst="wedgeRectCallout">
            <a:avLst>
              <a:gd name="adj1" fmla="val -50041"/>
              <a:gd name="adj2" fmla="val 624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ole tekstowe 18"/>
          <p:cNvSpPr txBox="1"/>
          <p:nvPr/>
        </p:nvSpPr>
        <p:spPr>
          <a:xfrm>
            <a:off x="5940152" y="3789040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00" b="1" smtClean="0"/>
              <a:t>Here’s what I found out:</a:t>
            </a:r>
          </a:p>
          <a:p>
            <a:pPr algn="ctr"/>
            <a:r>
              <a:rPr lang="pl-PL" sz="900" smtClean="0"/>
              <a:t>Protein folding conforms to Gauss’ „fuzzy oil drop” model.</a:t>
            </a:r>
          </a:p>
          <a:p>
            <a:pPr algn="ctr"/>
            <a:r>
              <a:rPr lang="pl-PL" sz="900" b="1" smtClean="0"/>
              <a:t>Here’s how I figured it out:</a:t>
            </a:r>
          </a:p>
          <a:p>
            <a:pPr algn="ctr"/>
            <a:r>
              <a:rPr lang="pl-PL" sz="900" smtClean="0">
                <a:solidFill>
                  <a:srgbClr val="FF0000"/>
                </a:solidFill>
              </a:rPr>
              <a:t>I </a:t>
            </a:r>
            <a:r>
              <a:rPr lang="en-US" sz="900" smtClean="0">
                <a:solidFill>
                  <a:srgbClr val="FF0000"/>
                </a:solidFill>
              </a:rPr>
              <a:t>have discovered a truly marvelous </a:t>
            </a:r>
            <a:r>
              <a:rPr lang="pl-PL" sz="900" smtClean="0">
                <a:solidFill>
                  <a:srgbClr val="FF0000"/>
                </a:solidFill>
              </a:rPr>
              <a:t>algorithm proving this, </a:t>
            </a:r>
            <a:r>
              <a:rPr lang="en-US" sz="900" smtClean="0">
                <a:solidFill>
                  <a:srgbClr val="FF0000"/>
                </a:solidFill>
              </a:rPr>
              <a:t>which this </a:t>
            </a:r>
            <a:r>
              <a:rPr lang="pl-PL" sz="900" smtClean="0">
                <a:solidFill>
                  <a:srgbClr val="FF0000"/>
                </a:solidFill>
              </a:rPr>
              <a:t>paper </a:t>
            </a:r>
            <a:r>
              <a:rPr lang="en-US" sz="900" smtClean="0">
                <a:solidFill>
                  <a:srgbClr val="FF0000"/>
                </a:solidFill>
              </a:rPr>
              <a:t>is too </a:t>
            </a:r>
            <a:r>
              <a:rPr lang="pl-PL" sz="900" smtClean="0">
                <a:solidFill>
                  <a:srgbClr val="FF0000"/>
                </a:solidFill>
              </a:rPr>
              <a:t>short </a:t>
            </a:r>
            <a:r>
              <a:rPr lang="en-US" sz="900" smtClean="0">
                <a:solidFill>
                  <a:srgbClr val="FF0000"/>
                </a:solidFill>
              </a:rPr>
              <a:t>to contain</a:t>
            </a:r>
            <a:r>
              <a:rPr lang="pl-PL" sz="900" smtClean="0">
                <a:solidFill>
                  <a:srgbClr val="FF0000"/>
                </a:solidFill>
              </a:rPr>
              <a:t>!</a:t>
            </a:r>
            <a:endParaRPr lang="pl-PL" sz="900" smtClean="0"/>
          </a:p>
          <a:p>
            <a:pPr algn="ctr"/>
            <a:r>
              <a:rPr lang="pl-PL" sz="900" smtClean="0"/>
              <a:t>So instead I’ll just say that I downloaded some data from PDB, wrote a bunch of Python scripts, set up a custom database and crunched the numbers. Here’s the Gnuplot diagram showing my results. By the way, I can’t give you my actual data (because there’s too much of it) or the application (because you won’t be able to install it), so I guess you’ll just have to trust me on this one…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pl-PL" sz="3600" smtClean="0"/>
              <a:t>Some observations…</a:t>
            </a:r>
            <a:endParaRPr lang="en-US" sz="36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59632" y="1052736"/>
            <a:ext cx="7498080" cy="2448272"/>
          </a:xfrm>
        </p:spPr>
        <p:txBody>
          <a:bodyPr>
            <a:normAutofit fontScale="70000" lnSpcReduction="20000"/>
          </a:bodyPr>
          <a:lstStyle/>
          <a:p>
            <a:r>
              <a:rPr lang="pl-PL" sz="2400" smtClean="0"/>
              <a:t>Computational science often involves the generation of one-off applications and temporary data which is subsequently used to obtain publishable results.</a:t>
            </a:r>
          </a:p>
          <a:p>
            <a:r>
              <a:rPr lang="pl-PL" sz="2400" smtClean="0"/>
              <a:t>Validating such software is a crucial part of ensuring that the reported results remain trustworthy.</a:t>
            </a:r>
          </a:p>
          <a:p>
            <a:r>
              <a:rPr lang="pl-PL" sz="2400" smtClean="0"/>
              <a:t>However, computational scientists are not IT professionals. Producing </a:t>
            </a:r>
            <a:r>
              <a:rPr lang="pl-PL" sz="2400" i="1" smtClean="0"/>
              <a:t>publishable software </a:t>
            </a:r>
            <a:r>
              <a:rPr lang="pl-PL" sz="2400" smtClean="0"/>
              <a:t>involves great effort, which is not usually budgeted for in the course of scientific research (or indeed considered part of it).</a:t>
            </a:r>
          </a:p>
          <a:p>
            <a:r>
              <a:rPr lang="pl-PL" sz="2400" smtClean="0"/>
              <a:t>Thus, the best-case scenario is that the IT tools used to generate scientific results remain unverifiable. The worst-case scenario is that they’re flawed and produce bogus results (which are, again, unverifiable in any meaningful way).</a:t>
            </a:r>
          </a:p>
        </p:txBody>
      </p:sp>
      <p:grpSp>
        <p:nvGrpSpPr>
          <p:cNvPr id="4" name="Grupa 7"/>
          <p:cNvGrpSpPr/>
          <p:nvPr/>
        </p:nvGrpSpPr>
        <p:grpSpPr>
          <a:xfrm>
            <a:off x="4427984" y="4509120"/>
            <a:ext cx="1152128" cy="1728192"/>
            <a:chOff x="2079278" y="4581128"/>
            <a:chExt cx="1152128" cy="1728192"/>
          </a:xfrm>
        </p:grpSpPr>
        <p:pic>
          <p:nvPicPr>
            <p:cNvPr id="5" name="Obraz 196" descr="admi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2352459" y="4725144"/>
              <a:ext cx="694665" cy="92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Prostokąt zaokrąglony 5"/>
            <p:cNvSpPr/>
            <p:nvPr/>
          </p:nvSpPr>
          <p:spPr>
            <a:xfrm>
              <a:off x="2123728" y="4581128"/>
              <a:ext cx="1080120" cy="1728192"/>
            </a:xfrm>
            <a:prstGeom prst="roundRect">
              <a:avLst>
                <a:gd name="adj" fmla="val 8716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ole tekstowe 6"/>
            <p:cNvSpPr txBox="1"/>
            <p:nvPr/>
          </p:nvSpPr>
          <p:spPr>
            <a:xfrm>
              <a:off x="2079278" y="5654898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smtClean="0"/>
                <a:t>Modern</a:t>
              </a:r>
            </a:p>
            <a:p>
              <a:pPr algn="ctr"/>
              <a:r>
                <a:rPr lang="pl-PL" sz="1200" smtClean="0"/>
                <a:t>computational</a:t>
              </a:r>
            </a:p>
            <a:p>
              <a:pPr algn="ctr"/>
              <a:r>
                <a:rPr lang="pl-PL" sz="1200" smtClean="0"/>
                <a:t>scientist</a:t>
              </a:r>
              <a:endParaRPr lang="en-US" sz="1200"/>
            </a:p>
          </p:txBody>
        </p:sp>
      </p:grpSp>
      <p:sp>
        <p:nvSpPr>
          <p:cNvPr id="8" name="Objaśnienie prostokątne 7"/>
          <p:cNvSpPr/>
          <p:nvPr/>
        </p:nvSpPr>
        <p:spPr>
          <a:xfrm>
            <a:off x="2462560" y="3933056"/>
            <a:ext cx="1800200" cy="864096"/>
          </a:xfrm>
          <a:prstGeom prst="wedgeRectCallout">
            <a:avLst>
              <a:gd name="adj1" fmla="val 49952"/>
              <a:gd name="adj2" fmla="val 653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 tekstowe 8"/>
          <p:cNvSpPr txBox="1"/>
          <p:nvPr/>
        </p:nvSpPr>
        <p:spPr>
          <a:xfrm>
            <a:off x="2483768" y="3933056"/>
            <a:ext cx="1778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smtClean="0"/>
              <a:t>Well, we have this Ruby application my grad students developed, but you don’t really expect me to write a user interface for it…?</a:t>
            </a:r>
          </a:p>
        </p:txBody>
      </p:sp>
      <p:sp>
        <p:nvSpPr>
          <p:cNvPr id="10" name="Objaśnienie prostokątne 9"/>
          <p:cNvSpPr/>
          <p:nvPr/>
        </p:nvSpPr>
        <p:spPr>
          <a:xfrm flipV="1">
            <a:off x="2462560" y="5301206"/>
            <a:ext cx="1800200" cy="576065"/>
          </a:xfrm>
          <a:prstGeom prst="wedgeRectCallout">
            <a:avLst>
              <a:gd name="adj1" fmla="val 49599"/>
              <a:gd name="adj2" fmla="val 722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2483768" y="5301208"/>
            <a:ext cx="17789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smtClean="0"/>
              <a:t>Hmm, I didn’t expect the user could enter a negative value in this field…</a:t>
            </a:r>
          </a:p>
        </p:txBody>
      </p:sp>
      <p:sp>
        <p:nvSpPr>
          <p:cNvPr id="12" name="Objaśnienie prostokątne 11"/>
          <p:cNvSpPr/>
          <p:nvPr/>
        </p:nvSpPr>
        <p:spPr>
          <a:xfrm flipV="1">
            <a:off x="5724128" y="5373216"/>
            <a:ext cx="1800200" cy="288033"/>
          </a:xfrm>
          <a:prstGeom prst="wedgeRectCallout">
            <a:avLst>
              <a:gd name="adj1" fmla="val -48815"/>
              <a:gd name="adj2" fmla="val 95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ole tekstowe 12"/>
          <p:cNvSpPr txBox="1"/>
          <p:nvPr/>
        </p:nvSpPr>
        <p:spPr>
          <a:xfrm>
            <a:off x="5724128" y="5415027"/>
            <a:ext cx="1778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smtClean="0"/>
              <a:t>What’s a DDoS attack…?</a:t>
            </a:r>
          </a:p>
        </p:txBody>
      </p:sp>
      <p:sp>
        <p:nvSpPr>
          <p:cNvPr id="14" name="Objaśnienie prostokątne 13"/>
          <p:cNvSpPr/>
          <p:nvPr/>
        </p:nvSpPr>
        <p:spPr>
          <a:xfrm>
            <a:off x="5717778" y="4293096"/>
            <a:ext cx="1800200" cy="432048"/>
          </a:xfrm>
          <a:prstGeom prst="wedgeRectCallout">
            <a:avLst>
              <a:gd name="adj1" fmla="val -50226"/>
              <a:gd name="adj2" fmla="val 862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ole tekstowe 14"/>
          <p:cNvSpPr txBox="1"/>
          <p:nvPr/>
        </p:nvSpPr>
        <p:spPr>
          <a:xfrm>
            <a:off x="5745336" y="4293096"/>
            <a:ext cx="17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smtClean="0"/>
              <a:t>Here’s the list of libraries our software requires to work…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/>
          </a:bodyPr>
          <a:lstStyle/>
          <a:p>
            <a:r>
              <a:rPr lang="pl-PL" sz="3600" smtClean="0"/>
              <a:t>So, what are we trying to accomplish?</a:t>
            </a:r>
            <a:endParaRPr lang="en-US" sz="36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259632" y="1052736"/>
            <a:ext cx="7498080" cy="5195664"/>
          </a:xfrm>
        </p:spPr>
        <p:txBody>
          <a:bodyPr>
            <a:normAutofit fontScale="92500" lnSpcReduction="10000"/>
          </a:bodyPr>
          <a:lstStyle/>
          <a:p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goal</a:t>
            </a:r>
            <a:r>
              <a:rPr lang="pl-PL" smtClean="0"/>
              <a:t> of Collage </a:t>
            </a:r>
            <a:r>
              <a:rPr lang="pl-PL" err="1" smtClean="0"/>
              <a:t>is</a:t>
            </a:r>
            <a:r>
              <a:rPr lang="pl-PL" smtClean="0"/>
              <a:t> to </a:t>
            </a:r>
            <a:r>
              <a:rPr lang="pl-PL" err="1" smtClean="0"/>
              <a:t>enable</a:t>
            </a:r>
            <a:r>
              <a:rPr lang="pl-PL" smtClean="0"/>
              <a:t> </a:t>
            </a:r>
            <a:r>
              <a:rPr lang="pl-PL" err="1" smtClean="0"/>
              <a:t>authors</a:t>
            </a:r>
            <a:r>
              <a:rPr lang="pl-PL" smtClean="0"/>
              <a:t> of scientific </a:t>
            </a:r>
            <a:r>
              <a:rPr lang="pl-PL" err="1" smtClean="0"/>
              <a:t>papers</a:t>
            </a:r>
            <a:r>
              <a:rPr lang="pl-PL" smtClean="0"/>
              <a:t> to </a:t>
            </a:r>
            <a:r>
              <a:rPr lang="pl-PL" err="1" smtClean="0"/>
              <a:t>embed</a:t>
            </a:r>
            <a:r>
              <a:rPr lang="pl-PL" smtClean="0"/>
              <a:t> </a:t>
            </a:r>
            <a:r>
              <a:rPr lang="pl-PL" i="1" err="1" smtClean="0"/>
              <a:t>executable</a:t>
            </a:r>
            <a:r>
              <a:rPr lang="pl-PL" i="1" smtClean="0"/>
              <a:t> </a:t>
            </a:r>
            <a:r>
              <a:rPr lang="pl-PL" i="1" err="1" smtClean="0"/>
              <a:t>content</a:t>
            </a:r>
            <a:r>
              <a:rPr lang="pl-PL" smtClean="0"/>
              <a:t> </a:t>
            </a:r>
            <a:r>
              <a:rPr lang="pl-PL" err="1" smtClean="0"/>
              <a:t>in</a:t>
            </a:r>
            <a:r>
              <a:rPr lang="pl-PL" smtClean="0"/>
              <a:t> </a:t>
            </a:r>
            <a:r>
              <a:rPr lang="pl-PL" err="1" smtClean="0"/>
              <a:t>their</a:t>
            </a:r>
            <a:r>
              <a:rPr lang="pl-PL" smtClean="0"/>
              <a:t> </a:t>
            </a:r>
            <a:r>
              <a:rPr lang="pl-PL" err="1" smtClean="0"/>
              <a:t>publications</a:t>
            </a:r>
            <a:r>
              <a:rPr lang="pl-PL" smtClean="0"/>
              <a:t>;</a:t>
            </a:r>
          </a:p>
          <a:p>
            <a:r>
              <a:rPr lang="pl-PL" err="1" smtClean="0"/>
              <a:t>The</a:t>
            </a:r>
            <a:r>
              <a:rPr lang="pl-PL" smtClean="0"/>
              <a:t> environment </a:t>
            </a:r>
            <a:r>
              <a:rPr lang="pl-PL" err="1" smtClean="0"/>
              <a:t>is</a:t>
            </a:r>
            <a:r>
              <a:rPr lang="pl-PL" smtClean="0"/>
              <a:t> </a:t>
            </a:r>
            <a:r>
              <a:rPr lang="pl-PL" err="1" smtClean="0"/>
              <a:t>aimed</a:t>
            </a:r>
            <a:r>
              <a:rPr lang="pl-PL" smtClean="0"/>
              <a:t> </a:t>
            </a:r>
            <a:r>
              <a:rPr lang="pl-PL" err="1" smtClean="0"/>
              <a:t>at</a:t>
            </a:r>
            <a:r>
              <a:rPr lang="pl-PL" smtClean="0"/>
              <a:t> scientific </a:t>
            </a:r>
            <a:r>
              <a:rPr lang="pl-PL" err="1" smtClean="0"/>
              <a:t>disciplines</a:t>
            </a:r>
            <a:r>
              <a:rPr lang="pl-PL" smtClean="0"/>
              <a:t> </a:t>
            </a:r>
            <a:r>
              <a:rPr lang="pl-PL" err="1" smtClean="0"/>
              <a:t>which</a:t>
            </a:r>
            <a:r>
              <a:rPr lang="pl-PL" smtClean="0"/>
              <a:t> make heavy </a:t>
            </a:r>
            <a:r>
              <a:rPr lang="pl-PL" err="1" smtClean="0"/>
              <a:t>use</a:t>
            </a:r>
            <a:r>
              <a:rPr lang="pl-PL" smtClean="0"/>
              <a:t> of </a:t>
            </a:r>
            <a:r>
              <a:rPr lang="pl-PL" err="1" smtClean="0"/>
              <a:t>computational</a:t>
            </a:r>
            <a:r>
              <a:rPr lang="pl-PL" smtClean="0"/>
              <a:t> </a:t>
            </a:r>
            <a:r>
              <a:rPr lang="pl-PL" err="1" smtClean="0"/>
              <a:t>technologies</a:t>
            </a:r>
            <a:r>
              <a:rPr lang="pl-PL" smtClean="0"/>
              <a:t> (</a:t>
            </a:r>
            <a:r>
              <a:rPr lang="pl-PL" err="1" smtClean="0"/>
              <a:t>including</a:t>
            </a:r>
            <a:r>
              <a:rPr lang="pl-PL" smtClean="0"/>
              <a:t> </a:t>
            </a:r>
            <a:r>
              <a:rPr lang="pl-PL" err="1" smtClean="0"/>
              <a:t>molecular</a:t>
            </a:r>
            <a:r>
              <a:rPr lang="pl-PL" smtClean="0"/>
              <a:t> </a:t>
            </a:r>
            <a:r>
              <a:rPr lang="pl-PL" err="1" smtClean="0"/>
              <a:t>biology</a:t>
            </a:r>
            <a:r>
              <a:rPr lang="pl-PL" smtClean="0"/>
              <a:t>, </a:t>
            </a:r>
            <a:r>
              <a:rPr lang="pl-PL" err="1" smtClean="0"/>
              <a:t>genomics</a:t>
            </a:r>
            <a:r>
              <a:rPr lang="pl-PL" smtClean="0"/>
              <a:t>, virology etc.);</a:t>
            </a:r>
          </a:p>
          <a:p>
            <a:r>
              <a:rPr lang="pl-PL" smtClean="0"/>
              <a:t>…</a:t>
            </a:r>
            <a:r>
              <a:rPr lang="pl-PL" err="1" smtClean="0"/>
              <a:t>however</a:t>
            </a:r>
            <a:r>
              <a:rPr lang="pl-PL" smtClean="0"/>
              <a:t>, </a:t>
            </a:r>
            <a:r>
              <a:rPr lang="pl-PL" err="1" smtClean="0"/>
              <a:t>the</a:t>
            </a:r>
            <a:r>
              <a:rPr lang="pl-PL" smtClean="0"/>
              <a:t> Collage platform </a:t>
            </a:r>
            <a:r>
              <a:rPr lang="pl-PL" err="1" smtClean="0"/>
              <a:t>is</a:t>
            </a:r>
            <a:r>
              <a:rPr lang="pl-PL" smtClean="0"/>
              <a:t> </a:t>
            </a:r>
            <a:r>
              <a:rPr lang="pl-PL" err="1" smtClean="0"/>
              <a:t>generic</a:t>
            </a:r>
            <a:r>
              <a:rPr lang="pl-PL" smtClean="0"/>
              <a:t> and </a:t>
            </a:r>
            <a:r>
              <a:rPr lang="pl-PL" err="1" smtClean="0"/>
              <a:t>may</a:t>
            </a:r>
            <a:r>
              <a:rPr lang="pl-PL" smtClean="0"/>
              <a:t> be </a:t>
            </a:r>
            <a:r>
              <a:rPr lang="pl-PL" err="1" smtClean="0"/>
              <a:t>adopted</a:t>
            </a:r>
            <a:r>
              <a:rPr lang="pl-PL" smtClean="0"/>
              <a:t> </a:t>
            </a:r>
            <a:r>
              <a:rPr lang="pl-PL" err="1" smtClean="0"/>
              <a:t>in</a:t>
            </a:r>
            <a:r>
              <a:rPr lang="pl-PL" smtClean="0"/>
              <a:t> </a:t>
            </a:r>
            <a:r>
              <a:rPr lang="pl-PL" err="1" smtClean="0"/>
              <a:t>any</a:t>
            </a:r>
            <a:r>
              <a:rPr lang="pl-PL" smtClean="0"/>
              <a:t> </a:t>
            </a:r>
            <a:r>
              <a:rPr lang="pl-PL" err="1" smtClean="0"/>
              <a:t>area</a:t>
            </a:r>
            <a:r>
              <a:rPr lang="pl-PL" smtClean="0"/>
              <a:t> of science </a:t>
            </a:r>
            <a:r>
              <a:rPr lang="pl-PL" err="1" smtClean="0"/>
              <a:t>where</a:t>
            </a:r>
            <a:r>
              <a:rPr lang="pl-PL" smtClean="0"/>
              <a:t> </a:t>
            </a:r>
            <a:r>
              <a:rPr lang="pl-PL" err="1" smtClean="0"/>
              <a:t>there</a:t>
            </a:r>
            <a:r>
              <a:rPr lang="pl-PL" smtClean="0"/>
              <a:t> </a:t>
            </a:r>
            <a:r>
              <a:rPr lang="pl-PL" err="1" smtClean="0"/>
              <a:t>is</a:t>
            </a:r>
            <a:r>
              <a:rPr lang="pl-PL" smtClean="0"/>
              <a:t> </a:t>
            </a:r>
            <a:r>
              <a:rPr lang="pl-PL" err="1" smtClean="0"/>
              <a:t>need</a:t>
            </a:r>
            <a:r>
              <a:rPr lang="pl-PL" smtClean="0"/>
              <a:t> to </a:t>
            </a:r>
            <a:r>
              <a:rPr lang="pl-PL" err="1" smtClean="0"/>
              <a:t>conduct</a:t>
            </a:r>
            <a:r>
              <a:rPr lang="pl-PL" smtClean="0"/>
              <a:t> </a:t>
            </a:r>
            <a:r>
              <a:rPr lang="pl-PL" err="1" smtClean="0"/>
              <a:t>computations</a:t>
            </a:r>
            <a:r>
              <a:rPr lang="pl-PL" smtClean="0"/>
              <a:t> </a:t>
            </a:r>
            <a:r>
              <a:rPr lang="pl-PL" err="1" smtClean="0"/>
              <a:t>or</a:t>
            </a:r>
            <a:r>
              <a:rPr lang="pl-PL" smtClean="0"/>
              <a:t> </a:t>
            </a:r>
            <a:r>
              <a:rPr lang="pl-PL" err="1" smtClean="0"/>
              <a:t>browse</a:t>
            </a:r>
            <a:r>
              <a:rPr lang="pl-PL" smtClean="0"/>
              <a:t> </a:t>
            </a:r>
            <a:r>
              <a:rPr lang="pl-PL" err="1" smtClean="0"/>
              <a:t>large</a:t>
            </a:r>
            <a:r>
              <a:rPr lang="pl-PL" smtClean="0"/>
              <a:t> </a:t>
            </a:r>
            <a:r>
              <a:rPr lang="pl-PL" err="1" smtClean="0"/>
              <a:t>result</a:t>
            </a:r>
            <a:r>
              <a:rPr lang="pl-PL" smtClean="0"/>
              <a:t> </a:t>
            </a:r>
            <a:r>
              <a:rPr lang="pl-PL" err="1" smtClean="0"/>
              <a:t>spaces</a:t>
            </a:r>
            <a:r>
              <a:rPr lang="pl-PL" smtClean="0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err="1" smtClean="0"/>
              <a:t>Our</a:t>
            </a:r>
            <a:r>
              <a:rPr lang="pl-PL" smtClean="0"/>
              <a:t> </a:t>
            </a:r>
            <a:r>
              <a:rPr lang="pl-PL" err="1" smtClean="0"/>
              <a:t>concept</a:t>
            </a:r>
            <a:r>
              <a:rPr lang="pl-PL" smtClean="0"/>
              <a:t> </a:t>
            </a:r>
            <a:r>
              <a:rPr lang="pl-PL" err="1" smtClean="0"/>
              <a:t>in</a:t>
            </a:r>
            <a:r>
              <a:rPr lang="pl-PL" smtClean="0"/>
              <a:t> a </a:t>
            </a:r>
            <a:r>
              <a:rPr lang="pl-PL" err="1" smtClean="0"/>
              <a:t>nutshell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99992" y="1340768"/>
            <a:ext cx="4433696" cy="5256584"/>
          </a:xfrm>
        </p:spPr>
        <p:txBody>
          <a:bodyPr>
            <a:normAutofit fontScale="55000" lnSpcReduction="20000"/>
          </a:bodyPr>
          <a:lstStyle/>
          <a:p>
            <a:r>
              <a:rPr lang="pl-PL" smtClean="0"/>
              <a:t>Collage </a:t>
            </a:r>
            <a:r>
              <a:rPr lang="pl-PL" err="1" smtClean="0"/>
              <a:t>works</a:t>
            </a:r>
            <a:r>
              <a:rPr lang="pl-PL" smtClean="0"/>
              <a:t> by </a:t>
            </a:r>
            <a:r>
              <a:rPr lang="pl-PL" err="1" smtClean="0"/>
              <a:t>allowing</a:t>
            </a:r>
            <a:r>
              <a:rPr lang="pl-PL" smtClean="0"/>
              <a:t> </a:t>
            </a:r>
            <a:r>
              <a:rPr lang="pl-PL" err="1" smtClean="0"/>
              <a:t>authors</a:t>
            </a:r>
            <a:r>
              <a:rPr lang="pl-PL" smtClean="0"/>
              <a:t> to </a:t>
            </a:r>
            <a:r>
              <a:rPr lang="pl-PL" err="1" smtClean="0"/>
              <a:t>embed</a:t>
            </a:r>
            <a:r>
              <a:rPr lang="pl-PL" smtClean="0"/>
              <a:t> </a:t>
            </a:r>
            <a:r>
              <a:rPr lang="pl-PL" err="1" smtClean="0"/>
              <a:t>pieces</a:t>
            </a:r>
            <a:r>
              <a:rPr lang="pl-PL" smtClean="0"/>
              <a:t> of </a:t>
            </a:r>
            <a:r>
              <a:rPr lang="pl-PL" err="1" smtClean="0"/>
              <a:t>interactive</a:t>
            </a:r>
            <a:r>
              <a:rPr lang="pl-PL" smtClean="0"/>
              <a:t> </a:t>
            </a:r>
            <a:r>
              <a:rPr lang="pl-PL" err="1" smtClean="0"/>
              <a:t>content</a:t>
            </a:r>
            <a:r>
              <a:rPr lang="pl-PL" smtClean="0"/>
              <a:t> (</a:t>
            </a:r>
            <a:r>
              <a:rPr lang="pl-PL" err="1" smtClean="0"/>
              <a:t>called</a:t>
            </a:r>
            <a:r>
              <a:rPr lang="pl-PL" smtClean="0"/>
              <a:t> </a:t>
            </a:r>
            <a:r>
              <a:rPr lang="pl-PL" b="1" err="1" smtClean="0"/>
              <a:t>assets</a:t>
            </a:r>
            <a:r>
              <a:rPr lang="pl-PL" smtClean="0"/>
              <a:t>) </a:t>
            </a:r>
            <a:r>
              <a:rPr lang="pl-PL" err="1" smtClean="0"/>
              <a:t>in</a:t>
            </a:r>
            <a:r>
              <a:rPr lang="pl-PL" smtClean="0"/>
              <a:t> </a:t>
            </a:r>
            <a:r>
              <a:rPr lang="pl-PL" err="1" smtClean="0"/>
              <a:t>online</a:t>
            </a:r>
            <a:r>
              <a:rPr lang="pl-PL" smtClean="0"/>
              <a:t> </a:t>
            </a:r>
            <a:r>
              <a:rPr lang="pl-PL" err="1" smtClean="0"/>
              <a:t>research</a:t>
            </a:r>
            <a:r>
              <a:rPr lang="pl-PL" smtClean="0"/>
              <a:t> </a:t>
            </a:r>
            <a:r>
              <a:rPr lang="pl-PL" err="1" smtClean="0"/>
              <a:t>publications</a:t>
            </a:r>
            <a:r>
              <a:rPr lang="pl-PL" smtClean="0"/>
              <a:t>;</a:t>
            </a:r>
          </a:p>
          <a:p>
            <a:r>
              <a:rPr lang="pl-PL" err="1" smtClean="0"/>
              <a:t>Interactive</a:t>
            </a:r>
            <a:r>
              <a:rPr lang="pl-PL" smtClean="0"/>
              <a:t> </a:t>
            </a:r>
            <a:r>
              <a:rPr lang="pl-PL" err="1" smtClean="0"/>
              <a:t>content</a:t>
            </a:r>
            <a:r>
              <a:rPr lang="pl-PL" smtClean="0"/>
              <a:t> </a:t>
            </a:r>
            <a:r>
              <a:rPr lang="pl-PL" err="1" smtClean="0"/>
              <a:t>may</a:t>
            </a:r>
            <a:r>
              <a:rPr lang="pl-PL" smtClean="0"/>
              <a:t> </a:t>
            </a:r>
            <a:r>
              <a:rPr lang="pl-PL" err="1" smtClean="0"/>
              <a:t>directly</a:t>
            </a:r>
            <a:r>
              <a:rPr lang="pl-PL" smtClean="0"/>
              <a:t> </a:t>
            </a:r>
            <a:r>
              <a:rPr lang="pl-PL" err="1" smtClean="0"/>
              <a:t>exploit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code</a:t>
            </a:r>
            <a:r>
              <a:rPr lang="pl-PL" smtClean="0"/>
              <a:t> </a:t>
            </a:r>
            <a:r>
              <a:rPr lang="pl-PL" err="1" smtClean="0"/>
              <a:t>which</a:t>
            </a:r>
            <a:r>
              <a:rPr lang="pl-PL" smtClean="0"/>
              <a:t> was </a:t>
            </a:r>
            <a:r>
              <a:rPr lang="pl-PL" err="1" smtClean="0"/>
              <a:t>used</a:t>
            </a:r>
            <a:r>
              <a:rPr lang="pl-PL" smtClean="0"/>
              <a:t> to </a:t>
            </a:r>
            <a:r>
              <a:rPr lang="pl-PL" err="1" smtClean="0"/>
              <a:t>obtain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published</a:t>
            </a:r>
            <a:r>
              <a:rPr lang="pl-PL" smtClean="0"/>
              <a:t> </a:t>
            </a:r>
            <a:r>
              <a:rPr lang="pl-PL" err="1" smtClean="0"/>
              <a:t>results</a:t>
            </a:r>
            <a:r>
              <a:rPr lang="pl-PL" smtClean="0"/>
              <a:t>;</a:t>
            </a:r>
          </a:p>
          <a:p>
            <a:r>
              <a:rPr lang="pl-PL" err="1" smtClean="0"/>
              <a:t>Publications</a:t>
            </a:r>
            <a:r>
              <a:rPr lang="pl-PL" smtClean="0"/>
              <a:t> </a:t>
            </a:r>
            <a:r>
              <a:rPr lang="pl-PL" err="1" smtClean="0"/>
              <a:t>can</a:t>
            </a:r>
            <a:r>
              <a:rPr lang="pl-PL" smtClean="0"/>
              <a:t> be </a:t>
            </a:r>
            <a:r>
              <a:rPr lang="pl-PL" err="1" smtClean="0"/>
              <a:t>viewed</a:t>
            </a:r>
            <a:r>
              <a:rPr lang="pl-PL" smtClean="0"/>
              <a:t> </a:t>
            </a:r>
            <a:r>
              <a:rPr lang="pl-PL" err="1" smtClean="0"/>
              <a:t>online</a:t>
            </a:r>
            <a:r>
              <a:rPr lang="pl-PL" smtClean="0"/>
              <a:t>, </a:t>
            </a:r>
            <a:r>
              <a:rPr lang="pl-PL" err="1" smtClean="0"/>
              <a:t>with</a:t>
            </a:r>
            <a:r>
              <a:rPr lang="pl-PL" smtClean="0"/>
              <a:t> </a:t>
            </a:r>
            <a:r>
              <a:rPr lang="pl-PL" err="1" smtClean="0"/>
              <a:t>interactive</a:t>
            </a:r>
            <a:r>
              <a:rPr lang="pl-PL" smtClean="0"/>
              <a:t> </a:t>
            </a:r>
            <a:r>
              <a:rPr lang="pl-PL" err="1" smtClean="0"/>
              <a:t>content</a:t>
            </a:r>
            <a:r>
              <a:rPr lang="pl-PL" smtClean="0"/>
              <a:t> </a:t>
            </a:r>
            <a:r>
              <a:rPr lang="pl-PL" err="1" smtClean="0"/>
              <a:t>available</a:t>
            </a:r>
            <a:r>
              <a:rPr lang="pl-PL" smtClean="0"/>
              <a:t> to </a:t>
            </a:r>
            <a:r>
              <a:rPr lang="pl-PL" err="1" smtClean="0"/>
              <a:t>authorized</a:t>
            </a:r>
            <a:r>
              <a:rPr lang="pl-PL" smtClean="0"/>
              <a:t> </a:t>
            </a:r>
            <a:r>
              <a:rPr lang="pl-PL" err="1" smtClean="0"/>
              <a:t>users</a:t>
            </a:r>
            <a:r>
              <a:rPr lang="pl-PL" smtClean="0"/>
              <a:t> (Collage </a:t>
            </a:r>
            <a:r>
              <a:rPr lang="pl-PL" err="1" smtClean="0"/>
              <a:t>manages</a:t>
            </a:r>
            <a:r>
              <a:rPr lang="pl-PL" smtClean="0"/>
              <a:t> </a:t>
            </a:r>
            <a:r>
              <a:rPr lang="pl-PL" err="1" smtClean="0"/>
              <a:t>user</a:t>
            </a:r>
            <a:r>
              <a:rPr lang="pl-PL" smtClean="0"/>
              <a:t> </a:t>
            </a:r>
            <a:r>
              <a:rPr lang="pl-PL" err="1" smtClean="0"/>
              <a:t>authorization</a:t>
            </a:r>
            <a:r>
              <a:rPr lang="pl-PL" smtClean="0"/>
              <a:t> and data </a:t>
            </a:r>
            <a:r>
              <a:rPr lang="pl-PL" err="1" smtClean="0"/>
              <a:t>encryption</a:t>
            </a:r>
            <a:r>
              <a:rPr lang="pl-PL" smtClean="0"/>
              <a:t> </a:t>
            </a:r>
            <a:r>
              <a:rPr lang="pl-PL" err="1" smtClean="0"/>
              <a:t>during</a:t>
            </a:r>
            <a:r>
              <a:rPr lang="pl-PL" smtClean="0"/>
              <a:t> transfer);</a:t>
            </a:r>
          </a:p>
          <a:p>
            <a:r>
              <a:rPr lang="pl-PL" err="1" smtClean="0"/>
              <a:t>Execution</a:t>
            </a:r>
            <a:r>
              <a:rPr lang="pl-PL" smtClean="0"/>
              <a:t> of </a:t>
            </a:r>
            <a:r>
              <a:rPr lang="pl-PL" err="1" smtClean="0"/>
              <a:t>interactive</a:t>
            </a:r>
            <a:r>
              <a:rPr lang="pl-PL" smtClean="0"/>
              <a:t> </a:t>
            </a:r>
            <a:r>
              <a:rPr lang="pl-PL" err="1" smtClean="0"/>
              <a:t>code</a:t>
            </a:r>
            <a:r>
              <a:rPr lang="pl-PL" smtClean="0"/>
              <a:t> </a:t>
            </a:r>
            <a:r>
              <a:rPr lang="pl-PL" err="1" smtClean="0"/>
              <a:t>is</a:t>
            </a:r>
            <a:r>
              <a:rPr lang="pl-PL" smtClean="0"/>
              <a:t> </a:t>
            </a:r>
            <a:r>
              <a:rPr lang="pl-PL" err="1" smtClean="0"/>
              <a:t>performed</a:t>
            </a:r>
            <a:r>
              <a:rPr lang="pl-PL" smtClean="0"/>
              <a:t> by a </a:t>
            </a:r>
            <a:r>
              <a:rPr lang="pl-PL" err="1" smtClean="0"/>
              <a:t>dedicated</a:t>
            </a:r>
            <a:r>
              <a:rPr lang="pl-PL" smtClean="0"/>
              <a:t> </a:t>
            </a:r>
            <a:r>
              <a:rPr lang="pl-PL" err="1" smtClean="0"/>
              <a:t>computing</a:t>
            </a:r>
            <a:r>
              <a:rPr lang="pl-PL" smtClean="0"/>
              <a:t> </a:t>
            </a:r>
            <a:r>
              <a:rPr lang="pl-PL" err="1" smtClean="0"/>
              <a:t>backend</a:t>
            </a:r>
            <a:r>
              <a:rPr lang="pl-PL" smtClean="0"/>
              <a:t>, </a:t>
            </a:r>
            <a:r>
              <a:rPr lang="pl-PL" err="1" smtClean="0"/>
              <a:t>which</a:t>
            </a:r>
            <a:r>
              <a:rPr lang="pl-PL" smtClean="0"/>
              <a:t> </a:t>
            </a:r>
            <a:r>
              <a:rPr lang="pl-PL" err="1" smtClean="0"/>
              <a:t>can</a:t>
            </a:r>
            <a:r>
              <a:rPr lang="pl-PL" smtClean="0"/>
              <a:t> </a:t>
            </a:r>
            <a:r>
              <a:rPr lang="pl-PL" err="1" smtClean="0"/>
              <a:t>further</a:t>
            </a:r>
            <a:r>
              <a:rPr lang="pl-PL" smtClean="0"/>
              <a:t> </a:t>
            </a:r>
            <a:r>
              <a:rPr lang="pl-PL" err="1" smtClean="0"/>
              <a:t>delegate</a:t>
            </a:r>
            <a:r>
              <a:rPr lang="pl-PL" smtClean="0"/>
              <a:t> </a:t>
            </a:r>
            <a:r>
              <a:rPr lang="pl-PL" err="1" smtClean="0"/>
              <a:t>computations</a:t>
            </a:r>
            <a:r>
              <a:rPr lang="pl-PL" smtClean="0"/>
              <a:t> to HPC resources and data </a:t>
            </a:r>
            <a:r>
              <a:rPr lang="pl-PL" err="1" smtClean="0"/>
              <a:t>repositories</a:t>
            </a:r>
            <a:r>
              <a:rPr lang="pl-PL" smtClean="0"/>
              <a:t>;</a:t>
            </a:r>
          </a:p>
          <a:p>
            <a:r>
              <a:rPr lang="pl-PL" err="1" smtClean="0"/>
              <a:t>Ouptut</a:t>
            </a:r>
            <a:r>
              <a:rPr lang="pl-PL" smtClean="0"/>
              <a:t> </a:t>
            </a:r>
            <a:r>
              <a:rPr lang="pl-PL" err="1" smtClean="0"/>
              <a:t>can</a:t>
            </a:r>
            <a:r>
              <a:rPr lang="pl-PL" smtClean="0"/>
              <a:t> be </a:t>
            </a:r>
            <a:r>
              <a:rPr lang="pl-PL" err="1" smtClean="0"/>
              <a:t>updated</a:t>
            </a:r>
            <a:r>
              <a:rPr lang="pl-PL" smtClean="0"/>
              <a:t> </a:t>
            </a:r>
            <a:r>
              <a:rPr lang="pl-PL" err="1" smtClean="0"/>
              <a:t>automatically</a:t>
            </a:r>
            <a:r>
              <a:rPr lang="pl-PL" smtClean="0"/>
              <a:t> </a:t>
            </a:r>
            <a:r>
              <a:rPr lang="pl-PL" err="1" smtClean="0"/>
              <a:t>whenever</a:t>
            </a:r>
            <a:r>
              <a:rPr lang="pl-PL" smtClean="0"/>
              <a:t> </a:t>
            </a:r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experiment</a:t>
            </a:r>
            <a:r>
              <a:rPr lang="pl-PL" smtClean="0"/>
              <a:t> </a:t>
            </a:r>
            <a:r>
              <a:rPr lang="pl-PL" err="1" smtClean="0"/>
              <a:t>is</a:t>
            </a:r>
            <a:r>
              <a:rPr lang="pl-PL" smtClean="0"/>
              <a:t> </a:t>
            </a:r>
            <a:r>
              <a:rPr lang="pl-PL" err="1" smtClean="0"/>
              <a:t>reenacted</a:t>
            </a:r>
            <a:r>
              <a:rPr lang="pl-PL" smtClean="0"/>
              <a:t>.  Collage </a:t>
            </a:r>
            <a:r>
              <a:rPr lang="pl-PL" err="1" smtClean="0"/>
              <a:t>supports</a:t>
            </a:r>
            <a:r>
              <a:rPr lang="pl-PL" smtClean="0"/>
              <a:t> </a:t>
            </a:r>
            <a:r>
              <a:rPr lang="pl-PL" err="1" smtClean="0"/>
              <a:t>graphical</a:t>
            </a:r>
            <a:r>
              <a:rPr lang="pl-PL" smtClean="0"/>
              <a:t> </a:t>
            </a:r>
            <a:r>
              <a:rPr lang="pl-PL" err="1" smtClean="0"/>
              <a:t>visualization</a:t>
            </a:r>
            <a:r>
              <a:rPr lang="pl-PL" smtClean="0"/>
              <a:t> of </a:t>
            </a:r>
            <a:r>
              <a:rPr lang="pl-PL" err="1" smtClean="0"/>
              <a:t>experiment</a:t>
            </a:r>
            <a:r>
              <a:rPr lang="pl-PL" smtClean="0"/>
              <a:t> </a:t>
            </a:r>
            <a:r>
              <a:rPr lang="pl-PL" err="1" smtClean="0"/>
              <a:t>results</a:t>
            </a:r>
            <a:r>
              <a:rPr lang="pl-PL" smtClean="0"/>
              <a:t> (</a:t>
            </a:r>
            <a:r>
              <a:rPr lang="pl-PL" err="1" smtClean="0"/>
              <a:t>diagrams</a:t>
            </a:r>
            <a:r>
              <a:rPr lang="pl-PL" smtClean="0"/>
              <a:t>, </a:t>
            </a:r>
            <a:r>
              <a:rPr lang="pl-PL" err="1" smtClean="0"/>
              <a:t>images</a:t>
            </a:r>
            <a:r>
              <a:rPr lang="pl-PL" smtClean="0"/>
              <a:t> etc.)</a:t>
            </a:r>
          </a:p>
        </p:txBody>
      </p:sp>
      <p:grpSp>
        <p:nvGrpSpPr>
          <p:cNvPr id="222" name="Grupa 221"/>
          <p:cNvGrpSpPr/>
          <p:nvPr/>
        </p:nvGrpSpPr>
        <p:grpSpPr>
          <a:xfrm>
            <a:off x="1619672" y="1484784"/>
            <a:ext cx="2448272" cy="3240360"/>
            <a:chOff x="1691680" y="3356992"/>
            <a:chExt cx="2448272" cy="3240360"/>
          </a:xfrm>
        </p:grpSpPr>
        <p:sp>
          <p:nvSpPr>
            <p:cNvPr id="6" name="Prostokąt 5"/>
            <p:cNvSpPr/>
            <p:nvPr/>
          </p:nvSpPr>
          <p:spPr>
            <a:xfrm>
              <a:off x="1691680" y="3356992"/>
              <a:ext cx="2448272" cy="32403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upa 32"/>
            <p:cNvGrpSpPr/>
            <p:nvPr/>
          </p:nvGrpSpPr>
          <p:grpSpPr>
            <a:xfrm>
              <a:off x="1835696" y="3501008"/>
              <a:ext cx="2151856" cy="187975"/>
              <a:chOff x="1835696" y="3501008"/>
              <a:chExt cx="2151856" cy="187975"/>
            </a:xfrm>
          </p:grpSpPr>
          <p:sp>
            <p:nvSpPr>
              <p:cNvPr id="7" name="Prostokąt 6"/>
              <p:cNvSpPr/>
              <p:nvPr/>
            </p:nvSpPr>
            <p:spPr>
              <a:xfrm>
                <a:off x="1835696" y="3501008"/>
                <a:ext cx="2151856" cy="63624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Prostokąt 7"/>
              <p:cNvSpPr/>
              <p:nvPr/>
            </p:nvSpPr>
            <p:spPr>
              <a:xfrm>
                <a:off x="2303748" y="3625359"/>
                <a:ext cx="1215752" cy="63624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upa 20"/>
            <p:cNvGrpSpPr/>
            <p:nvPr/>
          </p:nvGrpSpPr>
          <p:grpSpPr>
            <a:xfrm>
              <a:off x="2267744" y="3789040"/>
              <a:ext cx="1279314" cy="87917"/>
              <a:chOff x="2212566" y="3827389"/>
              <a:chExt cx="1279314" cy="87917"/>
            </a:xfrm>
          </p:grpSpPr>
          <p:grpSp>
            <p:nvGrpSpPr>
              <p:cNvPr id="13" name="Grupa 12"/>
              <p:cNvGrpSpPr/>
              <p:nvPr/>
            </p:nvGrpSpPr>
            <p:grpSpPr>
              <a:xfrm>
                <a:off x="2212566" y="3827389"/>
                <a:ext cx="576064" cy="87917"/>
                <a:chOff x="2195736" y="3861048"/>
                <a:chExt cx="576064" cy="87917"/>
              </a:xfrm>
            </p:grpSpPr>
            <p:cxnSp>
              <p:nvCxnSpPr>
                <p:cNvPr id="10" name="Łącznik prosty 9"/>
                <p:cNvCxnSpPr/>
                <p:nvPr/>
              </p:nvCxnSpPr>
              <p:spPr>
                <a:xfrm>
                  <a:off x="2195736" y="3861048"/>
                  <a:ext cx="487226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Łącznik prosty 10"/>
                <p:cNvCxnSpPr/>
                <p:nvPr/>
              </p:nvCxnSpPr>
              <p:spPr>
                <a:xfrm>
                  <a:off x="2195736" y="3905006"/>
                  <a:ext cx="576064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Łącznik prosty 11"/>
                <p:cNvCxnSpPr/>
                <p:nvPr/>
              </p:nvCxnSpPr>
              <p:spPr>
                <a:xfrm>
                  <a:off x="2195736" y="3948965"/>
                  <a:ext cx="576064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upa 13"/>
              <p:cNvGrpSpPr/>
              <p:nvPr/>
            </p:nvGrpSpPr>
            <p:grpSpPr>
              <a:xfrm>
                <a:off x="2915816" y="3827389"/>
                <a:ext cx="576064" cy="87917"/>
                <a:chOff x="2195736" y="3861048"/>
                <a:chExt cx="576064" cy="87917"/>
              </a:xfrm>
            </p:grpSpPr>
            <p:cxnSp>
              <p:nvCxnSpPr>
                <p:cNvPr id="15" name="Łącznik prosty 14"/>
                <p:cNvCxnSpPr/>
                <p:nvPr/>
              </p:nvCxnSpPr>
              <p:spPr>
                <a:xfrm>
                  <a:off x="2195736" y="3861048"/>
                  <a:ext cx="504056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Łącznik prosty 15"/>
                <p:cNvCxnSpPr/>
                <p:nvPr/>
              </p:nvCxnSpPr>
              <p:spPr>
                <a:xfrm>
                  <a:off x="2195736" y="3905007"/>
                  <a:ext cx="576064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Łącznik prosty 16"/>
                <p:cNvCxnSpPr/>
                <p:nvPr/>
              </p:nvCxnSpPr>
              <p:spPr>
                <a:xfrm>
                  <a:off x="2195736" y="3948965"/>
                  <a:ext cx="43204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Łącznik prosty 22"/>
            <p:cNvCxnSpPr/>
            <p:nvPr/>
          </p:nvCxnSpPr>
          <p:spPr>
            <a:xfrm>
              <a:off x="1835696" y="4291401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a 33"/>
            <p:cNvGrpSpPr/>
            <p:nvPr/>
          </p:nvGrpSpPr>
          <p:grpSpPr>
            <a:xfrm>
              <a:off x="2123143" y="3975068"/>
              <a:ext cx="1512168" cy="155724"/>
              <a:chOff x="2119486" y="4005064"/>
              <a:chExt cx="1512168" cy="155724"/>
            </a:xfrm>
          </p:grpSpPr>
          <p:cxnSp>
            <p:nvCxnSpPr>
              <p:cNvPr id="24" name="Łącznik prosty 23"/>
              <p:cNvCxnSpPr/>
              <p:nvPr/>
            </p:nvCxnSpPr>
            <p:spPr>
              <a:xfrm>
                <a:off x="2119486" y="4005064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>
              <a:xfrm>
                <a:off x="2119486" y="4043995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>
              <a:xfrm>
                <a:off x="2119486" y="4082926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>
              <a:xfrm>
                <a:off x="2119486" y="4121857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>
              <a:xfrm>
                <a:off x="2119486" y="4160788"/>
                <a:ext cx="12283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Łącznik prosty 34"/>
            <p:cNvCxnSpPr/>
            <p:nvPr/>
          </p:nvCxnSpPr>
          <p:spPr>
            <a:xfrm>
              <a:off x="1835696" y="433414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36"/>
            <p:cNvCxnSpPr/>
            <p:nvPr/>
          </p:nvCxnSpPr>
          <p:spPr>
            <a:xfrm>
              <a:off x="1835696" y="436914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Łącznik prosty 37"/>
            <p:cNvCxnSpPr/>
            <p:nvPr/>
          </p:nvCxnSpPr>
          <p:spPr>
            <a:xfrm>
              <a:off x="1835696" y="44041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Łącznik prosty 38"/>
            <p:cNvCxnSpPr/>
            <p:nvPr/>
          </p:nvCxnSpPr>
          <p:spPr>
            <a:xfrm>
              <a:off x="1835696" y="443913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Łącznik prosty 39"/>
            <p:cNvCxnSpPr/>
            <p:nvPr/>
          </p:nvCxnSpPr>
          <p:spPr>
            <a:xfrm>
              <a:off x="1835696" y="447412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Łącznik prosty 40"/>
            <p:cNvCxnSpPr/>
            <p:nvPr/>
          </p:nvCxnSpPr>
          <p:spPr>
            <a:xfrm>
              <a:off x="1835696" y="4509120"/>
              <a:ext cx="6480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Łącznik prosty 44"/>
            <p:cNvCxnSpPr/>
            <p:nvPr/>
          </p:nvCxnSpPr>
          <p:spPr>
            <a:xfrm>
              <a:off x="2987824" y="429309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Łącznik prosty 45"/>
            <p:cNvCxnSpPr/>
            <p:nvPr/>
          </p:nvCxnSpPr>
          <p:spPr>
            <a:xfrm>
              <a:off x="2987824" y="4329100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Łącznik prosty 46"/>
            <p:cNvCxnSpPr/>
            <p:nvPr/>
          </p:nvCxnSpPr>
          <p:spPr>
            <a:xfrm>
              <a:off x="2987824" y="4365104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/>
            <p:cNvCxnSpPr/>
            <p:nvPr/>
          </p:nvCxnSpPr>
          <p:spPr>
            <a:xfrm>
              <a:off x="2987824" y="4401108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prosty 48"/>
            <p:cNvCxnSpPr/>
            <p:nvPr/>
          </p:nvCxnSpPr>
          <p:spPr>
            <a:xfrm>
              <a:off x="2987824" y="4437112"/>
              <a:ext cx="7920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prosty 49"/>
            <p:cNvCxnSpPr/>
            <p:nvPr/>
          </p:nvCxnSpPr>
          <p:spPr>
            <a:xfrm>
              <a:off x="2987824" y="447311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 prosty 57"/>
            <p:cNvCxnSpPr/>
            <p:nvPr/>
          </p:nvCxnSpPr>
          <p:spPr>
            <a:xfrm>
              <a:off x="1835696" y="4579433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Łącznik prosty 58"/>
            <p:cNvCxnSpPr/>
            <p:nvPr/>
          </p:nvCxnSpPr>
          <p:spPr>
            <a:xfrm>
              <a:off x="1835696" y="462218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Łącznik prosty 59"/>
            <p:cNvCxnSpPr/>
            <p:nvPr/>
          </p:nvCxnSpPr>
          <p:spPr>
            <a:xfrm>
              <a:off x="1835696" y="465717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 prosty 60"/>
            <p:cNvCxnSpPr/>
            <p:nvPr/>
          </p:nvCxnSpPr>
          <p:spPr>
            <a:xfrm>
              <a:off x="1835696" y="469216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prosty 61"/>
            <p:cNvCxnSpPr/>
            <p:nvPr/>
          </p:nvCxnSpPr>
          <p:spPr>
            <a:xfrm>
              <a:off x="1835696" y="472716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Łącznik prosty 62"/>
            <p:cNvCxnSpPr/>
            <p:nvPr/>
          </p:nvCxnSpPr>
          <p:spPr>
            <a:xfrm>
              <a:off x="1835696" y="47621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 prosty 63"/>
            <p:cNvCxnSpPr/>
            <p:nvPr/>
          </p:nvCxnSpPr>
          <p:spPr>
            <a:xfrm>
              <a:off x="1835696" y="4797152"/>
              <a:ext cx="86409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Łącznik prosty 64"/>
            <p:cNvCxnSpPr/>
            <p:nvPr/>
          </p:nvCxnSpPr>
          <p:spPr>
            <a:xfrm>
              <a:off x="1835696" y="51262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 prosty 65"/>
            <p:cNvCxnSpPr/>
            <p:nvPr/>
          </p:nvCxnSpPr>
          <p:spPr>
            <a:xfrm>
              <a:off x="1835696" y="516202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Łącznik prosty 66"/>
            <p:cNvCxnSpPr/>
            <p:nvPr/>
          </p:nvCxnSpPr>
          <p:spPr>
            <a:xfrm>
              <a:off x="1835696" y="519780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Łącznik prosty 67"/>
            <p:cNvCxnSpPr/>
            <p:nvPr/>
          </p:nvCxnSpPr>
          <p:spPr>
            <a:xfrm>
              <a:off x="1835696" y="523358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 prosty 68"/>
            <p:cNvCxnSpPr/>
            <p:nvPr/>
          </p:nvCxnSpPr>
          <p:spPr>
            <a:xfrm>
              <a:off x="1835696" y="526937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Łącznik prosty 69"/>
            <p:cNvCxnSpPr/>
            <p:nvPr/>
          </p:nvCxnSpPr>
          <p:spPr>
            <a:xfrm>
              <a:off x="1835696" y="53051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76"/>
            <p:cNvCxnSpPr/>
            <p:nvPr/>
          </p:nvCxnSpPr>
          <p:spPr>
            <a:xfrm>
              <a:off x="1835696" y="5340941"/>
              <a:ext cx="7920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Łącznik prosty 77"/>
            <p:cNvCxnSpPr/>
            <p:nvPr/>
          </p:nvCxnSpPr>
          <p:spPr>
            <a:xfrm>
              <a:off x="1835696" y="537672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Łącznik prosty 78"/>
            <p:cNvCxnSpPr/>
            <p:nvPr/>
          </p:nvCxnSpPr>
          <p:spPr>
            <a:xfrm>
              <a:off x="1835696" y="541250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Łącznik prosty 79"/>
            <p:cNvCxnSpPr/>
            <p:nvPr/>
          </p:nvCxnSpPr>
          <p:spPr>
            <a:xfrm>
              <a:off x="1835696" y="544829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Łącznik prosty 80"/>
            <p:cNvCxnSpPr/>
            <p:nvPr/>
          </p:nvCxnSpPr>
          <p:spPr>
            <a:xfrm>
              <a:off x="1835696" y="548407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/>
            <p:cNvCxnSpPr/>
            <p:nvPr/>
          </p:nvCxnSpPr>
          <p:spPr>
            <a:xfrm>
              <a:off x="1835696" y="551986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/>
            <p:cNvCxnSpPr/>
            <p:nvPr/>
          </p:nvCxnSpPr>
          <p:spPr>
            <a:xfrm>
              <a:off x="2339752" y="5555645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/>
            <p:cNvCxnSpPr/>
            <p:nvPr/>
          </p:nvCxnSpPr>
          <p:spPr>
            <a:xfrm>
              <a:off x="2339752" y="5591429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/>
            <p:cNvCxnSpPr/>
            <p:nvPr/>
          </p:nvCxnSpPr>
          <p:spPr>
            <a:xfrm>
              <a:off x="2339752" y="5627213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Łącznik prosty 85"/>
            <p:cNvCxnSpPr/>
            <p:nvPr/>
          </p:nvCxnSpPr>
          <p:spPr>
            <a:xfrm>
              <a:off x="2339752" y="5662997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Łącznik prosty 86"/>
            <p:cNvCxnSpPr/>
            <p:nvPr/>
          </p:nvCxnSpPr>
          <p:spPr>
            <a:xfrm>
              <a:off x="2339752" y="5698781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Łącznik prosty 87"/>
            <p:cNvCxnSpPr/>
            <p:nvPr/>
          </p:nvCxnSpPr>
          <p:spPr>
            <a:xfrm>
              <a:off x="2339752" y="5734565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Łącznik prosty 90"/>
            <p:cNvCxnSpPr/>
            <p:nvPr/>
          </p:nvCxnSpPr>
          <p:spPr>
            <a:xfrm>
              <a:off x="2339752" y="5770349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Łącznik prosty 91"/>
            <p:cNvCxnSpPr/>
            <p:nvPr/>
          </p:nvCxnSpPr>
          <p:spPr>
            <a:xfrm>
              <a:off x="2339752" y="5806133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Łącznik prosty 92"/>
            <p:cNvCxnSpPr/>
            <p:nvPr/>
          </p:nvCxnSpPr>
          <p:spPr>
            <a:xfrm>
              <a:off x="2339752" y="5841917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/>
            <p:cNvCxnSpPr/>
            <p:nvPr/>
          </p:nvCxnSpPr>
          <p:spPr>
            <a:xfrm>
              <a:off x="2339752" y="5877701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Łącznik prosty 94"/>
            <p:cNvCxnSpPr/>
            <p:nvPr/>
          </p:nvCxnSpPr>
          <p:spPr>
            <a:xfrm>
              <a:off x="2339752" y="5913485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Łącznik prosty 95"/>
            <p:cNvCxnSpPr/>
            <p:nvPr/>
          </p:nvCxnSpPr>
          <p:spPr>
            <a:xfrm>
              <a:off x="2339752" y="594928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Łącznik prosty 127"/>
            <p:cNvCxnSpPr/>
            <p:nvPr/>
          </p:nvCxnSpPr>
          <p:spPr>
            <a:xfrm>
              <a:off x="2987824" y="4509120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Łącznik prosty 128"/>
            <p:cNvCxnSpPr/>
            <p:nvPr/>
          </p:nvCxnSpPr>
          <p:spPr>
            <a:xfrm>
              <a:off x="2987824" y="4545124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Łącznik prosty 129"/>
            <p:cNvCxnSpPr/>
            <p:nvPr/>
          </p:nvCxnSpPr>
          <p:spPr>
            <a:xfrm>
              <a:off x="2987824" y="4581128"/>
              <a:ext cx="57606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Łącznik prosty 130"/>
            <p:cNvCxnSpPr/>
            <p:nvPr/>
          </p:nvCxnSpPr>
          <p:spPr>
            <a:xfrm>
              <a:off x="2987824" y="461713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Łącznik prosty 131"/>
            <p:cNvCxnSpPr/>
            <p:nvPr/>
          </p:nvCxnSpPr>
          <p:spPr>
            <a:xfrm>
              <a:off x="2987824" y="465313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Łącznik prosty 132"/>
            <p:cNvCxnSpPr/>
            <p:nvPr/>
          </p:nvCxnSpPr>
          <p:spPr>
            <a:xfrm>
              <a:off x="2987824" y="4689140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Łącznik prosty 133"/>
            <p:cNvCxnSpPr/>
            <p:nvPr/>
          </p:nvCxnSpPr>
          <p:spPr>
            <a:xfrm>
              <a:off x="2987824" y="472514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Łącznik prosty 134"/>
            <p:cNvCxnSpPr/>
            <p:nvPr/>
          </p:nvCxnSpPr>
          <p:spPr>
            <a:xfrm>
              <a:off x="2987824" y="476114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Łącznik prosty 135"/>
            <p:cNvCxnSpPr/>
            <p:nvPr/>
          </p:nvCxnSpPr>
          <p:spPr>
            <a:xfrm>
              <a:off x="2987824" y="479715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Łącznik prosty 136"/>
            <p:cNvCxnSpPr/>
            <p:nvPr/>
          </p:nvCxnSpPr>
          <p:spPr>
            <a:xfrm>
              <a:off x="2987824" y="483315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Łącznik prosty 137"/>
            <p:cNvCxnSpPr/>
            <p:nvPr/>
          </p:nvCxnSpPr>
          <p:spPr>
            <a:xfrm>
              <a:off x="2987824" y="486916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Łącznik prosty 138"/>
            <p:cNvCxnSpPr/>
            <p:nvPr/>
          </p:nvCxnSpPr>
          <p:spPr>
            <a:xfrm>
              <a:off x="2987824" y="490516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Łącznik prosty 141"/>
            <p:cNvCxnSpPr/>
            <p:nvPr/>
          </p:nvCxnSpPr>
          <p:spPr>
            <a:xfrm>
              <a:off x="2987824" y="494116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Łącznik prosty 142"/>
            <p:cNvCxnSpPr/>
            <p:nvPr/>
          </p:nvCxnSpPr>
          <p:spPr>
            <a:xfrm>
              <a:off x="2987824" y="497717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Łącznik prosty 143"/>
            <p:cNvCxnSpPr/>
            <p:nvPr/>
          </p:nvCxnSpPr>
          <p:spPr>
            <a:xfrm>
              <a:off x="2987824" y="501317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Łącznik prosty 144"/>
            <p:cNvCxnSpPr/>
            <p:nvPr/>
          </p:nvCxnSpPr>
          <p:spPr>
            <a:xfrm>
              <a:off x="2987824" y="504918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Łącznik prosty 145"/>
            <p:cNvCxnSpPr/>
            <p:nvPr/>
          </p:nvCxnSpPr>
          <p:spPr>
            <a:xfrm>
              <a:off x="2987824" y="508518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Łącznik prosty 146"/>
            <p:cNvCxnSpPr/>
            <p:nvPr/>
          </p:nvCxnSpPr>
          <p:spPr>
            <a:xfrm>
              <a:off x="2987824" y="512118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Łącznik prosty 148"/>
            <p:cNvCxnSpPr/>
            <p:nvPr/>
          </p:nvCxnSpPr>
          <p:spPr>
            <a:xfrm>
              <a:off x="2987824" y="515719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Łącznik prosty 149"/>
            <p:cNvCxnSpPr/>
            <p:nvPr/>
          </p:nvCxnSpPr>
          <p:spPr>
            <a:xfrm>
              <a:off x="2987824" y="519319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Łącznik prosty 150"/>
            <p:cNvCxnSpPr/>
            <p:nvPr/>
          </p:nvCxnSpPr>
          <p:spPr>
            <a:xfrm>
              <a:off x="2987824" y="522920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Łącznik prosty 151"/>
            <p:cNvCxnSpPr/>
            <p:nvPr/>
          </p:nvCxnSpPr>
          <p:spPr>
            <a:xfrm>
              <a:off x="2987824" y="526520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Łącznik prosty 152"/>
            <p:cNvCxnSpPr/>
            <p:nvPr/>
          </p:nvCxnSpPr>
          <p:spPr>
            <a:xfrm>
              <a:off x="2987824" y="530120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Łącznik prosty 153"/>
            <p:cNvCxnSpPr/>
            <p:nvPr/>
          </p:nvCxnSpPr>
          <p:spPr>
            <a:xfrm>
              <a:off x="2987824" y="533721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Łącznik prosty 154"/>
            <p:cNvCxnSpPr/>
            <p:nvPr/>
          </p:nvCxnSpPr>
          <p:spPr>
            <a:xfrm>
              <a:off x="1835696" y="6021288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Łącznik prosty 155"/>
            <p:cNvCxnSpPr/>
            <p:nvPr/>
          </p:nvCxnSpPr>
          <p:spPr>
            <a:xfrm>
              <a:off x="1835696" y="606403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Łącznik prosty 156"/>
            <p:cNvCxnSpPr/>
            <p:nvPr/>
          </p:nvCxnSpPr>
          <p:spPr>
            <a:xfrm>
              <a:off x="1835696" y="609958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Łącznik prosty 157"/>
            <p:cNvCxnSpPr/>
            <p:nvPr/>
          </p:nvCxnSpPr>
          <p:spPr>
            <a:xfrm>
              <a:off x="1835696" y="613512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Łącznik prosty 158"/>
            <p:cNvCxnSpPr/>
            <p:nvPr/>
          </p:nvCxnSpPr>
          <p:spPr>
            <a:xfrm>
              <a:off x="1835696" y="617067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Łącznik prosty 159"/>
            <p:cNvCxnSpPr/>
            <p:nvPr/>
          </p:nvCxnSpPr>
          <p:spPr>
            <a:xfrm>
              <a:off x="1835696" y="620621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Łącznik prosty 160"/>
            <p:cNvCxnSpPr/>
            <p:nvPr/>
          </p:nvCxnSpPr>
          <p:spPr>
            <a:xfrm>
              <a:off x="1835696" y="6241761"/>
              <a:ext cx="6480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Łącznik prosty 161"/>
            <p:cNvCxnSpPr/>
            <p:nvPr/>
          </p:nvCxnSpPr>
          <p:spPr>
            <a:xfrm>
              <a:off x="1835696" y="627730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>
            <a:xfrm>
              <a:off x="1835696" y="631285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>
            <a:xfrm>
              <a:off x="1835696" y="634839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>
            <a:xfrm>
              <a:off x="1835696" y="6383941"/>
              <a:ext cx="14401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>
            <a:xfrm>
              <a:off x="1835696" y="641948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>
            <a:xfrm>
              <a:off x="1835696" y="645503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>
            <a:xfrm>
              <a:off x="2987824" y="5443529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>
            <a:xfrm>
              <a:off x="2987824" y="548627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>
            <a:xfrm>
              <a:off x="2987824" y="552182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>
            <a:xfrm>
              <a:off x="2987824" y="555736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>
            <a:xfrm>
              <a:off x="2987824" y="55929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>
            <a:xfrm>
              <a:off x="2987824" y="56284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>
            <a:xfrm>
              <a:off x="2987824" y="566400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>
            <a:xfrm>
              <a:off x="2987824" y="569954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>
            <a:xfrm>
              <a:off x="2987824" y="573509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>
            <a:xfrm>
              <a:off x="2987824" y="57706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Łącznik prosty 177"/>
            <p:cNvCxnSpPr/>
            <p:nvPr/>
          </p:nvCxnSpPr>
          <p:spPr>
            <a:xfrm>
              <a:off x="2987824" y="580618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Łącznik prosty 178"/>
            <p:cNvCxnSpPr/>
            <p:nvPr/>
          </p:nvCxnSpPr>
          <p:spPr>
            <a:xfrm>
              <a:off x="2987824" y="584172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Łącznik prosty 179"/>
            <p:cNvCxnSpPr/>
            <p:nvPr/>
          </p:nvCxnSpPr>
          <p:spPr>
            <a:xfrm>
              <a:off x="2987824" y="5877272"/>
              <a:ext cx="7920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Łącznik prosty 180"/>
            <p:cNvCxnSpPr/>
            <p:nvPr/>
          </p:nvCxnSpPr>
          <p:spPr>
            <a:xfrm>
              <a:off x="2987824" y="5947585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Łącznik prosty 181"/>
            <p:cNvCxnSpPr/>
            <p:nvPr/>
          </p:nvCxnSpPr>
          <p:spPr>
            <a:xfrm>
              <a:off x="2987824" y="599033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Łącznik prosty 182"/>
            <p:cNvCxnSpPr/>
            <p:nvPr/>
          </p:nvCxnSpPr>
          <p:spPr>
            <a:xfrm>
              <a:off x="2987824" y="6026517"/>
              <a:ext cx="86409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Łącznik prosty 183"/>
            <p:cNvCxnSpPr/>
            <p:nvPr/>
          </p:nvCxnSpPr>
          <p:spPr>
            <a:xfrm>
              <a:off x="3059832" y="6062701"/>
              <a:ext cx="6480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Łącznik prosty 184"/>
            <p:cNvCxnSpPr/>
            <p:nvPr/>
          </p:nvCxnSpPr>
          <p:spPr>
            <a:xfrm>
              <a:off x="3059832" y="6098885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Łącznik prosty 185"/>
            <p:cNvCxnSpPr/>
            <p:nvPr/>
          </p:nvCxnSpPr>
          <p:spPr>
            <a:xfrm>
              <a:off x="3059832" y="6135069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Łącznik prosty 186"/>
            <p:cNvCxnSpPr/>
            <p:nvPr/>
          </p:nvCxnSpPr>
          <p:spPr>
            <a:xfrm>
              <a:off x="2987824" y="617125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Łącznik prosty 187"/>
            <p:cNvCxnSpPr/>
            <p:nvPr/>
          </p:nvCxnSpPr>
          <p:spPr>
            <a:xfrm>
              <a:off x="2987824" y="62074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Łącznik prosty 188"/>
            <p:cNvCxnSpPr/>
            <p:nvPr/>
          </p:nvCxnSpPr>
          <p:spPr>
            <a:xfrm>
              <a:off x="2987824" y="624362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Łącznik prosty 189"/>
            <p:cNvCxnSpPr/>
            <p:nvPr/>
          </p:nvCxnSpPr>
          <p:spPr>
            <a:xfrm>
              <a:off x="2987824" y="6279805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Łącznik prosty 190"/>
            <p:cNvCxnSpPr/>
            <p:nvPr/>
          </p:nvCxnSpPr>
          <p:spPr>
            <a:xfrm>
              <a:off x="2987824" y="631598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Łącznik prosty 191"/>
            <p:cNvCxnSpPr/>
            <p:nvPr/>
          </p:nvCxnSpPr>
          <p:spPr>
            <a:xfrm>
              <a:off x="2987824" y="635217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Łącznik prosty 192"/>
            <p:cNvCxnSpPr/>
            <p:nvPr/>
          </p:nvCxnSpPr>
          <p:spPr>
            <a:xfrm>
              <a:off x="2987824" y="63883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Łącznik prosty 193"/>
            <p:cNvCxnSpPr/>
            <p:nvPr/>
          </p:nvCxnSpPr>
          <p:spPr>
            <a:xfrm>
              <a:off x="2987824" y="642454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Łącznik prosty 194"/>
            <p:cNvCxnSpPr/>
            <p:nvPr/>
          </p:nvCxnSpPr>
          <p:spPr>
            <a:xfrm>
              <a:off x="2987824" y="6460728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Prostokąt 216"/>
            <p:cNvSpPr/>
            <p:nvPr/>
          </p:nvSpPr>
          <p:spPr>
            <a:xfrm>
              <a:off x="1835696" y="4836277"/>
              <a:ext cx="936104" cy="24890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Prostokąt 217"/>
            <p:cNvSpPr/>
            <p:nvPr/>
          </p:nvSpPr>
          <p:spPr>
            <a:xfrm>
              <a:off x="1835695" y="5557756"/>
              <a:ext cx="479565" cy="390607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58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rostokąt 218"/>
            <p:cNvSpPr/>
            <p:nvPr/>
          </p:nvSpPr>
          <p:spPr>
            <a:xfrm>
              <a:off x="3387445" y="4725144"/>
              <a:ext cx="536483" cy="64457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Łącznik prosty 220"/>
            <p:cNvCxnSpPr/>
            <p:nvPr/>
          </p:nvCxnSpPr>
          <p:spPr>
            <a:xfrm>
              <a:off x="2987824" y="537321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Prostokąt 222"/>
          <p:cNvSpPr/>
          <p:nvPr/>
        </p:nvSpPr>
        <p:spPr>
          <a:xfrm>
            <a:off x="1403648" y="4970785"/>
            <a:ext cx="936104" cy="248907"/>
          </a:xfrm>
          <a:prstGeom prst="rect">
            <a:avLst/>
          </a:prstGeom>
          <a:solidFill>
            <a:schemeClr val="accent1">
              <a:alpha val="2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Prostokąt 223"/>
          <p:cNvSpPr/>
          <p:nvPr/>
        </p:nvSpPr>
        <p:spPr>
          <a:xfrm>
            <a:off x="1403648" y="5486090"/>
            <a:ext cx="936104" cy="248907"/>
          </a:xfrm>
          <a:prstGeom prst="rect">
            <a:avLst/>
          </a:prstGeom>
          <a:solidFill>
            <a:srgbClr val="7030A0">
              <a:alpha val="20000"/>
            </a:srgbClr>
          </a:solidFill>
          <a:ln w="158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Prostokąt 224"/>
          <p:cNvSpPr/>
          <p:nvPr/>
        </p:nvSpPr>
        <p:spPr>
          <a:xfrm>
            <a:off x="1403648" y="5990146"/>
            <a:ext cx="936104" cy="248907"/>
          </a:xfrm>
          <a:prstGeom prst="rect">
            <a:avLst/>
          </a:prstGeom>
          <a:solidFill>
            <a:srgbClr val="00B050">
              <a:alpha val="20000"/>
            </a:srgbClr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pole tekstowe 225"/>
          <p:cNvSpPr txBox="1"/>
          <p:nvPr/>
        </p:nvSpPr>
        <p:spPr>
          <a:xfrm>
            <a:off x="2418006" y="4869160"/>
            <a:ext cx="237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smtClean="0"/>
              <a:t>Access </a:t>
            </a:r>
            <a:r>
              <a:rPr lang="pl-PL" sz="1200" err="1" smtClean="0"/>
              <a:t>experiment</a:t>
            </a:r>
            <a:r>
              <a:rPr lang="pl-PL" sz="1200" smtClean="0"/>
              <a:t> </a:t>
            </a:r>
            <a:r>
              <a:rPr lang="pl-PL" sz="1200" err="1" smtClean="0"/>
              <a:t>code</a:t>
            </a:r>
            <a:r>
              <a:rPr lang="pl-PL" sz="1200" smtClean="0"/>
              <a:t> </a:t>
            </a:r>
            <a:r>
              <a:rPr lang="pl-PL" sz="1200" err="1" smtClean="0"/>
              <a:t>snippets</a:t>
            </a:r>
            <a:r>
              <a:rPr lang="pl-PL" sz="1200"/>
              <a:t> </a:t>
            </a:r>
            <a:r>
              <a:rPr lang="pl-PL" sz="1200" smtClean="0"/>
              <a:t>and </a:t>
            </a:r>
            <a:r>
              <a:rPr lang="pl-PL" sz="1200" err="1" smtClean="0"/>
              <a:t>execute</a:t>
            </a:r>
            <a:r>
              <a:rPr lang="pl-PL" sz="1200" smtClean="0"/>
              <a:t> </a:t>
            </a:r>
            <a:r>
              <a:rPr lang="pl-PL" sz="1200" err="1" smtClean="0"/>
              <a:t>them</a:t>
            </a:r>
            <a:r>
              <a:rPr lang="pl-PL" sz="1200" smtClean="0"/>
              <a:t> on </a:t>
            </a:r>
            <a:r>
              <a:rPr lang="pl-PL" sz="1200" err="1" smtClean="0"/>
              <a:t>the</a:t>
            </a:r>
            <a:r>
              <a:rPr lang="pl-PL" sz="1200" smtClean="0"/>
              <a:t> </a:t>
            </a:r>
            <a:r>
              <a:rPr lang="pl-PL" sz="1200" err="1" smtClean="0"/>
              <a:t>fly</a:t>
            </a:r>
            <a:endParaRPr lang="en-US" sz="1200"/>
          </a:p>
        </p:txBody>
      </p:sp>
      <p:sp>
        <p:nvSpPr>
          <p:cNvPr id="227" name="pole tekstowe 226"/>
          <p:cNvSpPr txBox="1"/>
          <p:nvPr/>
        </p:nvSpPr>
        <p:spPr>
          <a:xfrm>
            <a:off x="2411760" y="537495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err="1" smtClean="0"/>
              <a:t>Provide</a:t>
            </a:r>
            <a:r>
              <a:rPr lang="pl-PL" sz="1200" smtClean="0"/>
              <a:t> </a:t>
            </a:r>
            <a:r>
              <a:rPr lang="pl-PL" sz="1200" err="1" smtClean="0"/>
              <a:t>arbitrary</a:t>
            </a:r>
            <a:r>
              <a:rPr lang="pl-PL" sz="1200" smtClean="0"/>
              <a:t> </a:t>
            </a:r>
            <a:r>
              <a:rPr lang="pl-PL" sz="1200" err="1" smtClean="0"/>
              <a:t>input</a:t>
            </a:r>
            <a:r>
              <a:rPr lang="pl-PL" sz="1200" smtClean="0"/>
              <a:t> data </a:t>
            </a:r>
            <a:r>
              <a:rPr lang="pl-PL" sz="1200" err="1" smtClean="0"/>
              <a:t>using</a:t>
            </a:r>
            <a:r>
              <a:rPr lang="pl-PL" sz="1200" smtClean="0"/>
              <a:t> </a:t>
            </a:r>
            <a:r>
              <a:rPr lang="pl-PL" sz="1200" err="1" smtClean="0"/>
              <a:t>interactive</a:t>
            </a:r>
            <a:r>
              <a:rPr lang="pl-PL" sz="1200" smtClean="0"/>
              <a:t> </a:t>
            </a:r>
            <a:r>
              <a:rPr lang="pl-PL" sz="1200" err="1" smtClean="0"/>
              <a:t>forms</a:t>
            </a:r>
            <a:endParaRPr lang="en-US" sz="1200"/>
          </a:p>
        </p:txBody>
      </p:sp>
      <p:sp>
        <p:nvSpPr>
          <p:cNvPr id="228" name="pole tekstowe 227"/>
          <p:cNvSpPr txBox="1"/>
          <p:nvPr/>
        </p:nvSpPr>
        <p:spPr>
          <a:xfrm>
            <a:off x="2411760" y="5805264"/>
            <a:ext cx="216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err="1" smtClean="0"/>
              <a:t>Review</a:t>
            </a:r>
            <a:r>
              <a:rPr lang="pl-PL" sz="1200" smtClean="0"/>
              <a:t> </a:t>
            </a:r>
            <a:r>
              <a:rPr lang="pl-PL" sz="1200" err="1" smtClean="0"/>
              <a:t>results</a:t>
            </a:r>
            <a:r>
              <a:rPr lang="pl-PL" sz="1200" smtClean="0"/>
              <a:t> of </a:t>
            </a:r>
            <a:r>
              <a:rPr lang="pl-PL" sz="1200" err="1" smtClean="0"/>
              <a:t>computations</a:t>
            </a:r>
            <a:endParaRPr lang="pl-PL" sz="1200" smtClean="0"/>
          </a:p>
          <a:p>
            <a:r>
              <a:rPr lang="pl-PL" sz="1200" smtClean="0"/>
              <a:t>(</a:t>
            </a:r>
            <a:r>
              <a:rPr lang="pl-PL" sz="1200" err="1" smtClean="0"/>
              <a:t>including</a:t>
            </a:r>
            <a:r>
              <a:rPr lang="pl-PL" sz="1200" smtClean="0"/>
              <a:t> </a:t>
            </a:r>
            <a:r>
              <a:rPr lang="pl-PL" sz="1200" err="1" smtClean="0"/>
              <a:t>images</a:t>
            </a:r>
            <a:r>
              <a:rPr lang="pl-PL" sz="1200" smtClean="0"/>
              <a:t>), </a:t>
            </a:r>
            <a:r>
              <a:rPr lang="pl-PL" sz="1200" err="1" smtClean="0"/>
              <a:t>automatically</a:t>
            </a:r>
            <a:endParaRPr lang="pl-PL" sz="1200" smtClean="0"/>
          </a:p>
          <a:p>
            <a:r>
              <a:rPr lang="pl-PL" sz="1200" err="1" smtClean="0"/>
              <a:t>updated</a:t>
            </a:r>
            <a:r>
              <a:rPr lang="pl-PL" sz="1200" smtClean="0"/>
              <a:t> </a:t>
            </a:r>
            <a:r>
              <a:rPr lang="pl-PL" sz="1200" err="1" smtClean="0"/>
              <a:t>during</a:t>
            </a:r>
            <a:r>
              <a:rPr lang="pl-PL" sz="1200" smtClean="0"/>
              <a:t> </a:t>
            </a:r>
            <a:r>
              <a:rPr lang="pl-PL" sz="1200" err="1" smtClean="0"/>
              <a:t>execution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smtClean="0"/>
              <a:t>Collage </a:t>
            </a:r>
            <a:r>
              <a:rPr lang="pl-PL" sz="3200" err="1" smtClean="0"/>
              <a:t>from</a:t>
            </a:r>
            <a:r>
              <a:rPr lang="pl-PL" sz="3200" smtClean="0"/>
              <a:t> </a:t>
            </a:r>
            <a:r>
              <a:rPr lang="pl-PL" sz="3200" err="1" smtClean="0"/>
              <a:t>the</a:t>
            </a:r>
            <a:r>
              <a:rPr lang="pl-PL" sz="3200" smtClean="0"/>
              <a:t> </a:t>
            </a:r>
            <a:r>
              <a:rPr lang="pl-PL" sz="3200" err="1" smtClean="0"/>
              <a:t>end</a:t>
            </a:r>
            <a:r>
              <a:rPr lang="pl-PL" sz="3200" smtClean="0"/>
              <a:t> </a:t>
            </a:r>
            <a:r>
              <a:rPr lang="pl-PL" sz="3200" err="1" smtClean="0"/>
              <a:t>user’s</a:t>
            </a:r>
            <a:r>
              <a:rPr lang="pl-PL" sz="3200" smtClean="0"/>
              <a:t> </a:t>
            </a:r>
            <a:r>
              <a:rPr lang="pl-PL" sz="3200" err="1" smtClean="0"/>
              <a:t>perspective</a:t>
            </a:r>
            <a:endParaRPr lang="en-US" sz="320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580112" y="1364704"/>
            <a:ext cx="3384376" cy="4800600"/>
          </a:xfrm>
        </p:spPr>
        <p:txBody>
          <a:bodyPr>
            <a:normAutofit fontScale="77500" lnSpcReduction="20000"/>
          </a:bodyPr>
          <a:lstStyle/>
          <a:p>
            <a:r>
              <a:rPr lang="pl-PL" sz="2000" smtClean="0"/>
              <a:t>Collage </a:t>
            </a:r>
            <a:r>
              <a:rPr lang="pl-PL" sz="2000" err="1" smtClean="0"/>
              <a:t>follows</a:t>
            </a:r>
            <a:r>
              <a:rPr lang="pl-PL" sz="2000" smtClean="0"/>
              <a:t> </a:t>
            </a:r>
            <a:r>
              <a:rPr lang="pl-PL" sz="2000" err="1" smtClean="0"/>
              <a:t>the</a:t>
            </a:r>
            <a:r>
              <a:rPr lang="pl-PL" sz="2000" smtClean="0"/>
              <a:t> standard </a:t>
            </a:r>
            <a:r>
              <a:rPr lang="pl-PL" sz="2000" i="1" err="1" smtClean="0"/>
              <a:t>research</a:t>
            </a:r>
            <a:r>
              <a:rPr lang="pl-PL" sz="2000" err="1" smtClean="0"/>
              <a:t>-</a:t>
            </a:r>
            <a:r>
              <a:rPr lang="pl-PL" sz="2000" i="1" err="1" smtClean="0"/>
              <a:t>publish</a:t>
            </a:r>
            <a:r>
              <a:rPr lang="pl-PL" sz="2000" err="1" smtClean="0"/>
              <a:t>-</a:t>
            </a:r>
            <a:r>
              <a:rPr lang="pl-PL" sz="2000" i="1" err="1" smtClean="0"/>
              <a:t>review</a:t>
            </a:r>
            <a:r>
              <a:rPr lang="pl-PL" sz="2000" i="1" smtClean="0"/>
              <a:t> </a:t>
            </a:r>
            <a:r>
              <a:rPr lang="pl-PL" sz="2000" smtClean="0"/>
              <a:t>model, </a:t>
            </a:r>
            <a:r>
              <a:rPr lang="pl-PL" sz="2000" err="1" smtClean="0"/>
              <a:t>well</a:t>
            </a:r>
            <a:r>
              <a:rPr lang="pl-PL" sz="2000" smtClean="0"/>
              <a:t> </a:t>
            </a:r>
            <a:r>
              <a:rPr lang="pl-PL" sz="2000" err="1" smtClean="0"/>
              <a:t>known</a:t>
            </a:r>
            <a:r>
              <a:rPr lang="pl-PL" sz="2000" smtClean="0"/>
              <a:t> to </a:t>
            </a:r>
            <a:r>
              <a:rPr lang="pl-PL" sz="2000" err="1" smtClean="0"/>
              <a:t>computational</a:t>
            </a:r>
            <a:r>
              <a:rPr lang="pl-PL" sz="2000" smtClean="0"/>
              <a:t> </a:t>
            </a:r>
            <a:r>
              <a:rPr lang="pl-PL" sz="2000" err="1" smtClean="0"/>
              <a:t>scientists</a:t>
            </a:r>
            <a:r>
              <a:rPr lang="pl-PL" sz="2000" smtClean="0"/>
              <a:t>;</a:t>
            </a:r>
          </a:p>
          <a:p>
            <a:r>
              <a:rPr lang="pl-PL" sz="2000" smtClean="0"/>
              <a:t>A </a:t>
            </a:r>
            <a:r>
              <a:rPr lang="pl-PL" sz="2000" err="1" smtClean="0"/>
              <a:t>dedicated</a:t>
            </a:r>
            <a:r>
              <a:rPr lang="pl-PL" sz="2000" smtClean="0"/>
              <a:t> </a:t>
            </a:r>
            <a:r>
              <a:rPr lang="pl-PL" sz="2000" err="1" smtClean="0"/>
              <a:t>Experimentation</a:t>
            </a:r>
            <a:r>
              <a:rPr lang="pl-PL" sz="2000" smtClean="0"/>
              <a:t> UI (</a:t>
            </a:r>
            <a:r>
              <a:rPr lang="pl-PL" sz="2000" err="1" smtClean="0"/>
              <a:t>Web-based</a:t>
            </a:r>
            <a:r>
              <a:rPr lang="pl-PL" sz="2000" smtClean="0"/>
              <a:t> IDE) </a:t>
            </a:r>
            <a:r>
              <a:rPr lang="pl-PL" sz="2000" err="1" smtClean="0"/>
              <a:t>is</a:t>
            </a:r>
            <a:r>
              <a:rPr lang="pl-PL" sz="2000" smtClean="0"/>
              <a:t> </a:t>
            </a:r>
            <a:r>
              <a:rPr lang="pl-PL" sz="2000" err="1" smtClean="0"/>
              <a:t>presented</a:t>
            </a:r>
            <a:r>
              <a:rPr lang="pl-PL" sz="2000" smtClean="0"/>
              <a:t> to </a:t>
            </a:r>
            <a:r>
              <a:rPr lang="pl-PL" sz="2000" err="1" smtClean="0"/>
              <a:t>the</a:t>
            </a:r>
            <a:r>
              <a:rPr lang="pl-PL" sz="2000" smtClean="0"/>
              <a:t> </a:t>
            </a:r>
            <a:r>
              <a:rPr lang="pl-PL" sz="2000" err="1" smtClean="0"/>
              <a:t>researcher</a:t>
            </a:r>
            <a:r>
              <a:rPr lang="pl-PL" sz="2000" smtClean="0"/>
              <a:t>, </a:t>
            </a:r>
            <a:r>
              <a:rPr lang="pl-PL" sz="2000" err="1" smtClean="0"/>
              <a:t>enabling</a:t>
            </a:r>
            <a:r>
              <a:rPr lang="pl-PL" sz="2000" smtClean="0"/>
              <a:t> </a:t>
            </a:r>
            <a:r>
              <a:rPr lang="pl-PL" sz="2000" err="1" smtClean="0"/>
              <a:t>iteractive</a:t>
            </a:r>
            <a:r>
              <a:rPr lang="pl-PL" sz="2000" smtClean="0"/>
              <a:t> development of </a:t>
            </a:r>
            <a:r>
              <a:rPr lang="pl-PL" sz="2000" err="1" smtClean="0"/>
              <a:t>experiments</a:t>
            </a:r>
            <a:r>
              <a:rPr lang="pl-PL" sz="2000" smtClean="0"/>
              <a:t> and </a:t>
            </a:r>
            <a:r>
              <a:rPr lang="pl-PL" sz="2000" err="1" smtClean="0"/>
              <a:t>providing</a:t>
            </a:r>
            <a:r>
              <a:rPr lang="pl-PL" sz="2000" smtClean="0"/>
              <a:t> </a:t>
            </a:r>
            <a:r>
              <a:rPr lang="pl-PL" sz="2000" err="1" smtClean="0"/>
              <a:t>access</a:t>
            </a:r>
            <a:r>
              <a:rPr lang="pl-PL" sz="2000" smtClean="0"/>
              <a:t> to </a:t>
            </a:r>
            <a:r>
              <a:rPr lang="pl-PL" sz="2000" err="1" smtClean="0"/>
              <a:t>computational</a:t>
            </a:r>
            <a:r>
              <a:rPr lang="pl-PL" sz="2000" smtClean="0"/>
              <a:t> resources;</a:t>
            </a:r>
            <a:endParaRPr lang="pl-PL" sz="2000" i="1" smtClean="0"/>
          </a:p>
          <a:p>
            <a:r>
              <a:rPr lang="pl-PL" sz="2000" err="1" smtClean="0"/>
              <a:t>Once</a:t>
            </a:r>
            <a:r>
              <a:rPr lang="pl-PL" sz="2000" smtClean="0"/>
              <a:t> </a:t>
            </a:r>
            <a:r>
              <a:rPr lang="pl-PL" sz="2000" err="1" smtClean="0"/>
              <a:t>completed</a:t>
            </a:r>
            <a:r>
              <a:rPr lang="pl-PL" sz="2000" smtClean="0"/>
              <a:t>, </a:t>
            </a:r>
            <a:r>
              <a:rPr lang="pl-PL" sz="2000" err="1" smtClean="0"/>
              <a:t>the</a:t>
            </a:r>
            <a:r>
              <a:rPr lang="pl-PL" sz="2000" smtClean="0"/>
              <a:t> </a:t>
            </a:r>
            <a:r>
              <a:rPr lang="pl-PL" sz="2000" err="1" smtClean="0"/>
              <a:t>experiment</a:t>
            </a:r>
            <a:r>
              <a:rPr lang="pl-PL" sz="2000" smtClean="0"/>
              <a:t> </a:t>
            </a:r>
            <a:r>
              <a:rPr lang="pl-PL" sz="2000" err="1" smtClean="0"/>
              <a:t>can</a:t>
            </a:r>
            <a:r>
              <a:rPr lang="pl-PL" sz="2000" smtClean="0"/>
              <a:t> be </a:t>
            </a:r>
            <a:r>
              <a:rPr lang="pl-PL" sz="2000" b="1" err="1" smtClean="0"/>
              <a:t>directly</a:t>
            </a:r>
            <a:r>
              <a:rPr lang="pl-PL" sz="2000" smtClean="0"/>
              <a:t> </a:t>
            </a:r>
            <a:r>
              <a:rPr lang="pl-PL" sz="2000" err="1" smtClean="0"/>
              <a:t>used</a:t>
            </a:r>
            <a:r>
              <a:rPr lang="pl-PL" sz="2000" smtClean="0"/>
              <a:t> to </a:t>
            </a:r>
            <a:r>
              <a:rPr lang="pl-PL" sz="2000" err="1" smtClean="0"/>
              <a:t>provide</a:t>
            </a:r>
            <a:r>
              <a:rPr lang="pl-PL" sz="2000" smtClean="0"/>
              <a:t> </a:t>
            </a:r>
            <a:r>
              <a:rPr lang="pl-PL" sz="2000" err="1" smtClean="0"/>
              <a:t>interactive</a:t>
            </a:r>
            <a:r>
              <a:rPr lang="pl-PL" sz="2000" smtClean="0"/>
              <a:t> </a:t>
            </a:r>
            <a:r>
              <a:rPr lang="pl-PL" sz="2000" err="1" smtClean="0"/>
              <a:t>content</a:t>
            </a:r>
            <a:r>
              <a:rPr lang="pl-PL" sz="2000" smtClean="0"/>
              <a:t> to </a:t>
            </a:r>
            <a:r>
              <a:rPr lang="pl-PL" sz="2000" err="1" smtClean="0"/>
              <a:t>the</a:t>
            </a:r>
            <a:r>
              <a:rPr lang="pl-PL" sz="2000" smtClean="0"/>
              <a:t> </a:t>
            </a:r>
            <a:r>
              <a:rPr lang="pl-PL" sz="2000" err="1" smtClean="0"/>
              <a:t>reader</a:t>
            </a:r>
            <a:r>
              <a:rPr lang="pl-PL" sz="2000" smtClean="0"/>
              <a:t>, via </a:t>
            </a:r>
            <a:r>
              <a:rPr lang="pl-PL" sz="2000" err="1" smtClean="0"/>
              <a:t>the</a:t>
            </a:r>
            <a:r>
              <a:rPr lang="pl-PL" sz="2000" smtClean="0"/>
              <a:t> </a:t>
            </a:r>
            <a:r>
              <a:rPr lang="pl-PL" sz="2000" err="1" smtClean="0"/>
              <a:t>separate</a:t>
            </a:r>
            <a:r>
              <a:rPr lang="pl-PL" sz="2000" smtClean="0"/>
              <a:t> </a:t>
            </a:r>
            <a:r>
              <a:rPr lang="pl-PL" sz="2000" err="1" smtClean="0"/>
              <a:t>Authoring</a:t>
            </a:r>
            <a:r>
              <a:rPr lang="pl-PL" sz="2000" smtClean="0"/>
              <a:t> UI;</a:t>
            </a:r>
          </a:p>
          <a:p>
            <a:r>
              <a:rPr lang="pl-PL" sz="2000" err="1" smtClean="0"/>
              <a:t>Both</a:t>
            </a:r>
            <a:r>
              <a:rPr lang="pl-PL" sz="2000" smtClean="0"/>
              <a:t> </a:t>
            </a:r>
            <a:r>
              <a:rPr lang="pl-PL" sz="2000" err="1" smtClean="0"/>
              <a:t>Uis</a:t>
            </a:r>
            <a:r>
              <a:rPr lang="pl-PL" sz="2000" smtClean="0"/>
              <a:t> </a:t>
            </a:r>
            <a:r>
              <a:rPr lang="pl-PL" sz="2000" err="1" smtClean="0"/>
              <a:t>can</a:t>
            </a:r>
            <a:r>
              <a:rPr lang="pl-PL" sz="2000" smtClean="0"/>
              <a:t> be </a:t>
            </a:r>
            <a:r>
              <a:rPr lang="pl-PL" sz="2000" err="1" smtClean="0"/>
              <a:t>secured</a:t>
            </a:r>
            <a:r>
              <a:rPr lang="pl-PL" sz="2000" smtClean="0"/>
              <a:t> </a:t>
            </a:r>
            <a:r>
              <a:rPr lang="pl-PL" sz="2000" err="1" smtClean="0"/>
              <a:t>against</a:t>
            </a:r>
            <a:r>
              <a:rPr lang="pl-PL" sz="2000" smtClean="0"/>
              <a:t> </a:t>
            </a:r>
            <a:r>
              <a:rPr lang="pl-PL" sz="2000" err="1" smtClean="0"/>
              <a:t>unauthorized</a:t>
            </a:r>
            <a:r>
              <a:rPr lang="pl-PL" sz="2000" smtClean="0"/>
              <a:t> </a:t>
            </a:r>
            <a:r>
              <a:rPr lang="pl-PL" sz="2000" err="1" smtClean="0"/>
              <a:t>access</a:t>
            </a:r>
            <a:r>
              <a:rPr lang="pl-PL" sz="2000" smtClean="0"/>
              <a:t>, </a:t>
            </a:r>
            <a:r>
              <a:rPr lang="pl-PL" sz="2000" err="1" smtClean="0"/>
              <a:t>according</a:t>
            </a:r>
            <a:r>
              <a:rPr lang="pl-PL" sz="2000" smtClean="0"/>
              <a:t> to </a:t>
            </a:r>
            <a:r>
              <a:rPr lang="pl-PL" sz="2000" err="1" smtClean="0"/>
              <a:t>policies</a:t>
            </a:r>
            <a:r>
              <a:rPr lang="pl-PL" sz="2000" smtClean="0"/>
              <a:t> </a:t>
            </a:r>
            <a:r>
              <a:rPr lang="pl-PL" sz="2000" err="1" smtClean="0"/>
              <a:t>defined</a:t>
            </a:r>
            <a:r>
              <a:rPr lang="pl-PL" sz="2000" smtClean="0"/>
              <a:t> by </a:t>
            </a:r>
            <a:r>
              <a:rPr lang="pl-PL" sz="2000" err="1" smtClean="0"/>
              <a:t>the</a:t>
            </a:r>
            <a:r>
              <a:rPr lang="pl-PL" sz="2000" smtClean="0"/>
              <a:t> </a:t>
            </a:r>
            <a:r>
              <a:rPr lang="pl-PL" sz="2000" err="1" smtClean="0"/>
              <a:t>publisher</a:t>
            </a:r>
            <a:r>
              <a:rPr lang="pl-PL" sz="2000" smtClean="0"/>
              <a:t>. All data </a:t>
            </a:r>
            <a:r>
              <a:rPr lang="pl-PL" sz="2000" err="1" smtClean="0"/>
              <a:t>is</a:t>
            </a:r>
            <a:r>
              <a:rPr lang="pl-PL" sz="2000" smtClean="0"/>
              <a:t> </a:t>
            </a:r>
            <a:r>
              <a:rPr lang="pl-PL" sz="2000" err="1" smtClean="0"/>
              <a:t>transmitted</a:t>
            </a:r>
            <a:r>
              <a:rPr lang="pl-PL" sz="2000" smtClean="0"/>
              <a:t> </a:t>
            </a:r>
            <a:r>
              <a:rPr lang="pl-PL" sz="2000" err="1" smtClean="0"/>
              <a:t>securely</a:t>
            </a:r>
            <a:r>
              <a:rPr lang="pl-PL" sz="2000" smtClean="0"/>
              <a:t>, </a:t>
            </a:r>
            <a:r>
              <a:rPr lang="pl-PL" sz="2000" err="1" smtClean="0"/>
              <a:t>with</a:t>
            </a:r>
            <a:r>
              <a:rPr lang="pl-PL" sz="2000" smtClean="0"/>
              <a:t> </a:t>
            </a:r>
            <a:r>
              <a:rPr lang="pl-PL" sz="2000" err="1" smtClean="0"/>
              <a:t>the</a:t>
            </a:r>
            <a:r>
              <a:rPr lang="pl-PL" sz="2000" smtClean="0"/>
              <a:t> </a:t>
            </a:r>
            <a:r>
              <a:rPr lang="pl-PL" sz="2000" err="1" smtClean="0"/>
              <a:t>use</a:t>
            </a:r>
            <a:r>
              <a:rPr lang="pl-PL" sz="2000" smtClean="0"/>
              <a:t> of </a:t>
            </a:r>
            <a:r>
              <a:rPr lang="pl-PL" sz="2000" err="1" smtClean="0"/>
              <a:t>encrypted</a:t>
            </a:r>
            <a:r>
              <a:rPr lang="pl-PL" sz="2000" smtClean="0"/>
              <a:t> </a:t>
            </a:r>
            <a:r>
              <a:rPr lang="pl-PL" sz="2000" err="1" smtClean="0"/>
              <a:t>protocols</a:t>
            </a:r>
            <a:r>
              <a:rPr lang="pl-PL" sz="2000" smtClean="0"/>
              <a:t>.</a:t>
            </a:r>
          </a:p>
        </p:txBody>
      </p:sp>
      <p:grpSp>
        <p:nvGrpSpPr>
          <p:cNvPr id="20" name="Grupa 19"/>
          <p:cNvGrpSpPr/>
          <p:nvPr/>
        </p:nvGrpSpPr>
        <p:grpSpPr>
          <a:xfrm>
            <a:off x="1115616" y="1484784"/>
            <a:ext cx="4536504" cy="3840360"/>
            <a:chOff x="1115616" y="1484784"/>
            <a:chExt cx="4536504" cy="3840360"/>
          </a:xfrm>
        </p:grpSpPr>
        <p:sp>
          <p:nvSpPr>
            <p:cNvPr id="7" name="pole tekstowe 6"/>
            <p:cNvSpPr txBox="1"/>
            <p:nvPr/>
          </p:nvSpPr>
          <p:spPr>
            <a:xfrm>
              <a:off x="1224829" y="2444824"/>
              <a:ext cx="19111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400" err="1" smtClean="0"/>
                <a:t>Computational</a:t>
              </a:r>
              <a:r>
                <a:rPr lang="pl-PL" sz="1400" smtClean="0"/>
                <a:t> </a:t>
              </a:r>
              <a:r>
                <a:rPr lang="pl-PL" sz="1400" err="1" smtClean="0"/>
                <a:t>scientist</a:t>
              </a:r>
              <a:endParaRPr lang="pl-PL" sz="1400" smtClean="0"/>
            </a:p>
            <a:p>
              <a:pPr algn="ctr"/>
              <a:r>
                <a:rPr lang="pl-PL" sz="1400" smtClean="0"/>
                <a:t>(</a:t>
              </a:r>
              <a:r>
                <a:rPr lang="pl-PL" sz="1400" err="1" smtClean="0"/>
                <a:t>publication</a:t>
              </a:r>
              <a:r>
                <a:rPr lang="pl-PL" sz="1400" smtClean="0"/>
                <a:t> </a:t>
              </a:r>
              <a:r>
                <a:rPr lang="pl-PL" sz="1400" err="1" smtClean="0"/>
                <a:t>author</a:t>
              </a:r>
              <a:r>
                <a:rPr lang="pl-PL" sz="1400" smtClean="0"/>
                <a:t>)</a:t>
              </a:r>
              <a:endParaRPr lang="en-US" sz="1400"/>
            </a:p>
          </p:txBody>
        </p:sp>
        <p:sp>
          <p:nvSpPr>
            <p:cNvPr id="8" name="pole tekstowe 7"/>
            <p:cNvSpPr txBox="1"/>
            <p:nvPr/>
          </p:nvSpPr>
          <p:spPr>
            <a:xfrm>
              <a:off x="3754206" y="2408817"/>
              <a:ext cx="1325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400" err="1" smtClean="0"/>
                <a:t>Reader</a:t>
              </a:r>
              <a:endParaRPr lang="pl-PL" sz="1400" smtClean="0"/>
            </a:p>
            <a:p>
              <a:pPr algn="ctr"/>
              <a:r>
                <a:rPr lang="pl-PL" sz="1400" smtClean="0"/>
                <a:t>(</a:t>
              </a:r>
              <a:r>
                <a:rPr lang="pl-PL" sz="1400" err="1" smtClean="0"/>
                <a:t>incl</a:t>
              </a:r>
              <a:r>
                <a:rPr lang="pl-PL" sz="1400" smtClean="0"/>
                <a:t>. </a:t>
              </a:r>
              <a:r>
                <a:rPr lang="pl-PL" sz="1400" err="1" smtClean="0"/>
                <a:t>reviewers</a:t>
              </a:r>
              <a:r>
                <a:rPr lang="pl-PL" sz="1400"/>
                <a:t>)</a:t>
              </a:r>
              <a:endParaRPr lang="en-US" sz="1400"/>
            </a:p>
          </p:txBody>
        </p:sp>
        <p:grpSp>
          <p:nvGrpSpPr>
            <p:cNvPr id="11" name="Grupa 10"/>
            <p:cNvGrpSpPr/>
            <p:nvPr/>
          </p:nvGrpSpPr>
          <p:grpSpPr>
            <a:xfrm>
              <a:off x="1191714" y="3940149"/>
              <a:ext cx="2134110" cy="1384995"/>
              <a:chOff x="1691680" y="2924944"/>
              <a:chExt cx="2134110" cy="1384995"/>
            </a:xfrm>
          </p:grpSpPr>
          <p:sp>
            <p:nvSpPr>
              <p:cNvPr id="9" name="Prostokąt zaokrąglony 8"/>
              <p:cNvSpPr/>
              <p:nvPr/>
            </p:nvSpPr>
            <p:spPr>
              <a:xfrm>
                <a:off x="1691680" y="2924944"/>
                <a:ext cx="2088232" cy="1368152"/>
              </a:xfrm>
              <a:prstGeom prst="roundRect">
                <a:avLst>
                  <a:gd name="adj" fmla="val 7979"/>
                </a:avLst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pole tekstowe 9"/>
              <p:cNvSpPr txBox="1"/>
              <p:nvPr/>
            </p:nvSpPr>
            <p:spPr>
              <a:xfrm>
                <a:off x="1691680" y="2924944"/>
                <a:ext cx="213411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l-PL" sz="1400" b="1" err="1" smtClean="0"/>
                  <a:t>Experimentation</a:t>
                </a:r>
                <a:r>
                  <a:rPr lang="pl-PL" sz="1400" b="1" smtClean="0"/>
                  <a:t> UI</a:t>
                </a:r>
              </a:p>
              <a:p>
                <a:pPr marL="87313" indent="-87313">
                  <a:buFont typeface="Arial" pitchFamily="34" charset="0"/>
                  <a:buChar char="•"/>
                </a:pPr>
                <a:r>
                  <a:rPr lang="pl-PL" sz="1400" err="1" smtClean="0"/>
                  <a:t>Iteratively</a:t>
                </a:r>
                <a:r>
                  <a:rPr lang="pl-PL" sz="1400" smtClean="0"/>
                  <a:t> </a:t>
                </a:r>
                <a:r>
                  <a:rPr lang="pl-PL" sz="1400" err="1" smtClean="0"/>
                  <a:t>develop</a:t>
                </a:r>
                <a:endParaRPr lang="pl-PL" sz="1400" smtClean="0"/>
              </a:p>
              <a:p>
                <a:pPr marL="87313" indent="-87313"/>
                <a:r>
                  <a:rPr lang="pl-PL" sz="1400" smtClean="0"/>
                  <a:t>	</a:t>
                </a:r>
                <a:r>
                  <a:rPr lang="pl-PL" sz="1400" err="1" smtClean="0"/>
                  <a:t>experiments</a:t>
                </a:r>
                <a:r>
                  <a:rPr lang="pl-PL" sz="1400" smtClean="0"/>
                  <a:t> and </a:t>
                </a:r>
                <a:r>
                  <a:rPr lang="pl-PL" sz="1400" err="1" smtClean="0"/>
                  <a:t>perform</a:t>
                </a:r>
                <a:endParaRPr lang="pl-PL" sz="1400" smtClean="0"/>
              </a:p>
              <a:p>
                <a:pPr marL="87313" indent="-87313"/>
                <a:r>
                  <a:rPr lang="pl-PL" sz="1400" smtClean="0"/>
                  <a:t>	</a:t>
                </a:r>
                <a:r>
                  <a:rPr lang="pl-PL" sz="1400" err="1" smtClean="0"/>
                  <a:t>computations</a:t>
                </a:r>
                <a:endParaRPr lang="pl-PL" sz="1400"/>
              </a:p>
              <a:p>
                <a:pPr marL="87313" indent="-87313">
                  <a:buFont typeface="Arial" pitchFamily="34" charset="0"/>
                  <a:buChar char="•"/>
                </a:pPr>
                <a:r>
                  <a:rPr lang="pl-PL" sz="1400" smtClean="0"/>
                  <a:t> </a:t>
                </a:r>
                <a:r>
                  <a:rPr lang="pl-PL" sz="1400" err="1" smtClean="0"/>
                  <a:t>Interface</a:t>
                </a:r>
                <a:r>
                  <a:rPr lang="pl-PL" sz="1400" smtClean="0"/>
                  <a:t> HPC resources</a:t>
                </a:r>
              </a:p>
              <a:p>
                <a:pPr marL="87313" indent="-87313">
                  <a:buFont typeface="Arial" pitchFamily="34" charset="0"/>
                  <a:buChar char="•"/>
                </a:pPr>
                <a:r>
                  <a:rPr lang="pl-PL" sz="1400" smtClean="0"/>
                  <a:t>Tag </a:t>
                </a:r>
                <a:r>
                  <a:rPr lang="pl-PL" sz="1400" err="1" smtClean="0"/>
                  <a:t>assets</a:t>
                </a:r>
                <a:r>
                  <a:rPr lang="pl-PL" sz="1400" smtClean="0"/>
                  <a:t> for </a:t>
                </a:r>
                <a:r>
                  <a:rPr lang="pl-PL" sz="1400" err="1" smtClean="0"/>
                  <a:t>publication</a:t>
                </a:r>
                <a:endParaRPr lang="en-US" sz="1400"/>
              </a:p>
            </p:txBody>
          </p:sp>
        </p:grpSp>
        <p:grpSp>
          <p:nvGrpSpPr>
            <p:cNvPr id="12" name="Grupa 11"/>
            <p:cNvGrpSpPr/>
            <p:nvPr/>
          </p:nvGrpSpPr>
          <p:grpSpPr>
            <a:xfrm>
              <a:off x="3491880" y="3940149"/>
              <a:ext cx="2160240" cy="1384995"/>
              <a:chOff x="1691680" y="2924944"/>
              <a:chExt cx="2160240" cy="1384995"/>
            </a:xfrm>
          </p:grpSpPr>
          <p:sp>
            <p:nvSpPr>
              <p:cNvPr id="13" name="Prostokąt zaokrąglony 12"/>
              <p:cNvSpPr/>
              <p:nvPr/>
            </p:nvSpPr>
            <p:spPr>
              <a:xfrm>
                <a:off x="1691680" y="2924944"/>
                <a:ext cx="2088232" cy="1368152"/>
              </a:xfrm>
              <a:prstGeom prst="roundRect">
                <a:avLst>
                  <a:gd name="adj" fmla="val 7979"/>
                </a:avLst>
              </a:prstGeom>
              <a:solidFill>
                <a:srgbClr val="7030A0">
                  <a:alpha val="3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ole tekstowe 13"/>
              <p:cNvSpPr txBox="1"/>
              <p:nvPr/>
            </p:nvSpPr>
            <p:spPr>
              <a:xfrm>
                <a:off x="1710241" y="2924944"/>
                <a:ext cx="214167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400" b="1" err="1" smtClean="0"/>
                  <a:t>Authoring</a:t>
                </a:r>
                <a:r>
                  <a:rPr lang="pl-PL" sz="1400" b="1" smtClean="0"/>
                  <a:t> UI</a:t>
                </a:r>
              </a:p>
              <a:p>
                <a:pPr marL="87313" indent="-87313">
                  <a:buFont typeface="Arial" pitchFamily="34" charset="0"/>
                  <a:buChar char="•"/>
                </a:pPr>
                <a:r>
                  <a:rPr lang="pl-PL" sz="1400" err="1" smtClean="0"/>
                  <a:t>Prepare</a:t>
                </a:r>
                <a:r>
                  <a:rPr lang="pl-PL" sz="1400" smtClean="0"/>
                  <a:t> </a:t>
                </a:r>
                <a:r>
                  <a:rPr lang="pl-PL" sz="1400" err="1" smtClean="0"/>
                  <a:t>publications</a:t>
                </a:r>
                <a:endParaRPr lang="pl-PL" sz="1400" smtClean="0"/>
              </a:p>
              <a:p>
                <a:pPr marL="87313" indent="-87313">
                  <a:buFont typeface="Arial" pitchFamily="34" charset="0"/>
                  <a:buChar char="•"/>
                </a:pPr>
                <a:r>
                  <a:rPr lang="pl-PL" sz="1400" err="1" smtClean="0"/>
                  <a:t>Embed</a:t>
                </a:r>
                <a:r>
                  <a:rPr lang="pl-PL" sz="1400" smtClean="0"/>
                  <a:t> </a:t>
                </a:r>
                <a:r>
                  <a:rPr lang="pl-PL" sz="1400" err="1" smtClean="0"/>
                  <a:t>interactive</a:t>
                </a:r>
                <a:r>
                  <a:rPr lang="pl-PL" sz="1400" smtClean="0"/>
                  <a:t> </a:t>
                </a:r>
                <a:r>
                  <a:rPr lang="pl-PL" sz="1400" err="1" smtClean="0"/>
                  <a:t>assets</a:t>
                </a:r>
                <a:endParaRPr lang="pl-PL" sz="1400" smtClean="0"/>
              </a:p>
              <a:p>
                <a:pPr marL="87313" indent="-87313">
                  <a:buFont typeface="Arial" pitchFamily="34" charset="0"/>
                  <a:buChar char="•"/>
                </a:pPr>
                <a:r>
                  <a:rPr lang="pl-PL" sz="1400" err="1" smtClean="0"/>
                  <a:t>Authorize</a:t>
                </a:r>
                <a:r>
                  <a:rPr lang="pl-PL" sz="1400" smtClean="0"/>
                  <a:t> </a:t>
                </a:r>
                <a:r>
                  <a:rPr lang="pl-PL" sz="1400" err="1" smtClean="0"/>
                  <a:t>readers</a:t>
                </a:r>
                <a:endParaRPr lang="pl-PL" sz="1400" smtClean="0"/>
              </a:p>
              <a:p>
                <a:pPr marL="87313" indent="-87313">
                  <a:buFont typeface="Arial" pitchFamily="34" charset="0"/>
                  <a:buChar char="•"/>
                </a:pPr>
                <a:r>
                  <a:rPr lang="pl-PL" sz="1400" smtClean="0"/>
                  <a:t>Display </a:t>
                </a:r>
                <a:r>
                  <a:rPr lang="pl-PL" sz="1400" err="1" smtClean="0"/>
                  <a:t>publications</a:t>
                </a:r>
                <a:r>
                  <a:rPr lang="pl-PL" sz="1400" smtClean="0"/>
                  <a:t> and </a:t>
                </a:r>
                <a:r>
                  <a:rPr lang="pl-PL" sz="1400" err="1" smtClean="0"/>
                  <a:t>mediate</a:t>
                </a:r>
                <a:r>
                  <a:rPr lang="pl-PL" sz="1400" smtClean="0"/>
                  <a:t> </a:t>
                </a:r>
                <a:r>
                  <a:rPr lang="pl-PL" sz="1400" err="1" smtClean="0"/>
                  <a:t>interactivity</a:t>
                </a:r>
                <a:endParaRPr lang="en-US" sz="1400"/>
              </a:p>
            </p:txBody>
          </p:sp>
        </p:grpSp>
        <p:sp>
          <p:nvSpPr>
            <p:cNvPr id="18" name="Strzałka w górę i w dół 17"/>
            <p:cNvSpPr/>
            <p:nvPr/>
          </p:nvSpPr>
          <p:spPr>
            <a:xfrm>
              <a:off x="1983802" y="3020888"/>
              <a:ext cx="144016" cy="792088"/>
            </a:xfrm>
            <a:prstGeom prst="up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trzałka w dół 18"/>
            <p:cNvSpPr/>
            <p:nvPr/>
          </p:nvSpPr>
          <p:spPr>
            <a:xfrm rot="18900000">
              <a:off x="3046882" y="2896920"/>
              <a:ext cx="130126" cy="102405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trzałka w dół 20"/>
            <p:cNvSpPr/>
            <p:nvPr/>
          </p:nvSpPr>
          <p:spPr>
            <a:xfrm>
              <a:off x="4360066" y="2948880"/>
              <a:ext cx="144016" cy="864096"/>
            </a:xfrm>
            <a:prstGeom prst="downArrow">
              <a:avLst/>
            </a:prstGeom>
            <a:solidFill>
              <a:srgbClr val="7030A0">
                <a:alpha val="5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1115616" y="3207295"/>
              <a:ext cx="868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 smtClean="0"/>
                <a:t>1. </a:t>
              </a:r>
              <a:r>
                <a:rPr lang="pl-PL" sz="1200" err="1" smtClean="0"/>
                <a:t>Conduct</a:t>
              </a:r>
              <a:endParaRPr lang="pl-PL" sz="1200" smtClean="0"/>
            </a:p>
            <a:p>
              <a:pPr algn="ctr"/>
              <a:r>
                <a:rPr lang="pl-PL" sz="1200" err="1" smtClean="0"/>
                <a:t>research</a:t>
              </a:r>
              <a:endParaRPr lang="pl-PL" sz="1200"/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2345201" y="3423319"/>
              <a:ext cx="759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 smtClean="0"/>
                <a:t>2. Publish</a:t>
              </a:r>
            </a:p>
            <a:p>
              <a:pPr algn="ctr"/>
              <a:r>
                <a:rPr lang="pl-PL" sz="1200" smtClean="0"/>
                <a:t>results</a:t>
              </a:r>
              <a:endParaRPr lang="pl-PL" sz="1200"/>
            </a:p>
          </p:txBody>
        </p:sp>
        <p:sp>
          <p:nvSpPr>
            <p:cNvPr id="24" name="pole tekstowe 23"/>
            <p:cNvSpPr txBox="1"/>
            <p:nvPr/>
          </p:nvSpPr>
          <p:spPr>
            <a:xfrm>
              <a:off x="4504082" y="3164904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smtClean="0"/>
                <a:t>3. </a:t>
              </a:r>
              <a:r>
                <a:rPr lang="pl-PL" sz="1200" err="1" smtClean="0"/>
                <a:t>Review</a:t>
              </a:r>
              <a:endParaRPr lang="pl-PL" sz="1200" smtClean="0"/>
            </a:p>
            <a:p>
              <a:r>
                <a:rPr lang="pl-PL" sz="1200" err="1" smtClean="0"/>
                <a:t>publication</a:t>
              </a:r>
              <a:endParaRPr lang="pl-PL" sz="1200" smtClean="0"/>
            </a:p>
          </p:txBody>
        </p:sp>
        <p:pic>
          <p:nvPicPr>
            <p:cNvPr id="25" name="Obraz 196" descr="admi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1484784"/>
              <a:ext cx="720080" cy="92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Obraz 196" descr="admi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764894" y="1484784"/>
              <a:ext cx="717667" cy="920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mtClean="0"/>
              <a:t>Collage </a:t>
            </a:r>
            <a:r>
              <a:rPr lang="pl-PL" err="1" smtClean="0"/>
              <a:t>servers</a:t>
            </a:r>
            <a:r>
              <a:rPr lang="pl-PL" smtClean="0"/>
              <a:t> and </a:t>
            </a:r>
            <a:r>
              <a:rPr lang="pl-PL" err="1" smtClean="0"/>
              <a:t>interfaces</a:t>
            </a:r>
            <a:endParaRPr lang="en-US"/>
          </a:p>
        </p:txBody>
      </p:sp>
      <p:grpSp>
        <p:nvGrpSpPr>
          <p:cNvPr id="14" name="Grupa 13"/>
          <p:cNvGrpSpPr/>
          <p:nvPr/>
        </p:nvGrpSpPr>
        <p:grpSpPr>
          <a:xfrm>
            <a:off x="1187624" y="4437112"/>
            <a:ext cx="3600400" cy="2031325"/>
            <a:chOff x="2339752" y="4005064"/>
            <a:chExt cx="3872128" cy="2031325"/>
          </a:xfrm>
        </p:grpSpPr>
        <p:sp>
          <p:nvSpPr>
            <p:cNvPr id="13" name="Prostokąt 12"/>
            <p:cNvSpPr/>
            <p:nvPr/>
          </p:nvSpPr>
          <p:spPr>
            <a:xfrm>
              <a:off x="2349477" y="4005064"/>
              <a:ext cx="3862403" cy="20162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2339752" y="4005064"/>
              <a:ext cx="387212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smtClean="0"/>
                <a:t>Collage Server</a:t>
              </a:r>
            </a:p>
            <a:p>
              <a:pPr marL="87313" indent="-87313">
                <a:buFont typeface="Arial" pitchFamily="34" charset="0"/>
                <a:buChar char="•"/>
              </a:pPr>
              <a:r>
                <a:rPr lang="pl-PL" sz="1400" err="1" smtClean="0"/>
                <a:t>Also</a:t>
              </a:r>
              <a:r>
                <a:rPr lang="pl-PL" sz="1400" smtClean="0"/>
                <a:t> </a:t>
              </a:r>
              <a:r>
                <a:rPr lang="pl-PL" sz="1400" err="1" smtClean="0"/>
                <a:t>called</a:t>
              </a:r>
              <a:r>
                <a:rPr lang="pl-PL" sz="1400" smtClean="0"/>
                <a:t> </a:t>
              </a:r>
              <a:r>
                <a:rPr lang="pl-PL" sz="1400" err="1" smtClean="0"/>
                <a:t>the</a:t>
              </a:r>
              <a:r>
                <a:rPr lang="pl-PL" sz="1400" smtClean="0"/>
                <a:t> </a:t>
              </a:r>
              <a:r>
                <a:rPr lang="pl-PL" sz="1400" i="1" err="1"/>
                <a:t>e</a:t>
              </a:r>
              <a:r>
                <a:rPr lang="pl-PL" sz="1400" i="1" err="1" smtClean="0"/>
                <a:t>xperiment</a:t>
              </a:r>
              <a:r>
                <a:rPr lang="pl-PL" sz="1400" i="1" smtClean="0"/>
                <a:t> workbench server</a:t>
              </a:r>
              <a:r>
                <a:rPr lang="pl-PL" sz="1400" smtClean="0"/>
                <a:t>;</a:t>
              </a:r>
            </a:p>
            <a:p>
              <a:pPr marL="87313" indent="-87313">
                <a:buFont typeface="Arial" pitchFamily="34" charset="0"/>
                <a:buChar char="•"/>
              </a:pPr>
              <a:r>
                <a:rPr lang="pl-PL" sz="1400" err="1" smtClean="0"/>
                <a:t>Acts</a:t>
              </a:r>
              <a:r>
                <a:rPr lang="pl-PL" sz="1400" smtClean="0"/>
                <a:t> as a </a:t>
              </a:r>
              <a:r>
                <a:rPr lang="pl-PL" sz="1400" err="1" smtClean="0"/>
                <a:t>gateway</a:t>
              </a:r>
              <a:r>
                <a:rPr lang="pl-PL" sz="1400" smtClean="0"/>
                <a:t> </a:t>
              </a:r>
              <a:r>
                <a:rPr lang="pl-PL" sz="1400" err="1" smtClean="0"/>
                <a:t>between</a:t>
              </a:r>
              <a:r>
                <a:rPr lang="pl-PL" sz="1400" smtClean="0"/>
                <a:t> </a:t>
              </a:r>
              <a:r>
                <a:rPr lang="pl-PL" sz="1400" err="1" smtClean="0"/>
                <a:t>the</a:t>
              </a:r>
              <a:r>
                <a:rPr lang="pl-PL" sz="1400" smtClean="0"/>
                <a:t> </a:t>
              </a:r>
              <a:r>
                <a:rPr lang="pl-PL" sz="1400" err="1" smtClean="0"/>
                <a:t>end</a:t>
              </a:r>
              <a:r>
                <a:rPr lang="pl-PL" sz="1400" smtClean="0"/>
                <a:t> </a:t>
              </a:r>
              <a:r>
                <a:rPr lang="pl-PL" sz="1400" err="1" smtClean="0"/>
                <a:t>user</a:t>
              </a:r>
              <a:r>
                <a:rPr lang="pl-PL" sz="1400" smtClean="0"/>
                <a:t> and </a:t>
              </a:r>
              <a:r>
                <a:rPr lang="pl-PL" sz="1400" err="1" smtClean="0"/>
                <a:t>the</a:t>
              </a:r>
              <a:r>
                <a:rPr lang="pl-PL" sz="1400" smtClean="0"/>
                <a:t> </a:t>
              </a:r>
              <a:r>
                <a:rPr lang="pl-PL" sz="1400" err="1" smtClean="0"/>
                <a:t>underlying</a:t>
              </a:r>
              <a:r>
                <a:rPr lang="pl-PL" sz="1400" smtClean="0"/>
                <a:t> computational resources (called </a:t>
              </a:r>
              <a:r>
                <a:rPr lang="pl-PL" sz="1400" i="1" smtClean="0"/>
                <a:t>experiment hosts</a:t>
              </a:r>
              <a:r>
                <a:rPr lang="pl-PL" sz="1400" smtClean="0"/>
                <a:t>);</a:t>
              </a:r>
              <a:endParaRPr lang="pl-PL" sz="1400" i="1" smtClean="0"/>
            </a:p>
            <a:p>
              <a:pPr marL="87313" indent="-87313">
                <a:buFont typeface="Arial" pitchFamily="34" charset="0"/>
                <a:buChar char="•"/>
              </a:pPr>
              <a:r>
                <a:rPr lang="pl-PL" sz="1400" err="1" smtClean="0"/>
                <a:t>Serves</a:t>
              </a:r>
              <a:r>
                <a:rPr lang="pl-PL" sz="1400" smtClean="0"/>
                <a:t> </a:t>
              </a:r>
              <a:r>
                <a:rPr lang="pl-PL" sz="1400" err="1" smtClean="0"/>
                <a:t>all</a:t>
              </a:r>
              <a:r>
                <a:rPr lang="pl-PL" sz="1400" smtClean="0"/>
                <a:t> </a:t>
              </a:r>
              <a:r>
                <a:rPr lang="pl-PL" sz="1400" err="1" smtClean="0"/>
                <a:t>dynamic</a:t>
              </a:r>
              <a:r>
                <a:rPr lang="pl-PL" sz="1400" smtClean="0"/>
                <a:t> </a:t>
              </a:r>
              <a:r>
                <a:rPr lang="pl-PL" sz="1400" err="1" smtClean="0"/>
                <a:t>content</a:t>
              </a:r>
              <a:r>
                <a:rPr lang="pl-PL" sz="1400" smtClean="0"/>
                <a:t>;</a:t>
              </a:r>
              <a:endParaRPr lang="pl-PL" sz="1400"/>
            </a:p>
            <a:p>
              <a:pPr marL="87313" indent="-87313">
                <a:buFont typeface="Arial" pitchFamily="34" charset="0"/>
                <a:buChar char="•"/>
              </a:pPr>
              <a:r>
                <a:rPr lang="pl-PL" sz="1400" smtClean="0"/>
                <a:t>Controls execution of experiments;</a:t>
              </a:r>
            </a:p>
            <a:p>
              <a:pPr marL="87313" indent="-87313">
                <a:buFont typeface="Arial" pitchFamily="34" charset="0"/>
                <a:buChar char="•"/>
              </a:pPr>
              <a:r>
                <a:rPr lang="pl-PL" sz="1400" err="1" smtClean="0"/>
                <a:t>Experiment</a:t>
              </a:r>
              <a:r>
                <a:rPr lang="pl-PL" sz="1400" smtClean="0"/>
                <a:t> </a:t>
              </a:r>
              <a:r>
                <a:rPr lang="pl-PL" sz="1400" err="1" smtClean="0"/>
                <a:t>developers</a:t>
              </a:r>
              <a:r>
                <a:rPr lang="pl-PL" sz="1400" smtClean="0"/>
                <a:t> </a:t>
              </a:r>
              <a:r>
                <a:rPr lang="pl-PL" sz="1400" err="1" smtClean="0"/>
                <a:t>are</a:t>
              </a:r>
              <a:r>
                <a:rPr lang="pl-PL" sz="1400" smtClean="0"/>
                <a:t> </a:t>
              </a:r>
              <a:r>
                <a:rPr lang="pl-PL" sz="1400" err="1" smtClean="0"/>
                <a:t>mapped</a:t>
              </a:r>
              <a:r>
                <a:rPr lang="pl-PL" sz="1400" smtClean="0"/>
                <a:t> to </a:t>
              </a:r>
              <a:r>
                <a:rPr lang="pl-PL" sz="1400" err="1" smtClean="0"/>
                <a:t>user</a:t>
              </a:r>
              <a:r>
                <a:rPr lang="pl-PL" sz="1400"/>
                <a:t> </a:t>
              </a:r>
              <a:r>
                <a:rPr lang="pl-PL" sz="1400" err="1" smtClean="0"/>
                <a:t>accounts</a:t>
              </a:r>
              <a:r>
                <a:rPr lang="pl-PL" sz="1400" smtClean="0"/>
                <a:t> on </a:t>
              </a:r>
              <a:r>
                <a:rPr lang="pl-PL" sz="1400" err="1" smtClean="0"/>
                <a:t>the</a:t>
              </a:r>
              <a:r>
                <a:rPr lang="pl-PL" sz="1400" smtClean="0"/>
                <a:t> Collage Server;</a:t>
              </a:r>
            </a:p>
          </p:txBody>
        </p:sp>
      </p:grpSp>
      <p:grpSp>
        <p:nvGrpSpPr>
          <p:cNvPr id="18" name="Grupa 17"/>
          <p:cNvGrpSpPr/>
          <p:nvPr/>
        </p:nvGrpSpPr>
        <p:grpSpPr>
          <a:xfrm>
            <a:off x="5004048" y="4437112"/>
            <a:ext cx="3600400" cy="2031325"/>
            <a:chOff x="2339752" y="4005064"/>
            <a:chExt cx="3872128" cy="2031325"/>
          </a:xfrm>
        </p:grpSpPr>
        <p:sp>
          <p:nvSpPr>
            <p:cNvPr id="19" name="Prostokąt 18"/>
            <p:cNvSpPr/>
            <p:nvPr/>
          </p:nvSpPr>
          <p:spPr>
            <a:xfrm>
              <a:off x="2349477" y="4005064"/>
              <a:ext cx="3862403" cy="2016224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ole tekstowe 19"/>
            <p:cNvSpPr txBox="1"/>
            <p:nvPr/>
          </p:nvSpPr>
          <p:spPr>
            <a:xfrm>
              <a:off x="2339752" y="4005064"/>
              <a:ext cx="387212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smtClean="0"/>
                <a:t>Publisher Server</a:t>
              </a:r>
            </a:p>
            <a:p>
              <a:pPr marL="87313" indent="-87313">
                <a:buFont typeface="Arial" pitchFamily="34" charset="0"/>
                <a:buChar char="•"/>
              </a:pPr>
              <a:r>
                <a:rPr lang="pl-PL" sz="1400" err="1" smtClean="0"/>
                <a:t>Serves</a:t>
              </a:r>
              <a:r>
                <a:rPr lang="pl-PL" sz="1400" smtClean="0"/>
                <a:t> </a:t>
              </a:r>
              <a:r>
                <a:rPr lang="pl-PL" sz="1400" err="1" smtClean="0"/>
                <a:t>the</a:t>
              </a:r>
              <a:r>
                <a:rPr lang="pl-PL" sz="1400" smtClean="0"/>
                <a:t> </a:t>
              </a:r>
              <a:r>
                <a:rPr lang="pl-PL" sz="1400" err="1" smtClean="0"/>
                <a:t>executable</a:t>
              </a:r>
              <a:r>
                <a:rPr lang="pl-PL" sz="1400" smtClean="0"/>
                <a:t> paper, </a:t>
              </a:r>
              <a:r>
                <a:rPr lang="pl-PL" sz="1400" err="1" smtClean="0"/>
                <a:t>which</a:t>
              </a:r>
              <a:r>
                <a:rPr lang="pl-PL" sz="1400" smtClean="0"/>
                <a:t> </a:t>
              </a:r>
              <a:r>
                <a:rPr lang="pl-PL" sz="1400" err="1" smtClean="0"/>
                <a:t>includes</a:t>
              </a:r>
              <a:r>
                <a:rPr lang="pl-PL" sz="1400" smtClean="0"/>
                <a:t> </a:t>
              </a:r>
              <a:r>
                <a:rPr lang="pl-PL" sz="1400" err="1" smtClean="0"/>
                <a:t>the</a:t>
              </a:r>
              <a:r>
                <a:rPr lang="pl-PL" sz="1400" smtClean="0"/>
                <a:t> </a:t>
              </a:r>
              <a:r>
                <a:rPr lang="pl-PL" sz="1400" err="1" smtClean="0"/>
                <a:t>framework</a:t>
              </a:r>
              <a:r>
                <a:rPr lang="pl-PL" sz="1400" smtClean="0"/>
                <a:t> of </a:t>
              </a:r>
              <a:r>
                <a:rPr lang="pl-PL" sz="1400" err="1" smtClean="0"/>
                <a:t>the</a:t>
              </a:r>
              <a:r>
                <a:rPr lang="pl-PL" sz="1400" smtClean="0"/>
                <a:t> </a:t>
              </a:r>
              <a:r>
                <a:rPr lang="pl-PL" sz="1400" err="1" smtClean="0"/>
                <a:t>publication</a:t>
              </a:r>
              <a:r>
                <a:rPr lang="pl-PL" sz="1400" smtClean="0"/>
                <a:t> and </a:t>
              </a:r>
              <a:r>
                <a:rPr lang="pl-PL" sz="1400" err="1" smtClean="0"/>
                <a:t>all</a:t>
              </a:r>
              <a:r>
                <a:rPr lang="pl-PL" sz="1400" smtClean="0"/>
                <a:t> of </a:t>
              </a:r>
              <a:r>
                <a:rPr lang="pl-PL" sz="1400" err="1" smtClean="0"/>
                <a:t>its</a:t>
              </a:r>
              <a:r>
                <a:rPr lang="pl-PL" sz="1400" smtClean="0"/>
                <a:t> </a:t>
              </a:r>
              <a:r>
                <a:rPr lang="pl-PL" sz="1400" err="1" smtClean="0"/>
                <a:t>static</a:t>
              </a:r>
              <a:r>
                <a:rPr lang="pl-PL" sz="1400" smtClean="0"/>
                <a:t> </a:t>
              </a:r>
              <a:r>
                <a:rPr lang="pl-PL" sz="1400" err="1" smtClean="0"/>
                <a:t>content</a:t>
              </a:r>
              <a:r>
                <a:rPr lang="pl-PL" sz="1400" smtClean="0"/>
                <a:t>;</a:t>
              </a:r>
            </a:p>
            <a:p>
              <a:pPr marL="87313" indent="-87313">
                <a:buFont typeface="Arial" pitchFamily="34" charset="0"/>
                <a:buChar char="•"/>
              </a:pPr>
              <a:r>
                <a:rPr lang="pl-PL" sz="1400" err="1" smtClean="0"/>
                <a:t>Can</a:t>
              </a:r>
              <a:r>
                <a:rPr lang="pl-PL" sz="1400" smtClean="0"/>
                <a:t> be </a:t>
              </a:r>
              <a:r>
                <a:rPr lang="pl-PL" sz="1400" err="1" smtClean="0"/>
                <a:t>based</a:t>
              </a:r>
              <a:r>
                <a:rPr lang="pl-PL" sz="1400" smtClean="0"/>
                <a:t> on </a:t>
              </a:r>
              <a:r>
                <a:rPr lang="pl-PL" sz="1400" err="1" smtClean="0"/>
                <a:t>any</a:t>
              </a:r>
              <a:r>
                <a:rPr lang="pl-PL" sz="1400" smtClean="0"/>
                <a:t> Web </a:t>
              </a:r>
              <a:r>
                <a:rPr lang="pl-PL" sz="1400" err="1" smtClean="0"/>
                <a:t>authoring</a:t>
              </a:r>
              <a:r>
                <a:rPr lang="pl-PL" sz="1400" smtClean="0"/>
                <a:t> software, </a:t>
              </a:r>
              <a:r>
                <a:rPr lang="pl-PL" sz="1400" err="1" smtClean="0"/>
                <a:t>the</a:t>
              </a:r>
              <a:r>
                <a:rPr lang="pl-PL" sz="1400" smtClean="0"/>
                <a:t> </a:t>
              </a:r>
              <a:r>
                <a:rPr lang="pl-PL" sz="1400" err="1" smtClean="0"/>
                <a:t>only</a:t>
              </a:r>
              <a:r>
                <a:rPr lang="pl-PL" sz="1400" smtClean="0"/>
                <a:t> </a:t>
              </a:r>
              <a:r>
                <a:rPr lang="pl-PL" sz="1400" err="1" smtClean="0"/>
                <a:t>requirement</a:t>
              </a:r>
              <a:r>
                <a:rPr lang="pl-PL" sz="1400" smtClean="0"/>
                <a:t> </a:t>
              </a:r>
              <a:r>
                <a:rPr lang="pl-PL" sz="1400" err="1" smtClean="0"/>
                <a:t>being</a:t>
              </a:r>
              <a:r>
                <a:rPr lang="pl-PL" sz="1400" smtClean="0"/>
                <a:t> </a:t>
              </a:r>
              <a:r>
                <a:rPr lang="pl-PL" sz="1400" err="1" smtClean="0"/>
                <a:t>the</a:t>
              </a:r>
              <a:r>
                <a:rPr lang="pl-PL" sz="1400" smtClean="0"/>
                <a:t> </a:t>
              </a:r>
              <a:r>
                <a:rPr lang="pl-PL" sz="1400" err="1" smtClean="0"/>
                <a:t>ability</a:t>
              </a:r>
              <a:r>
                <a:rPr lang="pl-PL" sz="1400" smtClean="0"/>
                <a:t> to </a:t>
              </a:r>
              <a:r>
                <a:rPr lang="pl-PL" sz="1400" err="1" smtClean="0"/>
                <a:t>embed</a:t>
              </a:r>
              <a:r>
                <a:rPr lang="pl-PL" sz="1400" smtClean="0"/>
                <a:t> </a:t>
              </a:r>
              <a:r>
                <a:rPr lang="pl-PL" sz="1400" err="1" smtClean="0"/>
                <a:t>arbitrary</a:t>
              </a:r>
              <a:r>
                <a:rPr lang="pl-PL" sz="1400" smtClean="0"/>
                <a:t> HTML </a:t>
              </a:r>
              <a:r>
                <a:rPr lang="pl-PL" sz="1400" err="1" smtClean="0"/>
                <a:t>code</a:t>
              </a:r>
              <a:r>
                <a:rPr lang="pl-PL" sz="1400" smtClean="0"/>
                <a:t> </a:t>
              </a:r>
              <a:r>
                <a:rPr lang="pl-PL" sz="1400" err="1" smtClean="0"/>
                <a:t>in</a:t>
              </a:r>
              <a:r>
                <a:rPr lang="pl-PL" sz="1400" smtClean="0"/>
                <a:t> </a:t>
              </a:r>
              <a:r>
                <a:rPr lang="pl-PL" sz="1400" err="1" smtClean="0"/>
                <a:t>the</a:t>
              </a:r>
              <a:r>
                <a:rPr lang="pl-PL" sz="1400" smtClean="0"/>
                <a:t> </a:t>
              </a:r>
              <a:r>
                <a:rPr lang="pl-PL" sz="1400" err="1" smtClean="0"/>
                <a:t>document</a:t>
              </a:r>
              <a:r>
                <a:rPr lang="pl-PL" sz="1400" smtClean="0"/>
                <a:t>;</a:t>
              </a:r>
            </a:p>
            <a:p>
              <a:pPr marL="87313" indent="-87313">
                <a:buFont typeface="Arial" pitchFamily="34" charset="0"/>
                <a:buChar char="•"/>
              </a:pPr>
              <a:r>
                <a:rPr lang="pl-PL" sz="1400" err="1" smtClean="0"/>
                <a:t>Follows</a:t>
              </a:r>
              <a:r>
                <a:rPr lang="pl-PL" sz="1400" smtClean="0"/>
                <a:t> a </a:t>
              </a:r>
              <a:r>
                <a:rPr lang="pl-PL" sz="1400" err="1" smtClean="0"/>
                <a:t>separate</a:t>
              </a:r>
              <a:r>
                <a:rPr lang="pl-PL" sz="1400" smtClean="0"/>
                <a:t> </a:t>
              </a:r>
              <a:r>
                <a:rPr lang="pl-PL" sz="1400" err="1" smtClean="0"/>
                <a:t>authorization</a:t>
              </a:r>
              <a:r>
                <a:rPr lang="pl-PL" sz="1400" smtClean="0"/>
                <a:t> </a:t>
              </a:r>
              <a:r>
                <a:rPr lang="pl-PL" sz="1400" err="1" smtClean="0"/>
                <a:t>policy</a:t>
              </a:r>
              <a:r>
                <a:rPr lang="pl-PL" sz="1400" smtClean="0"/>
                <a:t>.</a:t>
              </a:r>
            </a:p>
          </p:txBody>
        </p:sp>
      </p:grpSp>
      <p:grpSp>
        <p:nvGrpSpPr>
          <p:cNvPr id="21" name="Grupa 20"/>
          <p:cNvGrpSpPr/>
          <p:nvPr/>
        </p:nvGrpSpPr>
        <p:grpSpPr>
          <a:xfrm>
            <a:off x="5364088" y="1844824"/>
            <a:ext cx="2736304" cy="2170172"/>
            <a:chOff x="1691680" y="2924944"/>
            <a:chExt cx="2088232" cy="1368152"/>
          </a:xfrm>
        </p:grpSpPr>
        <p:sp>
          <p:nvSpPr>
            <p:cNvPr id="22" name="Prostokąt zaokrąglony 21"/>
            <p:cNvSpPr/>
            <p:nvPr/>
          </p:nvSpPr>
          <p:spPr>
            <a:xfrm>
              <a:off x="1691680" y="2924944"/>
              <a:ext cx="2088232" cy="1368152"/>
            </a:xfrm>
            <a:prstGeom prst="roundRect">
              <a:avLst>
                <a:gd name="adj" fmla="val 7979"/>
              </a:avLst>
            </a:prstGeom>
            <a:solidFill>
              <a:srgbClr val="7030A0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2109360" y="2924944"/>
              <a:ext cx="1298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400" b="1" err="1" smtClean="0"/>
                <a:t>Authoring</a:t>
              </a:r>
              <a:r>
                <a:rPr lang="pl-PL" sz="1400" b="1" smtClean="0"/>
                <a:t> UI</a:t>
              </a:r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6084168" y="2204864"/>
            <a:ext cx="1251339" cy="1656184"/>
            <a:chOff x="1691680" y="3356992"/>
            <a:chExt cx="2448272" cy="3240360"/>
          </a:xfrm>
        </p:grpSpPr>
        <p:sp>
          <p:nvSpPr>
            <p:cNvPr id="25" name="Prostokąt 24"/>
            <p:cNvSpPr/>
            <p:nvPr/>
          </p:nvSpPr>
          <p:spPr>
            <a:xfrm>
              <a:off x="1691680" y="3356992"/>
              <a:ext cx="2448272" cy="32403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upa 32"/>
            <p:cNvGrpSpPr/>
            <p:nvPr/>
          </p:nvGrpSpPr>
          <p:grpSpPr>
            <a:xfrm>
              <a:off x="1835696" y="3501008"/>
              <a:ext cx="2151856" cy="187975"/>
              <a:chOff x="1835696" y="3501008"/>
              <a:chExt cx="2151856" cy="187975"/>
            </a:xfrm>
          </p:grpSpPr>
          <p:sp>
            <p:nvSpPr>
              <p:cNvPr id="155" name="Prostokąt 6"/>
              <p:cNvSpPr/>
              <p:nvPr/>
            </p:nvSpPr>
            <p:spPr>
              <a:xfrm>
                <a:off x="1835696" y="3501008"/>
                <a:ext cx="2151856" cy="63624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Prostokąt 155"/>
              <p:cNvSpPr/>
              <p:nvPr/>
            </p:nvSpPr>
            <p:spPr>
              <a:xfrm>
                <a:off x="2303748" y="3625359"/>
                <a:ext cx="1215752" cy="63624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upa 20"/>
            <p:cNvGrpSpPr/>
            <p:nvPr/>
          </p:nvGrpSpPr>
          <p:grpSpPr>
            <a:xfrm>
              <a:off x="2267744" y="3789040"/>
              <a:ext cx="1279314" cy="87917"/>
              <a:chOff x="2212566" y="3827389"/>
              <a:chExt cx="1279314" cy="87917"/>
            </a:xfrm>
          </p:grpSpPr>
          <p:grpSp>
            <p:nvGrpSpPr>
              <p:cNvPr id="147" name="Grupa 12"/>
              <p:cNvGrpSpPr/>
              <p:nvPr/>
            </p:nvGrpSpPr>
            <p:grpSpPr>
              <a:xfrm>
                <a:off x="2212566" y="3827389"/>
                <a:ext cx="576064" cy="87917"/>
                <a:chOff x="2195736" y="3861048"/>
                <a:chExt cx="576064" cy="87917"/>
              </a:xfrm>
            </p:grpSpPr>
            <p:cxnSp>
              <p:nvCxnSpPr>
                <p:cNvPr id="152" name="Łącznik prosty 151"/>
                <p:cNvCxnSpPr/>
                <p:nvPr/>
              </p:nvCxnSpPr>
              <p:spPr>
                <a:xfrm>
                  <a:off x="2195736" y="3861048"/>
                  <a:ext cx="487226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Łącznik prosty 152"/>
                <p:cNvCxnSpPr/>
                <p:nvPr/>
              </p:nvCxnSpPr>
              <p:spPr>
                <a:xfrm>
                  <a:off x="2195736" y="3905006"/>
                  <a:ext cx="576064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Łącznik prosty 153"/>
                <p:cNvCxnSpPr/>
                <p:nvPr/>
              </p:nvCxnSpPr>
              <p:spPr>
                <a:xfrm>
                  <a:off x="2195736" y="3948965"/>
                  <a:ext cx="576064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upa 13"/>
              <p:cNvGrpSpPr/>
              <p:nvPr/>
            </p:nvGrpSpPr>
            <p:grpSpPr>
              <a:xfrm>
                <a:off x="2915816" y="3827389"/>
                <a:ext cx="576064" cy="87917"/>
                <a:chOff x="2195736" y="3861048"/>
                <a:chExt cx="576064" cy="87917"/>
              </a:xfrm>
            </p:grpSpPr>
            <p:cxnSp>
              <p:nvCxnSpPr>
                <p:cNvPr id="149" name="Łącznik prosty 148"/>
                <p:cNvCxnSpPr/>
                <p:nvPr/>
              </p:nvCxnSpPr>
              <p:spPr>
                <a:xfrm>
                  <a:off x="2195736" y="3861048"/>
                  <a:ext cx="504056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Łącznik prosty 149"/>
                <p:cNvCxnSpPr/>
                <p:nvPr/>
              </p:nvCxnSpPr>
              <p:spPr>
                <a:xfrm>
                  <a:off x="2195736" y="3905007"/>
                  <a:ext cx="576064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Łącznik prosty 150"/>
                <p:cNvCxnSpPr/>
                <p:nvPr/>
              </p:nvCxnSpPr>
              <p:spPr>
                <a:xfrm>
                  <a:off x="2195736" y="3948965"/>
                  <a:ext cx="43204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Łącznik prosty 27"/>
            <p:cNvCxnSpPr/>
            <p:nvPr/>
          </p:nvCxnSpPr>
          <p:spPr>
            <a:xfrm>
              <a:off x="1835696" y="4291401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a 33"/>
            <p:cNvGrpSpPr/>
            <p:nvPr/>
          </p:nvGrpSpPr>
          <p:grpSpPr>
            <a:xfrm>
              <a:off x="2123143" y="3975068"/>
              <a:ext cx="1512168" cy="155724"/>
              <a:chOff x="2119486" y="4005064"/>
              <a:chExt cx="1512168" cy="155724"/>
            </a:xfrm>
          </p:grpSpPr>
          <p:cxnSp>
            <p:nvCxnSpPr>
              <p:cNvPr id="142" name="Łącznik prosty 141"/>
              <p:cNvCxnSpPr/>
              <p:nvPr/>
            </p:nvCxnSpPr>
            <p:spPr>
              <a:xfrm>
                <a:off x="2119486" y="4005064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Łącznik prosty 142"/>
              <p:cNvCxnSpPr/>
              <p:nvPr/>
            </p:nvCxnSpPr>
            <p:spPr>
              <a:xfrm>
                <a:off x="2119486" y="4043995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Łącznik prosty 143"/>
              <p:cNvCxnSpPr/>
              <p:nvPr/>
            </p:nvCxnSpPr>
            <p:spPr>
              <a:xfrm>
                <a:off x="2119486" y="4082926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Łącznik prosty 144"/>
              <p:cNvCxnSpPr/>
              <p:nvPr/>
            </p:nvCxnSpPr>
            <p:spPr>
              <a:xfrm>
                <a:off x="2119486" y="4121857"/>
                <a:ext cx="15121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Łącznik prosty 145"/>
              <p:cNvCxnSpPr/>
              <p:nvPr/>
            </p:nvCxnSpPr>
            <p:spPr>
              <a:xfrm>
                <a:off x="2119486" y="4160788"/>
                <a:ext cx="122837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Łącznik prosty 29"/>
            <p:cNvCxnSpPr/>
            <p:nvPr/>
          </p:nvCxnSpPr>
          <p:spPr>
            <a:xfrm>
              <a:off x="1835696" y="433414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Łącznik prosty 30"/>
            <p:cNvCxnSpPr/>
            <p:nvPr/>
          </p:nvCxnSpPr>
          <p:spPr>
            <a:xfrm>
              <a:off x="1835696" y="436914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Łącznik prosty 31"/>
            <p:cNvCxnSpPr/>
            <p:nvPr/>
          </p:nvCxnSpPr>
          <p:spPr>
            <a:xfrm>
              <a:off x="1835696" y="44041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Łącznik prosty 32"/>
            <p:cNvCxnSpPr/>
            <p:nvPr/>
          </p:nvCxnSpPr>
          <p:spPr>
            <a:xfrm>
              <a:off x="1835696" y="443913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Łącznik prosty 33"/>
            <p:cNvCxnSpPr/>
            <p:nvPr/>
          </p:nvCxnSpPr>
          <p:spPr>
            <a:xfrm>
              <a:off x="1835696" y="447412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/>
            <p:cNvCxnSpPr/>
            <p:nvPr/>
          </p:nvCxnSpPr>
          <p:spPr>
            <a:xfrm>
              <a:off x="1835696" y="4509120"/>
              <a:ext cx="6480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35"/>
            <p:cNvCxnSpPr/>
            <p:nvPr/>
          </p:nvCxnSpPr>
          <p:spPr>
            <a:xfrm>
              <a:off x="2987824" y="429309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36"/>
            <p:cNvCxnSpPr/>
            <p:nvPr/>
          </p:nvCxnSpPr>
          <p:spPr>
            <a:xfrm>
              <a:off x="2987824" y="4329100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Łącznik prosty 37"/>
            <p:cNvCxnSpPr/>
            <p:nvPr/>
          </p:nvCxnSpPr>
          <p:spPr>
            <a:xfrm>
              <a:off x="2987824" y="4365104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Łącznik prosty 38"/>
            <p:cNvCxnSpPr/>
            <p:nvPr/>
          </p:nvCxnSpPr>
          <p:spPr>
            <a:xfrm>
              <a:off x="2987824" y="4401108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Łącznik prosty 39"/>
            <p:cNvCxnSpPr/>
            <p:nvPr/>
          </p:nvCxnSpPr>
          <p:spPr>
            <a:xfrm>
              <a:off x="2987824" y="4437112"/>
              <a:ext cx="7920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Łącznik prosty 40"/>
            <p:cNvCxnSpPr/>
            <p:nvPr/>
          </p:nvCxnSpPr>
          <p:spPr>
            <a:xfrm>
              <a:off x="2987824" y="447311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Łącznik prosty 41"/>
            <p:cNvCxnSpPr/>
            <p:nvPr/>
          </p:nvCxnSpPr>
          <p:spPr>
            <a:xfrm>
              <a:off x="1835696" y="4579433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Łącznik prosty 42"/>
            <p:cNvCxnSpPr/>
            <p:nvPr/>
          </p:nvCxnSpPr>
          <p:spPr>
            <a:xfrm>
              <a:off x="1835696" y="462218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Łącznik prosty 43"/>
            <p:cNvCxnSpPr/>
            <p:nvPr/>
          </p:nvCxnSpPr>
          <p:spPr>
            <a:xfrm>
              <a:off x="1835696" y="465717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Łącznik prosty 44"/>
            <p:cNvCxnSpPr/>
            <p:nvPr/>
          </p:nvCxnSpPr>
          <p:spPr>
            <a:xfrm>
              <a:off x="1835696" y="469216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Łącznik prosty 45"/>
            <p:cNvCxnSpPr/>
            <p:nvPr/>
          </p:nvCxnSpPr>
          <p:spPr>
            <a:xfrm>
              <a:off x="1835696" y="472716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Łącznik prosty 46"/>
            <p:cNvCxnSpPr/>
            <p:nvPr/>
          </p:nvCxnSpPr>
          <p:spPr>
            <a:xfrm>
              <a:off x="1835696" y="47621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Łącznik prosty 47"/>
            <p:cNvCxnSpPr/>
            <p:nvPr/>
          </p:nvCxnSpPr>
          <p:spPr>
            <a:xfrm>
              <a:off x="1835696" y="4797152"/>
              <a:ext cx="86409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 prosty 48"/>
            <p:cNvCxnSpPr/>
            <p:nvPr/>
          </p:nvCxnSpPr>
          <p:spPr>
            <a:xfrm>
              <a:off x="1835696" y="51262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prosty 49"/>
            <p:cNvCxnSpPr/>
            <p:nvPr/>
          </p:nvCxnSpPr>
          <p:spPr>
            <a:xfrm>
              <a:off x="1835696" y="516202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Łącznik prosty 50"/>
            <p:cNvCxnSpPr/>
            <p:nvPr/>
          </p:nvCxnSpPr>
          <p:spPr>
            <a:xfrm>
              <a:off x="1835696" y="519780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 prosty 51"/>
            <p:cNvCxnSpPr/>
            <p:nvPr/>
          </p:nvCxnSpPr>
          <p:spPr>
            <a:xfrm>
              <a:off x="1835696" y="523358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Łącznik prosty 52"/>
            <p:cNvCxnSpPr/>
            <p:nvPr/>
          </p:nvCxnSpPr>
          <p:spPr>
            <a:xfrm>
              <a:off x="1835696" y="526937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Łącznik prosty 53"/>
            <p:cNvCxnSpPr/>
            <p:nvPr/>
          </p:nvCxnSpPr>
          <p:spPr>
            <a:xfrm>
              <a:off x="1835696" y="53051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 prosty 54"/>
            <p:cNvCxnSpPr/>
            <p:nvPr/>
          </p:nvCxnSpPr>
          <p:spPr>
            <a:xfrm>
              <a:off x="1835696" y="5340941"/>
              <a:ext cx="7920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Łącznik prosty 55"/>
            <p:cNvCxnSpPr/>
            <p:nvPr/>
          </p:nvCxnSpPr>
          <p:spPr>
            <a:xfrm>
              <a:off x="1835696" y="5376725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Łącznik prosty 56"/>
            <p:cNvCxnSpPr/>
            <p:nvPr/>
          </p:nvCxnSpPr>
          <p:spPr>
            <a:xfrm>
              <a:off x="1835696" y="541250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 prosty 57"/>
            <p:cNvCxnSpPr/>
            <p:nvPr/>
          </p:nvCxnSpPr>
          <p:spPr>
            <a:xfrm>
              <a:off x="1835696" y="544829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Łącznik prosty 58"/>
            <p:cNvCxnSpPr/>
            <p:nvPr/>
          </p:nvCxnSpPr>
          <p:spPr>
            <a:xfrm>
              <a:off x="1835696" y="548407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Łącznik prosty 59"/>
            <p:cNvCxnSpPr/>
            <p:nvPr/>
          </p:nvCxnSpPr>
          <p:spPr>
            <a:xfrm>
              <a:off x="1835696" y="551986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 prosty 60"/>
            <p:cNvCxnSpPr/>
            <p:nvPr/>
          </p:nvCxnSpPr>
          <p:spPr>
            <a:xfrm>
              <a:off x="2339752" y="5555645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prosty 61"/>
            <p:cNvCxnSpPr/>
            <p:nvPr/>
          </p:nvCxnSpPr>
          <p:spPr>
            <a:xfrm>
              <a:off x="2339752" y="5591429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Łącznik prosty 62"/>
            <p:cNvCxnSpPr/>
            <p:nvPr/>
          </p:nvCxnSpPr>
          <p:spPr>
            <a:xfrm>
              <a:off x="2339752" y="5627213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 prosty 63"/>
            <p:cNvCxnSpPr/>
            <p:nvPr/>
          </p:nvCxnSpPr>
          <p:spPr>
            <a:xfrm>
              <a:off x="2339752" y="5662997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Łącznik prosty 64"/>
            <p:cNvCxnSpPr/>
            <p:nvPr/>
          </p:nvCxnSpPr>
          <p:spPr>
            <a:xfrm>
              <a:off x="2339752" y="5698781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 prosty 65"/>
            <p:cNvCxnSpPr/>
            <p:nvPr/>
          </p:nvCxnSpPr>
          <p:spPr>
            <a:xfrm>
              <a:off x="2339752" y="5734565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Łącznik prosty 66"/>
            <p:cNvCxnSpPr/>
            <p:nvPr/>
          </p:nvCxnSpPr>
          <p:spPr>
            <a:xfrm>
              <a:off x="2339752" y="5770349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Łącznik prosty 67"/>
            <p:cNvCxnSpPr/>
            <p:nvPr/>
          </p:nvCxnSpPr>
          <p:spPr>
            <a:xfrm>
              <a:off x="2339752" y="5806133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 prosty 68"/>
            <p:cNvCxnSpPr/>
            <p:nvPr/>
          </p:nvCxnSpPr>
          <p:spPr>
            <a:xfrm>
              <a:off x="2339752" y="5841917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Łącznik prosty 69"/>
            <p:cNvCxnSpPr/>
            <p:nvPr/>
          </p:nvCxnSpPr>
          <p:spPr>
            <a:xfrm>
              <a:off x="2339752" y="5877701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Łącznik prosty 70"/>
            <p:cNvCxnSpPr/>
            <p:nvPr/>
          </p:nvCxnSpPr>
          <p:spPr>
            <a:xfrm>
              <a:off x="2339752" y="5913485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Łącznik prosty 71"/>
            <p:cNvCxnSpPr/>
            <p:nvPr/>
          </p:nvCxnSpPr>
          <p:spPr>
            <a:xfrm>
              <a:off x="2339752" y="594928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Łącznik prosty 72"/>
            <p:cNvCxnSpPr/>
            <p:nvPr/>
          </p:nvCxnSpPr>
          <p:spPr>
            <a:xfrm>
              <a:off x="2987824" y="4509120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 prosty 73"/>
            <p:cNvCxnSpPr/>
            <p:nvPr/>
          </p:nvCxnSpPr>
          <p:spPr>
            <a:xfrm>
              <a:off x="2987824" y="4545124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Łącznik prosty 74"/>
            <p:cNvCxnSpPr/>
            <p:nvPr/>
          </p:nvCxnSpPr>
          <p:spPr>
            <a:xfrm>
              <a:off x="2987824" y="4581128"/>
              <a:ext cx="57606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Łącznik prosty 75"/>
            <p:cNvCxnSpPr/>
            <p:nvPr/>
          </p:nvCxnSpPr>
          <p:spPr>
            <a:xfrm>
              <a:off x="2987824" y="461713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Łącznik prosty 76"/>
            <p:cNvCxnSpPr/>
            <p:nvPr/>
          </p:nvCxnSpPr>
          <p:spPr>
            <a:xfrm>
              <a:off x="2987824" y="465313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Łącznik prosty 77"/>
            <p:cNvCxnSpPr/>
            <p:nvPr/>
          </p:nvCxnSpPr>
          <p:spPr>
            <a:xfrm>
              <a:off x="2987824" y="4689140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Łącznik prosty 78"/>
            <p:cNvCxnSpPr/>
            <p:nvPr/>
          </p:nvCxnSpPr>
          <p:spPr>
            <a:xfrm>
              <a:off x="2987824" y="472514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Łącznik prosty 79"/>
            <p:cNvCxnSpPr/>
            <p:nvPr/>
          </p:nvCxnSpPr>
          <p:spPr>
            <a:xfrm>
              <a:off x="2987824" y="476114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Łącznik prosty 80"/>
            <p:cNvCxnSpPr/>
            <p:nvPr/>
          </p:nvCxnSpPr>
          <p:spPr>
            <a:xfrm>
              <a:off x="2987824" y="479715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/>
            <p:cNvCxnSpPr/>
            <p:nvPr/>
          </p:nvCxnSpPr>
          <p:spPr>
            <a:xfrm>
              <a:off x="2987824" y="483315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/>
            <p:cNvCxnSpPr/>
            <p:nvPr/>
          </p:nvCxnSpPr>
          <p:spPr>
            <a:xfrm>
              <a:off x="2987824" y="486916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/>
            <p:cNvCxnSpPr/>
            <p:nvPr/>
          </p:nvCxnSpPr>
          <p:spPr>
            <a:xfrm>
              <a:off x="2987824" y="490516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/>
            <p:cNvCxnSpPr/>
            <p:nvPr/>
          </p:nvCxnSpPr>
          <p:spPr>
            <a:xfrm>
              <a:off x="2987824" y="494116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Łącznik prosty 85"/>
            <p:cNvCxnSpPr/>
            <p:nvPr/>
          </p:nvCxnSpPr>
          <p:spPr>
            <a:xfrm>
              <a:off x="2987824" y="497717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Łącznik prosty 86"/>
            <p:cNvCxnSpPr/>
            <p:nvPr/>
          </p:nvCxnSpPr>
          <p:spPr>
            <a:xfrm>
              <a:off x="2987824" y="501317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Łącznik prosty 87"/>
            <p:cNvCxnSpPr/>
            <p:nvPr/>
          </p:nvCxnSpPr>
          <p:spPr>
            <a:xfrm>
              <a:off x="2987824" y="504918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Łącznik prosty 88"/>
            <p:cNvCxnSpPr/>
            <p:nvPr/>
          </p:nvCxnSpPr>
          <p:spPr>
            <a:xfrm>
              <a:off x="2987824" y="508518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Łącznik prosty 89"/>
            <p:cNvCxnSpPr/>
            <p:nvPr/>
          </p:nvCxnSpPr>
          <p:spPr>
            <a:xfrm>
              <a:off x="2987824" y="512118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Łącznik prosty 90"/>
            <p:cNvCxnSpPr/>
            <p:nvPr/>
          </p:nvCxnSpPr>
          <p:spPr>
            <a:xfrm>
              <a:off x="2987824" y="515719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Łącznik prosty 91"/>
            <p:cNvCxnSpPr/>
            <p:nvPr/>
          </p:nvCxnSpPr>
          <p:spPr>
            <a:xfrm>
              <a:off x="2987824" y="519319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Łącznik prosty 92"/>
            <p:cNvCxnSpPr/>
            <p:nvPr/>
          </p:nvCxnSpPr>
          <p:spPr>
            <a:xfrm>
              <a:off x="2987824" y="5229200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/>
            <p:cNvCxnSpPr/>
            <p:nvPr/>
          </p:nvCxnSpPr>
          <p:spPr>
            <a:xfrm>
              <a:off x="2987824" y="5265204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Łącznik prosty 94"/>
            <p:cNvCxnSpPr/>
            <p:nvPr/>
          </p:nvCxnSpPr>
          <p:spPr>
            <a:xfrm>
              <a:off x="2987824" y="5301208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Łącznik prosty 95"/>
            <p:cNvCxnSpPr/>
            <p:nvPr/>
          </p:nvCxnSpPr>
          <p:spPr>
            <a:xfrm>
              <a:off x="2987824" y="5337212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Łącznik prosty 96"/>
            <p:cNvCxnSpPr/>
            <p:nvPr/>
          </p:nvCxnSpPr>
          <p:spPr>
            <a:xfrm>
              <a:off x="1835696" y="6021288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>
            <a:xfrm>
              <a:off x="1835696" y="606403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>
            <a:xfrm>
              <a:off x="1835696" y="609958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>
            <a:xfrm>
              <a:off x="1835696" y="613512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>
            <a:xfrm>
              <a:off x="1835696" y="617067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>
            <a:xfrm>
              <a:off x="1835696" y="620621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>
            <a:xfrm>
              <a:off x="1835696" y="6241761"/>
              <a:ext cx="6480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>
            <a:xfrm>
              <a:off x="1835696" y="627730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>
            <a:xfrm>
              <a:off x="1835696" y="631285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>
            <a:xfrm>
              <a:off x="1835696" y="634839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>
            <a:xfrm>
              <a:off x="1835696" y="6383941"/>
              <a:ext cx="14401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>
            <a:xfrm>
              <a:off x="1835696" y="6419486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>
            <a:xfrm>
              <a:off x="1835696" y="645503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>
            <a:xfrm>
              <a:off x="2987824" y="5443529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>
            <a:xfrm>
              <a:off x="2987824" y="548627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>
            <a:xfrm>
              <a:off x="2987824" y="552182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Łącznik prosty 112"/>
            <p:cNvCxnSpPr/>
            <p:nvPr/>
          </p:nvCxnSpPr>
          <p:spPr>
            <a:xfrm>
              <a:off x="2987824" y="555736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Łącznik prosty 113"/>
            <p:cNvCxnSpPr/>
            <p:nvPr/>
          </p:nvCxnSpPr>
          <p:spPr>
            <a:xfrm>
              <a:off x="2987824" y="55929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Łącznik prosty 114"/>
            <p:cNvCxnSpPr/>
            <p:nvPr/>
          </p:nvCxnSpPr>
          <p:spPr>
            <a:xfrm>
              <a:off x="2987824" y="56284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Łącznik prosty 115"/>
            <p:cNvCxnSpPr/>
            <p:nvPr/>
          </p:nvCxnSpPr>
          <p:spPr>
            <a:xfrm>
              <a:off x="2987824" y="566400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Łącznik prosty 116"/>
            <p:cNvCxnSpPr/>
            <p:nvPr/>
          </p:nvCxnSpPr>
          <p:spPr>
            <a:xfrm>
              <a:off x="2987824" y="569954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Łącznik prosty 117"/>
            <p:cNvCxnSpPr/>
            <p:nvPr/>
          </p:nvCxnSpPr>
          <p:spPr>
            <a:xfrm>
              <a:off x="2987824" y="573509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Łącznik prosty 118"/>
            <p:cNvCxnSpPr/>
            <p:nvPr/>
          </p:nvCxnSpPr>
          <p:spPr>
            <a:xfrm>
              <a:off x="2987824" y="57706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Łącznik prosty 119"/>
            <p:cNvCxnSpPr/>
            <p:nvPr/>
          </p:nvCxnSpPr>
          <p:spPr>
            <a:xfrm>
              <a:off x="2987824" y="580618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Łącznik prosty 120"/>
            <p:cNvCxnSpPr/>
            <p:nvPr/>
          </p:nvCxnSpPr>
          <p:spPr>
            <a:xfrm>
              <a:off x="2987824" y="584172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Łącznik prosty 121"/>
            <p:cNvCxnSpPr/>
            <p:nvPr/>
          </p:nvCxnSpPr>
          <p:spPr>
            <a:xfrm>
              <a:off x="2987824" y="5877272"/>
              <a:ext cx="79208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Łącznik prosty 122"/>
            <p:cNvCxnSpPr/>
            <p:nvPr/>
          </p:nvCxnSpPr>
          <p:spPr>
            <a:xfrm>
              <a:off x="2987824" y="5947585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Łącznik prosty 123"/>
            <p:cNvCxnSpPr/>
            <p:nvPr/>
          </p:nvCxnSpPr>
          <p:spPr>
            <a:xfrm>
              <a:off x="2987824" y="599033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Łącznik prosty 124"/>
            <p:cNvCxnSpPr/>
            <p:nvPr/>
          </p:nvCxnSpPr>
          <p:spPr>
            <a:xfrm>
              <a:off x="2987824" y="6026517"/>
              <a:ext cx="86409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Łącznik prosty 125"/>
            <p:cNvCxnSpPr/>
            <p:nvPr/>
          </p:nvCxnSpPr>
          <p:spPr>
            <a:xfrm>
              <a:off x="3059832" y="6062701"/>
              <a:ext cx="64807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Łącznik prosty 126"/>
            <p:cNvCxnSpPr/>
            <p:nvPr/>
          </p:nvCxnSpPr>
          <p:spPr>
            <a:xfrm>
              <a:off x="3059832" y="6098885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Łącznik prosty 127"/>
            <p:cNvCxnSpPr/>
            <p:nvPr/>
          </p:nvCxnSpPr>
          <p:spPr>
            <a:xfrm>
              <a:off x="3059832" y="6135069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Łącznik prosty 128"/>
            <p:cNvCxnSpPr/>
            <p:nvPr/>
          </p:nvCxnSpPr>
          <p:spPr>
            <a:xfrm>
              <a:off x="2987824" y="617125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Łącznik prosty 129"/>
            <p:cNvCxnSpPr/>
            <p:nvPr/>
          </p:nvCxnSpPr>
          <p:spPr>
            <a:xfrm>
              <a:off x="2987824" y="620743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Łącznik prosty 130"/>
            <p:cNvCxnSpPr/>
            <p:nvPr/>
          </p:nvCxnSpPr>
          <p:spPr>
            <a:xfrm>
              <a:off x="2987824" y="624362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Łącznik prosty 131"/>
            <p:cNvCxnSpPr/>
            <p:nvPr/>
          </p:nvCxnSpPr>
          <p:spPr>
            <a:xfrm>
              <a:off x="2987824" y="6279805"/>
              <a:ext cx="72008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Łącznik prosty 132"/>
            <p:cNvCxnSpPr/>
            <p:nvPr/>
          </p:nvCxnSpPr>
          <p:spPr>
            <a:xfrm>
              <a:off x="2987824" y="6315989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Łącznik prosty 133"/>
            <p:cNvCxnSpPr/>
            <p:nvPr/>
          </p:nvCxnSpPr>
          <p:spPr>
            <a:xfrm>
              <a:off x="2987824" y="6352173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Łącznik prosty 134"/>
            <p:cNvCxnSpPr/>
            <p:nvPr/>
          </p:nvCxnSpPr>
          <p:spPr>
            <a:xfrm>
              <a:off x="2987824" y="6388357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Łącznik prosty 135"/>
            <p:cNvCxnSpPr/>
            <p:nvPr/>
          </p:nvCxnSpPr>
          <p:spPr>
            <a:xfrm>
              <a:off x="2987824" y="6424541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Łącznik prosty 136"/>
            <p:cNvCxnSpPr/>
            <p:nvPr/>
          </p:nvCxnSpPr>
          <p:spPr>
            <a:xfrm>
              <a:off x="2987824" y="6460728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Prostokąt 137"/>
            <p:cNvSpPr/>
            <p:nvPr/>
          </p:nvSpPr>
          <p:spPr>
            <a:xfrm>
              <a:off x="1835696" y="4836277"/>
              <a:ext cx="936104" cy="24890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Prostokąt 138"/>
            <p:cNvSpPr/>
            <p:nvPr/>
          </p:nvSpPr>
          <p:spPr>
            <a:xfrm>
              <a:off x="1835695" y="5557756"/>
              <a:ext cx="479565" cy="39060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Prostokąt 139"/>
            <p:cNvSpPr/>
            <p:nvPr/>
          </p:nvSpPr>
          <p:spPr>
            <a:xfrm>
              <a:off x="3387445" y="4725144"/>
              <a:ext cx="536483" cy="64457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Łącznik prosty 140"/>
            <p:cNvCxnSpPr/>
            <p:nvPr/>
          </p:nvCxnSpPr>
          <p:spPr>
            <a:xfrm>
              <a:off x="2987824" y="5373216"/>
              <a:ext cx="3600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Łącznik prosty ze strzałką 180"/>
          <p:cNvCxnSpPr/>
          <p:nvPr/>
        </p:nvCxnSpPr>
        <p:spPr>
          <a:xfrm rot="5400000" flipH="1" flipV="1">
            <a:off x="6445002" y="4149080"/>
            <a:ext cx="576064" cy="15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upa 181"/>
          <p:cNvGrpSpPr/>
          <p:nvPr/>
        </p:nvGrpSpPr>
        <p:grpSpPr>
          <a:xfrm>
            <a:off x="1547664" y="1844824"/>
            <a:ext cx="2736304" cy="2170173"/>
            <a:chOff x="1691680" y="2924944"/>
            <a:chExt cx="2088232" cy="1368153"/>
          </a:xfrm>
        </p:grpSpPr>
        <p:sp>
          <p:nvSpPr>
            <p:cNvPr id="183" name="Prostokąt zaokrąglony 182"/>
            <p:cNvSpPr/>
            <p:nvPr/>
          </p:nvSpPr>
          <p:spPr>
            <a:xfrm>
              <a:off x="1691680" y="2924945"/>
              <a:ext cx="2088232" cy="1368152"/>
            </a:xfrm>
            <a:prstGeom prst="roundRect">
              <a:avLst>
                <a:gd name="adj" fmla="val 7979"/>
              </a:avLst>
            </a:prstGeom>
            <a:solidFill>
              <a:schemeClr val="accent1">
                <a:alpha val="3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pole tekstowe 183"/>
            <p:cNvSpPr txBox="1"/>
            <p:nvPr/>
          </p:nvSpPr>
          <p:spPr>
            <a:xfrm>
              <a:off x="2049076" y="2924944"/>
              <a:ext cx="1419325" cy="194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400" b="1" err="1" smtClean="0"/>
                <a:t>Experimentation</a:t>
              </a:r>
              <a:r>
                <a:rPr lang="pl-PL" sz="1400" b="1" smtClean="0"/>
                <a:t> UI</a:t>
              </a:r>
            </a:p>
          </p:txBody>
        </p:sp>
      </p:grpSp>
      <p:grpSp>
        <p:nvGrpSpPr>
          <p:cNvPr id="350" name="Grupa 349"/>
          <p:cNvGrpSpPr/>
          <p:nvPr/>
        </p:nvGrpSpPr>
        <p:grpSpPr>
          <a:xfrm>
            <a:off x="1907704" y="2492896"/>
            <a:ext cx="2016224" cy="1224136"/>
            <a:chOff x="1835696" y="2564904"/>
            <a:chExt cx="2016224" cy="1224136"/>
          </a:xfrm>
        </p:grpSpPr>
        <p:sp>
          <p:nvSpPr>
            <p:cNvPr id="187" name="Prostokąt 186"/>
            <p:cNvSpPr/>
            <p:nvPr/>
          </p:nvSpPr>
          <p:spPr>
            <a:xfrm>
              <a:off x="1835696" y="2564904"/>
              <a:ext cx="2016224" cy="1224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Prostokąt 318"/>
            <p:cNvSpPr/>
            <p:nvPr/>
          </p:nvSpPr>
          <p:spPr>
            <a:xfrm>
              <a:off x="2555776" y="2708920"/>
              <a:ext cx="122413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Prostokąt 299"/>
            <p:cNvSpPr/>
            <p:nvPr/>
          </p:nvSpPr>
          <p:spPr>
            <a:xfrm>
              <a:off x="2627784" y="2780928"/>
              <a:ext cx="1080120" cy="14401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Prostokąt 320"/>
            <p:cNvSpPr/>
            <p:nvPr/>
          </p:nvSpPr>
          <p:spPr>
            <a:xfrm>
              <a:off x="2555776" y="3068960"/>
              <a:ext cx="122413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Prostokąt 321"/>
            <p:cNvSpPr/>
            <p:nvPr/>
          </p:nvSpPr>
          <p:spPr>
            <a:xfrm>
              <a:off x="2627784" y="3140968"/>
              <a:ext cx="1080120" cy="14401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Prostokąt 322"/>
            <p:cNvSpPr/>
            <p:nvPr/>
          </p:nvSpPr>
          <p:spPr>
            <a:xfrm>
              <a:off x="2555776" y="3429000"/>
              <a:ext cx="122413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Prostokąt 323"/>
            <p:cNvSpPr/>
            <p:nvPr/>
          </p:nvSpPr>
          <p:spPr>
            <a:xfrm>
              <a:off x="2627784" y="3501008"/>
              <a:ext cx="1080120" cy="14401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Prostokąt 324"/>
            <p:cNvSpPr/>
            <p:nvPr/>
          </p:nvSpPr>
          <p:spPr>
            <a:xfrm>
              <a:off x="1907704" y="2708920"/>
              <a:ext cx="576064" cy="1008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7" name="Łącznik prosty 326"/>
            <p:cNvCxnSpPr/>
            <p:nvPr/>
          </p:nvCxnSpPr>
          <p:spPr>
            <a:xfrm>
              <a:off x="1907704" y="2636912"/>
              <a:ext cx="5760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Łącznik prosty 327"/>
            <p:cNvCxnSpPr/>
            <p:nvPr/>
          </p:nvCxnSpPr>
          <p:spPr>
            <a:xfrm>
              <a:off x="2915816" y="2636912"/>
              <a:ext cx="5760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Łącznik prosty 328"/>
            <p:cNvCxnSpPr/>
            <p:nvPr/>
          </p:nvCxnSpPr>
          <p:spPr>
            <a:xfrm>
              <a:off x="3707904" y="263691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Łącznik prosty 336"/>
            <p:cNvCxnSpPr/>
            <p:nvPr/>
          </p:nvCxnSpPr>
          <p:spPr>
            <a:xfrm>
              <a:off x="3563888" y="2636912"/>
              <a:ext cx="720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Łącznik prosty 343"/>
            <p:cNvCxnSpPr/>
            <p:nvPr/>
          </p:nvCxnSpPr>
          <p:spPr>
            <a:xfrm>
              <a:off x="1979712" y="2780928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Łącznik prosty 346"/>
            <p:cNvCxnSpPr/>
            <p:nvPr/>
          </p:nvCxnSpPr>
          <p:spPr>
            <a:xfrm>
              <a:off x="1979712" y="2852936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Łącznik prosty 347"/>
            <p:cNvCxnSpPr/>
            <p:nvPr/>
          </p:nvCxnSpPr>
          <p:spPr>
            <a:xfrm>
              <a:off x="1979712" y="2924944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Łącznik prosty 348"/>
            <p:cNvCxnSpPr/>
            <p:nvPr/>
          </p:nvCxnSpPr>
          <p:spPr>
            <a:xfrm>
              <a:off x="1979712" y="2996952"/>
              <a:ext cx="4320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Grupa 350"/>
          <p:cNvGrpSpPr/>
          <p:nvPr/>
        </p:nvGrpSpPr>
        <p:grpSpPr>
          <a:xfrm>
            <a:off x="3779912" y="2780928"/>
            <a:ext cx="2376264" cy="1656184"/>
            <a:chOff x="3779912" y="2780928"/>
            <a:chExt cx="2376264" cy="1656184"/>
          </a:xfrm>
        </p:grpSpPr>
        <p:grpSp>
          <p:nvGrpSpPr>
            <p:cNvPr id="179" name="Grupa 178"/>
            <p:cNvGrpSpPr/>
            <p:nvPr/>
          </p:nvGrpSpPr>
          <p:grpSpPr>
            <a:xfrm>
              <a:off x="4572000" y="2780928"/>
              <a:ext cx="1584176" cy="1656184"/>
              <a:chOff x="4427984" y="2852936"/>
              <a:chExt cx="1656184" cy="1656184"/>
            </a:xfrm>
          </p:grpSpPr>
          <p:cxnSp>
            <p:nvCxnSpPr>
              <p:cNvPr id="173" name="Łącznik prosty ze strzałką 172"/>
              <p:cNvCxnSpPr/>
              <p:nvPr/>
            </p:nvCxnSpPr>
            <p:spPr>
              <a:xfrm>
                <a:off x="4427984" y="3068960"/>
                <a:ext cx="1656184" cy="158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Łącznik prosty ze strzałką 175"/>
              <p:cNvCxnSpPr/>
              <p:nvPr/>
            </p:nvCxnSpPr>
            <p:spPr>
              <a:xfrm>
                <a:off x="4427984" y="3501008"/>
                <a:ext cx="1656184" cy="158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Łącznik prosty 177"/>
              <p:cNvCxnSpPr/>
              <p:nvPr/>
            </p:nvCxnSpPr>
            <p:spPr>
              <a:xfrm rot="5400000">
                <a:off x="3599892" y="3681028"/>
                <a:ext cx="165618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9" name="Łącznik prosty ze strzałką 338"/>
            <p:cNvCxnSpPr/>
            <p:nvPr/>
          </p:nvCxnSpPr>
          <p:spPr>
            <a:xfrm rot="10800000">
              <a:off x="3779912" y="2780928"/>
              <a:ext cx="792088" cy="15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Łącznik prosty ze strzałką 341"/>
            <p:cNvCxnSpPr/>
            <p:nvPr/>
          </p:nvCxnSpPr>
          <p:spPr>
            <a:xfrm rot="10800000">
              <a:off x="3779912" y="3139379"/>
              <a:ext cx="792088" cy="15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Łącznik prosty ze strzałką 342"/>
            <p:cNvCxnSpPr/>
            <p:nvPr/>
          </p:nvCxnSpPr>
          <p:spPr>
            <a:xfrm rot="10800000">
              <a:off x="3779912" y="3499419"/>
              <a:ext cx="792088" cy="15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 smtClean="0"/>
              <a:t>The</a:t>
            </a:r>
            <a:r>
              <a:rPr lang="pl-PL" smtClean="0"/>
              <a:t> </a:t>
            </a:r>
            <a:r>
              <a:rPr lang="pl-PL" err="1" smtClean="0"/>
              <a:t>Experimentation</a:t>
            </a:r>
            <a:r>
              <a:rPr lang="pl-PL" smtClean="0"/>
              <a:t> UI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084168" y="1148680"/>
            <a:ext cx="2952328" cy="5448672"/>
          </a:xfrm>
        </p:spPr>
        <p:txBody>
          <a:bodyPr>
            <a:normAutofit fontScale="92500"/>
          </a:bodyPr>
          <a:lstStyle/>
          <a:p>
            <a:r>
              <a:rPr lang="pl-PL" sz="1600" err="1" smtClean="0"/>
              <a:t>The</a:t>
            </a:r>
            <a:r>
              <a:rPr lang="pl-PL" sz="1600" smtClean="0"/>
              <a:t> </a:t>
            </a:r>
            <a:r>
              <a:rPr lang="pl-PL" sz="1600" err="1" smtClean="0"/>
              <a:t>Experimentation</a:t>
            </a:r>
            <a:r>
              <a:rPr lang="pl-PL" sz="1600" smtClean="0"/>
              <a:t> UI, </a:t>
            </a:r>
            <a:r>
              <a:rPr lang="pl-PL" sz="1600" err="1" smtClean="0"/>
              <a:t>based</a:t>
            </a:r>
            <a:r>
              <a:rPr lang="pl-PL" sz="1600" smtClean="0"/>
              <a:t> on </a:t>
            </a:r>
            <a:r>
              <a:rPr lang="pl-PL" sz="1600" err="1" smtClean="0"/>
              <a:t>the</a:t>
            </a:r>
            <a:r>
              <a:rPr lang="pl-PL" sz="1600" smtClean="0"/>
              <a:t> </a:t>
            </a:r>
            <a:r>
              <a:rPr lang="pl-PL" sz="1600" err="1" smtClean="0"/>
              <a:t>GridSpace</a:t>
            </a:r>
            <a:r>
              <a:rPr lang="pl-PL" sz="1600" smtClean="0"/>
              <a:t> </a:t>
            </a:r>
            <a:r>
              <a:rPr lang="pl-PL" sz="1600" err="1" smtClean="0"/>
              <a:t>Experiment</a:t>
            </a:r>
            <a:r>
              <a:rPr lang="pl-PL" sz="1600" smtClean="0"/>
              <a:t> </a:t>
            </a:r>
            <a:r>
              <a:rPr lang="pl-PL" sz="1600" err="1" smtClean="0"/>
              <a:t>Workbench</a:t>
            </a:r>
            <a:r>
              <a:rPr lang="pl-PL" sz="1600" smtClean="0"/>
              <a:t>, </a:t>
            </a:r>
            <a:r>
              <a:rPr lang="pl-PL" sz="1600" err="1" smtClean="0"/>
              <a:t>is</a:t>
            </a:r>
            <a:r>
              <a:rPr lang="pl-PL" sz="1600" smtClean="0"/>
              <a:t> a </a:t>
            </a:r>
            <a:r>
              <a:rPr lang="pl-PL" sz="1600" err="1" smtClean="0"/>
              <a:t>full-fledged</a:t>
            </a:r>
            <a:r>
              <a:rPr lang="pl-PL" sz="1600" smtClean="0"/>
              <a:t> IDE </a:t>
            </a:r>
            <a:r>
              <a:rPr lang="pl-PL" sz="1600" err="1" smtClean="0"/>
              <a:t>where</a:t>
            </a:r>
            <a:r>
              <a:rPr lang="pl-PL" sz="1600" smtClean="0"/>
              <a:t> </a:t>
            </a:r>
            <a:r>
              <a:rPr lang="pl-PL" sz="1600" err="1" smtClean="0"/>
              <a:t>experiments</a:t>
            </a:r>
            <a:r>
              <a:rPr lang="pl-PL" sz="1600" smtClean="0"/>
              <a:t> </a:t>
            </a:r>
            <a:r>
              <a:rPr lang="pl-PL" sz="1600" err="1" smtClean="0"/>
              <a:t>can</a:t>
            </a:r>
            <a:r>
              <a:rPr lang="pl-PL" sz="1600" smtClean="0"/>
              <a:t> be </a:t>
            </a:r>
            <a:r>
              <a:rPr lang="pl-PL" sz="1600" err="1" smtClean="0"/>
              <a:t>developed</a:t>
            </a:r>
            <a:r>
              <a:rPr lang="pl-PL" sz="1600" smtClean="0"/>
              <a:t> and </a:t>
            </a:r>
            <a:r>
              <a:rPr lang="pl-PL" sz="1600" err="1" smtClean="0"/>
              <a:t>executed</a:t>
            </a:r>
            <a:r>
              <a:rPr lang="pl-PL" sz="1600" smtClean="0"/>
              <a:t> </a:t>
            </a:r>
            <a:r>
              <a:rPr lang="pl-PL" sz="1600" err="1" smtClean="0"/>
              <a:t>with</a:t>
            </a:r>
            <a:r>
              <a:rPr lang="pl-PL" sz="1600" smtClean="0"/>
              <a:t> </a:t>
            </a:r>
            <a:r>
              <a:rPr lang="pl-PL" sz="1600" err="1" smtClean="0"/>
              <a:t>the</a:t>
            </a:r>
            <a:r>
              <a:rPr lang="pl-PL" sz="1600" smtClean="0"/>
              <a:t> </a:t>
            </a:r>
            <a:r>
              <a:rPr lang="pl-PL" sz="1600" err="1" smtClean="0"/>
              <a:t>use</a:t>
            </a:r>
            <a:r>
              <a:rPr lang="pl-PL" sz="1600" smtClean="0"/>
              <a:t> of a Web </a:t>
            </a:r>
            <a:r>
              <a:rPr lang="pl-PL" sz="1600" err="1" smtClean="0"/>
              <a:t>interface</a:t>
            </a:r>
            <a:r>
              <a:rPr lang="pl-PL" sz="1600" smtClean="0"/>
              <a:t>;</a:t>
            </a:r>
          </a:p>
          <a:p>
            <a:r>
              <a:rPr lang="pl-PL" sz="1600" err="1" smtClean="0"/>
              <a:t>Each</a:t>
            </a:r>
            <a:r>
              <a:rPr lang="pl-PL" sz="1600" smtClean="0"/>
              <a:t> </a:t>
            </a:r>
            <a:r>
              <a:rPr lang="pl-PL" sz="1600" err="1" smtClean="0"/>
              <a:t>experiment</a:t>
            </a:r>
            <a:r>
              <a:rPr lang="pl-PL" sz="1600" smtClean="0"/>
              <a:t> </a:t>
            </a:r>
            <a:r>
              <a:rPr lang="pl-PL" sz="1600" err="1" smtClean="0"/>
              <a:t>consists</a:t>
            </a:r>
            <a:r>
              <a:rPr lang="pl-PL" sz="1600" smtClean="0"/>
              <a:t> of </a:t>
            </a:r>
            <a:r>
              <a:rPr lang="pl-PL" sz="1600" b="1" err="1" smtClean="0"/>
              <a:t>snippets</a:t>
            </a:r>
            <a:r>
              <a:rPr lang="pl-PL" sz="1600" smtClean="0"/>
              <a:t>, </a:t>
            </a:r>
            <a:r>
              <a:rPr lang="pl-PL" sz="1600" err="1" smtClean="0"/>
              <a:t>which</a:t>
            </a:r>
            <a:r>
              <a:rPr lang="pl-PL" sz="1600" smtClean="0"/>
              <a:t> </a:t>
            </a:r>
            <a:r>
              <a:rPr lang="pl-PL" sz="1600" err="1" smtClean="0"/>
              <a:t>can</a:t>
            </a:r>
            <a:r>
              <a:rPr lang="pl-PL" sz="1600" smtClean="0"/>
              <a:t> be </a:t>
            </a:r>
            <a:r>
              <a:rPr lang="pl-PL" sz="1600" err="1" smtClean="0"/>
              <a:t>expressed</a:t>
            </a:r>
            <a:r>
              <a:rPr lang="pl-PL" sz="1600" smtClean="0"/>
              <a:t> </a:t>
            </a:r>
            <a:r>
              <a:rPr lang="pl-PL" sz="1600" err="1" smtClean="0"/>
              <a:t>in</a:t>
            </a:r>
            <a:r>
              <a:rPr lang="pl-PL" sz="1600" smtClean="0"/>
              <a:t> </a:t>
            </a:r>
            <a:r>
              <a:rPr lang="pl-PL" sz="1600" err="1" smtClean="0"/>
              <a:t>any</a:t>
            </a:r>
            <a:r>
              <a:rPr lang="pl-PL" sz="1600" smtClean="0"/>
              <a:t> </a:t>
            </a:r>
            <a:r>
              <a:rPr lang="pl-PL" sz="1600" err="1" smtClean="0"/>
              <a:t>programming</a:t>
            </a:r>
            <a:r>
              <a:rPr lang="pl-PL" sz="1600" smtClean="0"/>
              <a:t> </a:t>
            </a:r>
            <a:r>
              <a:rPr lang="pl-PL" sz="1600" err="1" smtClean="0"/>
              <a:t>language</a:t>
            </a:r>
            <a:r>
              <a:rPr lang="pl-PL" sz="1600" smtClean="0"/>
              <a:t> </a:t>
            </a:r>
            <a:r>
              <a:rPr lang="pl-PL" sz="1600" err="1" smtClean="0"/>
              <a:t>supported</a:t>
            </a:r>
            <a:r>
              <a:rPr lang="pl-PL" sz="1600" smtClean="0"/>
              <a:t> by </a:t>
            </a:r>
            <a:r>
              <a:rPr lang="pl-PL" sz="1600" err="1" smtClean="0"/>
              <a:t>the</a:t>
            </a:r>
            <a:r>
              <a:rPr lang="pl-PL" sz="1600" smtClean="0"/>
              <a:t> experiment host;</a:t>
            </a:r>
          </a:p>
          <a:p>
            <a:r>
              <a:rPr lang="pl-PL" sz="1600" err="1" smtClean="0"/>
              <a:t>The</a:t>
            </a:r>
            <a:r>
              <a:rPr lang="pl-PL" sz="1600" smtClean="0"/>
              <a:t> </a:t>
            </a:r>
            <a:r>
              <a:rPr lang="pl-PL" sz="1600" err="1" smtClean="0"/>
              <a:t>Workbench</a:t>
            </a:r>
            <a:r>
              <a:rPr lang="pl-PL" sz="1600" smtClean="0"/>
              <a:t> </a:t>
            </a:r>
            <a:r>
              <a:rPr lang="pl-PL" sz="1600" err="1" smtClean="0"/>
              <a:t>can</a:t>
            </a:r>
            <a:r>
              <a:rPr lang="pl-PL" sz="1600" smtClean="0"/>
              <a:t> be </a:t>
            </a:r>
            <a:r>
              <a:rPr lang="pl-PL" sz="1600" err="1" smtClean="0"/>
              <a:t>used</a:t>
            </a:r>
            <a:r>
              <a:rPr lang="pl-PL" sz="1600" smtClean="0"/>
              <a:t> to </a:t>
            </a:r>
            <a:r>
              <a:rPr lang="pl-PL" sz="1600" err="1" smtClean="0"/>
              <a:t>access</a:t>
            </a:r>
            <a:r>
              <a:rPr lang="pl-PL" sz="1600" smtClean="0"/>
              <a:t> and </a:t>
            </a:r>
            <a:r>
              <a:rPr lang="pl-PL" sz="1600" err="1" smtClean="0"/>
              <a:t>manage</a:t>
            </a:r>
            <a:r>
              <a:rPr lang="pl-PL" sz="1600" smtClean="0"/>
              <a:t> </a:t>
            </a:r>
            <a:r>
              <a:rPr lang="pl-PL" sz="1600" err="1" smtClean="0"/>
              <a:t>files</a:t>
            </a:r>
            <a:r>
              <a:rPr lang="pl-PL" sz="1600" smtClean="0"/>
              <a:t> </a:t>
            </a:r>
            <a:r>
              <a:rPr lang="pl-PL" sz="1600" err="1" smtClean="0"/>
              <a:t>stored</a:t>
            </a:r>
            <a:r>
              <a:rPr lang="pl-PL" sz="1600" smtClean="0"/>
              <a:t> </a:t>
            </a:r>
            <a:r>
              <a:rPr lang="pl-PL" sz="1600" err="1" smtClean="0"/>
              <a:t>in</a:t>
            </a:r>
            <a:r>
              <a:rPr lang="pl-PL" sz="1600" smtClean="0"/>
              <a:t> </a:t>
            </a:r>
            <a:r>
              <a:rPr lang="pl-PL" sz="1600" err="1" smtClean="0"/>
              <a:t>the</a:t>
            </a:r>
            <a:r>
              <a:rPr lang="pl-PL" sz="1600" smtClean="0"/>
              <a:t> </a:t>
            </a:r>
            <a:r>
              <a:rPr lang="pl-PL" sz="1600" err="1" smtClean="0"/>
              <a:t>developer’s</a:t>
            </a:r>
            <a:r>
              <a:rPr lang="pl-PL" sz="1600" smtClean="0"/>
              <a:t> </a:t>
            </a:r>
            <a:r>
              <a:rPr lang="pl-PL" sz="1600" err="1" smtClean="0"/>
              <a:t>home</a:t>
            </a:r>
            <a:r>
              <a:rPr lang="pl-PL" sz="1600" smtClean="0"/>
              <a:t> </a:t>
            </a:r>
            <a:r>
              <a:rPr lang="pl-PL" sz="1600" err="1" smtClean="0"/>
              <a:t>directory</a:t>
            </a:r>
            <a:r>
              <a:rPr lang="pl-PL" sz="1600" smtClean="0"/>
              <a:t> on </a:t>
            </a:r>
            <a:r>
              <a:rPr lang="pl-PL" sz="1600" err="1" smtClean="0"/>
              <a:t>the</a:t>
            </a:r>
            <a:r>
              <a:rPr lang="pl-PL" sz="1600" smtClean="0"/>
              <a:t> experiment host;</a:t>
            </a:r>
          </a:p>
          <a:p>
            <a:r>
              <a:rPr lang="pl-PL" sz="1600" err="1" smtClean="0"/>
              <a:t>The</a:t>
            </a:r>
            <a:r>
              <a:rPr lang="pl-PL" sz="1600" smtClean="0"/>
              <a:t> UI </a:t>
            </a:r>
            <a:r>
              <a:rPr lang="pl-PL" sz="1600" err="1" smtClean="0"/>
              <a:t>provides</a:t>
            </a:r>
            <a:r>
              <a:rPr lang="pl-PL" sz="1600" smtClean="0"/>
              <a:t> </a:t>
            </a:r>
            <a:r>
              <a:rPr lang="pl-PL" sz="1600" err="1" smtClean="0"/>
              <a:t>facilities</a:t>
            </a:r>
            <a:r>
              <a:rPr lang="pl-PL" sz="1600" smtClean="0"/>
              <a:t> for </a:t>
            </a:r>
            <a:r>
              <a:rPr lang="pl-PL" sz="1600" err="1" smtClean="0"/>
              <a:t>sharing</a:t>
            </a:r>
            <a:r>
              <a:rPr lang="pl-PL" sz="1600" smtClean="0"/>
              <a:t> and </a:t>
            </a:r>
            <a:r>
              <a:rPr lang="pl-PL" sz="1600" err="1" smtClean="0"/>
              <a:t>embedding</a:t>
            </a:r>
            <a:r>
              <a:rPr lang="pl-PL" sz="1600" smtClean="0"/>
              <a:t> </a:t>
            </a:r>
            <a:r>
              <a:rPr lang="pl-PL" sz="1600" err="1" smtClean="0"/>
              <a:t>experiments</a:t>
            </a:r>
            <a:r>
              <a:rPr lang="pl-PL" sz="1600" smtClean="0"/>
              <a:t>, </a:t>
            </a:r>
            <a:r>
              <a:rPr lang="pl-PL" sz="1600" err="1" smtClean="0"/>
              <a:t>storing</a:t>
            </a:r>
            <a:r>
              <a:rPr lang="pl-PL" sz="1600" smtClean="0"/>
              <a:t> and </a:t>
            </a:r>
            <a:r>
              <a:rPr lang="pl-PL" sz="1600" err="1" smtClean="0"/>
              <a:t>accessing</a:t>
            </a:r>
            <a:r>
              <a:rPr lang="pl-PL" sz="1600" smtClean="0"/>
              <a:t> </a:t>
            </a:r>
            <a:r>
              <a:rPr lang="pl-PL" sz="1600" err="1" smtClean="0"/>
              <a:t>confidential</a:t>
            </a:r>
            <a:r>
              <a:rPr lang="pl-PL" sz="1600" smtClean="0"/>
              <a:t> data and </a:t>
            </a:r>
            <a:r>
              <a:rPr lang="pl-PL" sz="1600" err="1" smtClean="0"/>
              <a:t>declaring</a:t>
            </a:r>
            <a:r>
              <a:rPr lang="pl-PL" sz="1600" smtClean="0"/>
              <a:t> </a:t>
            </a:r>
            <a:r>
              <a:rPr lang="pl-PL" sz="1600" b="1" err="1" smtClean="0"/>
              <a:t>assets</a:t>
            </a:r>
            <a:r>
              <a:rPr lang="pl-PL" sz="1600" smtClean="0"/>
              <a:t> </a:t>
            </a:r>
            <a:r>
              <a:rPr lang="pl-PL" sz="1600" err="1" smtClean="0"/>
              <a:t>which</a:t>
            </a:r>
            <a:r>
              <a:rPr lang="pl-PL" sz="1600" smtClean="0"/>
              <a:t> </a:t>
            </a:r>
            <a:r>
              <a:rPr lang="pl-PL" sz="1600" err="1" smtClean="0"/>
              <a:t>can</a:t>
            </a:r>
            <a:r>
              <a:rPr lang="pl-PL" sz="1600" smtClean="0"/>
              <a:t> be </a:t>
            </a:r>
            <a:r>
              <a:rPr lang="pl-PL" sz="1600" err="1" smtClean="0"/>
              <a:t>embedded</a:t>
            </a:r>
            <a:r>
              <a:rPr lang="pl-PL" sz="1600" smtClean="0"/>
              <a:t> </a:t>
            </a:r>
            <a:r>
              <a:rPr lang="pl-PL" sz="1600" err="1" smtClean="0"/>
              <a:t>in</a:t>
            </a:r>
            <a:r>
              <a:rPr lang="pl-PL" sz="1600" smtClean="0"/>
              <a:t> </a:t>
            </a:r>
            <a:r>
              <a:rPr lang="pl-PL" sz="1600" err="1" smtClean="0"/>
              <a:t>the</a:t>
            </a:r>
            <a:r>
              <a:rPr lang="pl-PL" sz="1600" smtClean="0"/>
              <a:t> </a:t>
            </a:r>
            <a:r>
              <a:rPr lang="pl-PL" sz="1600" err="1" smtClean="0"/>
              <a:t>publication</a:t>
            </a:r>
            <a:r>
              <a:rPr lang="pl-PL" sz="1600" smtClean="0"/>
              <a:t>.</a:t>
            </a:r>
          </a:p>
          <a:p>
            <a:endParaRPr lang="en-US" sz="1600"/>
          </a:p>
        </p:txBody>
      </p:sp>
      <p:pic>
        <p:nvPicPr>
          <p:cNvPr id="4" name="Obraz 3" descr="workbench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5040559" cy="3516944"/>
          </a:xfrm>
          <a:prstGeom prst="rect">
            <a:avLst/>
          </a:prstGeom>
        </p:spPr>
      </p:pic>
      <p:grpSp>
        <p:nvGrpSpPr>
          <p:cNvPr id="13" name="Grupa 12"/>
          <p:cNvGrpSpPr/>
          <p:nvPr/>
        </p:nvGrpSpPr>
        <p:grpSpPr>
          <a:xfrm>
            <a:off x="1187624" y="3284984"/>
            <a:ext cx="1718740" cy="2169765"/>
            <a:chOff x="1269158" y="3356992"/>
            <a:chExt cx="1718740" cy="2169765"/>
          </a:xfrm>
        </p:grpSpPr>
        <p:cxnSp>
          <p:nvCxnSpPr>
            <p:cNvPr id="11" name="Łącznik prosty ze strzałką 10"/>
            <p:cNvCxnSpPr/>
            <p:nvPr/>
          </p:nvCxnSpPr>
          <p:spPr>
            <a:xfrm rot="5400000" flipH="1" flipV="1">
              <a:off x="286730" y="4400314"/>
              <a:ext cx="2088232" cy="15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ole tekstowe 11"/>
            <p:cNvSpPr txBox="1"/>
            <p:nvPr/>
          </p:nvSpPr>
          <p:spPr>
            <a:xfrm>
              <a:off x="1269158" y="5249758"/>
              <a:ext cx="17187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smtClean="0">
                  <a:solidFill>
                    <a:schemeClr val="accent1"/>
                  </a:solidFill>
                </a:rPr>
                <a:t>File management utilities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upa 13"/>
          <p:cNvGrpSpPr/>
          <p:nvPr/>
        </p:nvGrpSpPr>
        <p:grpSpPr>
          <a:xfrm>
            <a:off x="1619672" y="4520153"/>
            <a:ext cx="1368152" cy="1285111"/>
            <a:chOff x="-22734" y="4221088"/>
            <a:chExt cx="1368152" cy="1285111"/>
          </a:xfrm>
        </p:grpSpPr>
        <p:cxnSp>
          <p:nvCxnSpPr>
            <p:cNvPr id="15" name="Łącznik prosty ze strzałką 14"/>
            <p:cNvCxnSpPr/>
            <p:nvPr/>
          </p:nvCxnSpPr>
          <p:spPr>
            <a:xfrm rot="5400000" flipH="1" flipV="1">
              <a:off x="725667" y="4825473"/>
              <a:ext cx="1224136" cy="153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ole tekstowe 15"/>
            <p:cNvSpPr txBox="1"/>
            <p:nvPr/>
          </p:nvSpPr>
          <p:spPr>
            <a:xfrm>
              <a:off x="-22734" y="5229200"/>
              <a:ext cx="1363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smtClean="0">
                  <a:solidFill>
                    <a:schemeClr val="accent1"/>
                  </a:solidFill>
                </a:rPr>
                <a:t>Developer </a:t>
              </a:r>
              <a:r>
                <a:rPr lang="pl-PL" sz="1200" err="1" smtClean="0">
                  <a:solidFill>
                    <a:schemeClr val="accent1"/>
                  </a:solidFill>
                </a:rPr>
                <a:t>console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upa 18"/>
          <p:cNvGrpSpPr/>
          <p:nvPr/>
        </p:nvGrpSpPr>
        <p:grpSpPr>
          <a:xfrm>
            <a:off x="1746142" y="2276872"/>
            <a:ext cx="1529714" cy="3949407"/>
            <a:chOff x="-127821" y="1556792"/>
            <a:chExt cx="1529714" cy="3949407"/>
          </a:xfrm>
        </p:grpSpPr>
        <p:cxnSp>
          <p:nvCxnSpPr>
            <p:cNvPr id="20" name="Łącznik prosty ze strzałką 19"/>
            <p:cNvCxnSpPr/>
            <p:nvPr/>
          </p:nvCxnSpPr>
          <p:spPr>
            <a:xfrm rot="5400000" flipH="1" flipV="1">
              <a:off x="-606481" y="3493325"/>
              <a:ext cx="3888432" cy="153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ole tekstowe 20"/>
            <p:cNvSpPr txBox="1"/>
            <p:nvPr/>
          </p:nvSpPr>
          <p:spPr>
            <a:xfrm>
              <a:off x="-127821" y="5229200"/>
              <a:ext cx="15297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err="1" smtClean="0">
                  <a:solidFill>
                    <a:schemeClr val="accent1"/>
                  </a:solidFill>
                </a:rPr>
                <a:t>Snippet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code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window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Grupa 22"/>
          <p:cNvGrpSpPr/>
          <p:nvPr/>
        </p:nvGrpSpPr>
        <p:grpSpPr>
          <a:xfrm>
            <a:off x="2351188" y="3265226"/>
            <a:ext cx="1428724" cy="3404134"/>
            <a:chOff x="-83306" y="1533734"/>
            <a:chExt cx="1428724" cy="3972464"/>
          </a:xfrm>
        </p:grpSpPr>
        <p:cxnSp>
          <p:nvCxnSpPr>
            <p:cNvPr id="24" name="Łącznik prosty ze strzałką 23"/>
            <p:cNvCxnSpPr/>
            <p:nvPr/>
          </p:nvCxnSpPr>
          <p:spPr>
            <a:xfrm rot="5400000" flipH="1" flipV="1">
              <a:off x="-606482" y="3470268"/>
              <a:ext cx="3888433" cy="153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ole tekstowe 24"/>
            <p:cNvSpPr txBox="1"/>
            <p:nvPr/>
          </p:nvSpPr>
          <p:spPr>
            <a:xfrm>
              <a:off x="-83306" y="5182953"/>
              <a:ext cx="1428724" cy="323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smtClean="0">
                  <a:solidFill>
                    <a:schemeClr val="accent1"/>
                  </a:solidFill>
                </a:rPr>
                <a:t>Interpreter </a:t>
              </a:r>
              <a:r>
                <a:rPr lang="pl-PL" sz="1200" err="1" smtClean="0">
                  <a:solidFill>
                    <a:schemeClr val="accent1"/>
                  </a:solidFill>
                </a:rPr>
                <a:t>selector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upa 25"/>
          <p:cNvGrpSpPr/>
          <p:nvPr/>
        </p:nvGrpSpPr>
        <p:grpSpPr>
          <a:xfrm>
            <a:off x="4067944" y="2060849"/>
            <a:ext cx="1845377" cy="3373342"/>
            <a:chOff x="-454782" y="1556793"/>
            <a:chExt cx="1845377" cy="3936531"/>
          </a:xfrm>
        </p:grpSpPr>
        <p:cxnSp>
          <p:nvCxnSpPr>
            <p:cNvPr id="27" name="Łącznik prosty ze strzałką 26"/>
            <p:cNvCxnSpPr/>
            <p:nvPr/>
          </p:nvCxnSpPr>
          <p:spPr>
            <a:xfrm rot="5400000" flipH="1" flipV="1">
              <a:off x="-582555" y="3473839"/>
              <a:ext cx="3845020" cy="10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pole tekstowe 27"/>
            <p:cNvSpPr txBox="1"/>
            <p:nvPr/>
          </p:nvSpPr>
          <p:spPr>
            <a:xfrm>
              <a:off x="-454782" y="5170079"/>
              <a:ext cx="1845377" cy="323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err="1" smtClean="0">
                  <a:solidFill>
                    <a:schemeClr val="accent1"/>
                  </a:solidFill>
                </a:rPr>
                <a:t>Snippet</a:t>
              </a:r>
              <a:r>
                <a:rPr lang="pl-PL" sz="1200" smtClean="0">
                  <a:solidFill>
                    <a:schemeClr val="accent1"/>
                  </a:solidFill>
                </a:rPr>
                <a:t> management panel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Grupa 32"/>
          <p:cNvGrpSpPr/>
          <p:nvPr/>
        </p:nvGrpSpPr>
        <p:grpSpPr>
          <a:xfrm>
            <a:off x="4304387" y="1667271"/>
            <a:ext cx="1851789" cy="4714057"/>
            <a:chOff x="-506371" y="1588658"/>
            <a:chExt cx="1851789" cy="3904666"/>
          </a:xfrm>
        </p:grpSpPr>
        <p:cxnSp>
          <p:nvCxnSpPr>
            <p:cNvPr id="34" name="Łącznik prosty ze strzałką 33"/>
            <p:cNvCxnSpPr/>
            <p:nvPr/>
          </p:nvCxnSpPr>
          <p:spPr>
            <a:xfrm rot="5400000" flipH="1" flipV="1">
              <a:off x="-582556" y="3505705"/>
              <a:ext cx="3845021" cy="109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pole tekstowe 34"/>
            <p:cNvSpPr txBox="1"/>
            <p:nvPr/>
          </p:nvSpPr>
          <p:spPr>
            <a:xfrm>
              <a:off x="-506371" y="5263885"/>
              <a:ext cx="1851789" cy="229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200" err="1" smtClean="0">
                  <a:solidFill>
                    <a:schemeClr val="accent1"/>
                  </a:solidFill>
                </a:rPr>
                <a:t>User</a:t>
              </a:r>
              <a:r>
                <a:rPr lang="pl-PL" sz="1200" smtClean="0">
                  <a:solidFill>
                    <a:schemeClr val="accent1"/>
                  </a:solidFill>
                </a:rPr>
                <a:t> </a:t>
              </a:r>
              <a:r>
                <a:rPr lang="pl-PL" sz="1200" err="1" smtClean="0">
                  <a:solidFill>
                    <a:schemeClr val="accent1"/>
                  </a:solidFill>
                </a:rPr>
                <a:t>account</a:t>
              </a:r>
              <a:r>
                <a:rPr lang="pl-PL" sz="1200" smtClean="0">
                  <a:solidFill>
                    <a:schemeClr val="accent1"/>
                  </a:solidFill>
                </a:rPr>
                <a:t> management</a:t>
              </a:r>
              <a:endParaRPr lang="en-US" sz="12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1827</TotalTime>
  <Words>2322</Words>
  <Application>Microsoft Office PowerPoint</Application>
  <PresentationFormat>Pokaz na ekranie (4:3)</PresentationFormat>
  <Paragraphs>198</Paragraphs>
  <Slides>19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Przesilenie</vt:lpstr>
      <vt:lpstr>The Collage Authoring Environment: a Platform for Executable Publications</vt:lpstr>
      <vt:lpstr>Presentation outline</vt:lpstr>
      <vt:lpstr>The gist of the problem</vt:lpstr>
      <vt:lpstr>Some observations…</vt:lpstr>
      <vt:lpstr>So, what are we trying to accomplish?</vt:lpstr>
      <vt:lpstr>Our concept in a nutshell</vt:lpstr>
      <vt:lpstr>Collage from the end user’s perspective</vt:lpstr>
      <vt:lpstr>Collage servers and interfaces</vt:lpstr>
      <vt:lpstr>The Experimentation UI</vt:lpstr>
      <vt:lpstr>Writing experiments</vt:lpstr>
      <vt:lpstr>Declaring assets</vt:lpstr>
      <vt:lpstr>Types of Collage assets (1/2)</vt:lpstr>
      <vt:lpstr>Types of Collage assets (2/2)</vt:lpstr>
      <vt:lpstr>Publishing assets</vt:lpstr>
      <vt:lpstr>Embedding assets – a detailed view</vt:lpstr>
      <vt:lpstr>Interacting with an Executable Paper – a detailed view (1/2)</vt:lpstr>
      <vt:lpstr>Interacting with an Executable Paper – a detailed view (2/2)</vt:lpstr>
      <vt:lpstr>SciVerse Integration</vt:lpstr>
      <vt:lpstr>For further information…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Collage Authoring Environment</dc:title>
  <dc:creator>admin</dc:creator>
  <cp:lastModifiedBy>admin</cp:lastModifiedBy>
  <cp:revision>178</cp:revision>
  <dcterms:created xsi:type="dcterms:W3CDTF">2011-05-23T08:25:38Z</dcterms:created>
  <dcterms:modified xsi:type="dcterms:W3CDTF">2012-10-21T13:26:31Z</dcterms:modified>
</cp:coreProperties>
</file>