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50" r:id="rId2"/>
  </p:sldMasterIdLst>
  <p:notesMasterIdLst>
    <p:notesMasterId r:id="rId25"/>
  </p:notesMasterIdLst>
  <p:sldIdLst>
    <p:sldId id="256" r:id="rId3"/>
    <p:sldId id="294" r:id="rId4"/>
    <p:sldId id="312" r:id="rId5"/>
    <p:sldId id="295" r:id="rId6"/>
    <p:sldId id="297" r:id="rId7"/>
    <p:sldId id="309" r:id="rId8"/>
    <p:sldId id="298" r:id="rId9"/>
    <p:sldId id="299" r:id="rId10"/>
    <p:sldId id="284" r:id="rId11"/>
    <p:sldId id="285" r:id="rId12"/>
    <p:sldId id="286" r:id="rId13"/>
    <p:sldId id="307" r:id="rId14"/>
    <p:sldId id="301" r:id="rId15"/>
    <p:sldId id="300" r:id="rId16"/>
    <p:sldId id="287" r:id="rId17"/>
    <p:sldId id="291" r:id="rId18"/>
    <p:sldId id="292" r:id="rId19"/>
    <p:sldId id="304" r:id="rId20"/>
    <p:sldId id="314" r:id="rId21"/>
    <p:sldId id="303" r:id="rId22"/>
    <p:sldId id="319" r:id="rId23"/>
    <p:sldId id="293" r:id="rId24"/>
  </p:sldIdLst>
  <p:sldSz cx="9144000" cy="6858000" type="screen4x3"/>
  <p:notesSz cx="6794500" cy="9931400"/>
  <p:defaultTextStyle>
    <a:defPPr>
      <a:defRPr lang="en-GB"/>
    </a:defPPr>
    <a:lvl1pPr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DejaVu Sans" charset="0"/>
      </a:defRPr>
    </a:lvl1pPr>
    <a:lvl2pPr marL="742950" indent="-28575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DejaVu Sans" charset="0"/>
      </a:defRPr>
    </a:lvl2pPr>
    <a:lvl3pPr marL="11430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DejaVu Sans" charset="0"/>
      </a:defRPr>
    </a:lvl3pPr>
    <a:lvl4pPr marL="16002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DejaVu Sans" charset="0"/>
      </a:defRPr>
    </a:lvl4pPr>
    <a:lvl5pPr marL="2057400" indent="-228600" algn="l" defTabSz="449263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Calibri" pitchFamily="32" charset="0"/>
        <a:ea typeface="+mn-ea"/>
        <a:cs typeface="DejaVu Sans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DejaVu Sans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DejaVu Sans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DejaVu Sans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Calibri" pitchFamily="32" charset="0"/>
        <a:ea typeface="+mn-ea"/>
        <a:cs typeface="DejaVu Sans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-1338" y="1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1752" y="-72"/>
      </p:cViewPr>
      <p:guideLst>
        <p:guide orient="horz" pos="3128"/>
        <p:guide pos="214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/>
          <p:cNvSpPr>
            <a:spLocks noChangeArrowheads="1"/>
          </p:cNvSpPr>
          <p:nvPr/>
        </p:nvSpPr>
        <p:spPr bwMode="auto">
          <a:xfrm>
            <a:off x="0" y="0"/>
            <a:ext cx="6794500" cy="99314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0" y="0"/>
            <a:ext cx="2944283" cy="496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8644" y="1"/>
            <a:ext cx="2942710" cy="4948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6629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15988" y="744538"/>
            <a:ext cx="4960937" cy="3722687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9450" y="4717416"/>
            <a:ext cx="5434028" cy="446740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smtClean="0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0" y="9433106"/>
            <a:ext cx="2944283" cy="49657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8644" y="9433106"/>
            <a:ext cx="2942710" cy="49484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pPr>
              <a:defRPr/>
            </a:pPr>
            <a:fld id="{D1D86A45-16BD-4D42-81AF-CDE65869E3E6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945880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fld id="{36CD27AF-9E29-4B06-BCB6-C7ACC9BFAD2D}" type="slidenum">
              <a:rPr lang="de-DE" smtClean="0"/>
              <a:pPr/>
              <a:t>1</a:t>
            </a:fld>
            <a:endParaRPr lang="de-DE" smtClean="0"/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44538"/>
            <a:ext cx="4965700" cy="3724275"/>
          </a:xfrm>
          <a:solidFill>
            <a:srgbClr val="FFFFFF"/>
          </a:solidFill>
          <a:ln/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9450" y="4717415"/>
            <a:ext cx="5435600" cy="4469130"/>
          </a:xfrm>
          <a:noFill/>
          <a:ln/>
        </p:spPr>
        <p:txBody>
          <a:bodyPr wrap="none" anchor="ctr"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6" charset="0"/>
              <a:buNone/>
            </a:pPr>
            <a:fld id="{6359AC50-F692-4AA0-9D3F-8E2D84406AB9}" type="slidenum">
              <a:rPr lang="en-US" smtClean="0">
                <a:latin typeface="Times New Roman" pitchFamily="16" charset="0"/>
                <a:cs typeface="DejaVu Sans" charset="0"/>
              </a:rPr>
              <a:pPr>
                <a:buFont typeface="Times New Roman" pitchFamily="16" charset="0"/>
                <a:buNone/>
              </a:pPr>
              <a:t>2</a:t>
            </a:fld>
            <a:endParaRPr lang="en-US" smtClean="0">
              <a:latin typeface="Times New Roman" pitchFamily="16" charset="0"/>
              <a:cs typeface="DejaVu Sans" charset="0"/>
            </a:endParaRPr>
          </a:p>
        </p:txBody>
      </p:sp>
      <p:sp>
        <p:nvSpPr>
          <p:cNvPr id="460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4400" y="754063"/>
            <a:ext cx="4965700" cy="3724275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60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0006" y="4716476"/>
            <a:ext cx="5435878" cy="4468816"/>
          </a:xfrm>
          <a:noFill/>
          <a:ln/>
        </p:spPr>
        <p:txBody>
          <a:bodyPr wrap="none" anchor="ctr"/>
          <a:lstStyle/>
          <a:p>
            <a:endParaRPr lang="en-US" smtClean="0">
              <a:latin typeface="Times New Roman" pitchFamily="16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ymbol zastępczy obrazu slajdu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7107" name="Symbol zastępczy notatek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6" charset="0"/>
            </a:endParaRPr>
          </a:p>
        </p:txBody>
      </p:sp>
      <p:sp>
        <p:nvSpPr>
          <p:cNvPr id="47108" name="Symbol zastępczy numeru slajdu 3"/>
          <p:cNvSpPr>
            <a:spLocks noGrp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6" charset="0"/>
              <a:buNone/>
            </a:pPr>
            <a:fld id="{0DEB0ACC-3417-4FAA-89C4-1A0F1A22E776}" type="slidenum">
              <a:rPr lang="en-US" smtClean="0">
                <a:latin typeface="Times New Roman" pitchFamily="16" charset="0"/>
                <a:cs typeface="DejaVu Sans" charset="0"/>
              </a:rPr>
              <a:pPr>
                <a:buFont typeface="Times New Roman" pitchFamily="16" charset="0"/>
                <a:buNone/>
              </a:pPr>
              <a:t>7</a:t>
            </a:fld>
            <a:endParaRPr lang="en-US" smtClean="0">
              <a:latin typeface="Times New Roman" pitchFamily="16" charset="0"/>
              <a:cs typeface="DejaVu Sans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91B3C-2391-4D6B-B7F8-5240FE719872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-107950"/>
            <a:ext cx="2055813" cy="6127750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-107950"/>
            <a:ext cx="6019800" cy="6127750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 smtClean="0"/>
              <a:t>Kliknij, aby edytować styl wzorca podtytułu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5813" cy="5995987"/>
          </a:xfrm>
        </p:spPr>
        <p:txBody>
          <a:bodyPr vert="eaVert"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5995987"/>
          </a:xfrm>
        </p:spPr>
        <p:txBody>
          <a:bodyPr vert="eaVert"/>
          <a:lstStyle/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4037013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6613" y="1341438"/>
            <a:ext cx="4038600" cy="46783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 smtClean="0"/>
              <a:t>Kliknij, aby edytować style wzorca tekstu</a:t>
            </a:r>
          </a:p>
          <a:p>
            <a:pPr lvl="1"/>
            <a:r>
              <a:rPr lang="pl-PL" smtClean="0"/>
              <a:t>Drugi poziom</a:t>
            </a:r>
          </a:p>
          <a:p>
            <a:pPr lvl="2"/>
            <a:r>
              <a:rPr lang="pl-PL" smtClean="0"/>
              <a:t>Trzeci poziom</a:t>
            </a:r>
          </a:p>
          <a:p>
            <a:pPr lvl="3"/>
            <a:r>
              <a:rPr lang="pl-PL" smtClean="0"/>
              <a:t>Czwarty poziom</a:t>
            </a:r>
          </a:p>
          <a:p>
            <a:pPr lvl="4"/>
            <a:r>
              <a:rPr lang="pl-PL" smtClean="0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 smtClean="0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 smtClean="0"/>
              <a:t>Kliknij, aby edytować style wzorca tekstu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Freeform 1"/>
          <p:cNvSpPr>
            <a:spLocks noChangeArrowheads="1"/>
          </p:cNvSpPr>
          <p:nvPr/>
        </p:nvSpPr>
        <p:spPr bwMode="auto">
          <a:xfrm>
            <a:off x="8316913" y="6021388"/>
            <a:ext cx="1281112" cy="1281112"/>
          </a:xfrm>
          <a:custGeom>
            <a:avLst/>
            <a:gdLst>
              <a:gd name="T0" fmla="*/ 1281945 w 1281944"/>
              <a:gd name="T1" fmla="*/ 442899 h 1281944"/>
              <a:gd name="T2" fmla="*/ 1281945 w 1281944"/>
              <a:gd name="T3" fmla="*/ 839045 h 1281944"/>
              <a:gd name="T4" fmla="*/ 1037117 w 1281944"/>
              <a:gd name="T5" fmla="*/ 1159531 h 1281944"/>
              <a:gd name="T6" fmla="*/ 640972 w 1281944"/>
              <a:gd name="T7" fmla="*/ 1281944 h 1281944"/>
              <a:gd name="T8" fmla="*/ 244827 w 1281944"/>
              <a:gd name="T9" fmla="*/ 1159531 h 1281944"/>
              <a:gd name="T10" fmla="*/ -1 w 1281944"/>
              <a:gd name="T11" fmla="*/ 839045 h 1281944"/>
              <a:gd name="T12" fmla="*/ -1 w 1281944"/>
              <a:gd name="T13" fmla="*/ 442899 h 1281944"/>
              <a:gd name="T14" fmla="*/ 244827 w 1281944"/>
              <a:gd name="T15" fmla="*/ 122413 h 1281944"/>
              <a:gd name="T16" fmla="*/ 640972 w 1281944"/>
              <a:gd name="T17" fmla="*/ 0 h 1281944"/>
              <a:gd name="T18" fmla="*/ 1037117 w 1281944"/>
              <a:gd name="T19" fmla="*/ 122413 h 1281944"/>
              <a:gd name="T20" fmla="*/ 177154 w 1281944"/>
              <a:gd name="T21" fmla="*/ 320480 h 1281944"/>
              <a:gd name="T22" fmla="*/ 1104790 w 1281944"/>
              <a:gd name="T23" fmla="*/ 961464 h 1281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1281944" h="1281944">
                <a:moveTo>
                  <a:pt x="-1" y="442899"/>
                </a:moveTo>
                <a:lnTo>
                  <a:pt x="177154" y="320480"/>
                </a:lnTo>
                <a:lnTo>
                  <a:pt x="244827" y="122413"/>
                </a:lnTo>
                <a:lnTo>
                  <a:pt x="463808" y="122407"/>
                </a:lnTo>
                <a:lnTo>
                  <a:pt x="640972" y="0"/>
                </a:lnTo>
                <a:lnTo>
                  <a:pt x="818136" y="122407"/>
                </a:lnTo>
                <a:lnTo>
                  <a:pt x="1037117" y="122413"/>
                </a:lnTo>
                <a:lnTo>
                  <a:pt x="1104790" y="320480"/>
                </a:lnTo>
                <a:lnTo>
                  <a:pt x="1281945" y="442899"/>
                </a:lnTo>
                <a:lnTo>
                  <a:pt x="1214280" y="640972"/>
                </a:lnTo>
                <a:lnTo>
                  <a:pt x="1281945" y="839045"/>
                </a:lnTo>
                <a:lnTo>
                  <a:pt x="1104790" y="961464"/>
                </a:lnTo>
                <a:lnTo>
                  <a:pt x="1037117" y="1159531"/>
                </a:lnTo>
                <a:lnTo>
                  <a:pt x="818136" y="1159537"/>
                </a:lnTo>
                <a:lnTo>
                  <a:pt x="640972" y="1281944"/>
                </a:lnTo>
                <a:lnTo>
                  <a:pt x="463808" y="1159537"/>
                </a:lnTo>
                <a:lnTo>
                  <a:pt x="244827" y="1159531"/>
                </a:lnTo>
                <a:lnTo>
                  <a:pt x="177154" y="961464"/>
                </a:lnTo>
                <a:lnTo>
                  <a:pt x="-1" y="839045"/>
                </a:lnTo>
                <a:lnTo>
                  <a:pt x="67664" y="640972"/>
                </a:lnTo>
                <a:close/>
              </a:path>
            </a:pathLst>
          </a:custGeom>
          <a:solidFill>
            <a:srgbClr val="FE7B23"/>
          </a:solidFill>
          <a:ln w="25560">
            <a:solidFill>
              <a:srgbClr val="FE7B23"/>
            </a:solidFill>
            <a:round/>
            <a:headEnd/>
            <a:tailEnd/>
          </a:ln>
          <a:effectLst>
            <a:outerShdw dist="25456" dir="81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900113" y="1052513"/>
            <a:ext cx="8243887" cy="73025"/>
          </a:xfrm>
          <a:prstGeom prst="rect">
            <a:avLst/>
          </a:prstGeom>
          <a:solidFill>
            <a:srgbClr val="745E8C"/>
          </a:solidFill>
          <a:ln w="25560">
            <a:solidFill>
              <a:srgbClr val="745E8C"/>
            </a:solidFill>
            <a:miter lim="800000"/>
            <a:headEnd/>
            <a:tailEnd/>
          </a:ln>
          <a:effectLst>
            <a:outerShdw dist="25456" dir="81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-107950"/>
            <a:ext cx="6118225" cy="1311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1438"/>
            <a:ext cx="8228013" cy="467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2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468313" y="6402388"/>
            <a:ext cx="8205787" cy="366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de-DE"/>
              <a:t>Mapper Project</a:t>
            </a: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1052513"/>
            <a:ext cx="755650" cy="73025"/>
          </a:xfrm>
          <a:prstGeom prst="rect">
            <a:avLst/>
          </a:prstGeom>
          <a:solidFill>
            <a:srgbClr val="FE7B23"/>
          </a:solidFill>
          <a:ln w="25560">
            <a:solidFill>
              <a:srgbClr val="FE7B23"/>
            </a:solidFill>
            <a:miter lim="800000"/>
            <a:headEnd/>
            <a:tailEnd/>
          </a:ln>
          <a:effectLst>
            <a:outerShdw dist="25456" dir="81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659563" y="115888"/>
            <a:ext cx="2087562" cy="847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3" name="Text Box 8"/>
          <p:cNvSpPr txBox="1">
            <a:spLocks noChangeArrowheads="1"/>
          </p:cNvSpPr>
          <p:nvPr/>
        </p:nvSpPr>
        <p:spPr bwMode="auto">
          <a:xfrm>
            <a:off x="8532813" y="6434138"/>
            <a:ext cx="611187" cy="3063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5AB8737-1F62-4390-B25E-9C7774184602}" type="slidenum">
              <a:rPr lang="de-DE" sz="1400" b="1">
                <a:solidFill>
                  <a:srgbClr val="FFFFFF"/>
                </a:solidFill>
                <a:latin typeface="Arial" charset="0"/>
                <a:cs typeface="Arial" charset="0"/>
              </a:rPr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‹#›</a:t>
            </a:fld>
            <a:endParaRPr lang="de-DE" sz="1400" b="1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6237288"/>
            <a:ext cx="8243888" cy="71437"/>
          </a:xfrm>
          <a:prstGeom prst="rect">
            <a:avLst/>
          </a:prstGeom>
          <a:solidFill>
            <a:srgbClr val="745E8C"/>
          </a:solidFill>
          <a:ln w="25560">
            <a:solidFill>
              <a:srgbClr val="745E8C"/>
            </a:solidFill>
            <a:miter lim="800000"/>
            <a:headEnd/>
            <a:tailEnd/>
          </a:ln>
          <a:effectLst>
            <a:outerShdw dist="25456" dir="81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dt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124075" y="5805488"/>
            <a:ext cx="7019925" cy="719137"/>
          </a:xfrm>
          <a:prstGeom prst="rect">
            <a:avLst/>
          </a:prstGeom>
          <a:solidFill>
            <a:srgbClr val="745E8C"/>
          </a:solidFill>
          <a:ln w="25560">
            <a:solidFill>
              <a:srgbClr val="745E8C"/>
            </a:solidFill>
            <a:miter lim="800000"/>
            <a:headEnd/>
            <a:tailEnd/>
          </a:ln>
          <a:effectLst>
            <a:outerShdw dist="25456" dir="81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5805488"/>
            <a:ext cx="1908175" cy="719137"/>
          </a:xfrm>
          <a:prstGeom prst="rect">
            <a:avLst/>
          </a:prstGeom>
          <a:solidFill>
            <a:srgbClr val="FE7B23"/>
          </a:solidFill>
          <a:ln w="25560">
            <a:solidFill>
              <a:srgbClr val="FE7B23"/>
            </a:solidFill>
            <a:miter lim="800000"/>
            <a:headEnd/>
            <a:tailEnd/>
          </a:ln>
          <a:effectLst>
            <a:outerShdw dist="25456" dir="8100000" algn="ctr" rotWithShape="0">
              <a:srgbClr val="000000">
                <a:alpha val="40033"/>
              </a:srgb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3076" name="Picture 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23850" y="549275"/>
            <a:ext cx="4614863" cy="18716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077" name="Picture 4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6948488" y="620713"/>
            <a:ext cx="1809750" cy="6762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078" name="Picture 5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7308850" y="2349500"/>
            <a:ext cx="1150938" cy="93503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3079" name="Picture 6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7308850" y="4508500"/>
            <a:ext cx="1150938" cy="80486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07950" y="6567488"/>
            <a:ext cx="8928100" cy="2460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6800" rIns="90000" bIns="46800">
            <a:spAutoFit/>
          </a:bodyPr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1000" b="1">
                <a:solidFill>
                  <a:srgbClr val="000000"/>
                </a:solidFill>
                <a:latin typeface="Arial" charset="0"/>
                <a:cs typeface="Arial" charset="0"/>
              </a:rPr>
              <a:t>The Mapper project receives funding from the EC's Seventh Framework Programme (FP7/2007-2013) under grant agreement n° RI-261507.</a:t>
            </a:r>
          </a:p>
        </p:txBody>
      </p:sp>
      <p:sp>
        <p:nvSpPr>
          <p:cNvPr id="3081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8013" cy="1433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3082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dt"/>
          </p:nvPr>
        </p:nvSpPr>
        <p:spPr bwMode="auto">
          <a:xfrm>
            <a:off x="0" y="5805488"/>
            <a:ext cx="1906588" cy="717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ctr">
              <a:buClrTx/>
              <a:buFontTx/>
              <a:buNone/>
              <a:tabLst>
                <a:tab pos="723900" algn="l"/>
                <a:tab pos="1447800" algn="l"/>
              </a:tabLst>
              <a:defRPr sz="2000" b="1">
                <a:solidFill>
                  <a:srgbClr val="FFFFFF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de-DE"/>
              <a:t>08.11.11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sldNum="0" hdr="0" ftr="0"/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5pPr>
      <a:lvl6pPr marL="25146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6pPr>
      <a:lvl7pPr marL="29718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7pPr>
      <a:lvl8pPr marL="34290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8pPr>
      <a:lvl9pPr marL="3886200" indent="-228600" algn="ctr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Calibri" pitchFamily="32" charset="0"/>
          <a:cs typeface="DejaVu Sans" charset="0"/>
        </a:defRPr>
      </a:lvl9pPr>
    </p:titleStyle>
    <p:bodyStyle>
      <a:lvl1pPr marL="342900" indent="-342900" algn="l" defTabSz="44926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•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–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buChar char="»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gs2.mapper-project.eu/mam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539750" y="2998788"/>
            <a:ext cx="6624638" cy="20415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3200" b="1" dirty="0">
              <a:solidFill>
                <a:srgbClr val="000000"/>
              </a:solidFill>
              <a:latin typeface="Arial" charset="0"/>
              <a:cs typeface="Arial" charset="0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2124075" y="5805488"/>
            <a:ext cx="7019925" cy="71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>
              <a:spcBef>
                <a:spcPts val="7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8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CYFRONET</a:t>
            </a:r>
            <a:endParaRPr lang="en-GB" sz="28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0" y="5805488"/>
            <a:ext cx="1908175" cy="7191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 anchor="ctr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pl-PL" sz="20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21</a:t>
            </a:r>
            <a:r>
              <a:rPr lang="de-DE" sz="20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.</a:t>
            </a:r>
            <a:r>
              <a:rPr lang="en-US" sz="20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0</a:t>
            </a:r>
            <a:r>
              <a:rPr lang="pl-PL" sz="20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9</a:t>
            </a:r>
            <a:r>
              <a:rPr lang="de-DE" sz="20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.1</a:t>
            </a:r>
            <a:r>
              <a:rPr lang="pl-PL" sz="2000" b="1" dirty="0" smtClean="0">
                <a:solidFill>
                  <a:srgbClr val="FFFFFF"/>
                </a:solidFill>
                <a:latin typeface="Arial" charset="0"/>
                <a:cs typeface="Arial" charset="0"/>
              </a:rPr>
              <a:t>2</a:t>
            </a:r>
            <a:endParaRPr lang="de-DE" sz="2000" b="1" dirty="0">
              <a:solidFill>
                <a:srgbClr val="FFFFFF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Prostokąt 4"/>
          <p:cNvSpPr/>
          <p:nvPr/>
        </p:nvSpPr>
        <p:spPr>
          <a:xfrm>
            <a:off x="2028825" y="3909380"/>
            <a:ext cx="4572000" cy="8817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endParaRPr lang="pl-PL" dirty="0" smtClean="0">
              <a:solidFill>
                <a:srgbClr val="000000"/>
              </a:solidFill>
              <a:latin typeface="Arial" pitchFamily="-1" charset="0"/>
            </a:endParaRPr>
          </a:p>
          <a:p>
            <a:pPr>
              <a:lnSpc>
                <a:spcPct val="95000"/>
              </a:lnSpc>
            </a:pPr>
            <a:endParaRPr lang="pl-PL" dirty="0">
              <a:solidFill>
                <a:srgbClr val="000000"/>
              </a:solidFill>
              <a:latin typeface="Arial" pitchFamily="-1" charset="0"/>
            </a:endParaRPr>
          </a:p>
          <a:p>
            <a:pPr>
              <a:lnSpc>
                <a:spcPct val="95000"/>
              </a:lnSpc>
            </a:pPr>
            <a:endParaRPr lang="en-US" dirty="0" smtClean="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6" name="Prostokąt 5"/>
          <p:cNvSpPr/>
          <p:nvPr/>
        </p:nvSpPr>
        <p:spPr>
          <a:xfrm>
            <a:off x="238125" y="2420719"/>
            <a:ext cx="780321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err="1" smtClean="0">
                <a:solidFill>
                  <a:schemeClr val="tx1"/>
                </a:solidFill>
                <a:latin typeface="Arial" charset="0"/>
              </a:rPr>
              <a:t>Multiscale</a:t>
            </a:r>
            <a:r>
              <a:rPr lang="en-US" sz="3200" b="1" dirty="0" smtClean="0">
                <a:solidFill>
                  <a:schemeClr val="tx1"/>
                </a:solidFill>
                <a:latin typeface="Arial" charset="0"/>
              </a:rPr>
              <a:t> Programming and Execution</a:t>
            </a:r>
            <a:r>
              <a:rPr lang="en-US" sz="3200" b="1" dirty="0">
                <a:solidFill>
                  <a:schemeClr val="tx1"/>
                </a:solidFill>
                <a:latin typeface="Arial" charset="0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Arial" charset="0"/>
              </a:rPr>
              <a:t>Tools </a:t>
            </a:r>
            <a:r>
              <a:rPr lang="pl-PL" sz="3200" b="1" dirty="0" smtClean="0">
                <a:solidFill>
                  <a:schemeClr val="tx1"/>
                </a:solidFill>
                <a:latin typeface="Arial" charset="0"/>
              </a:rPr>
              <a:t>in the MAPPER </a:t>
            </a:r>
            <a:r>
              <a:rPr lang="pl-PL" sz="3200" b="1" dirty="0" err="1" smtClean="0">
                <a:solidFill>
                  <a:schemeClr val="tx1"/>
                </a:solidFill>
                <a:latin typeface="Arial" charset="0"/>
              </a:rPr>
              <a:t>project</a:t>
            </a:r>
            <a:endParaRPr lang="en-US" sz="3200" b="1" dirty="0" smtClean="0">
              <a:solidFill>
                <a:schemeClr val="tx1"/>
              </a:solidFill>
              <a:latin typeface="Arial" charset="0"/>
            </a:endParaRPr>
          </a:p>
          <a:p>
            <a:r>
              <a:rPr lang="pl-PL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K. Rycerz, </a:t>
            </a:r>
            <a:r>
              <a:rPr lang="pl-PL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E.Ciepiela</a:t>
            </a:r>
            <a:r>
              <a:rPr lang="pl-PL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l-PL" sz="3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G.Dyk</a:t>
            </a:r>
            <a:r>
              <a:rPr lang="pl-PL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l-PL" sz="3200" dirty="0" err="1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T.Gubała</a:t>
            </a:r>
            <a:r>
              <a:rPr lang="pl-PL" sz="3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l-PL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D.Harężlak</a:t>
            </a:r>
            <a:r>
              <a:rPr lang="pl-PL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l-PL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J.Meizner</a:t>
            </a:r>
            <a:r>
              <a:rPr lang="pl-PL" sz="3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pl-PL" sz="32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M.Bubak</a:t>
            </a:r>
            <a:endParaRPr lang="en-GB" sz="3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M</a:t>
            </a:r>
            <a:r>
              <a:rPr lang="pl-PL" sz="3200" dirty="0" err="1" smtClean="0"/>
              <a:t>ultiscaleApplication</a:t>
            </a:r>
            <a:r>
              <a:rPr lang="pl-PL" sz="3200" dirty="0" smtClean="0"/>
              <a:t> Designer (MAD)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20223"/>
            <a:ext cx="4410635" cy="4679031"/>
          </a:xfrm>
        </p:spPr>
        <p:txBody>
          <a:bodyPr>
            <a:normAutofit/>
          </a:bodyPr>
          <a:lstStyle/>
          <a:p>
            <a:r>
              <a:rPr lang="pl-PL" sz="2000" dirty="0" err="1" smtClean="0"/>
              <a:t>Supports</a:t>
            </a:r>
            <a:r>
              <a:rPr lang="en-US" sz="2000" dirty="0" smtClean="0"/>
              <a:t> </a:t>
            </a:r>
            <a:r>
              <a:rPr lang="pl-PL" sz="2000" dirty="0" err="1" smtClean="0"/>
              <a:t>composing</a:t>
            </a:r>
            <a:r>
              <a:rPr lang="pl-PL" sz="2000" dirty="0" smtClean="0"/>
              <a:t> </a:t>
            </a:r>
            <a:r>
              <a:rPr lang="pl-PL" sz="2000" dirty="0" err="1" smtClean="0"/>
              <a:t>multiscale</a:t>
            </a:r>
            <a:r>
              <a:rPr lang="pl-PL" sz="2000" dirty="0" smtClean="0"/>
              <a:t> </a:t>
            </a:r>
            <a:r>
              <a:rPr lang="pl-PL" sz="2000" dirty="0" err="1" smtClean="0"/>
              <a:t>applications</a:t>
            </a:r>
            <a:r>
              <a:rPr lang="en-US" sz="2000" dirty="0" smtClean="0"/>
              <a:t> </a:t>
            </a:r>
            <a:r>
              <a:rPr lang="pl-PL" sz="2000" dirty="0" err="1" smtClean="0"/>
              <a:t>from</a:t>
            </a:r>
            <a:r>
              <a:rPr lang="en-US" sz="2000" dirty="0" smtClean="0"/>
              <a:t> </a:t>
            </a:r>
            <a:r>
              <a:rPr lang="pl-PL" sz="2000" dirty="0" err="1" smtClean="0"/>
              <a:t>submodels</a:t>
            </a:r>
            <a:r>
              <a:rPr lang="pl-PL" sz="2000" dirty="0" smtClean="0"/>
              <a:t> and </a:t>
            </a:r>
            <a:r>
              <a:rPr lang="pl-PL" sz="2000" dirty="0" err="1" smtClean="0"/>
              <a:t>mappers</a:t>
            </a:r>
            <a:r>
              <a:rPr lang="en-US" sz="2000" dirty="0" smtClean="0"/>
              <a:t> </a:t>
            </a:r>
            <a:r>
              <a:rPr lang="pl-PL" sz="2000" dirty="0" err="1" smtClean="0"/>
              <a:t>registered</a:t>
            </a:r>
            <a:r>
              <a:rPr lang="en-US" sz="2000" dirty="0" smtClean="0"/>
              <a:t> </a:t>
            </a:r>
            <a:r>
              <a:rPr lang="pl-PL" sz="2000" dirty="0" err="1" smtClean="0"/>
              <a:t>in</a:t>
            </a:r>
            <a:r>
              <a:rPr lang="pl-PL" sz="2000" dirty="0" smtClean="0"/>
              <a:t> MaMe</a:t>
            </a:r>
          </a:p>
          <a:p>
            <a:r>
              <a:rPr lang="pl-PL" sz="2000" dirty="0" err="1" smtClean="0"/>
              <a:t>Inport</a:t>
            </a:r>
            <a:r>
              <a:rPr lang="pl-PL" sz="2000" dirty="0" smtClean="0"/>
              <a:t>/export </a:t>
            </a:r>
            <a:r>
              <a:rPr lang="pl-PL" sz="2000" dirty="0" err="1" smtClean="0"/>
              <a:t>coupling</a:t>
            </a:r>
            <a:r>
              <a:rPr lang="en-US" sz="2000" dirty="0" smtClean="0"/>
              <a:t> </a:t>
            </a:r>
            <a:r>
              <a:rPr lang="pl-PL" sz="2000" dirty="0" err="1" smtClean="0"/>
              <a:t>topology</a:t>
            </a:r>
            <a:r>
              <a:rPr lang="en-US" sz="2000" dirty="0" smtClean="0"/>
              <a:t> </a:t>
            </a:r>
            <a:r>
              <a:rPr lang="pl-PL" sz="2000" dirty="0" err="1" smtClean="0"/>
              <a:t>represented</a:t>
            </a:r>
            <a:r>
              <a:rPr lang="en-US" sz="2000" dirty="0" smtClean="0"/>
              <a:t> </a:t>
            </a:r>
            <a:r>
              <a:rPr lang="pl-PL" sz="2000" dirty="0" err="1" smtClean="0"/>
              <a:t>in</a:t>
            </a:r>
            <a:r>
              <a:rPr lang="pl-PL" sz="2000" dirty="0" smtClean="0"/>
              <a:t> gMML to/</a:t>
            </a:r>
            <a:r>
              <a:rPr lang="pl-PL" sz="2000" dirty="0" err="1" smtClean="0"/>
              <a:t>from</a:t>
            </a:r>
            <a:r>
              <a:rPr lang="pl-PL" sz="2000" dirty="0" smtClean="0"/>
              <a:t> XMML file</a:t>
            </a:r>
          </a:p>
          <a:p>
            <a:r>
              <a:rPr lang="pl-PL" sz="2000" dirty="0" err="1" smtClean="0"/>
              <a:t>Transforms</a:t>
            </a:r>
            <a:r>
              <a:rPr lang="pl-PL" sz="2000" dirty="0" smtClean="0"/>
              <a:t> high </a:t>
            </a:r>
            <a:r>
              <a:rPr lang="pl-PL" sz="2000" dirty="0" err="1" smtClean="0"/>
              <a:t>level</a:t>
            </a:r>
            <a:r>
              <a:rPr lang="pl-PL" sz="2000" dirty="0" smtClean="0"/>
              <a:t> MML </a:t>
            </a:r>
            <a:r>
              <a:rPr lang="pl-PL" sz="2000" dirty="0" err="1" smtClean="0"/>
              <a:t>description</a:t>
            </a:r>
            <a:r>
              <a:rPr lang="en-US" sz="2000" dirty="0" smtClean="0"/>
              <a:t> </a:t>
            </a:r>
            <a:r>
              <a:rPr lang="pl-PL" sz="2000" dirty="0" err="1" smtClean="0"/>
              <a:t>into</a:t>
            </a:r>
            <a:r>
              <a:rPr lang="en-US" sz="2000" dirty="0" smtClean="0"/>
              <a:t> </a:t>
            </a:r>
            <a:r>
              <a:rPr lang="pl-PL" sz="2000" dirty="0" err="1" smtClean="0"/>
              <a:t>executable</a:t>
            </a:r>
            <a:r>
              <a:rPr lang="en-US" sz="2000" dirty="0" smtClean="0"/>
              <a:t> </a:t>
            </a:r>
            <a:r>
              <a:rPr lang="pl-PL" sz="2000" dirty="0" err="1" smtClean="0"/>
              <a:t>experiment</a:t>
            </a:r>
            <a:r>
              <a:rPr lang="pl-PL" sz="2000" dirty="0" smtClean="0"/>
              <a:t> for </a:t>
            </a:r>
            <a:r>
              <a:rPr lang="pl-PL" sz="2000" dirty="0" err="1" smtClean="0"/>
              <a:t>GridSpace</a:t>
            </a:r>
            <a:r>
              <a:rPr lang="pl-PL" sz="2000" dirty="0" smtClean="0"/>
              <a:t> </a:t>
            </a:r>
            <a:r>
              <a:rPr lang="pl-PL" sz="2000" dirty="0" err="1" smtClean="0"/>
              <a:t>Experiment</a:t>
            </a:r>
            <a:r>
              <a:rPr lang="en-US" sz="2000" dirty="0" smtClean="0"/>
              <a:t> </a:t>
            </a:r>
            <a:r>
              <a:rPr lang="pl-PL" sz="2000" dirty="0" err="1" smtClean="0"/>
              <a:t>Workbench</a:t>
            </a:r>
            <a:endParaRPr lang="pl-PL" sz="2000" dirty="0" smtClean="0"/>
          </a:p>
          <a:p>
            <a:endParaRPr lang="pl-PL" sz="2000" dirty="0" smtClean="0"/>
          </a:p>
          <a:p>
            <a:endParaRPr lang="en-US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67544" y="6453336"/>
            <a:ext cx="8208912" cy="26813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29322" y="1214422"/>
            <a:ext cx="2297729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Łącznik prosty ze strzałką 6"/>
          <p:cNvCxnSpPr>
            <a:stCxn id="2050" idx="2"/>
          </p:cNvCxnSpPr>
          <p:nvPr/>
        </p:nvCxnSpPr>
        <p:spPr>
          <a:xfrm rot="5400000">
            <a:off x="6872462" y="2583678"/>
            <a:ext cx="376418" cy="35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rostokąt 12"/>
          <p:cNvSpPr/>
          <p:nvPr/>
        </p:nvSpPr>
        <p:spPr>
          <a:xfrm>
            <a:off x="3891064" y="2571744"/>
            <a:ext cx="5038654" cy="19516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pole tekstowe 14"/>
          <p:cNvSpPr txBox="1"/>
          <p:nvPr/>
        </p:nvSpPr>
        <p:spPr>
          <a:xfrm>
            <a:off x="5000628" y="2571744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1200" dirty="0" smtClean="0">
                <a:solidFill>
                  <a:schemeClr val="tx1"/>
                </a:solidFill>
              </a:rPr>
              <a:t>MAD</a:t>
            </a:r>
            <a:endParaRPr lang="en-GB" sz="1200" dirty="0">
              <a:solidFill>
                <a:schemeClr val="tx1"/>
              </a:solidFill>
            </a:endParaRPr>
          </a:p>
        </p:txBody>
      </p:sp>
      <p:pic>
        <p:nvPicPr>
          <p:cNvPr id="9216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9011" y="2794304"/>
            <a:ext cx="4942343" cy="3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39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Grid</a:t>
            </a:r>
            <a:r>
              <a:rPr lang="pl-PL" sz="3200" dirty="0" smtClean="0"/>
              <a:t>S</a:t>
            </a:r>
            <a:r>
              <a:rPr lang="en-US" sz="3200" dirty="0" smtClean="0"/>
              <a:t>pace </a:t>
            </a:r>
            <a:r>
              <a:rPr lang="pl-PL" sz="3200" dirty="0" err="1" smtClean="0"/>
              <a:t>Experiment</a:t>
            </a:r>
            <a:r>
              <a:rPr lang="en-US" sz="3200" dirty="0" smtClean="0"/>
              <a:t> </a:t>
            </a:r>
            <a:r>
              <a:rPr lang="pl-PL" sz="3200" dirty="0" err="1" smtClean="0"/>
              <a:t>Workbench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1864" y="1136601"/>
            <a:ext cx="8572528" cy="2857520"/>
          </a:xfrm>
        </p:spPr>
        <p:txBody>
          <a:bodyPr>
            <a:noAutofit/>
          </a:bodyPr>
          <a:lstStyle/>
          <a:p>
            <a:r>
              <a:rPr lang="pl-PL" sz="1400" dirty="0" err="1" smtClean="0"/>
              <a:t>Supports</a:t>
            </a:r>
            <a:r>
              <a:rPr lang="en-US" sz="1400" dirty="0" smtClean="0"/>
              <a:t> </a:t>
            </a:r>
            <a:r>
              <a:rPr lang="pl-PL" sz="1400" b="1" dirty="0" err="1" smtClean="0"/>
              <a:t>execution</a:t>
            </a:r>
            <a:r>
              <a:rPr lang="pl-PL" sz="1400" b="1" dirty="0" smtClean="0"/>
              <a:t> and </a:t>
            </a:r>
            <a:r>
              <a:rPr lang="pl-PL" sz="1400" b="1" dirty="0" err="1" smtClean="0"/>
              <a:t>result</a:t>
            </a:r>
            <a:r>
              <a:rPr lang="pl-PL" sz="1400" b="1" dirty="0" smtClean="0"/>
              <a:t> management </a:t>
            </a:r>
            <a:r>
              <a:rPr lang="pl-PL" sz="1400" dirty="0" smtClean="0"/>
              <a:t>of </a:t>
            </a:r>
            <a:r>
              <a:rPr lang="pl-PL" sz="1400" dirty="0" err="1" smtClean="0"/>
              <a:t>infrastructure</a:t>
            </a:r>
            <a:r>
              <a:rPr lang="pl-PL" sz="1400" dirty="0" smtClean="0"/>
              <a:t> independent </a:t>
            </a:r>
            <a:r>
              <a:rPr lang="pl-PL" sz="1400" dirty="0" err="1" smtClean="0"/>
              <a:t>experiments</a:t>
            </a:r>
            <a:endParaRPr lang="pl-PL" sz="1400" dirty="0" smtClean="0"/>
          </a:p>
          <a:p>
            <a:r>
              <a:rPr lang="pl-PL" sz="1400" b="1" dirty="0" err="1" smtClean="0"/>
              <a:t>Experiment</a:t>
            </a:r>
            <a:r>
              <a:rPr lang="pl-PL" sz="1400" dirty="0" smtClean="0"/>
              <a:t> - </a:t>
            </a:r>
            <a:r>
              <a:rPr lang="en-GB" sz="1400" dirty="0" smtClean="0"/>
              <a:t>application composed of code fragments called </a:t>
            </a:r>
            <a:r>
              <a:rPr lang="en-GB" sz="1400" b="1" dirty="0" smtClean="0"/>
              <a:t>snippets</a:t>
            </a:r>
            <a:r>
              <a:rPr lang="en-GB" sz="1400" dirty="0" smtClean="0"/>
              <a:t>, expressed in</a:t>
            </a:r>
            <a:r>
              <a:rPr lang="pl-PL" sz="1400" dirty="0" smtClean="0"/>
              <a:t>:</a:t>
            </a:r>
          </a:p>
          <a:p>
            <a:pPr lvl="1"/>
            <a:r>
              <a:rPr lang="en-GB" sz="1400" dirty="0" smtClean="0"/>
              <a:t>general-purpose scripting programming language</a:t>
            </a:r>
            <a:r>
              <a:rPr lang="pl-PL" sz="1400" dirty="0" smtClean="0"/>
              <a:t>s(</a:t>
            </a:r>
            <a:r>
              <a:rPr lang="pl-PL" sz="1400" dirty="0" err="1" smtClean="0"/>
              <a:t>Bash</a:t>
            </a:r>
            <a:r>
              <a:rPr lang="pl-PL" sz="1400" dirty="0" smtClean="0"/>
              <a:t>, Ruby, Perl etc.)</a:t>
            </a:r>
          </a:p>
          <a:p>
            <a:pPr lvl="1"/>
            <a:r>
              <a:rPr lang="en-GB" sz="1400" dirty="0" smtClean="0"/>
              <a:t>domain-specific language</a:t>
            </a:r>
            <a:r>
              <a:rPr lang="pl-PL" sz="1400" dirty="0" smtClean="0"/>
              <a:t>s (CxA </a:t>
            </a:r>
            <a:r>
              <a:rPr lang="pl-PL" sz="1400" dirty="0" err="1" smtClean="0"/>
              <a:t>in</a:t>
            </a:r>
            <a:r>
              <a:rPr lang="pl-PL" sz="1400" dirty="0" smtClean="0"/>
              <a:t> MUSCLE, </a:t>
            </a:r>
            <a:r>
              <a:rPr lang="en-US" sz="1400" dirty="0" smtClean="0"/>
              <a:t>Large-scale Atomic/Molecular Massively Parallel Simulator</a:t>
            </a:r>
            <a:r>
              <a:rPr lang="en-US" sz="1400" b="1" dirty="0" smtClean="0"/>
              <a:t> (</a:t>
            </a:r>
            <a:r>
              <a:rPr lang="pl-PL" sz="1400" dirty="0" smtClean="0"/>
              <a:t>LAMMPS</a:t>
            </a:r>
            <a:r>
              <a:rPr lang="en-US" sz="1400" dirty="0" smtClean="0"/>
              <a:t>)</a:t>
            </a:r>
            <a:r>
              <a:rPr lang="pl-PL" sz="1400" dirty="0" smtClean="0"/>
              <a:t>,</a:t>
            </a:r>
            <a:r>
              <a:rPr lang="en-GB" sz="1400" b="1" dirty="0" smtClean="0"/>
              <a:t> </a:t>
            </a:r>
            <a:r>
              <a:rPr lang="en-GB" sz="1400" dirty="0" smtClean="0"/>
              <a:t>Car-</a:t>
            </a:r>
            <a:r>
              <a:rPr lang="en-GB" sz="1400" dirty="0" err="1" smtClean="0"/>
              <a:t>Parrinello</a:t>
            </a:r>
            <a:r>
              <a:rPr lang="en-GB" sz="1400" dirty="0" smtClean="0"/>
              <a:t> Molecular Dynamics (CPMD),</a:t>
            </a:r>
            <a:r>
              <a:rPr lang="pl-PL" sz="1400" dirty="0" smtClean="0"/>
              <a:t> </a:t>
            </a:r>
            <a:r>
              <a:rPr lang="pl-PL" sz="1400" dirty="0" err="1" smtClean="0"/>
              <a:t>Matlab</a:t>
            </a:r>
            <a:r>
              <a:rPr lang="pl-PL" sz="1400" dirty="0" smtClean="0"/>
              <a:t> et</a:t>
            </a:r>
            <a:r>
              <a:rPr lang="en-US" sz="1400" dirty="0" smtClean="0"/>
              <a:t>c.</a:t>
            </a:r>
            <a:r>
              <a:rPr lang="pl-PL" sz="1400" dirty="0" smtClean="0"/>
              <a:t>)</a:t>
            </a:r>
          </a:p>
          <a:p>
            <a:r>
              <a:rPr lang="en-GB" sz="1400" dirty="0" smtClean="0"/>
              <a:t>Snippets are evaluated by respective programs called </a:t>
            </a:r>
            <a:r>
              <a:rPr lang="pl-PL" sz="1400" b="1" dirty="0" smtClean="0"/>
              <a:t>i</a:t>
            </a:r>
            <a:r>
              <a:rPr lang="en-GB" sz="1400" b="1" dirty="0" err="1" smtClean="0"/>
              <a:t>nterpreters</a:t>
            </a:r>
            <a:endParaRPr lang="pl-PL" sz="1400" b="1" dirty="0" smtClean="0"/>
          </a:p>
          <a:p>
            <a:r>
              <a:rPr lang="pl-PL" sz="1400" b="1" dirty="0" err="1" smtClean="0"/>
              <a:t>Executors</a:t>
            </a:r>
            <a:r>
              <a:rPr lang="pl-PL" sz="1400" dirty="0" smtClean="0"/>
              <a:t>- </a:t>
            </a:r>
            <a:r>
              <a:rPr lang="pl-PL" sz="1400" dirty="0" err="1" smtClean="0"/>
              <a:t>responsible</a:t>
            </a:r>
            <a:r>
              <a:rPr lang="pl-PL" sz="1400" dirty="0" smtClean="0"/>
              <a:t> for </a:t>
            </a:r>
            <a:r>
              <a:rPr lang="pl-PL" sz="1400" dirty="0" err="1" smtClean="0"/>
              <a:t>snippets</a:t>
            </a:r>
            <a:r>
              <a:rPr lang="en-US" sz="1400" dirty="0" smtClean="0"/>
              <a:t> </a:t>
            </a:r>
            <a:r>
              <a:rPr lang="pl-PL" sz="1400" dirty="0" err="1" smtClean="0"/>
              <a:t>execution</a:t>
            </a:r>
            <a:r>
              <a:rPr lang="pl-PL" sz="1400" dirty="0" smtClean="0"/>
              <a:t> on </a:t>
            </a:r>
            <a:r>
              <a:rPr lang="pl-PL" sz="1400" dirty="0" err="1" smtClean="0"/>
              <a:t>various</a:t>
            </a:r>
            <a:r>
              <a:rPr lang="en-US" sz="1400" dirty="0" smtClean="0"/>
              <a:t> c</a:t>
            </a:r>
            <a:r>
              <a:rPr lang="pl-PL" sz="1400" dirty="0" err="1" smtClean="0"/>
              <a:t>omputational</a:t>
            </a:r>
            <a:r>
              <a:rPr lang="pl-PL" sz="1400" dirty="0" smtClean="0"/>
              <a:t> </a:t>
            </a:r>
            <a:r>
              <a:rPr lang="en-US" sz="1400" dirty="0" smtClean="0"/>
              <a:t>r</a:t>
            </a:r>
            <a:r>
              <a:rPr lang="pl-PL" sz="1400" dirty="0" err="1" smtClean="0"/>
              <a:t>esources</a:t>
            </a:r>
            <a:r>
              <a:rPr lang="pl-PL" sz="1400" dirty="0" smtClean="0"/>
              <a:t> –  </a:t>
            </a:r>
            <a:r>
              <a:rPr lang="pl-PL" sz="1400" dirty="0" err="1" smtClean="0"/>
              <a:t>servers</a:t>
            </a:r>
            <a:r>
              <a:rPr lang="pl-PL" sz="1400" dirty="0" smtClean="0"/>
              <a:t>, </a:t>
            </a:r>
            <a:r>
              <a:rPr lang="pl-PL" sz="1400" dirty="0" err="1" smtClean="0"/>
              <a:t>clusters</a:t>
            </a:r>
            <a:r>
              <a:rPr lang="pl-PL" sz="1400" dirty="0" smtClean="0"/>
              <a:t>, </a:t>
            </a:r>
            <a:r>
              <a:rPr lang="pl-PL" sz="1400" dirty="0" err="1" smtClean="0"/>
              <a:t>grid</a:t>
            </a:r>
            <a:r>
              <a:rPr lang="pl-PL" sz="1400" dirty="0" smtClean="0"/>
              <a:t> via</a:t>
            </a:r>
          </a:p>
          <a:p>
            <a:pPr lvl="1"/>
            <a:r>
              <a:rPr lang="pl-PL" sz="1400" dirty="0" err="1" smtClean="0"/>
              <a:t>direct</a:t>
            </a:r>
            <a:r>
              <a:rPr lang="pl-PL" sz="1400" dirty="0" smtClean="0"/>
              <a:t> SSH  on </a:t>
            </a:r>
            <a:r>
              <a:rPr lang="pl-PL" sz="1400" dirty="0" err="1" smtClean="0"/>
              <a:t>UserInterface</a:t>
            </a:r>
            <a:r>
              <a:rPr lang="pl-PL" sz="1400" dirty="0" smtClean="0"/>
              <a:t> (UI) </a:t>
            </a:r>
            <a:r>
              <a:rPr lang="pl-PL" sz="1400" dirty="0" err="1" smtClean="0"/>
              <a:t>machine</a:t>
            </a:r>
            <a:endParaRPr lang="pl-PL" sz="1400" dirty="0" smtClean="0"/>
          </a:p>
          <a:p>
            <a:pPr lvl="1"/>
            <a:r>
              <a:rPr lang="pl-PL" sz="1400" dirty="0" err="1" smtClean="0"/>
              <a:t>Interoperability</a:t>
            </a:r>
            <a:r>
              <a:rPr lang="en-US" sz="1400" dirty="0" smtClean="0"/>
              <a:t> </a:t>
            </a:r>
            <a:r>
              <a:rPr lang="pl-PL" sz="1400" dirty="0" err="1" smtClean="0"/>
              <a:t>layer</a:t>
            </a:r>
            <a:r>
              <a:rPr lang="pl-PL" sz="1400" dirty="0" smtClean="0"/>
              <a:t> (QCG, AHE)</a:t>
            </a:r>
          </a:p>
          <a:p>
            <a:r>
              <a:rPr lang="pl-PL" sz="1400" dirty="0" err="1" smtClean="0"/>
              <a:t>Each</a:t>
            </a:r>
            <a:r>
              <a:rPr lang="en-US" sz="1400" dirty="0" smtClean="0"/>
              <a:t> </a:t>
            </a:r>
            <a:r>
              <a:rPr lang="pl-PL" sz="1400" dirty="0" err="1" smtClean="0"/>
              <a:t>snippet</a:t>
            </a:r>
            <a:r>
              <a:rPr lang="pl-PL" sz="1400" dirty="0" smtClean="0"/>
              <a:t> of </a:t>
            </a:r>
            <a:r>
              <a:rPr lang="pl-PL" sz="1400" dirty="0" err="1" smtClean="0"/>
              <a:t>the</a:t>
            </a:r>
            <a:r>
              <a:rPr lang="pl-PL" sz="1400" dirty="0" smtClean="0"/>
              <a:t> same </a:t>
            </a:r>
            <a:r>
              <a:rPr lang="pl-PL" sz="1400" dirty="0" err="1" smtClean="0"/>
              <a:t>experiment</a:t>
            </a:r>
            <a:r>
              <a:rPr lang="en-US" sz="1400" dirty="0" smtClean="0"/>
              <a:t> </a:t>
            </a:r>
            <a:r>
              <a:rPr lang="pl-PL" sz="1400" dirty="0" err="1" smtClean="0"/>
              <a:t>can</a:t>
            </a:r>
            <a:r>
              <a:rPr lang="pl-PL" sz="1400" dirty="0" smtClean="0"/>
              <a:t> be </a:t>
            </a:r>
            <a:r>
              <a:rPr lang="pl-PL" sz="1400" dirty="0" err="1" smtClean="0"/>
              <a:t>executed</a:t>
            </a:r>
            <a:r>
              <a:rPr lang="pl-PL" sz="1400" dirty="0" smtClean="0"/>
              <a:t> on </a:t>
            </a:r>
            <a:r>
              <a:rPr lang="pl-PL" sz="1400" dirty="0" err="1" smtClean="0"/>
              <a:t>different</a:t>
            </a:r>
            <a:r>
              <a:rPr lang="en-US" sz="1400" dirty="0" smtClean="0"/>
              <a:t> </a:t>
            </a:r>
            <a:r>
              <a:rPr lang="pl-PL" sz="1400" dirty="0" err="1" smtClean="0"/>
              <a:t>resource</a:t>
            </a:r>
            <a:endParaRPr lang="pl-PL" sz="1400" dirty="0" smtClean="0"/>
          </a:p>
          <a:p>
            <a:endParaRPr lang="pl-PL" sz="1400" dirty="0" smtClean="0"/>
          </a:p>
          <a:p>
            <a:pPr>
              <a:buNone/>
            </a:pPr>
            <a:endParaRPr lang="pl-PL" sz="800" dirty="0" smtClean="0"/>
          </a:p>
          <a:p>
            <a:pPr>
              <a:buNone/>
            </a:pPr>
            <a:endParaRPr lang="en-US" sz="9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7218" y="4425549"/>
            <a:ext cx="4435962" cy="1817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39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title"/>
          </p:nvPr>
        </p:nvSpPr>
        <p:spPr>
          <a:xfrm>
            <a:off x="620713" y="-170703"/>
            <a:ext cx="6118225" cy="1311275"/>
          </a:xfrm>
        </p:spPr>
        <p:txBody>
          <a:bodyPr/>
          <a:lstStyle/>
          <a:p>
            <a:r>
              <a:rPr lang="en-US" sz="4800" dirty="0" smtClean="0"/>
              <a:t>Provenance</a:t>
            </a:r>
            <a:endParaRPr lang="en-US" sz="4800" dirty="0"/>
          </a:p>
        </p:txBody>
      </p:sp>
      <p:pic>
        <p:nvPicPr>
          <p:cNvPr id="5" name="Symbol zastępczy zawartości 4" descr="provenance_arch2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87506" y="3715337"/>
            <a:ext cx="7394081" cy="2237227"/>
          </a:xfrm>
        </p:spPr>
      </p:pic>
      <p:sp>
        <p:nvSpPr>
          <p:cNvPr id="9" name="Symbol zastępczy zawartości 8"/>
          <p:cNvSpPr>
            <a:spLocks noGrp="1"/>
          </p:cNvSpPr>
          <p:nvPr>
            <p:ph sz="half" idx="2"/>
          </p:nvPr>
        </p:nvSpPr>
        <p:spPr>
          <a:xfrm>
            <a:off x="591671" y="1341438"/>
            <a:ext cx="8093542" cy="2468562"/>
          </a:xfrm>
        </p:spPr>
        <p:txBody>
          <a:bodyPr/>
          <a:lstStyle/>
          <a:p>
            <a:r>
              <a:rPr lang="en-US" sz="2000" dirty="0" smtClean="0"/>
              <a:t>Experiment start, stop and snippet start/stop </a:t>
            </a:r>
            <a:r>
              <a:rPr lang="en-US" sz="2000" b="1" dirty="0" smtClean="0"/>
              <a:t>events tracked </a:t>
            </a:r>
          </a:p>
          <a:p>
            <a:r>
              <a:rPr lang="en-US" sz="2000" dirty="0" smtClean="0"/>
              <a:t>Provenance data stored in </a:t>
            </a:r>
            <a:r>
              <a:rPr lang="en-US" sz="2000" b="1" dirty="0" smtClean="0"/>
              <a:t>RDF database</a:t>
            </a:r>
            <a:r>
              <a:rPr lang="en-US" sz="2000" dirty="0" smtClean="0"/>
              <a:t>; OPMV-based ontology used </a:t>
            </a:r>
          </a:p>
          <a:p>
            <a:r>
              <a:rPr lang="en-US" sz="2000" dirty="0" smtClean="0"/>
              <a:t>Input/output files of snippets are copied and snapshots are created – </a:t>
            </a:r>
            <a:r>
              <a:rPr lang="en-US" sz="2000" b="1" dirty="0" smtClean="0"/>
              <a:t>experiment result history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Provenance data browser – </a:t>
            </a:r>
            <a:r>
              <a:rPr lang="en-US" sz="2000" b="1" dirty="0" smtClean="0"/>
              <a:t>extensive querying capabilities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 smtClean="0"/>
              <a:t>Tools usage by applications</a:t>
            </a:r>
          </a:p>
        </p:txBody>
      </p:sp>
      <p:graphicFrame>
        <p:nvGraphicFramePr>
          <p:cNvPr id="5" name="Symbol zastępczy zawartości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63011206"/>
              </p:ext>
            </p:extLst>
          </p:nvPr>
        </p:nvGraphicFramePr>
        <p:xfrm>
          <a:off x="222250" y="1368425"/>
          <a:ext cx="8469573" cy="43007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3191"/>
                <a:gridCol w="2823191"/>
                <a:gridCol w="2823191"/>
              </a:tblGrid>
              <a:tr h="409771"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Tools</a:t>
                      </a:r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Used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808314"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Instent</a:t>
                      </a:r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Restenosis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3D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MaMe,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MAD, EW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modules</a:t>
                      </a:r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registered</a:t>
                      </a:r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 MaMe,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composed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by MAD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executed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EW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842991">
                <a:tc>
                  <a:txBody>
                    <a:bodyPr/>
                    <a:lstStyle/>
                    <a:p>
                      <a:r>
                        <a:rPr lang="en-GB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Clay-polymer </a:t>
                      </a:r>
                      <a:r>
                        <a:rPr lang="en-GB" sz="1600" kern="1200" baseline="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Nanocomposites</a:t>
                      </a:r>
                      <a:endParaRPr lang="en-GB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MaMe, MAD, EW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modules</a:t>
                      </a:r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registered</a:t>
                      </a:r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 MaMe,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composed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by MAD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executed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EW </a:t>
                      </a:r>
                      <a:endParaRPr lang="en-GB" sz="1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808314"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Irrigation</a:t>
                      </a:r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Canals</a:t>
                      </a:r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MaMe, MAD, EW</a:t>
                      </a:r>
                      <a:endParaRPr lang="en-GB" sz="1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modules</a:t>
                      </a:r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registered</a:t>
                      </a:r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 in MaMe,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composed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by MAD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executed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in EW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808314">
                <a:tc>
                  <a:txBody>
                    <a:bodyPr/>
                    <a:lstStyle/>
                    <a:p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Gene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Regulatory Networks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MaMe, MAD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modules</a:t>
                      </a:r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registered</a:t>
                      </a:r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 MaMe,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MML of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application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composed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by MAD  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  <a:tr h="572556">
                <a:tc>
                  <a:txBody>
                    <a:bodyPr/>
                    <a:lstStyle/>
                    <a:p>
                      <a:r>
                        <a:rPr lang="en-GB" sz="16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Transport Turbulence Equilibrium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dirty="0" smtClean="0">
                          <a:solidFill>
                            <a:schemeClr val="tx1"/>
                          </a:solidFill>
                        </a:rPr>
                        <a:t>MaMe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some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modules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registered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pl-PL" sz="1600" baseline="0" dirty="0" err="1" smtClean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pl-PL" sz="1600" baseline="0" dirty="0" smtClean="0">
                          <a:solidFill>
                            <a:schemeClr val="tx1"/>
                          </a:solidFill>
                        </a:rPr>
                        <a:t> MaMe</a:t>
                      </a:r>
                      <a:endParaRPr lang="en-GB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Efficiency Evaluation </a:t>
            </a:r>
          </a:p>
        </p:txBody>
      </p:sp>
      <p:sp>
        <p:nvSpPr>
          <p:cNvPr id="26627" name="Symbol zastępczy zawartości 2"/>
          <p:cNvSpPr>
            <a:spLocks noGrp="1"/>
          </p:cNvSpPr>
          <p:nvPr>
            <p:ph idx="1"/>
          </p:nvPr>
        </p:nvSpPr>
        <p:spPr>
          <a:xfrm>
            <a:off x="0" y="1281436"/>
            <a:ext cx="9144000" cy="5072063"/>
          </a:xfrm>
        </p:spPr>
        <p:txBody>
          <a:bodyPr/>
          <a:lstStyle/>
          <a:p>
            <a:r>
              <a:rPr lang="pl-PL" sz="1800" dirty="0" smtClean="0"/>
              <a:t>N</a:t>
            </a:r>
            <a:r>
              <a:rPr lang="en-US" sz="1800" dirty="0" smtClean="0"/>
              <a:t>umber of </a:t>
            </a:r>
            <a:r>
              <a:rPr lang="pl-PL" sz="1800" dirty="0" err="1" smtClean="0"/>
              <a:t>registered</a:t>
            </a:r>
            <a:r>
              <a:rPr lang="pl-PL" sz="1800" dirty="0" smtClean="0"/>
              <a:t> </a:t>
            </a:r>
            <a:r>
              <a:rPr lang="en-US" sz="1800" dirty="0" smtClean="0"/>
              <a:t>single-scale models</a:t>
            </a:r>
            <a:r>
              <a:rPr lang="pl-PL" sz="1800" dirty="0" smtClean="0"/>
              <a:t>:20</a:t>
            </a:r>
            <a:r>
              <a:rPr lang="en-US" sz="1800" dirty="0" smtClean="0"/>
              <a:t> single-scale models, 2</a:t>
            </a:r>
            <a:r>
              <a:rPr lang="pl-PL" sz="1800" dirty="0" smtClean="0"/>
              <a:t>5</a:t>
            </a:r>
            <a:r>
              <a:rPr lang="en-US" sz="1800" dirty="0" smtClean="0"/>
              <a:t> mappers and two filters already registered in models registry (</a:t>
            </a:r>
            <a:r>
              <a:rPr lang="en-US" sz="1800" dirty="0" err="1" smtClean="0"/>
              <a:t>MaMe</a:t>
            </a:r>
            <a:r>
              <a:rPr lang="en-US" sz="1800" dirty="0" smtClean="0"/>
              <a:t>) coming from almost all MAPPER applications as well as test application </a:t>
            </a:r>
            <a:r>
              <a:rPr lang="pl-PL" sz="1800" dirty="0"/>
              <a:t> </a:t>
            </a:r>
            <a:r>
              <a:rPr lang="pl-PL" sz="1800" dirty="0" smtClean="0"/>
              <a:t/>
            </a:r>
            <a:br>
              <a:rPr lang="pl-PL" sz="1800" dirty="0" smtClean="0"/>
            </a:br>
            <a:r>
              <a:rPr lang="en-US" sz="1800" dirty="0" smtClean="0"/>
              <a:t>(see </a:t>
            </a:r>
            <a:r>
              <a:rPr lang="en-US" sz="1800" dirty="0" smtClean="0">
                <a:hlinkClick r:id="rId2"/>
              </a:rPr>
              <a:t>http://gs2.mapper-project.eu/mame</a:t>
            </a:r>
            <a:r>
              <a:rPr lang="en-US" sz="1800" dirty="0" smtClean="0"/>
              <a:t>)</a:t>
            </a:r>
            <a:endParaRPr lang="pl-PL" sz="1800" dirty="0" smtClean="0"/>
          </a:p>
          <a:p>
            <a:r>
              <a:rPr lang="pl-PL" sz="1800" dirty="0" err="1" smtClean="0"/>
              <a:t>Successful</a:t>
            </a:r>
            <a:r>
              <a:rPr lang="pl-PL" sz="1800" dirty="0" smtClean="0"/>
              <a:t> </a:t>
            </a:r>
            <a:r>
              <a:rPr lang="en-US" sz="1800" dirty="0" smtClean="0"/>
              <a:t>tutorial</a:t>
            </a:r>
            <a:r>
              <a:rPr lang="pl-PL" sz="1800" dirty="0" smtClean="0"/>
              <a:t> on MAPPER </a:t>
            </a:r>
            <a:r>
              <a:rPr lang="pl-PL" sz="1800" dirty="0" err="1" smtClean="0"/>
              <a:t>seasonal</a:t>
            </a:r>
            <a:r>
              <a:rPr lang="pl-PL" sz="1800" dirty="0" smtClean="0"/>
              <a:t> </a:t>
            </a:r>
            <a:r>
              <a:rPr lang="pl-PL" sz="1800" dirty="0" err="1" smtClean="0"/>
              <a:t>school</a:t>
            </a:r>
            <a:r>
              <a:rPr lang="pl-PL" sz="1800" dirty="0" smtClean="0"/>
              <a:t> </a:t>
            </a:r>
            <a:r>
              <a:rPr lang="en-US" sz="1800" dirty="0" smtClean="0"/>
              <a:t> available on http://www.mapper-project.eu/web/guest/mad-mame-ew</a:t>
            </a:r>
          </a:p>
          <a:p>
            <a:r>
              <a:rPr lang="pl-PL" sz="1800" dirty="0" smtClean="0"/>
              <a:t>N</a:t>
            </a:r>
            <a:r>
              <a:rPr lang="en-GB" sz="1800" dirty="0" smtClean="0"/>
              <a:t>umber of new scientific results from applications created by</a:t>
            </a:r>
            <a:r>
              <a:rPr lang="pl-PL" sz="1800" dirty="0" smtClean="0"/>
              <a:t> the </a:t>
            </a:r>
            <a:r>
              <a:rPr lang="en-GB" sz="1800" dirty="0" smtClean="0"/>
              <a:t>tools</a:t>
            </a:r>
            <a:r>
              <a:rPr lang="pl-PL" sz="1800" dirty="0" smtClean="0"/>
              <a:t>:</a:t>
            </a:r>
          </a:p>
          <a:p>
            <a:pPr lvl="1"/>
            <a:r>
              <a:rPr lang="en-US" sz="1200" dirty="0"/>
              <a:t>M. Ben </a:t>
            </a:r>
            <a:r>
              <a:rPr lang="en-US" sz="1200" dirty="0" err="1" smtClean="0"/>
              <a:t>Belgacem</a:t>
            </a:r>
            <a:r>
              <a:rPr lang="pl-PL" sz="1200" dirty="0" smtClean="0"/>
              <a:t> </a:t>
            </a:r>
            <a:r>
              <a:rPr lang="pl-PL" sz="1200" dirty="0"/>
              <a:t>e</a:t>
            </a:r>
            <a:r>
              <a:rPr lang="pl-PL" sz="1200" dirty="0" smtClean="0"/>
              <a:t>t al. </a:t>
            </a:r>
            <a:r>
              <a:rPr lang="en-US" sz="1200" dirty="0" smtClean="0"/>
              <a:t>"Coupling </a:t>
            </a:r>
            <a:r>
              <a:rPr lang="en-US" sz="1200" dirty="0"/>
              <a:t>method for building a network of irrigation canals on distributed computing environment" to be published in Proceedings of 10th International Conference on Cellular Automata for Research and Industry, ACRI 2012, </a:t>
            </a:r>
            <a:r>
              <a:rPr lang="en-US" sz="1200" dirty="0" err="1"/>
              <a:t>Santorini</a:t>
            </a:r>
            <a:r>
              <a:rPr lang="en-US" sz="1200" dirty="0"/>
              <a:t> Island, Greece, September 24-27, 2012. Series: Lecture Notes in Computer Science, Vol. </a:t>
            </a:r>
            <a:r>
              <a:rPr lang="en-US" sz="1200" dirty="0" smtClean="0"/>
              <a:t>7495</a:t>
            </a:r>
            <a:endParaRPr lang="pl-PL" sz="1200" dirty="0" smtClean="0"/>
          </a:p>
          <a:p>
            <a:pPr lvl="1"/>
            <a:r>
              <a:rPr lang="pl-PL" sz="1200" dirty="0" err="1"/>
              <a:t>Joris</a:t>
            </a:r>
            <a:r>
              <a:rPr lang="pl-PL" sz="1200" dirty="0"/>
              <a:t> </a:t>
            </a:r>
            <a:r>
              <a:rPr lang="pl-PL" sz="1200" dirty="0" err="1" smtClean="0"/>
              <a:t>Borgdorff</a:t>
            </a:r>
            <a:r>
              <a:rPr lang="pl-PL" sz="1200" dirty="0"/>
              <a:t> </a:t>
            </a:r>
            <a:r>
              <a:rPr lang="pl-PL" sz="1200" dirty="0" smtClean="0"/>
              <a:t>et al.: </a:t>
            </a:r>
            <a:r>
              <a:rPr lang="pl-PL" sz="1200" dirty="0"/>
              <a:t>A Distributed </a:t>
            </a:r>
            <a:r>
              <a:rPr lang="pl-PL" sz="1200" dirty="0" err="1"/>
              <a:t>Multiscale</a:t>
            </a:r>
            <a:r>
              <a:rPr lang="pl-PL" sz="1200" dirty="0"/>
              <a:t> </a:t>
            </a:r>
            <a:r>
              <a:rPr lang="pl-PL" sz="1200" dirty="0" err="1"/>
              <a:t>Computation</a:t>
            </a:r>
            <a:r>
              <a:rPr lang="pl-PL" sz="1200" dirty="0"/>
              <a:t> of a </a:t>
            </a:r>
            <a:r>
              <a:rPr lang="pl-PL" sz="1200" dirty="0" err="1"/>
              <a:t>Tightly</a:t>
            </a:r>
            <a:r>
              <a:rPr lang="pl-PL" sz="1200" dirty="0"/>
              <a:t> </a:t>
            </a:r>
            <a:r>
              <a:rPr lang="pl-PL" sz="1200" dirty="0" err="1"/>
              <a:t>Coupled</a:t>
            </a:r>
            <a:r>
              <a:rPr lang="pl-PL" sz="1200" dirty="0"/>
              <a:t> Model Using the </a:t>
            </a:r>
            <a:r>
              <a:rPr lang="pl-PL" sz="1200" dirty="0" err="1"/>
              <a:t>Multiscale</a:t>
            </a:r>
            <a:r>
              <a:rPr lang="pl-PL" sz="1200" dirty="0"/>
              <a:t> </a:t>
            </a:r>
            <a:r>
              <a:rPr lang="pl-PL" sz="1200" dirty="0" err="1"/>
              <a:t>Modeling</a:t>
            </a:r>
            <a:r>
              <a:rPr lang="pl-PL" sz="1200" dirty="0"/>
              <a:t> Language. </a:t>
            </a:r>
            <a:r>
              <a:rPr lang="pl-PL" sz="1200" dirty="0" err="1"/>
              <a:t>Procedia</a:t>
            </a:r>
            <a:r>
              <a:rPr lang="pl-PL" sz="1200" dirty="0"/>
              <a:t> CS 9: 596-605 (2012) </a:t>
            </a:r>
            <a:endParaRPr lang="pl-PL" sz="1200" dirty="0" smtClean="0"/>
          </a:p>
          <a:p>
            <a:pPr lvl="1"/>
            <a:r>
              <a:rPr lang="pl-PL" sz="1200" dirty="0"/>
              <a:t>D. </a:t>
            </a:r>
            <a:r>
              <a:rPr lang="pl-PL" sz="1200" dirty="0" err="1" smtClean="0"/>
              <a:t>Groen</a:t>
            </a:r>
            <a:r>
              <a:rPr lang="pl-PL" sz="1200" dirty="0" smtClean="0"/>
              <a:t> et al.: </a:t>
            </a:r>
            <a:r>
              <a:rPr lang="pl-PL" sz="1200" dirty="0"/>
              <a:t>A Distributed </a:t>
            </a:r>
            <a:r>
              <a:rPr lang="pl-PL" sz="1200" dirty="0" err="1"/>
              <a:t>Infrastructure</a:t>
            </a:r>
            <a:r>
              <a:rPr lang="pl-PL" sz="1200" dirty="0"/>
              <a:t> for </a:t>
            </a:r>
            <a:r>
              <a:rPr lang="pl-PL" sz="1200" dirty="0" err="1"/>
              <a:t>Multiscale</a:t>
            </a:r>
            <a:r>
              <a:rPr lang="pl-PL" sz="1200" dirty="0"/>
              <a:t> </a:t>
            </a:r>
            <a:r>
              <a:rPr lang="pl-PL" sz="1200" dirty="0" err="1"/>
              <a:t>Biomedical</a:t>
            </a:r>
            <a:r>
              <a:rPr lang="pl-PL" sz="1200" dirty="0"/>
              <a:t> </a:t>
            </a:r>
            <a:r>
              <a:rPr lang="pl-PL" sz="1200" dirty="0" err="1"/>
              <a:t>Simulations</a:t>
            </a:r>
            <a:r>
              <a:rPr lang="pl-PL" sz="1200" dirty="0"/>
              <a:t>, </a:t>
            </a:r>
            <a:r>
              <a:rPr lang="pl-PL" sz="1200" dirty="0" err="1"/>
              <a:t>accepted</a:t>
            </a:r>
            <a:r>
              <a:rPr lang="pl-PL" sz="1200" dirty="0"/>
              <a:t> by the Virtual </a:t>
            </a:r>
            <a:r>
              <a:rPr lang="pl-PL" sz="1200" dirty="0" err="1"/>
              <a:t>Physiological</a:t>
            </a:r>
            <a:r>
              <a:rPr lang="pl-PL" sz="1200" dirty="0"/>
              <a:t> Human Conference 2012. </a:t>
            </a:r>
            <a:endParaRPr lang="pl-PL" sz="1200" dirty="0" smtClean="0"/>
          </a:p>
          <a:p>
            <a:pPr lvl="1"/>
            <a:r>
              <a:rPr lang="en-US" sz="1200" dirty="0"/>
              <a:t>J. </a:t>
            </a:r>
            <a:r>
              <a:rPr lang="en-US" sz="1200" dirty="0" err="1" smtClean="0"/>
              <a:t>Suter</a:t>
            </a:r>
            <a:r>
              <a:rPr lang="pl-PL" sz="1200" dirty="0"/>
              <a:t> </a:t>
            </a:r>
            <a:r>
              <a:rPr lang="pl-PL" sz="1200" dirty="0" smtClean="0"/>
              <a:t>et al.</a:t>
            </a:r>
            <a:r>
              <a:rPr lang="en-US" sz="1200" dirty="0" smtClean="0"/>
              <a:t>: </a:t>
            </a:r>
            <a:r>
              <a:rPr lang="en-US" sz="1200" dirty="0"/>
              <a:t>Distributed </a:t>
            </a:r>
            <a:r>
              <a:rPr lang="en-US" sz="1200" dirty="0" err="1"/>
              <a:t>Multiscale</a:t>
            </a:r>
            <a:r>
              <a:rPr lang="en-US" sz="1200" dirty="0"/>
              <a:t> Simulations of Clay-Polymer </a:t>
            </a:r>
            <a:r>
              <a:rPr lang="en-US" sz="1200" dirty="0" err="1"/>
              <a:t>Nanocomposites</a:t>
            </a:r>
            <a:r>
              <a:rPr lang="en-US" sz="1200" dirty="0"/>
              <a:t>, Materials Research Symposium, San Francisco, United States of America, April 2012</a:t>
            </a:r>
            <a:r>
              <a:rPr lang="en-US" sz="1200" dirty="0" smtClean="0"/>
              <a:t>.</a:t>
            </a:r>
            <a:endParaRPr lang="pl-PL" sz="1200" dirty="0" smtClean="0"/>
          </a:p>
          <a:p>
            <a:pPr lvl="1"/>
            <a:r>
              <a:rPr lang="pl-PL" sz="1200" dirty="0"/>
              <a:t>Katarzyna </a:t>
            </a:r>
            <a:r>
              <a:rPr lang="pl-PL" sz="1200" dirty="0" smtClean="0"/>
              <a:t>Rycerz</a:t>
            </a:r>
            <a:r>
              <a:rPr lang="pl-PL" sz="1200" dirty="0"/>
              <a:t> </a:t>
            </a:r>
            <a:r>
              <a:rPr lang="pl-PL" sz="1200" dirty="0" err="1" smtClean="0"/>
              <a:t>at</a:t>
            </a:r>
            <a:r>
              <a:rPr lang="pl-PL" sz="1200" dirty="0" smtClean="0"/>
              <a:t> al..: </a:t>
            </a:r>
            <a:r>
              <a:rPr lang="pl-PL" sz="1200" dirty="0" err="1"/>
              <a:t>An</a:t>
            </a:r>
            <a:r>
              <a:rPr lang="pl-PL" sz="1200" dirty="0"/>
              <a:t> Environment for Programming and </a:t>
            </a:r>
            <a:r>
              <a:rPr lang="pl-PL" sz="1200" dirty="0" err="1"/>
              <a:t>Execution</a:t>
            </a:r>
            <a:r>
              <a:rPr lang="pl-PL" sz="1200" dirty="0"/>
              <a:t> of </a:t>
            </a:r>
            <a:r>
              <a:rPr lang="pl-PL" sz="1200" dirty="0" err="1"/>
              <a:t>Multiscale</a:t>
            </a:r>
            <a:r>
              <a:rPr lang="pl-PL" sz="1200" dirty="0"/>
              <a:t> Applications </a:t>
            </a:r>
            <a:r>
              <a:rPr lang="pl-PL" sz="1200" dirty="0" err="1"/>
              <a:t>submitted</a:t>
            </a:r>
            <a:r>
              <a:rPr lang="pl-PL" sz="1200" dirty="0"/>
              <a:t> to TOMACS </a:t>
            </a:r>
            <a:r>
              <a:rPr lang="pl-PL" sz="1200" dirty="0" err="1"/>
              <a:t>journal</a:t>
            </a:r>
            <a:r>
              <a:rPr lang="pl-PL" sz="1200" dirty="0"/>
              <a:t> </a:t>
            </a:r>
            <a:r>
              <a:rPr lang="pl-PL" sz="1200" dirty="0" smtClean="0"/>
              <a:t>(in </a:t>
            </a:r>
            <a:r>
              <a:rPr lang="pl-PL" sz="1200" dirty="0" err="1" smtClean="0"/>
              <a:t>review</a:t>
            </a:r>
            <a:r>
              <a:rPr lang="pl-PL" sz="1200" dirty="0" smtClean="0"/>
              <a:t>).</a:t>
            </a:r>
          </a:p>
          <a:p>
            <a:pPr lvl="1"/>
            <a:endParaRPr lang="en-US" sz="12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4" y="-107950"/>
            <a:ext cx="5636652" cy="1311275"/>
          </a:xfrm>
        </p:spPr>
        <p:txBody>
          <a:bodyPr/>
          <a:lstStyle/>
          <a:p>
            <a:r>
              <a:rPr lang="pl-PL" sz="3200" dirty="0" err="1" smtClean="0"/>
              <a:t>Example</a:t>
            </a:r>
            <a:r>
              <a:rPr lang="en-US" sz="3200" dirty="0" smtClean="0"/>
              <a:t> </a:t>
            </a:r>
            <a:r>
              <a:rPr lang="pl-PL" sz="3200" dirty="0" err="1" smtClean="0"/>
              <a:t>Use</a:t>
            </a:r>
            <a:r>
              <a:rPr lang="en-US" sz="3200" dirty="0" smtClean="0"/>
              <a:t> </a:t>
            </a:r>
            <a:r>
              <a:rPr lang="pl-PL" sz="3200" dirty="0" err="1" smtClean="0"/>
              <a:t>Case</a:t>
            </a:r>
            <a:r>
              <a:rPr lang="pl-PL" sz="3200" dirty="0" smtClean="0"/>
              <a:t/>
            </a:r>
            <a:br>
              <a:rPr lang="pl-PL" sz="3200" dirty="0" smtClean="0"/>
            </a:br>
            <a:r>
              <a:rPr lang="pl-PL" sz="3200" dirty="0" err="1" smtClean="0"/>
              <a:t>Canal</a:t>
            </a:r>
            <a:r>
              <a:rPr lang="en-US" sz="3200" dirty="0" smtClean="0"/>
              <a:t> </a:t>
            </a:r>
            <a:r>
              <a:rPr lang="pl-PL" sz="3200" dirty="0" err="1" smtClean="0"/>
              <a:t>Application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67544" y="6453336"/>
            <a:ext cx="8208912" cy="26813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" name="Prostokąt 7"/>
          <p:cNvSpPr/>
          <p:nvPr/>
        </p:nvSpPr>
        <p:spPr>
          <a:xfrm>
            <a:off x="64736" y="3115288"/>
            <a:ext cx="3650040" cy="2123658"/>
          </a:xfrm>
          <a:prstGeom prst="rect">
            <a:avLst/>
          </a:prstGeom>
          <a:ln w="28575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 smtClean="0">
                <a:solidFill>
                  <a:schemeClr val="tx1"/>
                </a:solidFill>
              </a:rPr>
              <a:t># declare kernels which can be launched in the CxA </a:t>
            </a:r>
          </a:p>
          <a:p>
            <a:r>
              <a:rPr lang="en-GB" sz="1100" dirty="0" err="1" smtClean="0">
                <a:solidFill>
                  <a:schemeClr val="tx1"/>
                </a:solidFill>
              </a:rPr>
              <a:t>cxa.add_kernel</a:t>
            </a:r>
            <a:r>
              <a:rPr lang="en-GB" sz="1100" dirty="0" smtClean="0">
                <a:solidFill>
                  <a:schemeClr val="tx1"/>
                </a:solidFill>
              </a:rPr>
              <a:t>(’</a:t>
            </a:r>
            <a:r>
              <a:rPr lang="pl-PL" sz="1100" dirty="0" smtClean="0">
                <a:solidFill>
                  <a:schemeClr val="tx1"/>
                </a:solidFill>
              </a:rPr>
              <a:t>submodel_instance1</a:t>
            </a:r>
            <a:r>
              <a:rPr lang="en-GB" sz="1100" dirty="0" smtClean="0">
                <a:solidFill>
                  <a:schemeClr val="tx1"/>
                </a:solidFill>
              </a:rPr>
              <a:t>, ’</a:t>
            </a:r>
            <a:r>
              <a:rPr lang="pl-PL" sz="1100" dirty="0" err="1" smtClean="0">
                <a:solidFill>
                  <a:schemeClr val="tx1"/>
                </a:solidFill>
              </a:rPr>
              <a:t>my.submodelA</a:t>
            </a:r>
            <a:r>
              <a:rPr lang="en-GB" sz="1100" dirty="0" smtClean="0">
                <a:solidFill>
                  <a:schemeClr val="tx1"/>
                </a:solidFill>
              </a:rPr>
              <a:t>’) </a:t>
            </a:r>
          </a:p>
          <a:p>
            <a:r>
              <a:rPr lang="en-GB" sz="1100" dirty="0" err="1" smtClean="0">
                <a:solidFill>
                  <a:schemeClr val="tx1"/>
                </a:solidFill>
              </a:rPr>
              <a:t>cxa.add_kernel</a:t>
            </a:r>
            <a:r>
              <a:rPr lang="en-GB" sz="1100" dirty="0" smtClean="0">
                <a:solidFill>
                  <a:schemeClr val="tx1"/>
                </a:solidFill>
              </a:rPr>
              <a:t>(’</a:t>
            </a:r>
            <a:r>
              <a:rPr lang="pl-PL" sz="1100" dirty="0" smtClean="0">
                <a:solidFill>
                  <a:schemeClr val="tx1"/>
                </a:solidFill>
              </a:rPr>
              <a:t>submodel_instance2’</a:t>
            </a:r>
            <a:r>
              <a:rPr lang="en-GB" sz="1100" dirty="0" smtClean="0">
                <a:solidFill>
                  <a:schemeClr val="tx1"/>
                </a:solidFill>
              </a:rPr>
              <a:t>, ’</a:t>
            </a:r>
            <a:r>
              <a:rPr lang="pl-PL" sz="1100" dirty="0" err="1" smtClean="0">
                <a:solidFill>
                  <a:schemeClr val="tx1"/>
                </a:solidFill>
              </a:rPr>
              <a:t>my.submodelB</a:t>
            </a:r>
            <a:r>
              <a:rPr lang="en-GB" sz="1100" dirty="0" smtClean="0">
                <a:solidFill>
                  <a:schemeClr val="tx1"/>
                </a:solidFill>
              </a:rPr>
              <a:t>’) </a:t>
            </a:r>
          </a:p>
          <a:p>
            <a:r>
              <a:rPr lang="pl-PL" sz="1100" dirty="0" smtClean="0">
                <a:solidFill>
                  <a:schemeClr val="tx1"/>
                </a:solidFill>
              </a:rPr>
              <a:t>…</a:t>
            </a:r>
            <a:endParaRPr lang="en-GB" sz="1100" dirty="0" smtClean="0">
              <a:solidFill>
                <a:schemeClr val="tx1"/>
              </a:solidFill>
            </a:endParaRPr>
          </a:p>
          <a:p>
            <a:r>
              <a:rPr lang="en-GB" sz="1100" dirty="0" smtClean="0">
                <a:solidFill>
                  <a:schemeClr val="tx1"/>
                </a:solidFill>
              </a:rPr>
              <a:t># configure connection scheme of the CxA </a:t>
            </a:r>
          </a:p>
          <a:p>
            <a:r>
              <a:rPr lang="en-GB" sz="1100" dirty="0" err="1" smtClean="0">
                <a:solidFill>
                  <a:schemeClr val="tx1"/>
                </a:solidFill>
              </a:rPr>
              <a:t>cs</a:t>
            </a:r>
            <a:r>
              <a:rPr lang="en-GB" sz="1100" dirty="0" smtClean="0">
                <a:solidFill>
                  <a:schemeClr val="tx1"/>
                </a:solidFill>
              </a:rPr>
              <a:t> = </a:t>
            </a:r>
            <a:r>
              <a:rPr lang="en-GB" sz="1100" dirty="0" err="1" smtClean="0">
                <a:solidFill>
                  <a:schemeClr val="tx1"/>
                </a:solidFill>
              </a:rPr>
              <a:t>cxa.cs</a:t>
            </a:r>
          </a:p>
          <a:p>
            <a:r>
              <a:rPr lang="en-GB" sz="1100" dirty="0" smtClean="0">
                <a:solidFill>
                  <a:schemeClr val="tx1"/>
                </a:solidFill>
              </a:rPr>
              <a:t># configure unidirectional connection </a:t>
            </a:r>
            <a:r>
              <a:rPr lang="pl-PL" sz="1100" dirty="0" err="1" smtClean="0">
                <a:solidFill>
                  <a:schemeClr val="tx1"/>
                </a:solidFill>
              </a:rPr>
              <a:t>betweenkernels</a:t>
            </a:r>
            <a:endParaRPr lang="en-GB" sz="1100" dirty="0" smtClean="0">
              <a:solidFill>
                <a:schemeClr val="tx1"/>
              </a:solidFill>
            </a:endParaRPr>
          </a:p>
          <a:p>
            <a:r>
              <a:rPr lang="en-GB" sz="1100" dirty="0" err="1" smtClean="0">
                <a:solidFill>
                  <a:schemeClr val="tx1"/>
                </a:solidFill>
              </a:rPr>
              <a:t>cs.attach</a:t>
            </a:r>
            <a:r>
              <a:rPr lang="en-GB" sz="1100" dirty="0" smtClean="0">
                <a:solidFill>
                  <a:schemeClr val="tx1"/>
                </a:solidFill>
              </a:rPr>
              <a:t> ’ </a:t>
            </a:r>
            <a:r>
              <a:rPr lang="pl-PL" sz="1100" dirty="0" smtClean="0">
                <a:solidFill>
                  <a:schemeClr val="tx1"/>
                </a:solidFill>
              </a:rPr>
              <a:t>submodel_instance1’</a:t>
            </a:r>
            <a:r>
              <a:rPr lang="en-GB" sz="1100" dirty="0" smtClean="0">
                <a:solidFill>
                  <a:schemeClr val="tx1"/>
                </a:solidFill>
              </a:rPr>
              <a:t>=&gt; ’</a:t>
            </a:r>
            <a:r>
              <a:rPr lang="pl-PL" sz="1100" dirty="0" smtClean="0">
                <a:solidFill>
                  <a:schemeClr val="tx1"/>
                </a:solidFill>
              </a:rPr>
              <a:t>submodel_instance2</a:t>
            </a:r>
            <a:r>
              <a:rPr lang="en-GB" sz="1100" dirty="0" smtClean="0">
                <a:solidFill>
                  <a:schemeClr val="tx1"/>
                </a:solidFill>
              </a:rPr>
              <a:t>’ do </a:t>
            </a:r>
          </a:p>
          <a:p>
            <a:r>
              <a:rPr lang="en-GB" sz="1100" dirty="0" smtClean="0">
                <a:solidFill>
                  <a:schemeClr val="tx1"/>
                </a:solidFill>
              </a:rPr>
              <a:t>    tie ’</a:t>
            </a:r>
            <a:r>
              <a:rPr lang="pl-PL" sz="1100" dirty="0" err="1" smtClean="0">
                <a:solidFill>
                  <a:schemeClr val="tx1"/>
                </a:solidFill>
              </a:rPr>
              <a:t>portA</a:t>
            </a:r>
            <a:r>
              <a:rPr lang="en-GB" sz="1100" dirty="0" smtClean="0">
                <a:solidFill>
                  <a:schemeClr val="tx1"/>
                </a:solidFill>
              </a:rPr>
              <a:t>’, ’</a:t>
            </a:r>
            <a:r>
              <a:rPr lang="pl-PL" sz="1100" dirty="0" err="1" smtClean="0">
                <a:solidFill>
                  <a:schemeClr val="tx1"/>
                </a:solidFill>
              </a:rPr>
              <a:t>portB</a:t>
            </a:r>
            <a:r>
              <a:rPr lang="en-GB" sz="1100" dirty="0" smtClean="0">
                <a:solidFill>
                  <a:schemeClr val="tx1"/>
                </a:solidFill>
              </a:rPr>
              <a:t>’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    …..</a:t>
            </a:r>
          </a:p>
          <a:p>
            <a:r>
              <a:rPr lang="pl-PL" sz="1100" dirty="0" err="1" smtClean="0">
                <a:solidFill>
                  <a:schemeClr val="tx1"/>
                </a:solidFill>
              </a:rPr>
              <a:t>end</a:t>
            </a:r>
            <a:endParaRPr lang="pl-PL" sz="1100" dirty="0" smtClean="0">
              <a:solidFill>
                <a:schemeClr val="tx1"/>
              </a:solidFill>
            </a:endParaRPr>
          </a:p>
          <a:p>
            <a:r>
              <a:rPr lang="pl-PL" sz="1100" dirty="0" smtClean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9318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35636" y="1498060"/>
            <a:ext cx="5308364" cy="43555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Strzałka w prawo 8"/>
          <p:cNvSpPr/>
          <p:nvPr/>
        </p:nvSpPr>
        <p:spPr>
          <a:xfrm rot="10800000">
            <a:off x="3717490" y="4192620"/>
            <a:ext cx="2070465" cy="2237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0" y="1360337"/>
            <a:ext cx="3608383" cy="1635782"/>
          </a:xfrm>
        </p:spPr>
        <p:txBody>
          <a:bodyPr>
            <a:noAutofit/>
          </a:bodyPr>
          <a:lstStyle/>
          <a:p>
            <a:r>
              <a:rPr lang="pl-PL" sz="1800" dirty="0" smtClean="0"/>
              <a:t>Tightly coupled Java based canal simulation using MUSCLE</a:t>
            </a:r>
          </a:p>
          <a:p>
            <a:r>
              <a:rPr lang="pl-PL" sz="1800" dirty="0" err="1" smtClean="0"/>
              <a:t>Stand-alone</a:t>
            </a:r>
            <a:r>
              <a:rPr lang="en-US" sz="1800" dirty="0" smtClean="0"/>
              <a:t> </a:t>
            </a:r>
            <a:r>
              <a:rPr lang="pl-PL" sz="1800" dirty="0" err="1" smtClean="0"/>
              <a:t>canal</a:t>
            </a:r>
            <a:r>
              <a:rPr lang="en-US" sz="1800" dirty="0" smtClean="0"/>
              <a:t> </a:t>
            </a:r>
            <a:r>
              <a:rPr lang="pl-PL" sz="1800" dirty="0" err="1" smtClean="0"/>
              <a:t>visualizer</a:t>
            </a:r>
            <a:r>
              <a:rPr lang="pl-PL" sz="1800" dirty="0" smtClean="0"/>
              <a:t> and </a:t>
            </a:r>
            <a:r>
              <a:rPr lang="pl-PL" sz="1800" dirty="0" err="1" smtClean="0"/>
              <a:t>movie</a:t>
            </a:r>
            <a:r>
              <a:rPr lang="en-US" sz="1800" dirty="0" smtClean="0"/>
              <a:t> </a:t>
            </a:r>
            <a:r>
              <a:rPr lang="pl-PL" sz="1800" dirty="0" err="1" smtClean="0"/>
              <a:t>maker</a:t>
            </a:r>
            <a:endParaRPr lang="pl-PL" sz="1800" dirty="0" smtClean="0"/>
          </a:p>
        </p:txBody>
      </p:sp>
    </p:spTree>
    <p:extLst>
      <p:ext uri="{BB962C8B-B14F-4D97-AF65-F5344CB8AC3E}">
        <p14:creationId xmlns:p14="http://schemas.microsoft.com/office/powerpoint/2010/main" xmlns="" val="20239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804" y="4389121"/>
            <a:ext cx="7398068" cy="1826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121" y="1198417"/>
            <a:ext cx="3291840" cy="2313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895172" y="1206229"/>
            <a:ext cx="3946208" cy="2377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37" name="Rectangle 1"/>
          <p:cNvSpPr>
            <a:spLocks noGrp="1" noChangeArrowheads="1"/>
          </p:cNvSpPr>
          <p:nvPr>
            <p:ph type="title"/>
          </p:nvPr>
        </p:nvSpPr>
        <p:spPr>
          <a:xfrm>
            <a:off x="232611" y="252919"/>
            <a:ext cx="8698230" cy="564204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pl-PL" sz="2800" dirty="0" err="1" smtClean="0">
                <a:solidFill>
                  <a:srgbClr val="000000"/>
                </a:solidFill>
                <a:latin typeface="Arial" pitchFamily="-1" charset="0"/>
              </a:rPr>
              <a:t>Water</a:t>
            </a:r>
            <a:r>
              <a:rPr lang="pl-PL" sz="2800" dirty="0" smtClean="0">
                <a:solidFill>
                  <a:srgbClr val="000000"/>
                </a:solidFill>
                <a:latin typeface="Arial" pitchFamily="-1" charset="0"/>
              </a:rPr>
              <a:t> Model of </a:t>
            </a:r>
            <a:r>
              <a:rPr lang="pl-PL" sz="2800" dirty="0" err="1" smtClean="0">
                <a:latin typeface="Arial" pitchFamily="-1" charset="0"/>
              </a:rPr>
              <a:t>D</a:t>
            </a:r>
            <a:r>
              <a:rPr lang="pl-PL" sz="2800" dirty="0" err="1" smtClean="0">
                <a:solidFill>
                  <a:srgbClr val="000000"/>
                </a:solidFill>
                <a:latin typeface="Arial" pitchFamily="-1" charset="0"/>
              </a:rPr>
              <a:t>ifferent</a:t>
            </a:r>
            <a:r>
              <a:rPr lang="pl-PL" sz="2800" dirty="0" err="1" smtClean="0">
                <a:latin typeface="Arial" pitchFamily="-1" charset="0"/>
              </a:rPr>
              <a:t>S</a:t>
            </a:r>
            <a:r>
              <a:rPr lang="pl-PL" sz="2800" dirty="0" err="1" smtClean="0">
                <a:solidFill>
                  <a:srgbClr val="000000"/>
                </a:solidFill>
                <a:latin typeface="Arial" pitchFamily="-1" charset="0"/>
              </a:rPr>
              <a:t>cales</a:t>
            </a:r>
            <a:r>
              <a:rPr lang="pl-PL" sz="2800" dirty="0" smtClean="0">
                <a:solidFill>
                  <a:srgbClr val="000000"/>
                </a:solidFill>
                <a:latin typeface="Arial" pitchFamily="-1" charset="0"/>
              </a:rPr>
              <a:t/>
            </a:r>
            <a:br>
              <a:rPr lang="pl-PL" sz="2800" dirty="0" smtClean="0">
                <a:solidFill>
                  <a:srgbClr val="000000"/>
                </a:solidFill>
                <a:latin typeface="Arial" pitchFamily="-1" charset="0"/>
              </a:rPr>
            </a:br>
            <a:r>
              <a:rPr lang="pl-PL" sz="2800" dirty="0" smtClean="0">
                <a:solidFill>
                  <a:srgbClr val="000000"/>
                </a:solidFill>
                <a:latin typeface="Arial" pitchFamily="-1" charset="0"/>
              </a:rPr>
              <a:t>(MML </a:t>
            </a:r>
            <a:r>
              <a:rPr lang="pl-PL" sz="2800" dirty="0" err="1" smtClean="0">
                <a:solidFill>
                  <a:srgbClr val="000000"/>
                </a:solidFill>
                <a:latin typeface="Arial" pitchFamily="-1" charset="0"/>
              </a:rPr>
              <a:t>submodels</a:t>
            </a:r>
            <a:r>
              <a:rPr lang="pl-PL" sz="2800" dirty="0" smtClean="0">
                <a:solidFill>
                  <a:srgbClr val="000000"/>
                </a:solidFill>
                <a:latin typeface="Arial" pitchFamily="-1" charset="0"/>
              </a:rPr>
              <a:t>) </a:t>
            </a:r>
            <a:endParaRPr lang="en-US" sz="2800" dirty="0">
              <a:solidFill>
                <a:srgbClr val="000000"/>
              </a:solidFill>
              <a:latin typeface="Arial" pitchFamily="-1" charset="0"/>
            </a:endParaRPr>
          </a:p>
        </p:txBody>
      </p:sp>
      <p:sp>
        <p:nvSpPr>
          <p:cNvPr id="18438" name="Text Box 7"/>
          <p:cNvSpPr txBox="1">
            <a:spLocks noChangeArrowheads="1"/>
          </p:cNvSpPr>
          <p:nvPr/>
        </p:nvSpPr>
        <p:spPr bwMode="auto">
          <a:xfrm>
            <a:off x="357126" y="2957208"/>
            <a:ext cx="3026093" cy="35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sz="1200" dirty="0">
                <a:solidFill>
                  <a:srgbClr val="000000"/>
                </a:solidFill>
                <a:latin typeface="Arial" pitchFamily="-1" charset="0"/>
              </a:rPr>
              <a:t>LB models for long canal reaches . 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1200" b="1" u="sng" dirty="0">
                <a:solidFill>
                  <a:srgbClr val="000000"/>
                </a:solidFill>
                <a:latin typeface="Arial" pitchFamily="-1" charset="0"/>
              </a:rPr>
              <a:t>LB-Shallow Water 1D </a:t>
            </a:r>
          </a:p>
        </p:txBody>
      </p:sp>
      <p:sp>
        <p:nvSpPr>
          <p:cNvPr id="18439" name="Text Box 8"/>
          <p:cNvSpPr txBox="1">
            <a:spLocks noChangeArrowheads="1"/>
          </p:cNvSpPr>
          <p:nvPr/>
        </p:nvSpPr>
        <p:spPr bwMode="auto">
          <a:xfrm>
            <a:off x="4968038" y="3035029"/>
            <a:ext cx="3723323" cy="352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sz="1200" dirty="0">
                <a:solidFill>
                  <a:srgbClr val="000000"/>
                </a:solidFill>
                <a:latin typeface="Arial" pitchFamily="-1" charset="0"/>
              </a:rPr>
              <a:t>The water height varies with respect to X and Y.</a:t>
            </a:r>
            <a:endParaRPr lang="en-US" dirty="0"/>
          </a:p>
          <a:p>
            <a:pPr>
              <a:lnSpc>
                <a:spcPct val="95000"/>
              </a:lnSpc>
            </a:pPr>
            <a:r>
              <a:rPr lang="en-US" sz="1200" b="1" u="sng" dirty="0">
                <a:solidFill>
                  <a:srgbClr val="000000"/>
                </a:solidFill>
                <a:latin typeface="Arial" pitchFamily="-1" charset="0"/>
              </a:rPr>
              <a:t>LB-Shallow water 2D </a:t>
            </a:r>
          </a:p>
        </p:txBody>
      </p:sp>
      <p:sp>
        <p:nvSpPr>
          <p:cNvPr id="18440" name="Text Box 9"/>
          <p:cNvSpPr txBox="1">
            <a:spLocks noChangeArrowheads="1"/>
          </p:cNvSpPr>
          <p:nvPr/>
        </p:nvSpPr>
        <p:spPr bwMode="auto">
          <a:xfrm>
            <a:off x="811530" y="4607719"/>
            <a:ext cx="3284697" cy="87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sz="1200" b="1" u="sng" dirty="0">
                <a:solidFill>
                  <a:srgbClr val="000000"/>
                </a:solidFill>
                <a:latin typeface="Arial" pitchFamily="-1" charset="0"/>
              </a:rPr>
              <a:t>LB-Free Surface 3D</a:t>
            </a:r>
            <a:endParaRPr lang="en-US" dirty="0"/>
          </a:p>
          <a:p>
            <a:pPr>
              <a:lnSpc>
                <a:spcPct val="95000"/>
              </a:lnSpc>
            </a:pPr>
            <a:endParaRPr lang="en-US" sz="1200" b="1" u="sng" dirty="0">
              <a:solidFill>
                <a:srgbClr val="000000"/>
              </a:solidFill>
              <a:latin typeface="Arial" pitchFamily="-1" charset="0"/>
            </a:endParaRPr>
          </a:p>
          <a:p>
            <a:pPr>
              <a:lnSpc>
                <a:spcPct val="95000"/>
              </a:lnSpc>
            </a:pPr>
            <a:r>
              <a:rPr lang="en-US" sz="1200" dirty="0">
                <a:solidFill>
                  <a:srgbClr val="000000"/>
                </a:solidFill>
                <a:latin typeface="Arial" pitchFamily="-1" charset="0"/>
              </a:rPr>
              <a:t>- Flow around gates/transport of sediments</a:t>
            </a:r>
            <a:endParaRPr lang="en-US" dirty="0" smtClean="0"/>
          </a:p>
          <a:p>
            <a:pPr>
              <a:lnSpc>
                <a:spcPct val="95000"/>
              </a:lnSpc>
              <a:buFontTx/>
              <a:buChar char="-"/>
            </a:pPr>
            <a:r>
              <a:rPr lang="en-US" sz="1200" dirty="0" smtClean="0">
                <a:solidFill>
                  <a:srgbClr val="000000"/>
                </a:solidFill>
                <a:latin typeface="Arial" pitchFamily="-1" charset="0"/>
              </a:rPr>
              <a:t>It </a:t>
            </a:r>
            <a:r>
              <a:rPr lang="en-US" sz="1200" dirty="0">
                <a:solidFill>
                  <a:srgbClr val="000000"/>
                </a:solidFill>
                <a:latin typeface="Arial" pitchFamily="-1" charset="0"/>
              </a:rPr>
              <a:t>requires </a:t>
            </a:r>
            <a:r>
              <a:rPr lang="en-US" sz="1200" u="sng" dirty="0">
                <a:solidFill>
                  <a:srgbClr val="000000"/>
                </a:solidFill>
                <a:latin typeface="Arial" pitchFamily="-1" charset="0"/>
              </a:rPr>
              <a:t>supercomputing capabilities</a:t>
            </a:r>
            <a:endParaRPr lang="en-US" dirty="0" smtClean="0"/>
          </a:p>
          <a:p>
            <a:pPr>
              <a:lnSpc>
                <a:spcPct val="95000"/>
              </a:lnSpc>
              <a:buFontTx/>
              <a:buChar char="-"/>
            </a:pPr>
            <a:endParaRPr lang="en-US" sz="1200" dirty="0">
              <a:solidFill>
                <a:srgbClr val="000000"/>
              </a:solidFill>
              <a:latin typeface="Arial" pitchFamily="-1" charset="0"/>
            </a:endParaRPr>
          </a:p>
        </p:txBody>
      </p:sp>
      <p:pic>
        <p:nvPicPr>
          <p:cNvPr id="18441" name="Picture 1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07133" y="1315575"/>
            <a:ext cx="3146108" cy="1607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2" name="Picture 11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023360" y="4480560"/>
            <a:ext cx="3976212" cy="17062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3" name="Picture 1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589506" y="2286000"/>
            <a:ext cx="1303507" cy="301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4" name="Picture 1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55660" y="3569018"/>
            <a:ext cx="913671" cy="8503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45" name="Picture 1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477452" y="3483292"/>
            <a:ext cx="903881" cy="903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446" name="Text Box 15"/>
          <p:cNvSpPr txBox="1">
            <a:spLocks noChangeArrowheads="1"/>
          </p:cNvSpPr>
          <p:nvPr/>
        </p:nvSpPr>
        <p:spPr bwMode="auto">
          <a:xfrm>
            <a:off x="5983605" y="3840480"/>
            <a:ext cx="13673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sz="1500" dirty="0" err="1">
                <a:solidFill>
                  <a:srgbClr val="000000"/>
                </a:solidFill>
                <a:latin typeface="Arial" pitchFamily="-1" charset="0"/>
              </a:rPr>
              <a:t>CxA</a:t>
            </a:r>
            <a:r>
              <a:rPr lang="en-US" sz="1500" dirty="0">
                <a:solidFill>
                  <a:srgbClr val="000000"/>
                </a:solidFill>
                <a:latin typeface="Arial" pitchFamily="-1" charset="0"/>
              </a:rPr>
              <a:t> coupling</a:t>
            </a:r>
          </a:p>
        </p:txBody>
      </p:sp>
      <p:sp>
        <p:nvSpPr>
          <p:cNvPr id="18447" name="Text Box 16"/>
          <p:cNvSpPr txBox="1">
            <a:spLocks noChangeArrowheads="1"/>
          </p:cNvSpPr>
          <p:nvPr/>
        </p:nvSpPr>
        <p:spPr bwMode="auto">
          <a:xfrm>
            <a:off x="1414463" y="3836194"/>
            <a:ext cx="1574483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sz="1500" dirty="0" err="1">
                <a:solidFill>
                  <a:srgbClr val="000000"/>
                </a:solidFill>
                <a:latin typeface="Arial" pitchFamily="-1" charset="0"/>
              </a:rPr>
              <a:t>CxA</a:t>
            </a:r>
            <a:r>
              <a:rPr lang="en-US" sz="1500" dirty="0">
                <a:solidFill>
                  <a:srgbClr val="000000"/>
                </a:solidFill>
                <a:latin typeface="Arial" pitchFamily="-1" charset="0"/>
              </a:rPr>
              <a:t> coupling</a:t>
            </a:r>
          </a:p>
        </p:txBody>
      </p:sp>
      <p:sp>
        <p:nvSpPr>
          <p:cNvPr id="18448" name="Text Box 17"/>
          <p:cNvSpPr txBox="1">
            <a:spLocks noChangeArrowheads="1"/>
          </p:cNvSpPr>
          <p:nvPr/>
        </p:nvSpPr>
        <p:spPr bwMode="auto">
          <a:xfrm>
            <a:off x="3749040" y="2057400"/>
            <a:ext cx="1367314" cy="221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>
              <a:lnSpc>
                <a:spcPct val="95000"/>
              </a:lnSpc>
            </a:pPr>
            <a:r>
              <a:rPr lang="en-US" sz="1500" dirty="0" err="1">
                <a:solidFill>
                  <a:srgbClr val="000000"/>
                </a:solidFill>
                <a:latin typeface="Arial" pitchFamily="-1" charset="0"/>
              </a:rPr>
              <a:t>CxA</a:t>
            </a:r>
            <a:r>
              <a:rPr lang="en-US" sz="1500" dirty="0">
                <a:solidFill>
                  <a:srgbClr val="000000"/>
                </a:solidFill>
                <a:latin typeface="Arial" pitchFamily="-1" charset="0"/>
              </a:rPr>
              <a:t> coupling</a:t>
            </a:r>
          </a:p>
        </p:txBody>
      </p:sp>
      <p:sp>
        <p:nvSpPr>
          <p:cNvPr id="18449" name="Text Box 18"/>
          <p:cNvSpPr txBox="1">
            <a:spLocks noChangeArrowheads="1"/>
          </p:cNvSpPr>
          <p:nvPr/>
        </p:nvSpPr>
        <p:spPr bwMode="auto">
          <a:xfrm>
            <a:off x="2234565" y="6675120"/>
            <a:ext cx="6926580" cy="176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r">
              <a:lnSpc>
                <a:spcPct val="95000"/>
              </a:lnSpc>
            </a:pPr>
            <a:r>
              <a:rPr lang="en-US" sz="1200" dirty="0">
                <a:solidFill>
                  <a:srgbClr val="999999"/>
                </a:solidFill>
                <a:latin typeface="Arial" pitchFamily="-1" charset="0"/>
              </a:rPr>
              <a:t>taken from: Pham van </a:t>
            </a:r>
            <a:r>
              <a:rPr lang="en-US" sz="1200" dirty="0" err="1">
                <a:solidFill>
                  <a:srgbClr val="999999"/>
                </a:solidFill>
                <a:latin typeface="Arial" pitchFamily="-1" charset="0"/>
              </a:rPr>
              <a:t>Thang</a:t>
            </a:r>
            <a:r>
              <a:rPr lang="en-US" sz="1200" dirty="0">
                <a:solidFill>
                  <a:srgbClr val="999999"/>
                </a:solidFill>
                <a:latin typeface="Arial" pitchFamily="-1" charset="0"/>
              </a:rPr>
              <a:t> et al. Journal of Computational Physics,229(19) :7373-7400, 2010.</a:t>
            </a:r>
          </a:p>
        </p:txBody>
      </p:sp>
      <p:sp>
        <p:nvSpPr>
          <p:cNvPr id="18450" name="Espace réservé du numéro de diapositive 20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20B311C0-738A-7845-976E-CDD25D3C27C6}" type="slidenum">
              <a:rPr lang="en-US" smtClean="0">
                <a:latin typeface="Times New Roman" pitchFamily="-1" charset="0"/>
              </a:rPr>
              <a:pPr/>
              <a:t>16</a:t>
            </a:fld>
            <a:endParaRPr lang="en-US" smtClean="0">
              <a:latin typeface="Times New Roman" pitchFamily="-1" charset="0"/>
            </a:endParaRPr>
          </a:p>
        </p:txBody>
      </p:sp>
      <p:pic>
        <p:nvPicPr>
          <p:cNvPr id="20" name="Image 19" descr="2.1.1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106627" y="1389109"/>
            <a:ext cx="3133135" cy="16459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rostokąt 55"/>
          <p:cNvSpPr/>
          <p:nvPr/>
        </p:nvSpPr>
        <p:spPr bwMode="auto">
          <a:xfrm>
            <a:off x="0" y="4814761"/>
            <a:ext cx="9065400" cy="18692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pl-PL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Calibri" pitchFamily="32" charset="0"/>
              <a:cs typeface="DejaVu Sans" charset="0"/>
            </a:endParaRPr>
          </a:p>
        </p:txBody>
      </p:sp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>
          <a:xfrm>
            <a:off x="164519" y="116732"/>
            <a:ext cx="6547566" cy="822960"/>
          </a:xfrm>
        </p:spPr>
        <p:txBody>
          <a:bodyPr lIns="0" tIns="0" rIns="0" bIns="0" anchor="t"/>
          <a:lstStyle/>
          <a:p>
            <a:pPr algn="l" eaLnBrk="1" hangingPunct="1">
              <a:lnSpc>
                <a:spcPct val="95000"/>
              </a:lnSpc>
            </a:pPr>
            <a:r>
              <a:rPr lang="pl-PL" sz="3200" dirty="0" err="1" smtClean="0">
                <a:latin typeface="Arial" pitchFamily="-1" charset="0"/>
              </a:rPr>
              <a:t>Junctions</a:t>
            </a:r>
            <a:r>
              <a:rPr lang="en-US" sz="3200" dirty="0" smtClean="0">
                <a:latin typeface="Arial" pitchFamily="-1" charset="0"/>
              </a:rPr>
              <a:t> </a:t>
            </a:r>
            <a:r>
              <a:rPr lang="pl-PL" sz="3200" dirty="0" err="1" smtClean="0">
                <a:latin typeface="Arial" pitchFamily="-1" charset="0"/>
              </a:rPr>
              <a:t>Types</a:t>
            </a:r>
            <a:r>
              <a:rPr lang="pl-PL" sz="3200" dirty="0" smtClean="0">
                <a:latin typeface="Arial" pitchFamily="-1" charset="0"/>
              </a:rPr>
              <a:t> for </a:t>
            </a:r>
            <a:r>
              <a:rPr lang="en-US" sz="3200" dirty="0" smtClean="0">
                <a:solidFill>
                  <a:srgbClr val="000000"/>
                </a:solidFill>
                <a:latin typeface="Arial" pitchFamily="-1" charset="0"/>
              </a:rPr>
              <a:t>Shallow </a:t>
            </a:r>
            <a:r>
              <a:rPr lang="en-US" sz="3200" dirty="0">
                <a:solidFill>
                  <a:srgbClr val="000000"/>
                </a:solidFill>
                <a:latin typeface="Arial" pitchFamily="-1" charset="0"/>
              </a:rPr>
              <a:t>water </a:t>
            </a:r>
            <a:r>
              <a:rPr lang="en-US" sz="3200" dirty="0" smtClean="0">
                <a:solidFill>
                  <a:srgbClr val="000000"/>
                </a:solidFill>
                <a:latin typeface="Arial" pitchFamily="-1" charset="0"/>
              </a:rPr>
              <a:t>1D</a:t>
            </a:r>
            <a:endParaRPr lang="en-US" sz="3200" dirty="0">
              <a:solidFill>
                <a:srgbClr val="000000"/>
              </a:solidFill>
              <a:latin typeface="Arial" pitchFamily="-1" charset="0"/>
            </a:endParaRPr>
          </a:p>
        </p:txBody>
      </p:sp>
      <p:grpSp>
        <p:nvGrpSpPr>
          <p:cNvPr id="2" name="Grouper 15"/>
          <p:cNvGrpSpPr>
            <a:grpSpLocks/>
          </p:cNvGrpSpPr>
          <p:nvPr/>
        </p:nvGrpSpPr>
        <p:grpSpPr bwMode="auto">
          <a:xfrm>
            <a:off x="1956232" y="1361872"/>
            <a:ext cx="6907535" cy="3112852"/>
            <a:chOff x="728663" y="1150938"/>
            <a:chExt cx="4305980" cy="2644775"/>
          </a:xfrm>
        </p:grpSpPr>
        <p:pic>
          <p:nvPicPr>
            <p:cNvPr id="19464" name="Picture 4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28663" y="1150938"/>
              <a:ext cx="3419475" cy="22034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65" name="Text Box 5"/>
            <p:cNvSpPr txBox="1">
              <a:spLocks noChangeArrowheads="1"/>
            </p:cNvSpPr>
            <p:nvPr/>
          </p:nvSpPr>
          <p:spPr bwMode="auto">
            <a:xfrm>
              <a:off x="4131845" y="2782821"/>
              <a:ext cx="902798" cy="523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95000"/>
                </a:lnSpc>
              </a:pPr>
              <a:r>
                <a:rPr lang="en-US" sz="1400" dirty="0" smtClean="0">
                  <a:solidFill>
                    <a:srgbClr val="000000"/>
                  </a:solidFill>
                  <a:latin typeface="Arial" pitchFamily="-1" charset="0"/>
                </a:rPr>
                <a:t>(a) Gate </a:t>
              </a:r>
            </a:p>
            <a:p>
              <a:pPr>
                <a:lnSpc>
                  <a:spcPct val="95000"/>
                </a:lnSpc>
              </a:pPr>
              <a:r>
                <a:rPr lang="en-US" sz="1400" dirty="0" smtClean="0">
                  <a:solidFill>
                    <a:srgbClr val="000000"/>
                  </a:solidFill>
                  <a:latin typeface="Arial" pitchFamily="-1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Arial" pitchFamily="-1" charset="0"/>
                </a:rPr>
                <a:t>b</a:t>
              </a:r>
              <a:r>
                <a:rPr lang="en-US" sz="1400" dirty="0">
                  <a:solidFill>
                    <a:srgbClr val="000000"/>
                  </a:solidFill>
                  <a:latin typeface="Arial" pitchFamily="-1" charset="0"/>
                </a:rPr>
                <a:t>) Pump</a:t>
              </a:r>
              <a:r>
                <a:rPr lang="en-US" sz="1400" dirty="0" smtClean="0">
                  <a:solidFill>
                    <a:srgbClr val="000000"/>
                  </a:solidFill>
                  <a:latin typeface="Arial" pitchFamily="-1" charset="0"/>
                </a:rPr>
                <a:t> </a:t>
              </a:r>
            </a:p>
            <a:p>
              <a:pPr>
                <a:lnSpc>
                  <a:spcPct val="95000"/>
                </a:lnSpc>
              </a:pPr>
              <a:r>
                <a:rPr lang="en-US" sz="1400" dirty="0" smtClean="0">
                  <a:solidFill>
                    <a:srgbClr val="000000"/>
                  </a:solidFill>
                  <a:latin typeface="Arial" pitchFamily="-1" charset="0"/>
                </a:rPr>
                <a:t>(</a:t>
              </a:r>
              <a:r>
                <a:rPr lang="en-US" sz="1400" dirty="0" err="1">
                  <a:solidFill>
                    <a:srgbClr val="000000"/>
                  </a:solidFill>
                  <a:latin typeface="Arial" pitchFamily="-1" charset="0"/>
                </a:rPr>
                <a:t>c</a:t>
              </a:r>
              <a:r>
                <a:rPr lang="en-US" sz="1400" dirty="0">
                  <a:solidFill>
                    <a:srgbClr val="000000"/>
                  </a:solidFill>
                  <a:latin typeface="Arial" pitchFamily="-1" charset="0"/>
                </a:rPr>
                <a:t>) </a:t>
              </a:r>
              <a:r>
                <a:rPr lang="en-US" sz="1400" dirty="0" err="1">
                  <a:solidFill>
                    <a:srgbClr val="000000"/>
                  </a:solidFill>
                  <a:latin typeface="Arial" pitchFamily="-1" charset="0"/>
                </a:rPr>
                <a:t>SpillWay</a:t>
              </a:r>
              <a:endParaRPr lang="en-US" sz="1400" dirty="0">
                <a:solidFill>
                  <a:srgbClr val="000000"/>
                </a:solidFill>
                <a:latin typeface="Arial" pitchFamily="-1" charset="0"/>
              </a:endParaRPr>
            </a:p>
          </p:txBody>
        </p:sp>
        <p:sp>
          <p:nvSpPr>
            <p:cNvPr id="19466" name="Rectangle 6"/>
            <p:cNvSpPr>
              <a:spLocks noChangeArrowheads="1"/>
            </p:cNvSpPr>
            <p:nvPr/>
          </p:nvSpPr>
          <p:spPr bwMode="auto">
            <a:xfrm>
              <a:off x="920750" y="3427413"/>
              <a:ext cx="2771775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fr-FR"/>
            </a:p>
          </p:txBody>
        </p:sp>
      </p:grpSp>
      <p:sp>
        <p:nvSpPr>
          <p:cNvPr id="19461" name="Espace réservé du numéro de diapositive 8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</p:spPr>
        <p:txBody>
          <a:bodyPr/>
          <a:lstStyle/>
          <a:p>
            <a:fld id="{0B051D48-D654-3044-AFC8-7484FF33D15A}" type="slidenum">
              <a:rPr lang="en-US" smtClean="0">
                <a:latin typeface="Times New Roman" pitchFamily="-1" charset="0"/>
              </a:rPr>
              <a:pPr/>
              <a:t>17</a:t>
            </a:fld>
            <a:endParaRPr lang="en-US" smtClean="0">
              <a:latin typeface="Times New Roman" pitchFamily="-1" charset="0"/>
            </a:endParaRPr>
          </a:p>
        </p:txBody>
      </p:sp>
      <p:grpSp>
        <p:nvGrpSpPr>
          <p:cNvPr id="3" name="Grouper 84"/>
          <p:cNvGrpSpPr/>
          <p:nvPr/>
        </p:nvGrpSpPr>
        <p:grpSpPr>
          <a:xfrm>
            <a:off x="192285" y="4900907"/>
            <a:ext cx="8955787" cy="1650701"/>
            <a:chOff x="275565" y="4247180"/>
            <a:chExt cx="8955787" cy="1650701"/>
          </a:xfrm>
        </p:grpSpPr>
        <p:grpSp>
          <p:nvGrpSpPr>
            <p:cNvPr id="4" name="Grouper 30"/>
            <p:cNvGrpSpPr/>
            <p:nvPr/>
          </p:nvGrpSpPr>
          <p:grpSpPr>
            <a:xfrm>
              <a:off x="7616078" y="4254185"/>
              <a:ext cx="1615274" cy="1074018"/>
              <a:chOff x="4213229" y="1981285"/>
              <a:chExt cx="3093874" cy="1491064"/>
            </a:xfrm>
          </p:grpSpPr>
          <p:sp>
            <p:nvSpPr>
              <p:cNvPr id="32" name="CustomShape 76"/>
              <p:cNvSpPr/>
              <p:nvPr/>
            </p:nvSpPr>
            <p:spPr>
              <a:xfrm rot="16200000">
                <a:off x="4967442" y="2253431"/>
                <a:ext cx="1491064" cy="946771"/>
              </a:xfrm>
              <a:prstGeom prst="rect">
                <a:avLst/>
              </a:prstGeom>
              <a:solidFill>
                <a:srgbClr val="2DA2BF"/>
              </a:solidFill>
              <a:ln w="55080">
                <a:solidFill>
                  <a:srgbClr val="21778D"/>
                </a:solidFill>
                <a:round/>
              </a:ln>
            </p:spPr>
            <p:txBody>
              <a:bodyPr lIns="90000" tIns="45000" rIns="90000" bIns="45000" anchor="ctr"/>
              <a:lstStyle/>
              <a:p>
                <a:pPr algn="ctr"/>
                <a:r>
                  <a:rPr lang="en-US" sz="1200" dirty="0" smtClean="0">
                    <a:solidFill>
                      <a:srgbClr val="FFFFFF"/>
                    </a:solidFill>
                    <a:latin typeface="Lucida Sans Unicode"/>
                  </a:rPr>
                  <a:t>Sw1D_1B</a:t>
                </a:r>
                <a:endParaRPr sz="1200" dirty="0"/>
              </a:p>
            </p:txBody>
          </p:sp>
          <p:cxnSp>
            <p:nvCxnSpPr>
              <p:cNvPr id="33" name="Line 77"/>
              <p:cNvCxnSpPr/>
              <p:nvPr/>
            </p:nvCxnSpPr>
            <p:spPr>
              <a:xfrm>
                <a:off x="4213229" y="2725016"/>
                <a:ext cx="1026360" cy="1801"/>
              </a:xfrm>
              <a:prstGeom prst="straightConnector1">
                <a:avLst/>
              </a:prstGeom>
              <a:ln w="25560">
                <a:solidFill>
                  <a:srgbClr val="2DA2BF"/>
                </a:solidFill>
                <a:round/>
                <a:tailEnd type="triangle" w="med" len="med"/>
              </a:ln>
            </p:spPr>
          </p:cxnSp>
          <p:sp>
            <p:nvSpPr>
              <p:cNvPr id="34" name="CustomShape 81"/>
              <p:cNvSpPr/>
              <p:nvPr/>
            </p:nvSpPr>
            <p:spPr>
              <a:xfrm>
                <a:off x="4315650" y="2365053"/>
                <a:ext cx="1026360" cy="397081"/>
              </a:xfrm>
              <a:prstGeom prst="rect">
                <a:avLst/>
              </a:prstGeom>
            </p:spPr>
            <p:txBody>
              <a:bodyPr lIns="90000" tIns="45000" rIns="90000" bIns="45000"/>
              <a:lstStyle/>
              <a:p>
                <a:r>
                  <a:rPr lang="en-US" sz="1200" i="1" dirty="0" smtClean="0"/>
                  <a:t>Fin</a:t>
                </a:r>
                <a:endParaRPr sz="1200" dirty="0"/>
              </a:p>
            </p:txBody>
          </p:sp>
          <p:sp>
            <p:nvSpPr>
              <p:cNvPr id="35" name="CustomShape 83"/>
              <p:cNvSpPr/>
              <p:nvPr/>
            </p:nvSpPr>
            <p:spPr>
              <a:xfrm>
                <a:off x="6257720" y="2377488"/>
                <a:ext cx="1049383" cy="395281"/>
              </a:xfrm>
              <a:prstGeom prst="rect">
                <a:avLst/>
              </a:prstGeom>
            </p:spPr>
            <p:txBody>
              <a:bodyPr lIns="90000" tIns="45000" rIns="90000" bIns="45000"/>
              <a:lstStyle/>
              <a:p>
                <a:r>
                  <a:rPr lang="en-US" sz="1200" i="1" dirty="0" err="1" smtClean="0"/>
                  <a:t>Fout</a:t>
                </a:r>
                <a:endParaRPr lang="en-US" sz="1200" i="1" dirty="0" smtClean="0"/>
              </a:p>
            </p:txBody>
          </p:sp>
          <p:cxnSp>
            <p:nvCxnSpPr>
              <p:cNvPr id="36" name="Line 77"/>
              <p:cNvCxnSpPr/>
              <p:nvPr/>
            </p:nvCxnSpPr>
            <p:spPr>
              <a:xfrm>
                <a:off x="6022340" y="2717092"/>
                <a:ext cx="1026360" cy="1801"/>
              </a:xfrm>
              <a:prstGeom prst="straightConnector1">
                <a:avLst/>
              </a:prstGeom>
              <a:ln w="25560">
                <a:solidFill>
                  <a:srgbClr val="2DA2BF"/>
                </a:solidFill>
                <a:round/>
                <a:tailEnd type="triangle" w="med" len="med"/>
              </a:ln>
            </p:spPr>
          </p:cxnSp>
        </p:grpSp>
        <p:grpSp>
          <p:nvGrpSpPr>
            <p:cNvPr id="5" name="Grouper 83"/>
            <p:cNvGrpSpPr/>
            <p:nvPr/>
          </p:nvGrpSpPr>
          <p:grpSpPr>
            <a:xfrm>
              <a:off x="275565" y="4247180"/>
              <a:ext cx="8873115" cy="1650701"/>
              <a:chOff x="275565" y="4247180"/>
              <a:chExt cx="8873115" cy="1650701"/>
            </a:xfrm>
          </p:grpSpPr>
          <p:grpSp>
            <p:nvGrpSpPr>
              <p:cNvPr id="6" name="Grouper 10"/>
              <p:cNvGrpSpPr/>
              <p:nvPr/>
            </p:nvGrpSpPr>
            <p:grpSpPr>
              <a:xfrm>
                <a:off x="3684486" y="4247180"/>
                <a:ext cx="1808876" cy="1074018"/>
                <a:chOff x="4150337" y="1981285"/>
                <a:chExt cx="3092217" cy="1491064"/>
              </a:xfrm>
            </p:grpSpPr>
            <p:sp>
              <p:nvSpPr>
                <p:cNvPr id="12" name="CustomShape 76"/>
                <p:cNvSpPr/>
                <p:nvPr/>
              </p:nvSpPr>
              <p:spPr>
                <a:xfrm rot="16200000">
                  <a:off x="4967442" y="2253431"/>
                  <a:ext cx="1491064" cy="946771"/>
                </a:xfrm>
                <a:prstGeom prst="rect">
                  <a:avLst/>
                </a:prstGeom>
                <a:solidFill>
                  <a:srgbClr val="2DA2BF"/>
                </a:solidFill>
                <a:ln w="55080">
                  <a:solidFill>
                    <a:srgbClr val="21778D"/>
                  </a:solidFill>
                  <a:round/>
                </a:ln>
              </p:spPr>
              <p:txBody>
                <a:bodyPr lIns="90000" tIns="45000" rIns="90000" bIns="4500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FFFFFF"/>
                      </a:solidFill>
                      <a:latin typeface="Lucida Sans Unicode"/>
                    </a:rPr>
                    <a:t>Sw1D_2B</a:t>
                  </a:r>
                  <a:endParaRPr sz="1200" dirty="0"/>
                </a:p>
              </p:txBody>
            </p:sp>
            <p:cxnSp>
              <p:nvCxnSpPr>
                <p:cNvPr id="13" name="Line 77"/>
                <p:cNvCxnSpPr/>
                <p:nvPr/>
              </p:nvCxnSpPr>
              <p:spPr>
                <a:xfrm>
                  <a:off x="4213227" y="2443855"/>
                  <a:ext cx="1026360" cy="1801"/>
                </a:xfrm>
                <a:prstGeom prst="straightConnector1">
                  <a:avLst/>
                </a:prstGeom>
                <a:ln w="25560">
                  <a:solidFill>
                    <a:srgbClr val="2DA2BF"/>
                  </a:solidFill>
                  <a:round/>
                  <a:tailEnd type="triangle" w="med" len="med"/>
                </a:ln>
              </p:spPr>
            </p:cxnSp>
            <p:sp>
              <p:nvSpPr>
                <p:cNvPr id="14" name="CustomShape 81"/>
                <p:cNvSpPr/>
                <p:nvPr/>
              </p:nvSpPr>
              <p:spPr>
                <a:xfrm>
                  <a:off x="4213227" y="2084214"/>
                  <a:ext cx="1026360" cy="397081"/>
                </a:xfrm>
                <a:prstGeom prst="rect">
                  <a:avLst/>
                </a:prstGeom>
              </p:spPr>
              <p:txBody>
                <a:bodyPr lIns="90000" tIns="45000" rIns="90000" bIns="45000"/>
                <a:lstStyle/>
                <a:p>
                  <a:r>
                    <a:rPr lang="en-US" sz="1200" i="1" dirty="0" smtClean="0"/>
                    <a:t>Fin_1</a:t>
                  </a:r>
                  <a:endParaRPr sz="1200" dirty="0"/>
                </a:p>
              </p:txBody>
            </p:sp>
            <p:sp>
              <p:nvSpPr>
                <p:cNvPr id="15" name="CustomShape 82"/>
                <p:cNvSpPr/>
                <p:nvPr/>
              </p:nvSpPr>
              <p:spPr>
                <a:xfrm>
                  <a:off x="4157402" y="2793127"/>
                  <a:ext cx="1087853" cy="395279"/>
                </a:xfrm>
                <a:prstGeom prst="rect">
                  <a:avLst/>
                </a:prstGeom>
              </p:spPr>
              <p:txBody>
                <a:bodyPr lIns="90000" tIns="45000" rIns="90000" bIns="45000"/>
                <a:lstStyle/>
                <a:p>
                  <a:r>
                    <a:rPr lang="en-US" sz="1200" i="1" dirty="0" err="1" smtClean="0"/>
                    <a:t>Fin_nx</a:t>
                  </a:r>
                  <a:endParaRPr sz="1200" dirty="0"/>
                </a:p>
              </p:txBody>
            </p:sp>
            <p:sp>
              <p:nvSpPr>
                <p:cNvPr id="16" name="CustomShape 83"/>
                <p:cNvSpPr/>
                <p:nvPr/>
              </p:nvSpPr>
              <p:spPr>
                <a:xfrm>
                  <a:off x="6193171" y="2084214"/>
                  <a:ext cx="1049383" cy="395281"/>
                </a:xfrm>
                <a:prstGeom prst="rect">
                  <a:avLst/>
                </a:prstGeom>
              </p:spPr>
              <p:txBody>
                <a:bodyPr lIns="90000" tIns="45000" rIns="90000" bIns="45000"/>
                <a:lstStyle/>
                <a:p>
                  <a:r>
                    <a:rPr lang="en-US" sz="1200" i="1" dirty="0" smtClean="0"/>
                    <a:t>Fout_1</a:t>
                  </a:r>
                </a:p>
              </p:txBody>
            </p:sp>
            <p:cxnSp>
              <p:nvCxnSpPr>
                <p:cNvPr id="17" name="Line 77"/>
                <p:cNvCxnSpPr/>
                <p:nvPr/>
              </p:nvCxnSpPr>
              <p:spPr>
                <a:xfrm>
                  <a:off x="6022338" y="2464608"/>
                  <a:ext cx="1026360" cy="1801"/>
                </a:xfrm>
                <a:prstGeom prst="straightConnector1">
                  <a:avLst/>
                </a:prstGeom>
                <a:ln w="25560">
                  <a:solidFill>
                    <a:srgbClr val="2DA2BF"/>
                  </a:solidFill>
                  <a:round/>
                  <a:tailEnd type="triangle" w="med" len="med"/>
                </a:ln>
              </p:spPr>
            </p:cxnSp>
            <p:cxnSp>
              <p:nvCxnSpPr>
                <p:cNvPr id="18" name="Line 77"/>
                <p:cNvCxnSpPr/>
                <p:nvPr/>
              </p:nvCxnSpPr>
              <p:spPr>
                <a:xfrm>
                  <a:off x="4150337" y="3169847"/>
                  <a:ext cx="1026360" cy="1801"/>
                </a:xfrm>
                <a:prstGeom prst="straightConnector1">
                  <a:avLst/>
                </a:prstGeom>
                <a:ln w="25560">
                  <a:solidFill>
                    <a:srgbClr val="2DA2BF"/>
                  </a:solidFill>
                  <a:round/>
                  <a:tailEnd type="triangle" w="med" len="med"/>
                </a:ln>
              </p:spPr>
            </p:cxnSp>
            <p:cxnSp>
              <p:nvCxnSpPr>
                <p:cNvPr id="19" name="Line 77"/>
                <p:cNvCxnSpPr/>
                <p:nvPr/>
              </p:nvCxnSpPr>
              <p:spPr>
                <a:xfrm>
                  <a:off x="6216194" y="3168047"/>
                  <a:ext cx="681220" cy="3601"/>
                </a:xfrm>
                <a:prstGeom prst="straightConnector1">
                  <a:avLst/>
                </a:prstGeom>
                <a:ln w="25560">
                  <a:solidFill>
                    <a:srgbClr val="2DA2BF"/>
                  </a:solidFill>
                  <a:round/>
                  <a:tailEnd type="triangle" w="med" len="med"/>
                </a:ln>
              </p:spPr>
            </p:cxnSp>
          </p:grpSp>
          <p:grpSp>
            <p:nvGrpSpPr>
              <p:cNvPr id="7" name="Grouper 19"/>
              <p:cNvGrpSpPr/>
              <p:nvPr/>
            </p:nvGrpSpPr>
            <p:grpSpPr>
              <a:xfrm>
                <a:off x="5812815" y="4353396"/>
                <a:ext cx="1435370" cy="874868"/>
                <a:chOff x="2410337" y="3997774"/>
                <a:chExt cx="1435370" cy="874868"/>
              </a:xfrm>
            </p:grpSpPr>
            <p:grpSp>
              <p:nvGrpSpPr>
                <p:cNvPr id="8" name="Grouper 106"/>
                <p:cNvGrpSpPr/>
                <p:nvPr/>
              </p:nvGrpSpPr>
              <p:grpSpPr>
                <a:xfrm>
                  <a:off x="2495104" y="3997774"/>
                  <a:ext cx="1350599" cy="874868"/>
                  <a:chOff x="3113526" y="4130051"/>
                  <a:chExt cx="1998797" cy="945704"/>
                </a:xfrm>
              </p:grpSpPr>
              <p:sp>
                <p:nvSpPr>
                  <p:cNvPr id="26" name="CustomShape 76"/>
                  <p:cNvSpPr/>
                  <p:nvPr/>
                </p:nvSpPr>
                <p:spPr>
                  <a:xfrm rot="16200000">
                    <a:off x="3528192" y="4350159"/>
                    <a:ext cx="911873" cy="539319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90000" tIns="45000" rIns="90000" bIns="4500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FFFFFF"/>
                        </a:solidFill>
                        <a:latin typeface="Lucida Sans Unicode"/>
                      </a:rPr>
                      <a:t>Spill-Way</a:t>
                    </a:r>
                    <a:endParaRPr sz="1200" dirty="0"/>
                  </a:p>
                </p:txBody>
              </p:sp>
              <p:cxnSp>
                <p:nvCxnSpPr>
                  <p:cNvPr id="27" name="Line 77"/>
                  <p:cNvCxnSpPr/>
                  <p:nvPr/>
                </p:nvCxnSpPr>
                <p:spPr>
                  <a:xfrm>
                    <a:off x="3113526" y="4417367"/>
                    <a:ext cx="600397" cy="1297"/>
                  </a:xfrm>
                  <a:prstGeom prst="straightConnector1">
                    <a:avLst/>
                  </a:prstGeom>
                  <a:ln w="25560">
                    <a:solidFill>
                      <a:schemeClr val="accent6"/>
                    </a:solidFill>
                    <a:round/>
                    <a:tailEnd type="triangle" w="med" len="med"/>
                  </a:ln>
                </p:spPr>
              </p:cxnSp>
              <p:cxnSp>
                <p:nvCxnSpPr>
                  <p:cNvPr id="28" name="Line 77"/>
                  <p:cNvCxnSpPr/>
                  <p:nvPr/>
                </p:nvCxnSpPr>
                <p:spPr>
                  <a:xfrm>
                    <a:off x="4253787" y="4416069"/>
                    <a:ext cx="600397" cy="1297"/>
                  </a:xfrm>
                  <a:prstGeom prst="straightConnector1">
                    <a:avLst/>
                  </a:prstGeom>
                  <a:ln w="25560">
                    <a:solidFill>
                      <a:schemeClr val="accent6"/>
                    </a:solidFill>
                    <a:round/>
                    <a:tailEnd type="triangle" w="med" len="med"/>
                  </a:ln>
                </p:spPr>
              </p:cxnSp>
              <p:sp>
                <p:nvSpPr>
                  <p:cNvPr id="29" name="CustomShape 81"/>
                  <p:cNvSpPr/>
                  <p:nvPr/>
                </p:nvSpPr>
                <p:spPr>
                  <a:xfrm>
                    <a:off x="3113735" y="4130051"/>
                    <a:ext cx="852389" cy="286018"/>
                  </a:xfrm>
                  <a:prstGeom prst="rect">
                    <a:avLst/>
                  </a:prstGeom>
                </p:spPr>
                <p:txBody>
                  <a:bodyPr lIns="90000" tIns="45000" rIns="90000" bIns="45000"/>
                  <a:lstStyle/>
                  <a:p>
                    <a:r>
                      <a:rPr lang="en-US" sz="1200" i="1" dirty="0" smtClean="0"/>
                      <a:t>Fin1</a:t>
                    </a:r>
                    <a:endParaRPr sz="1200" dirty="0"/>
                  </a:p>
                </p:txBody>
              </p:sp>
              <p:sp>
                <p:nvSpPr>
                  <p:cNvPr id="30" name="CustomShape 81"/>
                  <p:cNvSpPr/>
                  <p:nvPr/>
                </p:nvSpPr>
                <p:spPr>
                  <a:xfrm>
                    <a:off x="4200365" y="4135240"/>
                    <a:ext cx="911958" cy="283424"/>
                  </a:xfrm>
                  <a:prstGeom prst="rect">
                    <a:avLst/>
                  </a:prstGeom>
                </p:spPr>
                <p:txBody>
                  <a:bodyPr lIns="90000" tIns="45000" rIns="90000" bIns="45000"/>
                  <a:lstStyle/>
                  <a:p>
                    <a:r>
                      <a:rPr lang="en-US" sz="1200" i="1" dirty="0" smtClean="0"/>
                      <a:t>Fout1</a:t>
                    </a:r>
                    <a:endParaRPr sz="1200" dirty="0"/>
                  </a:p>
                </p:txBody>
              </p:sp>
            </p:grpSp>
            <p:cxnSp>
              <p:nvCxnSpPr>
                <p:cNvPr id="22" name="Line 77"/>
                <p:cNvCxnSpPr/>
                <p:nvPr/>
              </p:nvCxnSpPr>
              <p:spPr>
                <a:xfrm>
                  <a:off x="2495474" y="4585918"/>
                  <a:ext cx="405692" cy="1200"/>
                </a:xfrm>
                <a:prstGeom prst="straightConnector1">
                  <a:avLst/>
                </a:prstGeom>
                <a:ln w="25560">
                  <a:solidFill>
                    <a:schemeClr val="accent6"/>
                  </a:solidFill>
                  <a:round/>
                  <a:tailEnd type="triangle" w="med" len="med"/>
                </a:ln>
              </p:spPr>
            </p:cxnSp>
            <p:sp>
              <p:nvSpPr>
                <p:cNvPr id="23" name="CustomShape 81"/>
                <p:cNvSpPr/>
                <p:nvPr/>
              </p:nvSpPr>
              <p:spPr>
                <a:xfrm>
                  <a:off x="2410337" y="4585918"/>
                  <a:ext cx="575965" cy="264595"/>
                </a:xfrm>
                <a:prstGeom prst="rect">
                  <a:avLst/>
                </a:prstGeom>
              </p:spPr>
              <p:txBody>
                <a:bodyPr lIns="90000" tIns="45000" rIns="90000" bIns="45000"/>
                <a:lstStyle/>
                <a:p>
                  <a:r>
                    <a:rPr lang="en-US" sz="1200" i="1" dirty="0" smtClean="0"/>
                    <a:t>Fin2</a:t>
                  </a:r>
                  <a:endParaRPr sz="1200" dirty="0"/>
                </a:p>
              </p:txBody>
            </p:sp>
            <p:sp>
              <p:nvSpPr>
                <p:cNvPr id="24" name="CustomShape 81"/>
                <p:cNvSpPr/>
                <p:nvPr/>
              </p:nvSpPr>
              <p:spPr>
                <a:xfrm>
                  <a:off x="3229491" y="4583713"/>
                  <a:ext cx="616216" cy="262195"/>
                </a:xfrm>
                <a:prstGeom prst="rect">
                  <a:avLst/>
                </a:prstGeom>
              </p:spPr>
              <p:txBody>
                <a:bodyPr lIns="90000" tIns="45000" rIns="90000" bIns="45000"/>
                <a:lstStyle/>
                <a:p>
                  <a:r>
                    <a:rPr lang="en-US" sz="1200" i="1" dirty="0" smtClean="0"/>
                    <a:t>Fout2</a:t>
                  </a:r>
                  <a:endParaRPr sz="1200" dirty="0"/>
                </a:p>
              </p:txBody>
            </p:sp>
            <p:cxnSp>
              <p:nvCxnSpPr>
                <p:cNvPr id="25" name="Line 77"/>
                <p:cNvCxnSpPr/>
                <p:nvPr/>
              </p:nvCxnSpPr>
              <p:spPr>
                <a:xfrm>
                  <a:off x="3254989" y="4609249"/>
                  <a:ext cx="405692" cy="1200"/>
                </a:xfrm>
                <a:prstGeom prst="straightConnector1">
                  <a:avLst/>
                </a:prstGeom>
                <a:ln w="25560">
                  <a:solidFill>
                    <a:schemeClr val="accent6"/>
                  </a:solidFill>
                  <a:round/>
                  <a:tailEnd type="triangle" w="med" len="med"/>
                </a:ln>
              </p:spPr>
            </p:cxnSp>
          </p:grpSp>
          <p:grpSp>
            <p:nvGrpSpPr>
              <p:cNvPr id="9" name="Grouper 36"/>
              <p:cNvGrpSpPr/>
              <p:nvPr/>
            </p:nvGrpSpPr>
            <p:grpSpPr>
              <a:xfrm>
                <a:off x="1891631" y="4350547"/>
                <a:ext cx="1435370" cy="874868"/>
                <a:chOff x="2410337" y="3997774"/>
                <a:chExt cx="1435370" cy="874868"/>
              </a:xfrm>
            </p:grpSpPr>
            <p:grpSp>
              <p:nvGrpSpPr>
                <p:cNvPr id="10" name="Grouper 106"/>
                <p:cNvGrpSpPr/>
                <p:nvPr/>
              </p:nvGrpSpPr>
              <p:grpSpPr>
                <a:xfrm>
                  <a:off x="2495104" y="3997774"/>
                  <a:ext cx="1350599" cy="874868"/>
                  <a:chOff x="3113526" y="4130051"/>
                  <a:chExt cx="1998797" cy="945704"/>
                </a:xfrm>
              </p:grpSpPr>
              <p:sp>
                <p:nvSpPr>
                  <p:cNvPr id="43" name="CustomShape 76"/>
                  <p:cNvSpPr/>
                  <p:nvPr/>
                </p:nvSpPr>
                <p:spPr>
                  <a:xfrm rot="16200000">
                    <a:off x="3528192" y="4350159"/>
                    <a:ext cx="911873" cy="539319"/>
                  </a:xfrm>
                  <a:prstGeom prst="rect">
                    <a:avLst/>
                  </a:prstGeom>
                  <a:ln/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lIns="90000" tIns="45000" rIns="90000" bIns="45000" anchor="ctr"/>
                  <a:lstStyle/>
                  <a:p>
                    <a:pPr algn="ctr"/>
                    <a:r>
                      <a:rPr lang="en-US" sz="1200" dirty="0" smtClean="0">
                        <a:solidFill>
                          <a:srgbClr val="FFFFFF"/>
                        </a:solidFill>
                        <a:latin typeface="Lucida Sans Unicode"/>
                      </a:rPr>
                      <a:t>Gate</a:t>
                    </a:r>
                    <a:endParaRPr sz="1200" dirty="0"/>
                  </a:p>
                </p:txBody>
              </p:sp>
              <p:cxnSp>
                <p:nvCxnSpPr>
                  <p:cNvPr id="44" name="Line 77"/>
                  <p:cNvCxnSpPr/>
                  <p:nvPr/>
                </p:nvCxnSpPr>
                <p:spPr>
                  <a:xfrm>
                    <a:off x="3113526" y="4417367"/>
                    <a:ext cx="600397" cy="1297"/>
                  </a:xfrm>
                  <a:prstGeom prst="straightConnector1">
                    <a:avLst/>
                  </a:prstGeom>
                  <a:ln w="25560">
                    <a:solidFill>
                      <a:schemeClr val="accent6"/>
                    </a:solidFill>
                    <a:round/>
                    <a:tailEnd type="triangle" w="med" len="med"/>
                  </a:ln>
                </p:spPr>
              </p:cxnSp>
              <p:cxnSp>
                <p:nvCxnSpPr>
                  <p:cNvPr id="45" name="Line 77"/>
                  <p:cNvCxnSpPr/>
                  <p:nvPr/>
                </p:nvCxnSpPr>
                <p:spPr>
                  <a:xfrm>
                    <a:off x="4253787" y="4416069"/>
                    <a:ext cx="600397" cy="1297"/>
                  </a:xfrm>
                  <a:prstGeom prst="straightConnector1">
                    <a:avLst/>
                  </a:prstGeom>
                  <a:ln w="25560">
                    <a:solidFill>
                      <a:schemeClr val="accent6"/>
                    </a:solidFill>
                    <a:round/>
                    <a:tailEnd type="triangle" w="med" len="med"/>
                  </a:ln>
                </p:spPr>
              </p:cxnSp>
              <p:sp>
                <p:nvSpPr>
                  <p:cNvPr id="46" name="CustomShape 81"/>
                  <p:cNvSpPr/>
                  <p:nvPr/>
                </p:nvSpPr>
                <p:spPr>
                  <a:xfrm>
                    <a:off x="3113735" y="4130051"/>
                    <a:ext cx="852389" cy="286018"/>
                  </a:xfrm>
                  <a:prstGeom prst="rect">
                    <a:avLst/>
                  </a:prstGeom>
                </p:spPr>
                <p:txBody>
                  <a:bodyPr lIns="90000" tIns="45000" rIns="90000" bIns="45000"/>
                  <a:lstStyle/>
                  <a:p>
                    <a:r>
                      <a:rPr lang="en-US" sz="1200" i="1" dirty="0" smtClean="0"/>
                      <a:t>Fin1</a:t>
                    </a:r>
                    <a:endParaRPr sz="1200" dirty="0"/>
                  </a:p>
                </p:txBody>
              </p:sp>
              <p:sp>
                <p:nvSpPr>
                  <p:cNvPr id="47" name="CustomShape 81"/>
                  <p:cNvSpPr/>
                  <p:nvPr/>
                </p:nvSpPr>
                <p:spPr>
                  <a:xfrm>
                    <a:off x="4200365" y="4135240"/>
                    <a:ext cx="911958" cy="283424"/>
                  </a:xfrm>
                  <a:prstGeom prst="rect">
                    <a:avLst/>
                  </a:prstGeom>
                </p:spPr>
                <p:txBody>
                  <a:bodyPr lIns="90000" tIns="45000" rIns="90000" bIns="45000"/>
                  <a:lstStyle/>
                  <a:p>
                    <a:r>
                      <a:rPr lang="en-US" sz="1200" i="1" dirty="0" smtClean="0"/>
                      <a:t>Fout1</a:t>
                    </a:r>
                    <a:endParaRPr sz="1200" dirty="0"/>
                  </a:p>
                </p:txBody>
              </p:sp>
            </p:grpSp>
            <p:cxnSp>
              <p:nvCxnSpPr>
                <p:cNvPr id="39" name="Line 77"/>
                <p:cNvCxnSpPr/>
                <p:nvPr/>
              </p:nvCxnSpPr>
              <p:spPr>
                <a:xfrm>
                  <a:off x="2495474" y="4585918"/>
                  <a:ext cx="405692" cy="1200"/>
                </a:xfrm>
                <a:prstGeom prst="straightConnector1">
                  <a:avLst/>
                </a:prstGeom>
                <a:ln w="25560">
                  <a:solidFill>
                    <a:schemeClr val="accent6"/>
                  </a:solidFill>
                  <a:round/>
                  <a:tailEnd type="triangle" w="med" len="med"/>
                </a:ln>
              </p:spPr>
            </p:cxnSp>
            <p:sp>
              <p:nvSpPr>
                <p:cNvPr id="40" name="CustomShape 81"/>
                <p:cNvSpPr/>
                <p:nvPr/>
              </p:nvSpPr>
              <p:spPr>
                <a:xfrm>
                  <a:off x="2410337" y="4585918"/>
                  <a:ext cx="575965" cy="264595"/>
                </a:xfrm>
                <a:prstGeom prst="rect">
                  <a:avLst/>
                </a:prstGeom>
              </p:spPr>
              <p:txBody>
                <a:bodyPr lIns="90000" tIns="45000" rIns="90000" bIns="45000"/>
                <a:lstStyle/>
                <a:p>
                  <a:r>
                    <a:rPr lang="en-US" sz="1200" i="1" dirty="0" smtClean="0"/>
                    <a:t>Fin2</a:t>
                  </a:r>
                  <a:endParaRPr sz="1200" dirty="0"/>
                </a:p>
              </p:txBody>
            </p:sp>
            <p:sp>
              <p:nvSpPr>
                <p:cNvPr id="41" name="CustomShape 81"/>
                <p:cNvSpPr/>
                <p:nvPr/>
              </p:nvSpPr>
              <p:spPr>
                <a:xfrm>
                  <a:off x="3229491" y="4583713"/>
                  <a:ext cx="616216" cy="262195"/>
                </a:xfrm>
                <a:prstGeom prst="rect">
                  <a:avLst/>
                </a:prstGeom>
              </p:spPr>
              <p:txBody>
                <a:bodyPr lIns="90000" tIns="45000" rIns="90000" bIns="45000"/>
                <a:lstStyle/>
                <a:p>
                  <a:r>
                    <a:rPr lang="en-US" sz="1200" i="1" dirty="0" smtClean="0"/>
                    <a:t>Fout2</a:t>
                  </a:r>
                  <a:endParaRPr sz="1200" dirty="0"/>
                </a:p>
              </p:txBody>
            </p:sp>
            <p:cxnSp>
              <p:nvCxnSpPr>
                <p:cNvPr id="42" name="Line 77"/>
                <p:cNvCxnSpPr/>
                <p:nvPr/>
              </p:nvCxnSpPr>
              <p:spPr>
                <a:xfrm>
                  <a:off x="3254989" y="4609249"/>
                  <a:ext cx="405692" cy="1200"/>
                </a:xfrm>
                <a:prstGeom prst="straightConnector1">
                  <a:avLst/>
                </a:prstGeom>
                <a:ln w="25560">
                  <a:solidFill>
                    <a:schemeClr val="accent6"/>
                  </a:solidFill>
                  <a:round/>
                  <a:tailEnd type="triangle" w="med" len="med"/>
                </a:ln>
              </p:spPr>
            </p:cxnSp>
          </p:grpSp>
          <p:grpSp>
            <p:nvGrpSpPr>
              <p:cNvPr id="11" name="Grouper 47"/>
              <p:cNvGrpSpPr/>
              <p:nvPr/>
            </p:nvGrpSpPr>
            <p:grpSpPr>
              <a:xfrm>
                <a:off x="276357" y="4248403"/>
                <a:ext cx="1561801" cy="1074018"/>
                <a:chOff x="4315650" y="1981285"/>
                <a:chExt cx="2991453" cy="1491064"/>
              </a:xfrm>
            </p:grpSpPr>
            <p:sp>
              <p:nvSpPr>
                <p:cNvPr id="49" name="CustomShape 76"/>
                <p:cNvSpPr/>
                <p:nvPr/>
              </p:nvSpPr>
              <p:spPr>
                <a:xfrm rot="16200000">
                  <a:off x="4967442" y="2253431"/>
                  <a:ext cx="1491064" cy="946771"/>
                </a:xfrm>
                <a:prstGeom prst="rect">
                  <a:avLst/>
                </a:prstGeom>
                <a:solidFill>
                  <a:srgbClr val="2DA2BF"/>
                </a:solidFill>
                <a:ln w="55080">
                  <a:solidFill>
                    <a:srgbClr val="21778D"/>
                  </a:solidFill>
                  <a:round/>
                </a:ln>
              </p:spPr>
              <p:txBody>
                <a:bodyPr lIns="90000" tIns="45000" rIns="90000" bIns="45000" anchor="ctr"/>
                <a:lstStyle/>
                <a:p>
                  <a:pPr algn="ctr"/>
                  <a:r>
                    <a:rPr lang="en-US" sz="1200" dirty="0" smtClean="0">
                      <a:solidFill>
                        <a:srgbClr val="FFFFFF"/>
                      </a:solidFill>
                      <a:latin typeface="Lucida Sans Unicode"/>
                    </a:rPr>
                    <a:t>Sw1D_1B</a:t>
                  </a:r>
                  <a:endParaRPr sz="1200" dirty="0"/>
                </a:p>
              </p:txBody>
            </p:sp>
            <p:cxnSp>
              <p:nvCxnSpPr>
                <p:cNvPr id="50" name="Line 77"/>
                <p:cNvCxnSpPr/>
                <p:nvPr/>
              </p:nvCxnSpPr>
              <p:spPr>
                <a:xfrm flipV="1">
                  <a:off x="4317173" y="2726817"/>
                  <a:ext cx="922416" cy="10707"/>
                </a:xfrm>
                <a:prstGeom prst="straightConnector1">
                  <a:avLst/>
                </a:prstGeom>
                <a:ln w="25560">
                  <a:solidFill>
                    <a:srgbClr val="2DA2BF"/>
                  </a:solidFill>
                  <a:round/>
                  <a:tailEnd type="triangle" w="med" len="med"/>
                </a:ln>
              </p:spPr>
            </p:cxnSp>
            <p:sp>
              <p:nvSpPr>
                <p:cNvPr id="51" name="CustomShape 81"/>
                <p:cNvSpPr/>
                <p:nvPr/>
              </p:nvSpPr>
              <p:spPr>
                <a:xfrm>
                  <a:off x="4315650" y="2365053"/>
                  <a:ext cx="1026360" cy="397081"/>
                </a:xfrm>
                <a:prstGeom prst="rect">
                  <a:avLst/>
                </a:prstGeom>
              </p:spPr>
              <p:txBody>
                <a:bodyPr lIns="90000" tIns="45000" rIns="90000" bIns="45000"/>
                <a:lstStyle/>
                <a:p>
                  <a:r>
                    <a:rPr lang="en-US" sz="1200" i="1" dirty="0" smtClean="0"/>
                    <a:t>Fin</a:t>
                  </a:r>
                  <a:endParaRPr sz="1200" dirty="0"/>
                </a:p>
              </p:txBody>
            </p:sp>
            <p:sp>
              <p:nvSpPr>
                <p:cNvPr id="52" name="CustomShape 83"/>
                <p:cNvSpPr/>
                <p:nvPr/>
              </p:nvSpPr>
              <p:spPr>
                <a:xfrm>
                  <a:off x="6257720" y="2377488"/>
                  <a:ext cx="1049383" cy="395281"/>
                </a:xfrm>
                <a:prstGeom prst="rect">
                  <a:avLst/>
                </a:prstGeom>
              </p:spPr>
              <p:txBody>
                <a:bodyPr lIns="90000" tIns="45000" rIns="90000" bIns="45000"/>
                <a:lstStyle/>
                <a:p>
                  <a:r>
                    <a:rPr lang="en-US" sz="1200" i="1" dirty="0" err="1" smtClean="0"/>
                    <a:t>Fout</a:t>
                  </a:r>
                  <a:endParaRPr lang="en-US" sz="1200" i="1" dirty="0" smtClean="0"/>
                </a:p>
              </p:txBody>
            </p:sp>
            <p:cxnSp>
              <p:nvCxnSpPr>
                <p:cNvPr id="53" name="Line 77"/>
                <p:cNvCxnSpPr/>
                <p:nvPr/>
              </p:nvCxnSpPr>
              <p:spPr>
                <a:xfrm>
                  <a:off x="6022340" y="2717092"/>
                  <a:ext cx="1026360" cy="1801"/>
                </a:xfrm>
                <a:prstGeom prst="straightConnector1">
                  <a:avLst/>
                </a:prstGeom>
                <a:ln w="25560">
                  <a:solidFill>
                    <a:srgbClr val="2DA2BF"/>
                  </a:solidFill>
                  <a:round/>
                  <a:tailEnd type="triangle" w="med" len="med"/>
                </a:ln>
              </p:spPr>
            </p:cxnSp>
          </p:grpSp>
          <p:sp>
            <p:nvSpPr>
              <p:cNvPr id="54" name="CustomShape 83"/>
              <p:cNvSpPr/>
              <p:nvPr/>
            </p:nvSpPr>
            <p:spPr>
              <a:xfrm>
                <a:off x="4831377" y="4810924"/>
                <a:ext cx="847758" cy="317819"/>
              </a:xfrm>
              <a:prstGeom prst="rect">
                <a:avLst/>
              </a:prstGeom>
            </p:spPr>
            <p:txBody>
              <a:bodyPr lIns="90000" tIns="45000" rIns="90000" bIns="45000"/>
              <a:lstStyle/>
              <a:p>
                <a:r>
                  <a:rPr lang="en-US" sz="1200" i="1" dirty="0" err="1" smtClean="0"/>
                  <a:t>Fout_nx</a:t>
                </a:r>
                <a:endParaRPr lang="en-US" sz="1200" i="1" dirty="0" smtClean="0"/>
              </a:p>
            </p:txBody>
          </p:sp>
          <p:cxnSp>
            <p:nvCxnSpPr>
              <p:cNvPr id="55" name="Connecteur en angle 54"/>
              <p:cNvCxnSpPr/>
              <p:nvPr/>
            </p:nvCxnSpPr>
            <p:spPr>
              <a:xfrm flipV="1">
                <a:off x="1703250" y="4581668"/>
                <a:ext cx="273518" cy="196739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er 55"/>
              <p:cNvGrpSpPr/>
              <p:nvPr/>
            </p:nvGrpSpPr>
            <p:grpSpPr>
              <a:xfrm>
                <a:off x="1835779" y="4580371"/>
                <a:ext cx="3657584" cy="931813"/>
                <a:chOff x="1672888" y="1945577"/>
                <a:chExt cx="3843357" cy="931813"/>
              </a:xfrm>
            </p:grpSpPr>
            <p:cxnSp>
              <p:nvCxnSpPr>
                <p:cNvPr id="57" name="Connecteur droit 56"/>
                <p:cNvCxnSpPr/>
                <p:nvPr/>
              </p:nvCxnSpPr>
              <p:spPr>
                <a:xfrm>
                  <a:off x="5217071" y="1945577"/>
                  <a:ext cx="299174" cy="129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" name="Grouper 236"/>
                <p:cNvGrpSpPr/>
                <p:nvPr/>
              </p:nvGrpSpPr>
              <p:grpSpPr>
                <a:xfrm>
                  <a:off x="1672888" y="1945577"/>
                  <a:ext cx="3842563" cy="931813"/>
                  <a:chOff x="1672888" y="1945577"/>
                  <a:chExt cx="3842563" cy="931813"/>
                </a:xfrm>
              </p:grpSpPr>
              <p:cxnSp>
                <p:nvCxnSpPr>
                  <p:cNvPr id="59" name="Connecteur droit 58"/>
                  <p:cNvCxnSpPr/>
                  <p:nvPr/>
                </p:nvCxnSpPr>
                <p:spPr>
                  <a:xfrm rot="5400000">
                    <a:off x="5050340" y="2409100"/>
                    <a:ext cx="928634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Connecteur droit 59"/>
                  <p:cNvCxnSpPr/>
                  <p:nvPr/>
                </p:nvCxnSpPr>
                <p:spPr>
                  <a:xfrm rot="10800000">
                    <a:off x="1675269" y="2875005"/>
                    <a:ext cx="3840182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cteur droit 60"/>
                  <p:cNvCxnSpPr/>
                  <p:nvPr/>
                </p:nvCxnSpPr>
                <p:spPr>
                  <a:xfrm rot="5400000" flipH="1" flipV="1">
                    <a:off x="1386230" y="2589144"/>
                    <a:ext cx="574904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necteur droit avec flèche 61"/>
                  <p:cNvCxnSpPr/>
                  <p:nvPr/>
                </p:nvCxnSpPr>
                <p:spPr>
                  <a:xfrm>
                    <a:off x="1675269" y="2301692"/>
                    <a:ext cx="138609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3" name="Connecteur en angle 62"/>
              <p:cNvCxnSpPr/>
              <p:nvPr/>
            </p:nvCxnSpPr>
            <p:spPr>
              <a:xfrm flipV="1">
                <a:off x="3141975" y="4581668"/>
                <a:ext cx="579300" cy="38723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63"/>
              <p:cNvCxnSpPr/>
              <p:nvPr/>
            </p:nvCxnSpPr>
            <p:spPr>
              <a:xfrm>
                <a:off x="3093416" y="4966071"/>
                <a:ext cx="299174" cy="1297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/>
              <p:cNvCxnSpPr/>
              <p:nvPr/>
            </p:nvCxnSpPr>
            <p:spPr>
              <a:xfrm rot="5400000">
                <a:off x="2915314" y="5430388"/>
                <a:ext cx="928634" cy="1588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65"/>
              <p:cNvCxnSpPr/>
              <p:nvPr/>
            </p:nvCxnSpPr>
            <p:spPr>
              <a:xfrm rot="10800000">
                <a:off x="276361" y="5897087"/>
                <a:ext cx="3102477" cy="794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/>
              <p:cNvCxnSpPr/>
              <p:nvPr/>
            </p:nvCxnSpPr>
            <p:spPr>
              <a:xfrm rot="5400000" flipH="1" flipV="1">
                <a:off x="-267156" y="5353572"/>
                <a:ext cx="1087029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er 67"/>
              <p:cNvGrpSpPr/>
              <p:nvPr/>
            </p:nvGrpSpPr>
            <p:grpSpPr>
              <a:xfrm>
                <a:off x="3662302" y="4615139"/>
                <a:ext cx="3655317" cy="1282740"/>
                <a:chOff x="1672887" y="1830214"/>
                <a:chExt cx="3842564" cy="1047173"/>
              </a:xfrm>
            </p:grpSpPr>
            <p:cxnSp>
              <p:nvCxnSpPr>
                <p:cNvPr id="69" name="Connecteur droit 68"/>
                <p:cNvCxnSpPr/>
                <p:nvPr/>
              </p:nvCxnSpPr>
              <p:spPr>
                <a:xfrm>
                  <a:off x="5141728" y="1835067"/>
                  <a:ext cx="372136" cy="654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er 236"/>
                <p:cNvGrpSpPr/>
                <p:nvPr/>
              </p:nvGrpSpPr>
              <p:grpSpPr>
                <a:xfrm>
                  <a:off x="1672887" y="1830214"/>
                  <a:ext cx="3842564" cy="1047173"/>
                  <a:chOff x="1672887" y="1830214"/>
                  <a:chExt cx="3842564" cy="1047173"/>
                </a:xfrm>
              </p:grpSpPr>
              <p:cxnSp>
                <p:nvCxnSpPr>
                  <p:cNvPr id="71" name="Connecteur droit 70"/>
                  <p:cNvCxnSpPr/>
                  <p:nvPr/>
                </p:nvCxnSpPr>
                <p:spPr>
                  <a:xfrm rot="16200000" flipH="1">
                    <a:off x="4991868" y="2352210"/>
                    <a:ext cx="1043993" cy="2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Connecteur droit 71"/>
                  <p:cNvCxnSpPr/>
                  <p:nvPr/>
                </p:nvCxnSpPr>
                <p:spPr>
                  <a:xfrm rot="10800000">
                    <a:off x="1675269" y="2875002"/>
                    <a:ext cx="3840182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3" name="Connecteur droit 72"/>
                  <p:cNvCxnSpPr/>
                  <p:nvPr/>
                </p:nvCxnSpPr>
                <p:spPr>
                  <a:xfrm rot="5400000" flipH="1" flipV="1">
                    <a:off x="1348030" y="2552529"/>
                    <a:ext cx="649715" cy="2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5" name="Forme 74"/>
              <p:cNvCxnSpPr>
                <a:stCxn id="54" idx="2"/>
              </p:cNvCxnSpPr>
              <p:nvPr/>
            </p:nvCxnSpPr>
            <p:spPr>
              <a:xfrm rot="5400000" flipH="1" flipV="1">
                <a:off x="5319803" y="4550594"/>
                <a:ext cx="513602" cy="642696"/>
              </a:xfrm>
              <a:prstGeom prst="bentConnector4">
                <a:avLst>
                  <a:gd name="adj1" fmla="val -44509"/>
                  <a:gd name="adj2" fmla="val 62177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Forme 75"/>
              <p:cNvCxnSpPr/>
              <p:nvPr/>
            </p:nvCxnSpPr>
            <p:spPr>
              <a:xfrm rot="5400000" flipH="1" flipV="1">
                <a:off x="7230744" y="4500528"/>
                <a:ext cx="148141" cy="729474"/>
              </a:xfrm>
              <a:prstGeom prst="bentConnector2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Grouper 76"/>
              <p:cNvGrpSpPr/>
              <p:nvPr/>
            </p:nvGrpSpPr>
            <p:grpSpPr>
              <a:xfrm>
                <a:off x="5897584" y="4766244"/>
                <a:ext cx="3251096" cy="745940"/>
                <a:chOff x="1672453" y="1802894"/>
                <a:chExt cx="3842999" cy="1074496"/>
              </a:xfrm>
            </p:grpSpPr>
            <p:cxnSp>
              <p:nvCxnSpPr>
                <p:cNvPr id="78" name="Connecteur droit 77"/>
                <p:cNvCxnSpPr/>
                <p:nvPr/>
              </p:nvCxnSpPr>
              <p:spPr>
                <a:xfrm>
                  <a:off x="5141728" y="1835067"/>
                  <a:ext cx="372136" cy="6547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" name="Grouper 236"/>
                <p:cNvGrpSpPr/>
                <p:nvPr/>
              </p:nvGrpSpPr>
              <p:grpSpPr>
                <a:xfrm>
                  <a:off x="1672453" y="1802894"/>
                  <a:ext cx="3842999" cy="1074496"/>
                  <a:chOff x="1672453" y="1802894"/>
                  <a:chExt cx="3842999" cy="1074496"/>
                </a:xfrm>
              </p:grpSpPr>
              <p:cxnSp>
                <p:nvCxnSpPr>
                  <p:cNvPr id="80" name="Connecteur droit 79"/>
                  <p:cNvCxnSpPr/>
                  <p:nvPr/>
                </p:nvCxnSpPr>
                <p:spPr>
                  <a:xfrm rot="5400000">
                    <a:off x="4978999" y="2337759"/>
                    <a:ext cx="1071318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Connecteur droit 80"/>
                  <p:cNvCxnSpPr/>
                  <p:nvPr/>
                </p:nvCxnSpPr>
                <p:spPr>
                  <a:xfrm rot="10800000">
                    <a:off x="1675269" y="2875005"/>
                    <a:ext cx="3840182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Connecteur droit 81"/>
                  <p:cNvCxnSpPr/>
                  <p:nvPr/>
                </p:nvCxnSpPr>
                <p:spPr>
                  <a:xfrm rot="5400000" flipH="1" flipV="1">
                    <a:off x="1386230" y="2589144"/>
                    <a:ext cx="574904" cy="1588"/>
                  </a:xfrm>
                  <a:prstGeom prst="line">
                    <a:avLst/>
                  </a:prstGeom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Connecteur droit avec flèche 82"/>
                  <p:cNvCxnSpPr/>
                  <p:nvPr/>
                </p:nvCxnSpPr>
                <p:spPr>
                  <a:xfrm rot="16200000" flipV="1">
                    <a:off x="1551579" y="2178003"/>
                    <a:ext cx="244564" cy="281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  <p:sp>
        <p:nvSpPr>
          <p:cNvPr id="90" name="Rectangle 2"/>
          <p:cNvSpPr txBox="1">
            <a:spLocks noChangeArrowheads="1"/>
          </p:cNvSpPr>
          <p:nvPr/>
        </p:nvSpPr>
        <p:spPr>
          <a:xfrm>
            <a:off x="143646" y="4274932"/>
            <a:ext cx="2106526" cy="48006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411480" marR="0" lvl="1" indent="-308610" algn="l" defTabSz="457200" rtl="0" eaLnBrk="1" fontAlgn="auto" latinLnBrk="0" hangingPunct="1">
              <a:lnSpc>
                <a:spcPct val="95000"/>
              </a:lnSpc>
              <a:spcBef>
                <a:spcPct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pl-PL" sz="1900" dirty="0" err="1" smtClean="0">
                <a:solidFill>
                  <a:srgbClr val="000000"/>
                </a:solidFill>
                <a:latin typeface="Arial" pitchFamily="-1" charset="0"/>
                <a:cs typeface="+mn-cs"/>
              </a:rPr>
              <a:t>Example</a:t>
            </a: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-1" charset="0"/>
                <a:ea typeface="+mn-ea"/>
                <a:cs typeface="+mn-cs"/>
              </a:rPr>
              <a:t> schema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0" y="125506"/>
            <a:ext cx="6624918" cy="1311275"/>
          </a:xfrm>
        </p:spPr>
        <p:txBody>
          <a:bodyPr/>
          <a:lstStyle/>
          <a:p>
            <a:r>
              <a:rPr lang="de-DE" sz="2800" dirty="0" err="1" smtClean="0">
                <a:solidFill>
                  <a:schemeClr val="tx1"/>
                </a:solidFill>
              </a:rPr>
              <a:t>Canal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Application</a:t>
            </a:r>
            <a:r>
              <a:rPr lang="de-DE" sz="2800" dirty="0" smtClean="0">
                <a:solidFill>
                  <a:schemeClr val="tx1"/>
                </a:solidFill>
              </a:rPr>
              <a:t> in </a:t>
            </a:r>
            <a:r>
              <a:rPr lang="de-DE" sz="2800" dirty="0" err="1" smtClean="0">
                <a:solidFill>
                  <a:schemeClr val="tx1"/>
                </a:solidFill>
              </a:rPr>
              <a:t>Multiscale</a:t>
            </a:r>
            <a:r>
              <a:rPr lang="de-DE" sz="2800" dirty="0" smtClean="0">
                <a:solidFill>
                  <a:schemeClr val="tx1"/>
                </a:solidFill>
              </a:rPr>
              <a:t> </a:t>
            </a:r>
            <a:r>
              <a:rPr lang="de-DE" sz="2800" dirty="0" err="1" smtClean="0">
                <a:solidFill>
                  <a:schemeClr val="tx1"/>
                </a:solidFill>
              </a:rPr>
              <a:t>Application</a:t>
            </a:r>
            <a:r>
              <a:rPr lang="de-DE" sz="2800" dirty="0" smtClean="0">
                <a:solidFill>
                  <a:schemeClr val="tx1"/>
                </a:solidFill>
              </a:rPr>
              <a:t> Designer</a:t>
            </a:r>
            <a:r>
              <a:rPr lang="pl-PL" sz="2800" dirty="0" smtClean="0">
                <a:solidFill>
                  <a:schemeClr val="tx1"/>
                </a:solidFill>
              </a:rPr>
              <a:t> (MAD)</a:t>
            </a:r>
            <a:r>
              <a:rPr lang="de-DE" dirty="0" smtClean="0">
                <a:solidFill>
                  <a:schemeClr val="tx1"/>
                </a:solidFill>
              </a:rPr>
              <a:t/>
            </a:r>
            <a:br>
              <a:rPr lang="de-DE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12" name="Symbol zastępczy zawartości 11" descr="canaly2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208714"/>
            <a:ext cx="9129426" cy="50576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dirty="0" smtClean="0"/>
              <a:t>Canal Application in Experiment Workbench</a:t>
            </a:r>
            <a:endParaRPr lang="pl-PL" sz="3600" dirty="0"/>
          </a:p>
        </p:txBody>
      </p:sp>
      <p:pic>
        <p:nvPicPr>
          <p:cNvPr id="6" name="Symbol zastępczy zawartości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948" y="1233189"/>
            <a:ext cx="7779775" cy="4957217"/>
          </a:xfrm>
        </p:spPr>
      </p:pic>
      <p:sp>
        <p:nvSpPr>
          <p:cNvPr id="5" name="Symbol zastępczy stopki 4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Mapper Project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00309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42938" y="0"/>
            <a:ext cx="6192837" cy="1182688"/>
          </a:xfrm>
        </p:spPr>
        <p:txBody>
          <a:bodyPr/>
          <a:lstStyle/>
          <a:p>
            <a:pPr eaLnBrk="1" hangingPunct="1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</a:tabLst>
            </a:pPr>
            <a:r>
              <a:rPr lang="de-DE" sz="3600" smtClean="0">
                <a:latin typeface="Arial" charset="0"/>
              </a:rPr>
              <a:t>Plan</a:t>
            </a: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6799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287338" indent="-287338" hangingPunct="1">
              <a:lnSpc>
                <a:spcPct val="100000"/>
              </a:lnSpc>
              <a:buClr>
                <a:schemeClr val="tx1"/>
              </a:buClr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pitchFamily="32" charset="0"/>
              </a:rPr>
              <a:t>Objectives and Requirements</a:t>
            </a:r>
          </a:p>
          <a:p>
            <a:pPr marL="287338" indent="-287338" hangingPunct="1">
              <a:lnSpc>
                <a:spcPct val="100000"/>
              </a:lnSpc>
              <a:buClr>
                <a:schemeClr val="tx1"/>
              </a:buClr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600" dirty="0" smtClean="0">
                <a:solidFill>
                  <a:srgbClr val="000000"/>
                </a:solidFill>
                <a:latin typeface="Calibri" pitchFamily="32" charset="0"/>
              </a:rPr>
              <a:t>Idea of  </a:t>
            </a:r>
            <a:r>
              <a:rPr lang="en-US" sz="3600" dirty="0" err="1" smtClean="0">
                <a:solidFill>
                  <a:srgbClr val="000000"/>
                </a:solidFill>
                <a:latin typeface="Calibri" pitchFamily="32" charset="0"/>
              </a:rPr>
              <a:t>Multiscale</a:t>
            </a:r>
            <a:r>
              <a:rPr lang="en-US" sz="3600" dirty="0" smtClean="0">
                <a:solidFill>
                  <a:srgbClr val="000000"/>
                </a:solidFill>
                <a:latin typeface="Calibri" pitchFamily="32" charset="0"/>
              </a:rPr>
              <a:t> Programming </a:t>
            </a:r>
            <a:r>
              <a:rPr lang="en-US" sz="3600" dirty="0">
                <a:solidFill>
                  <a:srgbClr val="000000"/>
                </a:solidFill>
                <a:latin typeface="Calibri" pitchFamily="32" charset="0"/>
              </a:rPr>
              <a:t>and Execution </a:t>
            </a:r>
            <a:r>
              <a:rPr lang="en-US" sz="3600" dirty="0" smtClean="0">
                <a:solidFill>
                  <a:srgbClr val="000000"/>
                </a:solidFill>
                <a:latin typeface="Calibri" pitchFamily="32" charset="0"/>
              </a:rPr>
              <a:t>Tools</a:t>
            </a:r>
            <a:endParaRPr lang="en-US" sz="3600" dirty="0">
              <a:solidFill>
                <a:srgbClr val="000000"/>
              </a:solidFill>
              <a:latin typeface="Calibri" pitchFamily="32" charset="0"/>
            </a:endParaRPr>
          </a:p>
          <a:p>
            <a:pPr marL="287338" indent="-287338" hangingPunct="1">
              <a:lnSpc>
                <a:spcPct val="100000"/>
              </a:lnSpc>
              <a:buClrTx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600" dirty="0">
                <a:solidFill>
                  <a:srgbClr val="000000"/>
                </a:solidFill>
                <a:latin typeface="Calibri" pitchFamily="32" charset="0"/>
              </a:rPr>
              <a:t>Summary of </a:t>
            </a:r>
            <a:r>
              <a:rPr lang="en-US" sz="3600" dirty="0" smtClean="0">
                <a:solidFill>
                  <a:srgbClr val="000000"/>
                </a:solidFill>
              </a:rPr>
              <a:t>efficiency evaluation</a:t>
            </a:r>
            <a:endParaRPr lang="en-US" sz="3600" dirty="0" smtClean="0">
              <a:solidFill>
                <a:srgbClr val="000000"/>
              </a:solidFill>
              <a:latin typeface="Calibri" pitchFamily="32" charset="0"/>
            </a:endParaRPr>
          </a:p>
          <a:p>
            <a:pPr marL="287338" indent="-287338" hangingPunct="1">
              <a:lnSpc>
                <a:spcPct val="100000"/>
              </a:lnSpc>
              <a:buClrTx/>
              <a:buFont typeface="Arial" charset="0"/>
              <a:buChar char="•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r>
              <a:rPr lang="en-US" sz="3600" dirty="0" smtClean="0">
                <a:solidFill>
                  <a:srgbClr val="000000"/>
                </a:solidFill>
              </a:rPr>
              <a:t>Short example based on Irrigation Canal application (thanks to B. </a:t>
            </a:r>
            <a:r>
              <a:rPr lang="en-US" sz="3600" dirty="0" err="1" smtClean="0">
                <a:solidFill>
                  <a:srgbClr val="000000"/>
                </a:solidFill>
              </a:rPr>
              <a:t>Chopard</a:t>
            </a:r>
            <a:r>
              <a:rPr lang="en-US" sz="3600" dirty="0" smtClean="0">
                <a:solidFill>
                  <a:srgbClr val="000000"/>
                </a:solidFill>
              </a:rPr>
              <a:t> and M. Ben </a:t>
            </a:r>
            <a:r>
              <a:rPr lang="en-US" sz="3600" dirty="0" err="1" smtClean="0">
                <a:solidFill>
                  <a:srgbClr val="000000"/>
                </a:solidFill>
              </a:rPr>
              <a:t>Belgacem</a:t>
            </a:r>
            <a:r>
              <a:rPr lang="en-US" sz="3600" dirty="0" smtClean="0">
                <a:solidFill>
                  <a:srgbClr val="000000"/>
                </a:solidFill>
              </a:rPr>
              <a:t> from University of Geneva)</a:t>
            </a:r>
            <a:endParaRPr lang="en-US" sz="3600" dirty="0">
              <a:solidFill>
                <a:srgbClr val="000000"/>
              </a:solidFill>
              <a:latin typeface="Calibri" pitchFamily="32" charset="0"/>
            </a:endParaRPr>
          </a:p>
          <a:p>
            <a:pPr marL="287338" indent="-287338" hangingPunct="1">
              <a:lnSpc>
                <a:spcPct val="100000"/>
              </a:lnSpc>
              <a:buClrTx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</a:tabLst>
            </a:pPr>
            <a:endParaRPr lang="en-US" sz="2400" dirty="0">
              <a:solidFill>
                <a:srgbClr val="000000"/>
              </a:solidFill>
              <a:latin typeface="Calibri" pitchFamily="32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" y="152400"/>
            <a:ext cx="6759388" cy="1311275"/>
          </a:xfrm>
        </p:spPr>
        <p:txBody>
          <a:bodyPr/>
          <a:lstStyle/>
          <a:p>
            <a:r>
              <a:rPr lang="de-DE" sz="2400" dirty="0" err="1" smtClean="0">
                <a:solidFill>
                  <a:schemeClr val="tx1"/>
                </a:solidFill>
              </a:rPr>
              <a:t>Loosely</a:t>
            </a:r>
            <a:r>
              <a:rPr lang="de-DE" sz="2400" dirty="0" smtClean="0">
                <a:solidFill>
                  <a:schemeClr val="tx1"/>
                </a:solidFill>
              </a:rPr>
              <a:t> </a:t>
            </a:r>
            <a:r>
              <a:rPr lang="pl-PL" sz="2400" dirty="0" err="1">
                <a:solidFill>
                  <a:schemeClr val="tx1"/>
                </a:solidFill>
              </a:rPr>
              <a:t>C</a:t>
            </a:r>
            <a:r>
              <a:rPr lang="de-DE" sz="2400" dirty="0" err="1" smtClean="0">
                <a:solidFill>
                  <a:schemeClr val="tx1"/>
                </a:solidFill>
              </a:rPr>
              <a:t>oupled</a:t>
            </a:r>
            <a:r>
              <a:rPr lang="de-DE" sz="2400" dirty="0" smtClean="0">
                <a:solidFill>
                  <a:schemeClr val="tx1"/>
                </a:solidFill>
              </a:rPr>
              <a:t>  </a:t>
            </a:r>
            <a:r>
              <a:rPr lang="pl-PL" sz="2400" dirty="0" err="1">
                <a:solidFill>
                  <a:schemeClr val="tx1"/>
                </a:solidFill>
              </a:rPr>
              <a:t>E</a:t>
            </a:r>
            <a:r>
              <a:rPr lang="de-DE" sz="2400" dirty="0" err="1" smtClean="0">
                <a:solidFill>
                  <a:schemeClr val="tx1"/>
                </a:solidFill>
              </a:rPr>
              <a:t>xample</a:t>
            </a:r>
            <a:r>
              <a:rPr lang="de-DE" sz="2400" dirty="0" smtClean="0">
                <a:solidFill>
                  <a:schemeClr val="tx1"/>
                </a:solidFill>
              </a:rPr>
              <a:t> - Nano Polymer </a:t>
            </a:r>
            <a:r>
              <a:rPr lang="pl-PL" sz="2400" dirty="0" err="1">
                <a:solidFill>
                  <a:schemeClr val="tx1"/>
                </a:solidFill>
              </a:rPr>
              <a:t>S</a:t>
            </a:r>
            <a:r>
              <a:rPr lang="de-DE" sz="2400" dirty="0" err="1" smtClean="0">
                <a:solidFill>
                  <a:schemeClr val="tx1"/>
                </a:solidFill>
              </a:rPr>
              <a:t>imulation</a:t>
            </a:r>
            <a:r>
              <a:rPr lang="de-DE" sz="2400" dirty="0" smtClean="0">
                <a:solidFill>
                  <a:schemeClr val="tx1"/>
                </a:solidFill>
              </a:rPr>
              <a:t> in M</a:t>
            </a:r>
            <a:r>
              <a:rPr lang="pl-PL" sz="2400" dirty="0" smtClean="0">
                <a:solidFill>
                  <a:schemeClr val="tx1"/>
                </a:solidFill>
              </a:rPr>
              <a:t>AD</a:t>
            </a:r>
            <a:r>
              <a:rPr lang="de-DE" dirty="0" smtClean="0">
                <a:solidFill>
                  <a:schemeClr val="tx1"/>
                </a:solidFill>
              </a:rPr>
              <a:t/>
            </a:r>
            <a:br>
              <a:rPr lang="de-DE" dirty="0" smtClean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8" name="Symbol zastępczy zawartości 7" descr="nano2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118413"/>
            <a:ext cx="8525436" cy="5561830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3644" y="0"/>
            <a:ext cx="6612218" cy="1311275"/>
          </a:xfrm>
        </p:spPr>
        <p:txBody>
          <a:bodyPr/>
          <a:lstStyle/>
          <a:p>
            <a:r>
              <a:rPr lang="en-US" sz="2800" dirty="0" smtClean="0"/>
              <a:t>Summary: </a:t>
            </a:r>
            <a:r>
              <a:rPr lang="pl-PL" sz="2800" dirty="0" err="1" smtClean="0"/>
              <a:t>Relevant</a:t>
            </a:r>
            <a:r>
              <a:rPr lang="pl-PL" sz="2800" dirty="0" smtClean="0"/>
              <a:t> </a:t>
            </a:r>
            <a:r>
              <a:rPr lang="pl-PL" sz="2800" dirty="0"/>
              <a:t>W</a:t>
            </a:r>
            <a:r>
              <a:rPr lang="pl-PL" sz="2800" dirty="0" smtClean="0"/>
              <a:t>orkshop </a:t>
            </a:r>
            <a:r>
              <a:rPr lang="pl-PL" sz="2800" dirty="0" err="1"/>
              <a:t>T</a:t>
            </a:r>
            <a:r>
              <a:rPr lang="pl-PL" sz="2800" dirty="0" err="1" smtClean="0"/>
              <a:t>opics</a:t>
            </a:r>
            <a:endParaRPr lang="pl-PL" sz="2800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173979" y="1179597"/>
            <a:ext cx="8228013" cy="4678362"/>
          </a:xfrm>
        </p:spPr>
        <p:txBody>
          <a:bodyPr/>
          <a:lstStyle/>
          <a:p>
            <a:r>
              <a:rPr lang="en-US" sz="2000" dirty="0" smtClean="0"/>
              <a:t>Multi-scale </a:t>
            </a:r>
            <a:r>
              <a:rPr lang="en-US" sz="2000" dirty="0"/>
              <a:t>simulations with </a:t>
            </a:r>
            <a:r>
              <a:rPr lang="en-US" sz="2000" dirty="0" smtClean="0"/>
              <a:t>workflows</a:t>
            </a:r>
          </a:p>
          <a:p>
            <a:pPr lvl="1"/>
            <a:r>
              <a:rPr lang="en-US" sz="1800" dirty="0" smtClean="0"/>
              <a:t>loosely, tightly and hybrid type of processing</a:t>
            </a:r>
            <a:endParaRPr lang="en-US" sz="1800" dirty="0"/>
          </a:p>
          <a:p>
            <a:r>
              <a:rPr lang="en-US" sz="2000" dirty="0"/>
              <a:t>Interoperability of workflows and distributed computing </a:t>
            </a:r>
            <a:r>
              <a:rPr lang="en-US" sz="2000" dirty="0" smtClean="0"/>
              <a:t>infrastructures</a:t>
            </a:r>
          </a:p>
          <a:p>
            <a:pPr lvl="1"/>
            <a:r>
              <a:rPr lang="en-US" sz="1800" dirty="0" smtClean="0"/>
              <a:t>Infrastructure independent </a:t>
            </a:r>
            <a:r>
              <a:rPr lang="en-US" sz="1800" dirty="0" err="1" smtClean="0"/>
              <a:t>GridSpace</a:t>
            </a:r>
            <a:r>
              <a:rPr lang="en-US" sz="1800" dirty="0" smtClean="0"/>
              <a:t> Experiment</a:t>
            </a:r>
            <a:endParaRPr lang="en-US" sz="1800" dirty="0"/>
          </a:p>
          <a:p>
            <a:r>
              <a:rPr lang="en-US" sz="2000" dirty="0" smtClean="0"/>
              <a:t>Sharing </a:t>
            </a:r>
            <a:r>
              <a:rPr lang="en-US" sz="2000" dirty="0"/>
              <a:t>workflows within and among </a:t>
            </a:r>
            <a:r>
              <a:rPr lang="en-US" sz="2000" dirty="0" smtClean="0"/>
              <a:t>communities</a:t>
            </a:r>
          </a:p>
          <a:p>
            <a:pPr lvl="1"/>
            <a:r>
              <a:rPr lang="en-US" sz="1800" dirty="0" smtClean="0"/>
              <a:t>MAPPER Memory for storing information models and application structure</a:t>
            </a:r>
          </a:p>
          <a:p>
            <a:pPr lvl="1"/>
            <a:r>
              <a:rPr lang="en-US" sz="1800" dirty="0" smtClean="0"/>
              <a:t>Web based interface of all tools =&gt; accessibility</a:t>
            </a:r>
          </a:p>
          <a:p>
            <a:pPr lvl="1"/>
            <a:r>
              <a:rPr lang="en-US" sz="1800" dirty="0" smtClean="0"/>
              <a:t>Sharing experiments in  </a:t>
            </a:r>
            <a:r>
              <a:rPr lang="en-US" sz="1800" dirty="0" err="1" smtClean="0"/>
              <a:t>GridSpace</a:t>
            </a:r>
            <a:r>
              <a:rPr lang="en-US" sz="1800" dirty="0" smtClean="0"/>
              <a:t> Experiment Workbench </a:t>
            </a:r>
            <a:endParaRPr lang="en-US" sz="1800" dirty="0"/>
          </a:p>
          <a:p>
            <a:r>
              <a:rPr lang="en-US" sz="2000" dirty="0" smtClean="0"/>
              <a:t>Uptake </a:t>
            </a:r>
            <a:r>
              <a:rPr lang="en-US" sz="2000" dirty="0"/>
              <a:t>and sustainability of workflows and workflow </a:t>
            </a:r>
            <a:r>
              <a:rPr lang="en-US" sz="2000" dirty="0" smtClean="0"/>
              <a:t>system</a:t>
            </a:r>
          </a:p>
          <a:p>
            <a:pPr lvl="1"/>
            <a:r>
              <a:rPr lang="en-US" sz="1800" dirty="0" smtClean="0"/>
              <a:t>Reusability of modules </a:t>
            </a:r>
            <a:endParaRPr lang="en-US" sz="1800" dirty="0"/>
          </a:p>
          <a:p>
            <a:pPr lvl="1"/>
            <a:r>
              <a:rPr lang="en-US" sz="1800" dirty="0" smtClean="0"/>
              <a:t>Reusability of connection scheme</a:t>
            </a:r>
          </a:p>
        </p:txBody>
      </p:sp>
      <p:sp>
        <p:nvSpPr>
          <p:cNvPr id="4" name="Symbol zastępczy stopki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Mapper Project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4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l-PL" dirty="0" err="1" smtClean="0"/>
              <a:t>See</a:t>
            </a:r>
            <a:r>
              <a:rPr lang="pl-PL" dirty="0" smtClean="0"/>
              <a:t> </a:t>
            </a:r>
            <a:r>
              <a:rPr lang="pl-PL" dirty="0" err="1" smtClean="0"/>
              <a:t>also</a:t>
            </a:r>
            <a:r>
              <a:rPr lang="pl-PL" dirty="0" smtClean="0"/>
              <a:t>:</a:t>
            </a:r>
            <a:endParaRPr lang="pl-PL" dirty="0"/>
          </a:p>
        </p:txBody>
      </p:sp>
      <p:sp>
        <p:nvSpPr>
          <p:cNvPr id="7" name="Symbol zastępczy zawartości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000" dirty="0"/>
              <a:t>http://</a:t>
            </a:r>
            <a:r>
              <a:rPr lang="pl-PL" sz="2000" dirty="0" smtClean="0"/>
              <a:t>dice.cyfronet.pl</a:t>
            </a:r>
          </a:p>
          <a:p>
            <a:r>
              <a:rPr lang="pl-PL" sz="2000" dirty="0" smtClean="0"/>
              <a:t>http</a:t>
            </a:r>
            <a:r>
              <a:rPr lang="pl-PL" sz="2000" dirty="0"/>
              <a:t>://</a:t>
            </a:r>
            <a:r>
              <a:rPr lang="pl-PL" sz="2000" dirty="0" smtClean="0"/>
              <a:t>dice.cyfronet.pl/projects/details/Mapper</a:t>
            </a:r>
          </a:p>
          <a:p>
            <a:r>
              <a:rPr lang="pl-PL" sz="2000" dirty="0" smtClean="0"/>
              <a:t>E</a:t>
            </a:r>
            <a:r>
              <a:rPr lang="pl-PL" sz="2000" dirty="0"/>
              <a:t>. Ciepiela et al.:  </a:t>
            </a:r>
            <a:r>
              <a:rPr lang="pl-PL" sz="2000" dirty="0" err="1"/>
              <a:t>Exploratory</a:t>
            </a:r>
            <a:r>
              <a:rPr lang="pl-PL" sz="2000" dirty="0"/>
              <a:t> Programming in the Virtual </a:t>
            </a:r>
            <a:r>
              <a:rPr lang="pl-PL" sz="2000" dirty="0" err="1"/>
              <a:t>Laboratory</a:t>
            </a:r>
            <a:r>
              <a:rPr lang="pl-PL" sz="2000" dirty="0"/>
              <a:t>, </a:t>
            </a:r>
            <a:r>
              <a:rPr lang="pl-PL" sz="2000" dirty="0" err="1"/>
              <a:t>Proceedings</a:t>
            </a:r>
            <a:r>
              <a:rPr lang="pl-PL" sz="2000" dirty="0"/>
              <a:t> of the International </a:t>
            </a:r>
            <a:r>
              <a:rPr lang="pl-PL" sz="2000" dirty="0" err="1"/>
              <a:t>Multiconference</a:t>
            </a:r>
            <a:r>
              <a:rPr lang="pl-PL" sz="2000" dirty="0"/>
              <a:t> on </a:t>
            </a:r>
            <a:r>
              <a:rPr lang="pl-PL" sz="2000" dirty="0" err="1"/>
              <a:t>Computer</a:t>
            </a:r>
            <a:r>
              <a:rPr lang="pl-PL" sz="2000" dirty="0"/>
              <a:t> Science and Information Technology p. 621–628, 2010  </a:t>
            </a:r>
            <a:endParaRPr lang="pl-PL" sz="2000" dirty="0" smtClean="0"/>
          </a:p>
          <a:p>
            <a:r>
              <a:rPr lang="pl-PL" sz="2000" dirty="0" smtClean="0"/>
              <a:t>K</a:t>
            </a:r>
            <a:r>
              <a:rPr lang="pl-PL" sz="2000" dirty="0"/>
              <a:t>. Rycerz and M. Bubak: Component </a:t>
            </a:r>
            <a:r>
              <a:rPr lang="pl-PL" sz="2000" dirty="0" err="1"/>
              <a:t>Approach</a:t>
            </a:r>
            <a:r>
              <a:rPr lang="pl-PL" sz="2000" dirty="0"/>
              <a:t> to Distributed </a:t>
            </a:r>
            <a:r>
              <a:rPr lang="pl-PL" sz="2000" dirty="0" err="1"/>
              <a:t>Multiscale</a:t>
            </a:r>
            <a:r>
              <a:rPr lang="pl-PL" sz="2000" dirty="0"/>
              <a:t> </a:t>
            </a:r>
            <a:r>
              <a:rPr lang="pl-PL" sz="2000" dirty="0" err="1"/>
              <a:t>Simulations</a:t>
            </a:r>
            <a:r>
              <a:rPr lang="pl-PL" sz="2000" dirty="0"/>
              <a:t>, SIMULTECH 2011, </a:t>
            </a:r>
            <a:r>
              <a:rPr lang="pl-PL" sz="2000" dirty="0" err="1"/>
              <a:t>Noordwijkerhout</a:t>
            </a:r>
            <a:r>
              <a:rPr lang="pl-PL" sz="2000" dirty="0"/>
              <a:t>, pp. 122-127, The </a:t>
            </a:r>
            <a:r>
              <a:rPr lang="pl-PL" sz="2000" dirty="0" err="1"/>
              <a:t>Netherlands</a:t>
            </a:r>
            <a:r>
              <a:rPr lang="pl-PL" sz="2000" dirty="0"/>
              <a:t>, 29-31 </a:t>
            </a:r>
            <a:r>
              <a:rPr lang="pl-PL" sz="2000" dirty="0" err="1"/>
              <a:t>July</a:t>
            </a:r>
            <a:r>
              <a:rPr lang="pl-PL" sz="2000" dirty="0"/>
              <a:t>, </a:t>
            </a:r>
            <a:r>
              <a:rPr lang="pl-PL" sz="2000" dirty="0" smtClean="0"/>
              <a:t>2011</a:t>
            </a:r>
          </a:p>
          <a:p>
            <a:r>
              <a:rPr lang="pl-PL" sz="2000" dirty="0" smtClean="0"/>
              <a:t>K</a:t>
            </a:r>
            <a:r>
              <a:rPr lang="pl-PL" sz="2000" dirty="0"/>
              <a:t>. Rycerz et al.: </a:t>
            </a:r>
            <a:r>
              <a:rPr lang="pl-PL" sz="2000" dirty="0" err="1"/>
              <a:t>An</a:t>
            </a:r>
            <a:r>
              <a:rPr lang="pl-PL" sz="2000" dirty="0"/>
              <a:t> Environment for Programming and </a:t>
            </a:r>
            <a:r>
              <a:rPr lang="pl-PL" sz="2000" dirty="0" err="1"/>
              <a:t>Execution</a:t>
            </a:r>
            <a:r>
              <a:rPr lang="pl-PL" sz="2000" dirty="0"/>
              <a:t> of </a:t>
            </a:r>
            <a:r>
              <a:rPr lang="pl-PL" sz="2000" dirty="0" err="1"/>
              <a:t>Multiscale</a:t>
            </a:r>
            <a:r>
              <a:rPr lang="pl-PL" sz="2000" dirty="0"/>
              <a:t> Applications, ACM </a:t>
            </a:r>
            <a:r>
              <a:rPr lang="pl-PL" sz="2000" dirty="0" err="1"/>
              <a:t>Transactions</a:t>
            </a:r>
            <a:r>
              <a:rPr lang="pl-PL" sz="2000" dirty="0"/>
              <a:t> on </a:t>
            </a:r>
            <a:r>
              <a:rPr lang="pl-PL" sz="2000" dirty="0" err="1"/>
              <a:t>Modeling</a:t>
            </a:r>
            <a:r>
              <a:rPr lang="pl-PL" sz="2000" dirty="0"/>
              <a:t> and </a:t>
            </a:r>
            <a:r>
              <a:rPr lang="pl-PL" sz="2000" dirty="0" err="1"/>
              <a:t>Computer</a:t>
            </a:r>
            <a:r>
              <a:rPr lang="pl-PL" sz="2000" dirty="0"/>
              <a:t> </a:t>
            </a:r>
            <a:r>
              <a:rPr lang="pl-PL" sz="2000" dirty="0" err="1"/>
              <a:t>Simulation</a:t>
            </a:r>
            <a:r>
              <a:rPr lang="pl-PL" sz="2000" dirty="0"/>
              <a:t>, in  </a:t>
            </a:r>
            <a:r>
              <a:rPr lang="pl-PL" sz="2000" dirty="0" err="1"/>
              <a:t>review</a:t>
            </a:r>
            <a:r>
              <a:rPr lang="pl-PL" sz="2000" dirty="0"/>
              <a:t/>
            </a:r>
            <a:br>
              <a:rPr lang="pl-PL" sz="2000" dirty="0"/>
            </a:br>
            <a:endParaRPr lang="pl-PL" sz="2000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Mapper Project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3644" y="0"/>
            <a:ext cx="6612218" cy="1311275"/>
          </a:xfrm>
        </p:spPr>
        <p:txBody>
          <a:bodyPr/>
          <a:lstStyle/>
          <a:p>
            <a:r>
              <a:rPr lang="pl-PL" dirty="0" err="1" smtClean="0"/>
              <a:t>Relevant</a:t>
            </a:r>
            <a:r>
              <a:rPr lang="pl-PL" dirty="0"/>
              <a:t> W</a:t>
            </a:r>
            <a:r>
              <a:rPr lang="pl-PL" dirty="0" smtClean="0"/>
              <a:t>orkshop </a:t>
            </a:r>
            <a:r>
              <a:rPr lang="pl-PL" dirty="0" err="1"/>
              <a:t>T</a:t>
            </a:r>
            <a:r>
              <a:rPr lang="pl-PL" dirty="0" err="1" smtClean="0"/>
              <a:t>opics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287267" y="1527555"/>
            <a:ext cx="8228013" cy="4678362"/>
          </a:xfrm>
        </p:spPr>
        <p:txBody>
          <a:bodyPr/>
          <a:lstStyle/>
          <a:p>
            <a:r>
              <a:rPr lang="en-US" dirty="0" smtClean="0"/>
              <a:t>Multi-scale </a:t>
            </a:r>
            <a:r>
              <a:rPr lang="en-US" dirty="0"/>
              <a:t>simulations with workflows</a:t>
            </a:r>
          </a:p>
          <a:p>
            <a:r>
              <a:rPr lang="en-US" dirty="0"/>
              <a:t>Interoperability of workflows and distributed computing infrastructures</a:t>
            </a:r>
          </a:p>
          <a:p>
            <a:r>
              <a:rPr lang="en-US" dirty="0" smtClean="0"/>
              <a:t>Sharing </a:t>
            </a:r>
            <a:r>
              <a:rPr lang="en-US" dirty="0"/>
              <a:t>workflows within and among communities</a:t>
            </a:r>
          </a:p>
          <a:p>
            <a:r>
              <a:rPr lang="en-US" dirty="0" smtClean="0"/>
              <a:t>Uptake </a:t>
            </a:r>
            <a:r>
              <a:rPr lang="en-US" dirty="0"/>
              <a:t>and sustainability of workflows and workflow systems</a:t>
            </a:r>
            <a:endParaRPr lang="pl-PL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pPr>
              <a:defRPr/>
            </a:pPr>
            <a:r>
              <a:rPr lang="de-DE" smtClean="0"/>
              <a:t>Mapper Project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29480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O</a:t>
            </a:r>
            <a:r>
              <a:rPr lang="en-US" smtClean="0"/>
              <a:t>bjectives</a:t>
            </a:r>
          </a:p>
        </p:txBody>
      </p:sp>
      <p:sp>
        <p:nvSpPr>
          <p:cNvPr id="13315" name="Symbol zastępczy zawartości 2"/>
          <p:cNvSpPr>
            <a:spLocks noGrp="1"/>
          </p:cNvSpPr>
          <p:nvPr>
            <p:ph idx="1"/>
          </p:nvPr>
        </p:nvSpPr>
        <p:spPr>
          <a:xfrm>
            <a:off x="0" y="1142440"/>
            <a:ext cx="4052047" cy="4678363"/>
          </a:xfrm>
        </p:spPr>
        <p:txBody>
          <a:bodyPr/>
          <a:lstStyle/>
          <a:p>
            <a:r>
              <a:rPr lang="en-US" sz="1600" dirty="0" smtClean="0"/>
              <a:t>Design and implement an environment for composing </a:t>
            </a:r>
            <a:r>
              <a:rPr lang="en-US" sz="1600" dirty="0" err="1" smtClean="0"/>
              <a:t>multiscale</a:t>
            </a:r>
            <a:r>
              <a:rPr lang="en-US" sz="1600" dirty="0" smtClean="0"/>
              <a:t> simulations from single scale models </a:t>
            </a:r>
            <a:endParaRPr lang="en-US" sz="2000" dirty="0" smtClean="0"/>
          </a:p>
          <a:p>
            <a:pPr lvl="1"/>
            <a:r>
              <a:rPr lang="en-US" sz="1600" dirty="0" smtClean="0"/>
              <a:t>encapsulated as scientific software components</a:t>
            </a:r>
          </a:p>
          <a:p>
            <a:pPr lvl="1"/>
            <a:r>
              <a:rPr lang="en-US" sz="1600" dirty="0" smtClean="0"/>
              <a:t>distributed in various European   e-Infrastructures </a:t>
            </a:r>
          </a:p>
          <a:p>
            <a:pPr lvl="1"/>
            <a:r>
              <a:rPr lang="en-US" sz="1600" dirty="0" smtClean="0"/>
              <a:t>supporting loosely coupled and tightly coupled paradigm  </a:t>
            </a:r>
          </a:p>
          <a:p>
            <a:r>
              <a:rPr lang="en-US" sz="1600" dirty="0" smtClean="0"/>
              <a:t>Support composition of simulation models:</a:t>
            </a:r>
          </a:p>
          <a:p>
            <a:pPr lvl="1"/>
            <a:r>
              <a:rPr lang="pl-PL" sz="1600" dirty="0" smtClean="0"/>
              <a:t>u</a:t>
            </a:r>
            <a:r>
              <a:rPr lang="en-US" sz="1600" dirty="0" smtClean="0"/>
              <a:t>sing scripting approach</a:t>
            </a:r>
          </a:p>
          <a:p>
            <a:pPr lvl="1"/>
            <a:r>
              <a:rPr lang="pl-PL" sz="1600" dirty="0" smtClean="0"/>
              <a:t>b</a:t>
            </a:r>
            <a:r>
              <a:rPr lang="en-US" sz="1600" dirty="0" smtClean="0"/>
              <a:t>y reusable “in-</a:t>
            </a:r>
            <a:r>
              <a:rPr lang="en-US" sz="1600" dirty="0" err="1" smtClean="0"/>
              <a:t>silico</a:t>
            </a:r>
            <a:r>
              <a:rPr lang="en-US" sz="1600" dirty="0" smtClean="0"/>
              <a:t>” experiments </a:t>
            </a:r>
          </a:p>
          <a:p>
            <a:r>
              <a:rPr lang="en-US" sz="1600" dirty="0" smtClean="0"/>
              <a:t>Allow interaction between software components from different e-Infrastructures in a hybrid way.</a:t>
            </a:r>
          </a:p>
          <a:p>
            <a:r>
              <a:rPr lang="en-US" sz="1600" dirty="0" smtClean="0"/>
              <a:t>Measure efficiency of the tools</a:t>
            </a:r>
          </a:p>
          <a:p>
            <a:endParaRPr lang="en-US" sz="1100" dirty="0" smtClean="0"/>
          </a:p>
        </p:txBody>
      </p:sp>
      <p:pic>
        <p:nvPicPr>
          <p:cNvPr id="13317" name="Symbol zastępczy zawartości 4" descr="overalldiagram_finaldraft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67902" y="1255058"/>
            <a:ext cx="4871403" cy="479044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3318" name="Prostokąt 5"/>
          <p:cNvSpPr>
            <a:spLocks noChangeArrowheads="1"/>
          </p:cNvSpPr>
          <p:nvPr/>
        </p:nvSpPr>
        <p:spPr bwMode="auto">
          <a:xfrm>
            <a:off x="3908612" y="2635623"/>
            <a:ext cx="5235388" cy="1335741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mtClean="0"/>
              <a:t>Requirements Analysis</a:t>
            </a:r>
            <a:endParaRPr lang="en-GB" smtClean="0"/>
          </a:p>
        </p:txBody>
      </p:sp>
      <p:sp>
        <p:nvSpPr>
          <p:cNvPr id="18435" name="Symbol zastępczy zawartości 2"/>
          <p:cNvSpPr>
            <a:spLocks noGrp="1"/>
          </p:cNvSpPr>
          <p:nvPr>
            <p:ph idx="1"/>
          </p:nvPr>
        </p:nvSpPr>
        <p:spPr>
          <a:xfrm>
            <a:off x="0" y="1143000"/>
            <a:ext cx="8858250" cy="4678363"/>
          </a:xfrm>
        </p:spPr>
        <p:txBody>
          <a:bodyPr/>
          <a:lstStyle/>
          <a:p>
            <a:r>
              <a:rPr lang="pl-PL" sz="2000" dirty="0" smtClean="0"/>
              <a:t>F</a:t>
            </a:r>
            <a:r>
              <a:rPr lang="en-GB" sz="2000" dirty="0" err="1" smtClean="0"/>
              <a:t>ocus</a:t>
            </a:r>
            <a:r>
              <a:rPr lang="en-GB" sz="2000" dirty="0" smtClean="0"/>
              <a:t> on </a:t>
            </a:r>
            <a:r>
              <a:rPr lang="en-GB" sz="2000" dirty="0" err="1" smtClean="0"/>
              <a:t>multiscale</a:t>
            </a:r>
            <a:r>
              <a:rPr lang="en-GB" sz="2000" dirty="0" smtClean="0"/>
              <a:t> applications that can be described as a set of connected, but independent  single scale modules</a:t>
            </a:r>
            <a:r>
              <a:rPr lang="pl-PL" sz="2000" dirty="0" smtClean="0"/>
              <a:t> and </a:t>
            </a:r>
            <a:r>
              <a:rPr lang="pl-PL" sz="2000" dirty="0" err="1" smtClean="0"/>
              <a:t>mappers</a:t>
            </a:r>
            <a:r>
              <a:rPr lang="pl-PL" sz="2000" dirty="0" smtClean="0"/>
              <a:t> </a:t>
            </a:r>
            <a:r>
              <a:rPr lang="en-US" sz="2000" dirty="0" smtClean="0"/>
              <a:t>(converters)</a:t>
            </a:r>
            <a:endParaRPr lang="pl-PL" sz="1400" dirty="0" smtClean="0"/>
          </a:p>
          <a:p>
            <a:r>
              <a:rPr lang="pl-PL" sz="2000" dirty="0" err="1" smtClean="0"/>
              <a:t>Support</a:t>
            </a:r>
            <a:r>
              <a:rPr lang="pl-PL" sz="2000" dirty="0" smtClean="0"/>
              <a:t> </a:t>
            </a:r>
            <a:r>
              <a:rPr lang="pl-PL" sz="2000" dirty="0" err="1" smtClean="0"/>
              <a:t>describing</a:t>
            </a:r>
            <a:r>
              <a:rPr lang="pl-PL" sz="2000" dirty="0" smtClean="0"/>
              <a:t> </a:t>
            </a:r>
            <a:r>
              <a:rPr lang="pl-PL" sz="2000" dirty="0" err="1" smtClean="0"/>
              <a:t>such</a:t>
            </a:r>
            <a:r>
              <a:rPr lang="pl-PL" sz="2000" dirty="0" smtClean="0"/>
              <a:t> </a:t>
            </a:r>
            <a:r>
              <a:rPr lang="pl-PL" sz="2000" dirty="0" err="1" smtClean="0"/>
              <a:t>applications</a:t>
            </a:r>
            <a:r>
              <a:rPr lang="pl-PL" sz="2000" dirty="0" smtClean="0"/>
              <a:t> in uniform (</a:t>
            </a:r>
            <a:r>
              <a:rPr lang="pl-PL" sz="2000" dirty="0" err="1" smtClean="0"/>
              <a:t>standardized</a:t>
            </a:r>
            <a:r>
              <a:rPr lang="pl-PL" sz="2000" dirty="0" smtClean="0"/>
              <a:t>)</a:t>
            </a:r>
            <a:r>
              <a:rPr lang="en-US" sz="2000" dirty="0" smtClean="0"/>
              <a:t> way</a:t>
            </a:r>
            <a:r>
              <a:rPr lang="pl-PL" sz="2000" dirty="0" smtClean="0"/>
              <a:t> to:</a:t>
            </a:r>
          </a:p>
          <a:p>
            <a:pPr lvl="1"/>
            <a:r>
              <a:rPr lang="pl-PL" sz="1800" dirty="0" err="1" smtClean="0"/>
              <a:t>analyze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</a:t>
            </a:r>
            <a:r>
              <a:rPr lang="pl-PL" sz="1800" dirty="0" smtClean="0"/>
              <a:t> </a:t>
            </a:r>
            <a:r>
              <a:rPr lang="pl-PL" sz="1800" dirty="0" err="1" smtClean="0"/>
              <a:t>behavior</a:t>
            </a:r>
            <a:r>
              <a:rPr lang="pl-PL" sz="1800" dirty="0" smtClean="0"/>
              <a:t> </a:t>
            </a:r>
          </a:p>
          <a:p>
            <a:pPr lvl="1"/>
            <a:r>
              <a:rPr lang="pl-PL" sz="1800" dirty="0" err="1" smtClean="0"/>
              <a:t>support</a:t>
            </a:r>
            <a:r>
              <a:rPr lang="pl-PL" sz="1800" dirty="0" smtClean="0"/>
              <a:t> </a:t>
            </a:r>
            <a:r>
              <a:rPr lang="en-GB" sz="1800" dirty="0" smtClean="0"/>
              <a:t>switch</a:t>
            </a:r>
            <a:r>
              <a:rPr lang="pl-PL" sz="1800" dirty="0" err="1" smtClean="0"/>
              <a:t>ing</a:t>
            </a:r>
            <a:r>
              <a:rPr lang="en-GB" sz="1800" dirty="0" smtClean="0"/>
              <a:t> between different versions of the modules with the same</a:t>
            </a:r>
            <a:r>
              <a:rPr lang="pl-PL" sz="1800" dirty="0" smtClean="0"/>
              <a:t> </a:t>
            </a:r>
            <a:r>
              <a:rPr lang="pl-PL" sz="1800" dirty="0" err="1" smtClean="0"/>
              <a:t>scale</a:t>
            </a:r>
            <a:r>
              <a:rPr lang="pl-PL" sz="1800" dirty="0" smtClean="0"/>
              <a:t> and</a:t>
            </a:r>
            <a:r>
              <a:rPr lang="en-GB" sz="1800" dirty="0" smtClean="0"/>
              <a:t> functionality </a:t>
            </a:r>
            <a:endParaRPr lang="pl-PL" sz="1800" dirty="0" smtClean="0"/>
          </a:p>
          <a:p>
            <a:pPr lvl="1"/>
            <a:r>
              <a:rPr lang="pl-PL" sz="1800" dirty="0" err="1" smtClean="0"/>
              <a:t>support</a:t>
            </a:r>
            <a:r>
              <a:rPr lang="pl-PL" sz="1800" dirty="0" smtClean="0"/>
              <a:t>  </a:t>
            </a:r>
            <a:r>
              <a:rPr lang="pl-PL" sz="1800" dirty="0" err="1" smtClean="0"/>
              <a:t>building</a:t>
            </a:r>
            <a:r>
              <a:rPr lang="pl-PL" sz="1800" dirty="0" smtClean="0"/>
              <a:t> </a:t>
            </a:r>
            <a:r>
              <a:rPr lang="pl-PL" sz="1800" dirty="0" err="1" smtClean="0"/>
              <a:t>different</a:t>
            </a:r>
            <a:r>
              <a:rPr lang="pl-PL" sz="1800" dirty="0" smtClean="0"/>
              <a:t> </a:t>
            </a:r>
            <a:r>
              <a:rPr lang="pl-PL" sz="1800" dirty="0" err="1" smtClean="0"/>
              <a:t>multiscale</a:t>
            </a:r>
            <a:r>
              <a:rPr lang="pl-PL" sz="1800" dirty="0" smtClean="0"/>
              <a:t> </a:t>
            </a:r>
            <a:r>
              <a:rPr lang="pl-PL" sz="1800" dirty="0" err="1" smtClean="0"/>
              <a:t>applications</a:t>
            </a:r>
            <a:r>
              <a:rPr lang="pl-PL" sz="1800" dirty="0" smtClean="0"/>
              <a:t> from the same </a:t>
            </a:r>
            <a:r>
              <a:rPr lang="pl-PL" sz="1800" dirty="0" err="1" smtClean="0"/>
              <a:t>modules</a:t>
            </a:r>
            <a:r>
              <a:rPr lang="pl-PL" sz="1800" dirty="0" smtClean="0"/>
              <a:t> (</a:t>
            </a:r>
            <a:r>
              <a:rPr lang="pl-PL" sz="1800" dirty="0" err="1" smtClean="0"/>
              <a:t>reusability</a:t>
            </a:r>
            <a:r>
              <a:rPr lang="pl-PL" sz="1800" dirty="0" smtClean="0"/>
              <a:t>)</a:t>
            </a:r>
          </a:p>
          <a:p>
            <a:r>
              <a:rPr lang="pl-PL" sz="2000" dirty="0" err="1" smtClean="0"/>
              <a:t>Support</a:t>
            </a:r>
            <a:r>
              <a:rPr lang="pl-PL" sz="2000" dirty="0" smtClean="0"/>
              <a:t> </a:t>
            </a:r>
            <a:r>
              <a:rPr lang="en-GB" sz="2000" dirty="0" smtClean="0"/>
              <a:t>computationally intensive</a:t>
            </a:r>
            <a:r>
              <a:rPr lang="pl-PL" sz="2000" dirty="0" smtClean="0"/>
              <a:t>  </a:t>
            </a:r>
            <a:r>
              <a:rPr lang="pl-PL" sz="2000" dirty="0" err="1" smtClean="0"/>
              <a:t>simulation</a:t>
            </a:r>
            <a:r>
              <a:rPr lang="pl-PL" sz="2000" dirty="0" smtClean="0"/>
              <a:t> </a:t>
            </a:r>
            <a:r>
              <a:rPr lang="pl-PL" sz="2000" dirty="0" err="1" smtClean="0"/>
              <a:t>modules</a:t>
            </a:r>
            <a:r>
              <a:rPr lang="pl-PL" sz="2000" dirty="0" smtClean="0"/>
              <a:t> </a:t>
            </a:r>
          </a:p>
          <a:p>
            <a:pPr lvl="1"/>
            <a:r>
              <a:rPr lang="en-GB" sz="2000" dirty="0" err="1" smtClean="0"/>
              <a:t>requir</a:t>
            </a:r>
            <a:r>
              <a:rPr lang="pl-PL" sz="2000" dirty="0" err="1" smtClean="0"/>
              <a:t>ing</a:t>
            </a:r>
            <a:r>
              <a:rPr lang="en-GB" sz="2000" dirty="0" smtClean="0"/>
              <a:t> HPC</a:t>
            </a:r>
            <a:r>
              <a:rPr lang="pl-PL" sz="2000" dirty="0" smtClean="0"/>
              <a:t> and/</a:t>
            </a:r>
            <a:r>
              <a:rPr lang="pl-PL" sz="2000" dirty="0" err="1" smtClean="0"/>
              <a:t>or</a:t>
            </a:r>
            <a:r>
              <a:rPr lang="pl-PL" sz="2000" dirty="0" smtClean="0"/>
              <a:t> </a:t>
            </a:r>
            <a:r>
              <a:rPr lang="pl-PL" sz="2000" dirty="0" err="1" smtClean="0"/>
              <a:t>Grid</a:t>
            </a:r>
            <a:r>
              <a:rPr lang="en-GB" sz="2000" dirty="0" smtClean="0"/>
              <a:t> resources, </a:t>
            </a:r>
            <a:endParaRPr lang="pl-PL" sz="2000" dirty="0" smtClean="0"/>
          </a:p>
          <a:p>
            <a:pPr lvl="1"/>
            <a:r>
              <a:rPr lang="en-GB" sz="2000" dirty="0" smtClean="0"/>
              <a:t>often implemented as parallel programs</a:t>
            </a:r>
            <a:endParaRPr lang="pl-PL" sz="2000" dirty="0" smtClean="0"/>
          </a:p>
          <a:p>
            <a:r>
              <a:rPr lang="pl-PL" sz="2000" dirty="0" err="1" smtClean="0"/>
              <a:t>Support</a:t>
            </a:r>
            <a:r>
              <a:rPr lang="pl-PL" sz="2000" dirty="0" smtClean="0"/>
              <a:t> </a:t>
            </a:r>
            <a:r>
              <a:rPr lang="pl-PL" sz="2000" dirty="0" err="1" smtClean="0"/>
              <a:t>tight</a:t>
            </a:r>
            <a:r>
              <a:rPr lang="pl-PL" sz="2000" dirty="0" smtClean="0"/>
              <a:t> (with </a:t>
            </a:r>
            <a:r>
              <a:rPr lang="pl-PL" sz="2000" dirty="0" err="1" smtClean="0"/>
              <a:t>loop</a:t>
            </a:r>
            <a:r>
              <a:rPr lang="pl-PL" sz="2000" dirty="0" smtClean="0"/>
              <a:t>), </a:t>
            </a:r>
            <a:r>
              <a:rPr lang="pl-PL" sz="2000" dirty="0" err="1" smtClean="0"/>
              <a:t>loose</a:t>
            </a:r>
            <a:r>
              <a:rPr lang="pl-PL" sz="2000" dirty="0" smtClean="0"/>
              <a:t>  (</a:t>
            </a:r>
            <a:r>
              <a:rPr lang="pl-PL" sz="2000" dirty="0" err="1" smtClean="0"/>
              <a:t>without</a:t>
            </a:r>
            <a:r>
              <a:rPr lang="pl-PL" sz="2000" dirty="0" smtClean="0"/>
              <a:t> </a:t>
            </a:r>
            <a:r>
              <a:rPr lang="pl-PL" sz="2000" dirty="0" err="1" smtClean="0"/>
              <a:t>loop</a:t>
            </a:r>
            <a:r>
              <a:rPr lang="pl-PL" sz="2000" dirty="0" smtClean="0"/>
              <a:t>) </a:t>
            </a:r>
            <a:r>
              <a:rPr lang="pl-PL" sz="2000" dirty="0" err="1" smtClean="0"/>
              <a:t>or</a:t>
            </a:r>
            <a:r>
              <a:rPr lang="pl-PL" sz="2000" dirty="0" smtClean="0"/>
              <a:t> </a:t>
            </a:r>
            <a:r>
              <a:rPr lang="pl-PL" sz="2000" dirty="0" err="1" smtClean="0"/>
              <a:t>hybrid</a:t>
            </a:r>
            <a:r>
              <a:rPr lang="pl-PL" sz="2000" dirty="0" smtClean="0"/>
              <a:t> (</a:t>
            </a:r>
            <a:r>
              <a:rPr lang="pl-PL" sz="2000" dirty="0" err="1" smtClean="0"/>
              <a:t>both</a:t>
            </a:r>
            <a:r>
              <a:rPr lang="pl-PL" sz="2000" dirty="0" smtClean="0"/>
              <a:t>) </a:t>
            </a:r>
            <a:r>
              <a:rPr lang="pl-PL" sz="2000" dirty="0" err="1" smtClean="0"/>
              <a:t>connection</a:t>
            </a:r>
            <a:r>
              <a:rPr lang="pl-PL" sz="2000" dirty="0" smtClean="0"/>
              <a:t> </a:t>
            </a:r>
            <a:r>
              <a:rPr lang="pl-PL" sz="2000" dirty="0" err="1" smtClean="0"/>
              <a:t>modes</a:t>
            </a:r>
            <a:r>
              <a:rPr lang="pl-PL" sz="1800" dirty="0" smtClean="0"/>
              <a:t> </a:t>
            </a:r>
          </a:p>
          <a:p>
            <a:pPr lvl="1"/>
            <a:endParaRPr lang="en-GB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Obraz 1" descr="Opis: http://www.mapper-project.eu/c/wiki/get_page_attachment?p_l_id=10601&amp;nodeId=10532&amp;title=D8.3-evaluation+of+efficiency+%28task+8.5%29&amp;fileName=D8.3-evaluation+of+efficiency+%28task+8.5%29%2Fuser_stages_d8.3_s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03851" y="1582148"/>
            <a:ext cx="5640149" cy="3935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" y="-107950"/>
            <a:ext cx="6586538" cy="1311275"/>
          </a:xfrm>
        </p:spPr>
        <p:txBody>
          <a:bodyPr/>
          <a:lstStyle/>
          <a:p>
            <a:r>
              <a:rPr lang="pl-PL" sz="3200" dirty="0" err="1" smtClean="0"/>
              <a:t>Building</a:t>
            </a:r>
            <a:r>
              <a:rPr lang="pl-PL" sz="3200" dirty="0" smtClean="0"/>
              <a:t> and </a:t>
            </a:r>
            <a:r>
              <a:rPr lang="pl-PL" sz="3200" dirty="0" err="1" smtClean="0"/>
              <a:t>Executing</a:t>
            </a:r>
            <a:r>
              <a:rPr lang="en-US" sz="3200" dirty="0" smtClean="0"/>
              <a:t> </a:t>
            </a:r>
            <a:r>
              <a:rPr lang="pl-PL" sz="3200" dirty="0" err="1" smtClean="0"/>
              <a:t>M</a:t>
            </a:r>
            <a:r>
              <a:rPr lang="en-US" sz="3200" dirty="0" err="1" smtClean="0"/>
              <a:t>ultiscale</a:t>
            </a:r>
            <a:r>
              <a:rPr lang="en-US" sz="3200" dirty="0" smtClean="0"/>
              <a:t> </a:t>
            </a:r>
            <a:r>
              <a:rPr lang="pl-PL" sz="3200" dirty="0" smtClean="0"/>
              <a:t>A</a:t>
            </a:r>
            <a:r>
              <a:rPr lang="en-US" sz="3200" dirty="0" err="1" smtClean="0"/>
              <a:t>pplication</a:t>
            </a:r>
            <a:r>
              <a:rPr lang="en-US" sz="3200" dirty="0" smtClean="0"/>
              <a:t> </a:t>
            </a:r>
            <a:endParaRPr lang="pl-PL" sz="3200" dirty="0"/>
          </a:p>
        </p:txBody>
      </p:sp>
      <p:sp>
        <p:nvSpPr>
          <p:cNvPr id="8" name="Symbol zastępczy zawartości 2"/>
          <p:cNvSpPr txBox="1">
            <a:spLocks/>
          </p:cNvSpPr>
          <p:nvPr/>
        </p:nvSpPr>
        <p:spPr bwMode="auto">
          <a:xfrm>
            <a:off x="0" y="1088492"/>
            <a:ext cx="3625232" cy="509382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49263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49263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–"/>
              <a:defRPr sz="2800">
                <a:solidFill>
                  <a:srgbClr val="000000"/>
                </a:solidFill>
                <a:latin typeface="+mn-lt"/>
                <a:cs typeface="+mn-cs"/>
              </a:defRPr>
            </a:lvl2pPr>
            <a:lvl3pPr marL="1143000" indent="-228600" algn="l" defTabSz="449263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•"/>
              <a:defRPr sz="2400">
                <a:solidFill>
                  <a:srgbClr val="000000"/>
                </a:solidFill>
                <a:latin typeface="+mn-lt"/>
                <a:cs typeface="+mn-cs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–"/>
              <a:defRPr sz="2000">
                <a:solidFill>
                  <a:srgbClr val="000000"/>
                </a:solidFill>
                <a:latin typeface="+mn-lt"/>
                <a:cs typeface="+mn-cs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Char char="»"/>
              <a:defRPr sz="2000">
                <a:solidFill>
                  <a:srgbClr val="000000"/>
                </a:solidFill>
                <a:latin typeface="+mn-lt"/>
                <a:cs typeface="+mn-cs"/>
              </a:defRPr>
            </a:lvl5pPr>
            <a:lvl6pPr marL="25146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6pPr>
            <a:lvl7pPr marL="29718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7pPr>
            <a:lvl8pPr marL="34290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8pPr>
            <a:lvl9pPr marL="3886200" indent="-228600" algn="l" defTabSz="449263" rtl="0" fontAlgn="base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000">
                <a:solidFill>
                  <a:srgbClr val="000000"/>
                </a:solidFill>
                <a:latin typeface="+mn-lt"/>
                <a:cs typeface="+mn-cs"/>
              </a:defRPr>
            </a:lvl9pPr>
          </a:lstStyle>
          <a:p>
            <a:r>
              <a:rPr lang="pl-PL" sz="2000" dirty="0" err="1" smtClean="0"/>
              <a:t>Process</a:t>
            </a:r>
            <a:r>
              <a:rPr lang="pl-PL" sz="2000" dirty="0" smtClean="0"/>
              <a:t> of </a:t>
            </a:r>
            <a:r>
              <a:rPr lang="pl-PL" sz="2000" dirty="0" err="1"/>
              <a:t>c</a:t>
            </a:r>
            <a:r>
              <a:rPr lang="pl-PL" sz="2000" dirty="0" err="1" smtClean="0"/>
              <a:t>onstructing</a:t>
            </a:r>
            <a:r>
              <a:rPr lang="pl-PL" sz="2000" dirty="0" smtClean="0"/>
              <a:t> </a:t>
            </a:r>
            <a:r>
              <a:rPr lang="pl-PL" sz="2000" dirty="0" err="1" smtClean="0"/>
              <a:t>multiscale</a:t>
            </a:r>
            <a:r>
              <a:rPr lang="pl-PL" sz="2000" dirty="0" smtClean="0"/>
              <a:t>  </a:t>
            </a:r>
            <a:r>
              <a:rPr lang="pl-PL" sz="2000" dirty="0" err="1" smtClean="0"/>
              <a:t>application</a:t>
            </a:r>
            <a:r>
              <a:rPr lang="pl-PL" sz="2000" dirty="0" smtClean="0"/>
              <a:t> </a:t>
            </a:r>
            <a:r>
              <a:rPr lang="pl-PL" sz="2000" dirty="0" err="1" smtClean="0"/>
              <a:t>consists</a:t>
            </a:r>
            <a:r>
              <a:rPr lang="pl-PL" sz="2000" dirty="0" smtClean="0"/>
              <a:t> of </a:t>
            </a:r>
            <a:r>
              <a:rPr lang="pl-PL" sz="2000" dirty="0" err="1" smtClean="0"/>
              <a:t>different</a:t>
            </a:r>
            <a:r>
              <a:rPr lang="pl-PL" sz="2000" dirty="0" smtClean="0"/>
              <a:t> </a:t>
            </a:r>
            <a:r>
              <a:rPr lang="pl-PL" sz="2000" dirty="0" err="1" smtClean="0"/>
              <a:t>steps</a:t>
            </a:r>
            <a:endParaRPr lang="pl-PL" sz="1800" dirty="0" smtClean="0"/>
          </a:p>
          <a:p>
            <a:r>
              <a:rPr lang="pl-PL" sz="2000" dirty="0" smtClean="0"/>
              <a:t>Most of </a:t>
            </a:r>
            <a:r>
              <a:rPr lang="pl-PL" sz="2000" dirty="0" err="1" smtClean="0"/>
              <a:t>these</a:t>
            </a:r>
            <a:r>
              <a:rPr lang="pl-PL" sz="2000" dirty="0" smtClean="0"/>
              <a:t> </a:t>
            </a:r>
            <a:r>
              <a:rPr lang="pl-PL" sz="2000" dirty="0" err="1" smtClean="0"/>
              <a:t>steps</a:t>
            </a:r>
            <a:r>
              <a:rPr lang="pl-PL" sz="2000" dirty="0" smtClean="0"/>
              <a:t> </a:t>
            </a:r>
            <a:r>
              <a:rPr lang="pl-PL" sz="2000" dirty="0" err="1" smtClean="0"/>
              <a:t>can</a:t>
            </a:r>
            <a:r>
              <a:rPr lang="pl-PL" sz="2000" dirty="0" smtClean="0"/>
              <a:t> be </a:t>
            </a:r>
            <a:r>
              <a:rPr lang="pl-PL" sz="2000" dirty="0" err="1" smtClean="0"/>
              <a:t>facilitated</a:t>
            </a:r>
            <a:r>
              <a:rPr lang="pl-PL" sz="2000" dirty="0" smtClean="0"/>
              <a:t> by:</a:t>
            </a:r>
          </a:p>
          <a:p>
            <a:pPr lvl="1"/>
            <a:r>
              <a:rPr lang="pl-PL" sz="1800" dirty="0" err="1"/>
              <a:t>c</a:t>
            </a:r>
            <a:r>
              <a:rPr lang="pl-PL" sz="1800" dirty="0" err="1" smtClean="0"/>
              <a:t>ommon</a:t>
            </a:r>
            <a:r>
              <a:rPr lang="pl-PL" sz="1800" dirty="0" smtClean="0"/>
              <a:t>  </a:t>
            </a:r>
            <a:r>
              <a:rPr lang="pl-PL" sz="1800" dirty="0" err="1" smtClean="0"/>
              <a:t>Multiscale</a:t>
            </a:r>
            <a:r>
              <a:rPr lang="pl-PL" sz="1800" dirty="0" smtClean="0"/>
              <a:t> </a:t>
            </a:r>
            <a:r>
              <a:rPr lang="pl-PL" sz="1800" dirty="0" err="1" smtClean="0"/>
              <a:t>Description</a:t>
            </a:r>
            <a:r>
              <a:rPr lang="pl-PL" sz="1800" dirty="0" smtClean="0"/>
              <a:t> Language (MML) </a:t>
            </a:r>
            <a:r>
              <a:rPr lang="pl-PL" sz="1800" dirty="0" smtClean="0"/>
              <a:t>– </a:t>
            </a:r>
            <a:r>
              <a:rPr lang="pl-PL" sz="1800" dirty="0" err="1" smtClean="0"/>
              <a:t>orange</a:t>
            </a:r>
            <a:endParaRPr lang="en-US" sz="1800" dirty="0" smtClean="0"/>
          </a:p>
          <a:p>
            <a:pPr lvl="2"/>
            <a:r>
              <a:rPr lang="en-US" sz="1400" dirty="0" err="1" smtClean="0"/>
              <a:t>UvA</a:t>
            </a:r>
            <a:r>
              <a:rPr lang="en-US" sz="1400" dirty="0" smtClean="0"/>
              <a:t>, Amsterdam</a:t>
            </a:r>
            <a:endParaRPr lang="pl-PL" sz="1400" dirty="0" smtClean="0"/>
          </a:p>
          <a:p>
            <a:pPr lvl="1"/>
            <a:r>
              <a:rPr lang="pl-PL" sz="1800" dirty="0" err="1"/>
              <a:t>p</a:t>
            </a:r>
            <a:r>
              <a:rPr lang="pl-PL" sz="1800" dirty="0" err="1" smtClean="0"/>
              <a:t>rogramming</a:t>
            </a:r>
            <a:r>
              <a:rPr lang="pl-PL" sz="1800" dirty="0" smtClean="0"/>
              <a:t> and </a:t>
            </a:r>
            <a:r>
              <a:rPr lang="pl-PL" sz="1800" dirty="0" err="1" smtClean="0"/>
              <a:t>execution</a:t>
            </a:r>
            <a:r>
              <a:rPr lang="pl-PL" sz="1800" dirty="0" smtClean="0"/>
              <a:t> </a:t>
            </a:r>
            <a:r>
              <a:rPr lang="pl-PL" sz="1800" dirty="0" err="1" smtClean="0"/>
              <a:t>tools</a:t>
            </a:r>
            <a:r>
              <a:rPr lang="pl-PL" sz="1800" dirty="0" smtClean="0"/>
              <a:t> </a:t>
            </a:r>
            <a:r>
              <a:rPr lang="pl-PL" sz="1800" dirty="0" smtClean="0"/>
              <a:t>– </a:t>
            </a:r>
            <a:r>
              <a:rPr lang="pl-PL" sz="1800" dirty="0" err="1" smtClean="0"/>
              <a:t>blue</a:t>
            </a:r>
            <a:endParaRPr lang="en-US" sz="1800" dirty="0" smtClean="0"/>
          </a:p>
          <a:p>
            <a:pPr lvl="2"/>
            <a:r>
              <a:rPr lang="en-US" sz="1400" dirty="0" smtClean="0"/>
              <a:t>CYFRONET, Krakow</a:t>
            </a:r>
            <a:endParaRPr lang="pl-PL" sz="1400" dirty="0" smtClean="0"/>
          </a:p>
          <a:p>
            <a:pPr lvl="1"/>
            <a:r>
              <a:rPr lang="pl-PL" sz="1800" dirty="0"/>
              <a:t>s</a:t>
            </a:r>
            <a:r>
              <a:rPr lang="pl-PL" sz="1800" dirty="0" smtClean="0"/>
              <a:t>ervices </a:t>
            </a:r>
            <a:r>
              <a:rPr lang="pl-PL" sz="1800" dirty="0" err="1" smtClean="0"/>
              <a:t>accessing</a:t>
            </a:r>
            <a:r>
              <a:rPr lang="pl-PL" sz="1800" dirty="0" smtClean="0"/>
              <a:t> </a:t>
            </a:r>
            <a:r>
              <a:rPr lang="pl-PL" sz="1800" dirty="0" err="1" smtClean="0"/>
              <a:t>e-infrastructure</a:t>
            </a:r>
            <a:r>
              <a:rPr lang="pl-PL" sz="1800" dirty="0" smtClean="0"/>
              <a:t> </a:t>
            </a:r>
            <a:r>
              <a:rPr lang="pl-PL" sz="1800" dirty="0" smtClean="0"/>
              <a:t>– </a:t>
            </a:r>
            <a:r>
              <a:rPr lang="pl-PL" sz="1800" dirty="0" err="1" smtClean="0"/>
              <a:t>green</a:t>
            </a:r>
            <a:endParaRPr lang="en-US" sz="1800" dirty="0" smtClean="0"/>
          </a:p>
          <a:p>
            <a:pPr lvl="2"/>
            <a:r>
              <a:rPr lang="en-US" sz="1400" dirty="0" smtClean="0"/>
              <a:t>QCG: PSNC, Poznan</a:t>
            </a:r>
          </a:p>
          <a:p>
            <a:pPr lvl="2"/>
            <a:r>
              <a:rPr lang="en-US" sz="1400" dirty="0" smtClean="0"/>
              <a:t>AHE: University College London</a:t>
            </a:r>
            <a:endParaRPr lang="en-US" sz="1200" dirty="0" smtClean="0"/>
          </a:p>
          <a:p>
            <a:pPr lvl="1">
              <a:buNone/>
            </a:pPr>
            <a:endParaRPr lang="en-US" sz="1400" dirty="0" smtClean="0"/>
          </a:p>
        </p:txBody>
      </p:sp>
      <p:cxnSp>
        <p:nvCxnSpPr>
          <p:cNvPr id="4" name="Łącznik prosty ze strzałką 3"/>
          <p:cNvCxnSpPr/>
          <p:nvPr/>
        </p:nvCxnSpPr>
        <p:spPr bwMode="auto">
          <a:xfrm flipV="1">
            <a:off x="6975335" y="2557085"/>
            <a:ext cx="1092424" cy="283219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xmlns="" val="3155382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600" smtClean="0"/>
              <a:t>Overview of Tools  Architecture</a:t>
            </a:r>
            <a:endParaRPr lang="en-US" sz="3600" smtClean="0"/>
          </a:p>
        </p:txBody>
      </p:sp>
      <p:sp>
        <p:nvSpPr>
          <p:cNvPr id="5" name="Symbol zastępczy zawartości 2"/>
          <p:cNvSpPr>
            <a:spLocks noGrp="1"/>
          </p:cNvSpPr>
          <p:nvPr>
            <p:ph idx="1"/>
          </p:nvPr>
        </p:nvSpPr>
        <p:spPr>
          <a:xfrm>
            <a:off x="-1" y="1213878"/>
            <a:ext cx="2734235" cy="4678362"/>
          </a:xfrm>
        </p:spPr>
        <p:txBody>
          <a:bodyPr/>
          <a:lstStyle/>
          <a:p>
            <a:pPr marL="341313" indent="-341313" eaLnBrk="1" hangingPunct="1">
              <a:buClr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400" b="1" dirty="0" smtClean="0"/>
              <a:t>MAPPER Memory </a:t>
            </a:r>
            <a:r>
              <a:rPr lang="pl-PL" sz="1400" b="1" dirty="0" smtClean="0"/>
              <a:t> (MaMe)    </a:t>
            </a:r>
            <a:r>
              <a:rPr lang="en-US" sz="1400" dirty="0" smtClean="0"/>
              <a:t>a semantics-aware  persistence store to record metadata about models and scales</a:t>
            </a:r>
            <a:endParaRPr lang="pl-PL" sz="1400" dirty="0" smtClean="0"/>
          </a:p>
          <a:p>
            <a:pPr marL="341313" indent="-341313" eaLnBrk="1" hangingPunct="1">
              <a:buClr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400" b="1" dirty="0" smtClean="0"/>
              <a:t>Multiscale Application Designer (MAD)  </a:t>
            </a:r>
            <a:r>
              <a:rPr lang="pl-PL" sz="1400" b="1" dirty="0" smtClean="0"/>
              <a:t>             </a:t>
            </a:r>
            <a:r>
              <a:rPr lang="en-US" sz="1400" dirty="0" smtClean="0"/>
              <a:t>visual composition tool transforming high level </a:t>
            </a:r>
            <a:r>
              <a:rPr lang="pl-PL" sz="1400" dirty="0" smtClean="0"/>
              <a:t>MML </a:t>
            </a:r>
            <a:r>
              <a:rPr lang="en-US" sz="1400" dirty="0" smtClean="0"/>
              <a:t>description into executable experiment</a:t>
            </a:r>
            <a:endParaRPr lang="pl-PL" sz="1400" dirty="0" smtClean="0"/>
          </a:p>
          <a:p>
            <a:pPr marL="341313" indent="-341313" eaLnBrk="1" hangingPunct="1">
              <a:buClr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400" b="1" dirty="0" smtClean="0"/>
              <a:t>GridSpace Experiment Workbench (EW) </a:t>
            </a:r>
            <a:r>
              <a:rPr lang="pl-PL" sz="1400" b="1" dirty="0" smtClean="0"/>
              <a:t>         </a:t>
            </a:r>
            <a:r>
              <a:rPr lang="en-US" sz="1400" dirty="0" smtClean="0"/>
              <a:t>execution and result management on e-infrastructures via interoperability layers</a:t>
            </a:r>
          </a:p>
          <a:p>
            <a:pPr marL="341313" indent="-341313" eaLnBrk="1" hangingPunct="1">
              <a:buClr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1400" b="1" dirty="0" smtClean="0"/>
              <a:t>Provenance – </a:t>
            </a:r>
            <a:r>
              <a:rPr lang="en-US" sz="1400" dirty="0" smtClean="0"/>
              <a:t>recording, storing and </a:t>
            </a:r>
            <a:r>
              <a:rPr lang="en-US" sz="1400" smtClean="0"/>
              <a:t>querying provenance </a:t>
            </a:r>
            <a:r>
              <a:rPr lang="en-US" sz="1400" dirty="0" smtClean="0"/>
              <a:t>of experiment results</a:t>
            </a:r>
          </a:p>
          <a:p>
            <a:pPr marL="341313" indent="-341313" eaLnBrk="1" hangingPunct="1">
              <a:buClrTx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endParaRPr lang="en-GB" sz="1400" dirty="0" smtClean="0"/>
          </a:p>
          <a:p>
            <a:pPr>
              <a:defRPr/>
            </a:pPr>
            <a:endParaRPr lang="en-US" sz="105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43200" y="1339128"/>
            <a:ext cx="6400800" cy="4443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Multiscale</a:t>
            </a:r>
            <a:r>
              <a:rPr lang="en-US" sz="3200" dirty="0" smtClean="0"/>
              <a:t> Modeling Language</a:t>
            </a:r>
          </a:p>
        </p:txBody>
      </p:sp>
      <p:sp>
        <p:nvSpPr>
          <p:cNvPr id="20483" name="Symbol zastępczy zawartości 2"/>
          <p:cNvSpPr>
            <a:spLocks noGrp="1"/>
          </p:cNvSpPr>
          <p:nvPr>
            <p:ph idx="1"/>
          </p:nvPr>
        </p:nvSpPr>
        <p:spPr>
          <a:xfrm>
            <a:off x="169862" y="1225550"/>
            <a:ext cx="4847199" cy="4678363"/>
          </a:xfrm>
        </p:spPr>
        <p:txBody>
          <a:bodyPr/>
          <a:lstStyle/>
          <a:p>
            <a:r>
              <a:rPr lang="en-US" sz="1600" dirty="0" smtClean="0"/>
              <a:t>Uniformly describes </a:t>
            </a:r>
            <a:r>
              <a:rPr lang="en-US" sz="1600" dirty="0" err="1" smtClean="0"/>
              <a:t>multiscale</a:t>
            </a:r>
            <a:r>
              <a:rPr lang="en-US" sz="1600" dirty="0" smtClean="0"/>
              <a:t> models and their computational implementation on abstract level</a:t>
            </a:r>
          </a:p>
          <a:p>
            <a:r>
              <a:rPr lang="en-US" sz="1600" dirty="0" smtClean="0"/>
              <a:t>Two representations</a:t>
            </a:r>
            <a:r>
              <a:rPr lang="pl-PL" sz="1600" dirty="0" smtClean="0"/>
              <a:t>: </a:t>
            </a:r>
            <a:r>
              <a:rPr lang="en-US" sz="1600" dirty="0" smtClean="0"/>
              <a:t>graphical (</a:t>
            </a:r>
            <a:r>
              <a:rPr lang="en-US" sz="1600" dirty="0" err="1" smtClean="0"/>
              <a:t>gMML</a:t>
            </a:r>
            <a:r>
              <a:rPr lang="en-US" sz="1600" dirty="0" smtClean="0"/>
              <a:t>), textual (</a:t>
            </a:r>
            <a:r>
              <a:rPr lang="en-US" sz="1600" dirty="0" err="1" smtClean="0"/>
              <a:t>xMML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 Includes description of</a:t>
            </a:r>
          </a:p>
          <a:p>
            <a:pPr lvl="1"/>
            <a:r>
              <a:rPr lang="en-US" sz="1600" dirty="0" smtClean="0"/>
              <a:t>scale </a:t>
            </a:r>
            <a:r>
              <a:rPr lang="en-US" sz="1600" dirty="0" err="1" smtClean="0"/>
              <a:t>submodules</a:t>
            </a:r>
            <a:endParaRPr lang="en-US" sz="1600" dirty="0" smtClean="0"/>
          </a:p>
          <a:p>
            <a:pPr lvl="1"/>
            <a:r>
              <a:rPr lang="en-US" sz="1600" dirty="0" err="1" smtClean="0"/>
              <a:t>scaleless</a:t>
            </a:r>
            <a:r>
              <a:rPr lang="en-US" sz="1600" dirty="0" smtClean="0"/>
              <a:t> </a:t>
            </a:r>
            <a:r>
              <a:rPr lang="en-US" sz="1600" dirty="0" err="1" smtClean="0"/>
              <a:t>submodules</a:t>
            </a:r>
            <a:r>
              <a:rPr lang="en-US" sz="1600" dirty="0" smtClean="0"/>
              <a:t> (so called </a:t>
            </a:r>
            <a:r>
              <a:rPr lang="en-US" sz="1600" dirty="0" err="1" smtClean="0"/>
              <a:t>mappers</a:t>
            </a:r>
            <a:r>
              <a:rPr lang="en-US" sz="1600" dirty="0" smtClean="0"/>
              <a:t> and filters)</a:t>
            </a:r>
          </a:p>
          <a:p>
            <a:pPr lvl="1"/>
            <a:r>
              <a:rPr lang="en-US" sz="1600" dirty="0" smtClean="0"/>
              <a:t>ports and their operators (for indicating type of connections between modules) </a:t>
            </a:r>
          </a:p>
          <a:p>
            <a:pPr lvl="1"/>
            <a:r>
              <a:rPr lang="en-US" sz="1600" dirty="0" smtClean="0"/>
              <a:t>coupling topology </a:t>
            </a:r>
          </a:p>
          <a:p>
            <a:pPr lvl="1"/>
            <a:r>
              <a:rPr lang="en-US" sz="1600" dirty="0" smtClean="0"/>
              <a:t>Implementation</a:t>
            </a:r>
          </a:p>
          <a:p>
            <a:r>
              <a:rPr lang="en-US" sz="1600" dirty="0" smtClean="0"/>
              <a:t>Developed by </a:t>
            </a:r>
            <a:r>
              <a:rPr lang="en-US" sz="1600" dirty="0" err="1" smtClean="0"/>
              <a:t>Joris</a:t>
            </a:r>
            <a:r>
              <a:rPr lang="en-US" sz="1600" dirty="0" smtClean="0"/>
              <a:t> </a:t>
            </a:r>
            <a:r>
              <a:rPr lang="en-US" sz="1600" dirty="0" err="1" smtClean="0"/>
              <a:t>Bordorff</a:t>
            </a:r>
            <a:r>
              <a:rPr lang="en-US" sz="1600" dirty="0" smtClean="0"/>
              <a:t> and </a:t>
            </a:r>
            <a:r>
              <a:rPr lang="en-US" sz="1600" dirty="0" err="1" smtClean="0"/>
              <a:t>Alfons</a:t>
            </a:r>
            <a:r>
              <a:rPr lang="en-US" sz="1600" dirty="0" smtClean="0"/>
              <a:t> Hoekstra from </a:t>
            </a:r>
            <a:r>
              <a:rPr lang="en-US" sz="1600" dirty="0" err="1" smtClean="0"/>
              <a:t>UvA</a:t>
            </a:r>
            <a:r>
              <a:rPr lang="en-US" sz="1600" dirty="0" smtClean="0"/>
              <a:t>, Amsterdam, </a:t>
            </a:r>
            <a:br>
              <a:rPr lang="en-US" sz="1600" dirty="0" smtClean="0"/>
            </a:br>
            <a:r>
              <a:rPr lang="en-US" sz="1600" dirty="0" smtClean="0"/>
              <a:t>The Netherlands</a:t>
            </a:r>
            <a:endParaRPr lang="en-US" sz="1600" dirty="0" smtClean="0"/>
          </a:p>
          <a:p>
            <a:pPr lvl="1"/>
            <a:endParaRPr lang="en-US" sz="1800" dirty="0" smtClean="0"/>
          </a:p>
        </p:txBody>
      </p:sp>
      <p:pic>
        <p:nvPicPr>
          <p:cNvPr id="2048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7850" y="4303642"/>
            <a:ext cx="4756150" cy="150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ymbol zastępczy zawartości 7"/>
          <p:cNvSpPr txBox="1">
            <a:spLocks/>
          </p:cNvSpPr>
          <p:nvPr/>
        </p:nvSpPr>
        <p:spPr bwMode="auto">
          <a:xfrm>
            <a:off x="5594350" y="1182688"/>
            <a:ext cx="3286125" cy="2144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/>
          <a:lstStyle/>
          <a:p>
            <a:pPr marL="342900" indent="-342900" eaLnBrk="0"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pl-PL" sz="1100" b="1" kern="0" dirty="0" err="1">
                <a:solidFill>
                  <a:srgbClr val="000000"/>
                </a:solidFill>
                <a:latin typeface="+mn-lt"/>
              </a:rPr>
              <a:t>Submodel</a:t>
            </a:r>
            <a:r>
              <a:rPr lang="pl-PL" sz="1100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pl-PL" sz="1100" b="1" kern="0" dirty="0" err="1">
                <a:solidFill>
                  <a:srgbClr val="000000"/>
                </a:solidFill>
                <a:latin typeface="+mn-lt"/>
              </a:rPr>
              <a:t>execution</a:t>
            </a:r>
            <a:r>
              <a:rPr lang="pl-PL" sz="1100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pl-PL" sz="1100" b="1" kern="0" dirty="0" err="1">
                <a:solidFill>
                  <a:srgbClr val="000000"/>
                </a:solidFill>
                <a:latin typeface="+mn-lt"/>
              </a:rPr>
              <a:t>loop</a:t>
            </a:r>
            <a:r>
              <a:rPr lang="pl-PL" sz="1100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pl-PL" sz="1100" b="1" kern="0" dirty="0" err="1">
                <a:solidFill>
                  <a:srgbClr val="000000"/>
                </a:solidFill>
                <a:latin typeface="+mn-lt"/>
              </a:rPr>
              <a:t>in</a:t>
            </a:r>
            <a:r>
              <a:rPr lang="pl-PL" sz="1100" b="1" kern="0" dirty="0">
                <a:solidFill>
                  <a:srgbClr val="000000"/>
                </a:solidFill>
                <a:latin typeface="+mn-lt"/>
              </a:rPr>
              <a:t> </a:t>
            </a:r>
            <a:r>
              <a:rPr lang="pl-PL" sz="1100" b="1" kern="0" dirty="0" err="1">
                <a:solidFill>
                  <a:srgbClr val="000000"/>
                </a:solidFill>
                <a:latin typeface="+mn-lt"/>
              </a:rPr>
              <a:t>pseudocode</a:t>
            </a:r>
            <a:endParaRPr lang="pl-PL" sz="1100" b="1" kern="0" dirty="0">
              <a:solidFill>
                <a:srgbClr val="000000"/>
              </a:solidFill>
              <a:latin typeface="+mn-lt"/>
            </a:endParaRPr>
          </a:p>
          <a:p>
            <a:pPr marL="342900" indent="-342900" eaLnBrk="0"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en-US" sz="1100" kern="0" dirty="0">
                <a:solidFill>
                  <a:srgbClr val="000000"/>
                </a:solidFill>
                <a:latin typeface="+mn-lt"/>
              </a:rPr>
              <a:t>f := </a:t>
            </a:r>
            <a:r>
              <a:rPr lang="en-US" sz="1100" kern="0" dirty="0" err="1">
                <a:solidFill>
                  <a:srgbClr val="000000"/>
                </a:solidFill>
                <a:latin typeface="+mn-lt"/>
              </a:rPr>
              <a:t>finit</a:t>
            </a:r>
            <a:r>
              <a:rPr lang="en-US" sz="1100" kern="0" dirty="0">
                <a:solidFill>
                  <a:srgbClr val="000000"/>
                </a:solidFill>
                <a:latin typeface="+mn-lt"/>
              </a:rPr>
              <a:t> /*initialization*/</a:t>
            </a:r>
          </a:p>
          <a:p>
            <a:pPr marL="342900" indent="-342900" eaLnBrk="0"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en-US" sz="1100" kern="0" dirty="0">
                <a:solidFill>
                  <a:srgbClr val="000000"/>
                </a:solidFill>
                <a:latin typeface="+mn-lt"/>
              </a:rPr>
              <a:t> t := 0 </a:t>
            </a:r>
          </a:p>
          <a:p>
            <a:pPr marL="342900" indent="-342900" eaLnBrk="0"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en-US" sz="1100" kern="0" dirty="0">
                <a:solidFill>
                  <a:srgbClr val="000000"/>
                </a:solidFill>
                <a:latin typeface="+mn-lt"/>
              </a:rPr>
              <a:t>while not EC(f, t): </a:t>
            </a:r>
          </a:p>
          <a:p>
            <a:pPr marL="342900" indent="-342900" eaLnBrk="0"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en-US" sz="1100" kern="0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100" kern="0" dirty="0" err="1">
                <a:solidFill>
                  <a:srgbClr val="000000"/>
                </a:solidFill>
                <a:latin typeface="+mn-lt"/>
              </a:rPr>
              <a:t>Oi</a:t>
            </a:r>
            <a:r>
              <a:rPr lang="en-US" sz="1100" kern="0" dirty="0">
                <a:solidFill>
                  <a:srgbClr val="000000"/>
                </a:solidFill>
                <a:latin typeface="+mn-lt"/>
              </a:rPr>
              <a:t>(f, t) /*intermediate observation*</a:t>
            </a:r>
            <a:r>
              <a:rPr lang="pl-PL" sz="1100" kern="0" dirty="0">
                <a:solidFill>
                  <a:srgbClr val="000000"/>
                </a:solidFill>
                <a:latin typeface="+mn-lt"/>
              </a:rPr>
              <a:t>/</a:t>
            </a:r>
            <a:endParaRPr lang="en-US" sz="1100" kern="0" dirty="0">
              <a:solidFill>
                <a:srgbClr val="000000"/>
              </a:solidFill>
              <a:latin typeface="+mn-lt"/>
            </a:endParaRPr>
          </a:p>
          <a:p>
            <a:pPr marL="342900" indent="-342900" eaLnBrk="0"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en-US" sz="1100" kern="0" dirty="0">
                <a:solidFill>
                  <a:srgbClr val="000000"/>
                </a:solidFill>
                <a:latin typeface="+mn-lt"/>
              </a:rPr>
              <a:t>	f := S(f, t) /*solving step*/</a:t>
            </a:r>
          </a:p>
          <a:p>
            <a:pPr marL="342900" indent="-342900" eaLnBrk="0"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en-US" sz="1100" kern="0" dirty="0">
                <a:solidFill>
                  <a:srgbClr val="000000"/>
                </a:solidFill>
                <a:latin typeface="+mn-lt"/>
              </a:rPr>
              <a:t>	t += theta(f) </a:t>
            </a:r>
          </a:p>
          <a:p>
            <a:pPr marL="342900" indent="-342900" eaLnBrk="0"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en-US" sz="1100" kern="0" dirty="0">
                <a:solidFill>
                  <a:srgbClr val="000000"/>
                </a:solidFill>
                <a:latin typeface="+mn-lt"/>
              </a:rPr>
              <a:t>end </a:t>
            </a:r>
          </a:p>
          <a:p>
            <a:pPr marL="342900" indent="-342900" eaLnBrk="0">
              <a:spcAft>
                <a:spcPts val="600"/>
              </a:spcAft>
              <a:buFont typeface="Times New Roman" pitchFamily="18" charset="0"/>
              <a:buNone/>
              <a:defRPr/>
            </a:pPr>
            <a:r>
              <a:rPr lang="en-US" sz="1100" kern="0" dirty="0">
                <a:solidFill>
                  <a:srgbClr val="000000"/>
                </a:solidFill>
                <a:latin typeface="+mn-lt"/>
              </a:rPr>
              <a:t>Of(f, t) /*final observation*/</a:t>
            </a:r>
          </a:p>
        </p:txBody>
      </p:sp>
      <p:cxnSp>
        <p:nvCxnSpPr>
          <p:cNvPr id="20487" name="Łącznik prosty ze strzałką 9"/>
          <p:cNvCxnSpPr>
            <a:cxnSpLocks noChangeShapeType="1"/>
          </p:cNvCxnSpPr>
          <p:nvPr/>
        </p:nvCxnSpPr>
        <p:spPr bwMode="auto">
          <a:xfrm>
            <a:off x="6867525" y="4268788"/>
            <a:ext cx="500063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stealth" w="med" len="med"/>
          </a:ln>
        </p:spPr>
      </p:cxnSp>
      <p:cxnSp>
        <p:nvCxnSpPr>
          <p:cNvPr id="20488" name="Łącznik prosty ze strzałką 12"/>
          <p:cNvCxnSpPr>
            <a:cxnSpLocks noChangeShapeType="1"/>
          </p:cNvCxnSpPr>
          <p:nvPr/>
        </p:nvCxnSpPr>
        <p:spPr bwMode="auto">
          <a:xfrm>
            <a:off x="6877050" y="3643313"/>
            <a:ext cx="4286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diamond" w="med" len="med"/>
          </a:ln>
        </p:spPr>
      </p:cxnSp>
      <p:cxnSp>
        <p:nvCxnSpPr>
          <p:cNvPr id="20489" name="Łącznik prosty ze strzałką 13"/>
          <p:cNvCxnSpPr>
            <a:cxnSpLocks noChangeShapeType="1"/>
          </p:cNvCxnSpPr>
          <p:nvPr/>
        </p:nvCxnSpPr>
        <p:spPr bwMode="auto">
          <a:xfrm>
            <a:off x="6886575" y="3979863"/>
            <a:ext cx="428625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oval" w="med" len="med"/>
          </a:ln>
        </p:spPr>
      </p:cxnSp>
      <p:grpSp>
        <p:nvGrpSpPr>
          <p:cNvPr id="2" name="Grupa 29"/>
          <p:cNvGrpSpPr>
            <a:grpSpLocks/>
          </p:cNvGrpSpPr>
          <p:nvPr/>
        </p:nvGrpSpPr>
        <p:grpSpPr bwMode="auto">
          <a:xfrm>
            <a:off x="5759450" y="3814763"/>
            <a:ext cx="471488" cy="96837"/>
            <a:chOff x="7072330" y="4078805"/>
            <a:chExt cx="365418" cy="68988"/>
          </a:xfrm>
        </p:grpSpPr>
        <p:grpSp>
          <p:nvGrpSpPr>
            <p:cNvPr id="3" name="Grupa 26"/>
            <p:cNvGrpSpPr>
              <a:grpSpLocks/>
            </p:cNvGrpSpPr>
            <p:nvPr/>
          </p:nvGrpSpPr>
          <p:grpSpPr bwMode="auto">
            <a:xfrm flipV="1">
              <a:off x="7348653" y="4078805"/>
              <a:ext cx="89095" cy="68988"/>
              <a:chOff x="7429520" y="4000504"/>
              <a:chExt cx="285752" cy="285752"/>
            </a:xfrm>
          </p:grpSpPr>
          <p:grpSp>
            <p:nvGrpSpPr>
              <p:cNvPr id="4" name="Grupa 25"/>
              <p:cNvGrpSpPr>
                <a:grpSpLocks/>
              </p:cNvGrpSpPr>
              <p:nvPr/>
            </p:nvGrpSpPr>
            <p:grpSpPr bwMode="auto">
              <a:xfrm>
                <a:off x="7429520" y="4000504"/>
                <a:ext cx="285752" cy="285752"/>
                <a:chOff x="7429520" y="4000504"/>
                <a:chExt cx="285752" cy="285752"/>
              </a:xfrm>
            </p:grpSpPr>
            <p:cxnSp>
              <p:nvCxnSpPr>
                <p:cNvPr id="20506" name="Łącznik prosty 19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429520" y="4000504"/>
                  <a:ext cx="142876" cy="142876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507" name="Łącznik prosty 20"/>
                <p:cNvCxnSpPr>
                  <a:cxnSpLocks noChangeShapeType="1"/>
                </p:cNvCxnSpPr>
                <p:nvPr/>
              </p:nvCxnSpPr>
              <p:spPr bwMode="auto">
                <a:xfrm rot="5400000" flipH="1" flipV="1">
                  <a:off x="7572396" y="4143380"/>
                  <a:ext cx="142876" cy="142876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  <p:cxnSp>
              <p:nvCxnSpPr>
                <p:cNvPr id="20508" name="Łącznik prosty 21"/>
                <p:cNvCxnSpPr>
                  <a:cxnSpLocks noChangeShapeType="1"/>
                </p:cNvCxnSpPr>
                <p:nvPr/>
              </p:nvCxnSpPr>
              <p:spPr bwMode="auto">
                <a:xfrm rot="16200000" flipV="1">
                  <a:off x="7429520" y="4143380"/>
                  <a:ext cx="142876" cy="142876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</p:cxnSp>
          </p:grpSp>
          <p:cxnSp>
            <p:nvCxnSpPr>
              <p:cNvPr id="20505" name="Łącznik prosty 24"/>
              <p:cNvCxnSpPr>
                <a:cxnSpLocks noChangeShapeType="1"/>
              </p:cNvCxnSpPr>
              <p:nvPr/>
            </p:nvCxnSpPr>
            <p:spPr bwMode="auto">
              <a:xfrm rot="16200000" flipV="1">
                <a:off x="7572396" y="4000504"/>
                <a:ext cx="142876" cy="142876"/>
              </a:xfrm>
              <a:prstGeom prst="line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</p:cxnSp>
        </p:grpSp>
        <p:cxnSp>
          <p:nvCxnSpPr>
            <p:cNvPr id="20503" name="Łącznik prosty 28"/>
            <p:cNvCxnSpPr>
              <a:cxnSpLocks noChangeShapeType="1"/>
            </p:cNvCxnSpPr>
            <p:nvPr/>
          </p:nvCxnSpPr>
          <p:spPr bwMode="auto">
            <a:xfrm>
              <a:off x="7072330" y="4117488"/>
              <a:ext cx="2857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grpSp>
        <p:nvGrpSpPr>
          <p:cNvPr id="5" name="Grupa 47"/>
          <p:cNvGrpSpPr>
            <a:grpSpLocks/>
          </p:cNvGrpSpPr>
          <p:nvPr/>
        </p:nvGrpSpPr>
        <p:grpSpPr bwMode="auto">
          <a:xfrm>
            <a:off x="5768975" y="4100513"/>
            <a:ext cx="471488" cy="66675"/>
            <a:chOff x="6975835" y="4336329"/>
            <a:chExt cx="367645" cy="65988"/>
          </a:xfrm>
        </p:grpSpPr>
        <p:cxnSp>
          <p:nvCxnSpPr>
            <p:cNvPr id="20500" name="Łącznik prosty 36"/>
            <p:cNvCxnSpPr>
              <a:cxnSpLocks noChangeShapeType="1"/>
            </p:cNvCxnSpPr>
            <p:nvPr/>
          </p:nvCxnSpPr>
          <p:spPr bwMode="auto">
            <a:xfrm>
              <a:off x="6975835" y="4374037"/>
              <a:ext cx="320511" cy="2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20501" name="Elipsa 30"/>
            <p:cNvSpPr>
              <a:spLocks noChangeArrowheads="1"/>
            </p:cNvSpPr>
            <p:nvPr/>
          </p:nvSpPr>
          <p:spPr bwMode="auto">
            <a:xfrm>
              <a:off x="7286919" y="4336329"/>
              <a:ext cx="56561" cy="6598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2" name="pole tekstowe 42"/>
          <p:cNvSpPr txBox="1">
            <a:spLocks noChangeArrowheads="1"/>
          </p:cNvSpPr>
          <p:nvPr/>
        </p:nvSpPr>
        <p:spPr bwMode="auto">
          <a:xfrm>
            <a:off x="7399338" y="3846513"/>
            <a:ext cx="487362" cy="24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100"/>
              <a:t>Oi</a:t>
            </a:r>
            <a:endParaRPr lang="en-GB" sz="1100"/>
          </a:p>
        </p:txBody>
      </p:sp>
      <p:sp>
        <p:nvSpPr>
          <p:cNvPr id="20493" name="pole tekstowe 43"/>
          <p:cNvSpPr txBox="1">
            <a:spLocks noChangeArrowheads="1"/>
          </p:cNvSpPr>
          <p:nvPr/>
        </p:nvSpPr>
        <p:spPr bwMode="auto">
          <a:xfrm>
            <a:off x="7383463" y="3536950"/>
            <a:ext cx="485775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100"/>
              <a:t>Of</a:t>
            </a:r>
            <a:endParaRPr lang="en-GB" sz="1100"/>
          </a:p>
        </p:txBody>
      </p:sp>
      <p:sp>
        <p:nvSpPr>
          <p:cNvPr id="20494" name="pole tekstowe 44"/>
          <p:cNvSpPr txBox="1">
            <a:spLocks noChangeArrowheads="1"/>
          </p:cNvSpPr>
          <p:nvPr/>
        </p:nvSpPr>
        <p:spPr bwMode="auto">
          <a:xfrm>
            <a:off x="6300788" y="4029075"/>
            <a:ext cx="373062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100"/>
              <a:t>S</a:t>
            </a:r>
            <a:endParaRPr lang="en-GB" sz="1100"/>
          </a:p>
        </p:txBody>
      </p:sp>
      <p:sp>
        <p:nvSpPr>
          <p:cNvPr id="20495" name="pole tekstowe 45"/>
          <p:cNvSpPr txBox="1">
            <a:spLocks noChangeArrowheads="1"/>
          </p:cNvSpPr>
          <p:nvPr/>
        </p:nvSpPr>
        <p:spPr bwMode="auto">
          <a:xfrm>
            <a:off x="6197600" y="3733800"/>
            <a:ext cx="487363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100" dirty="0" err="1"/>
              <a:t>finit</a:t>
            </a:r>
            <a:endParaRPr lang="en-GB" sz="1100" dirty="0"/>
          </a:p>
        </p:txBody>
      </p:sp>
      <p:sp>
        <p:nvSpPr>
          <p:cNvPr id="20496" name="pole tekstowe 46"/>
          <p:cNvSpPr txBox="1">
            <a:spLocks noChangeArrowheads="1"/>
          </p:cNvSpPr>
          <p:nvPr/>
        </p:nvSpPr>
        <p:spPr bwMode="auto">
          <a:xfrm>
            <a:off x="7405688" y="4149725"/>
            <a:ext cx="900112" cy="249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l-PL" sz="1100"/>
              <a:t>undefined</a:t>
            </a:r>
            <a:endParaRPr lang="en-GB" sz="1100"/>
          </a:p>
        </p:txBody>
      </p:sp>
      <p:sp>
        <p:nvSpPr>
          <p:cNvPr id="20497" name="pole tekstowe 48"/>
          <p:cNvSpPr txBox="1">
            <a:spLocks noChangeArrowheads="1"/>
          </p:cNvSpPr>
          <p:nvPr/>
        </p:nvSpPr>
        <p:spPr bwMode="auto">
          <a:xfrm>
            <a:off x="5703888" y="3298825"/>
            <a:ext cx="2417762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l-PL" sz="1100" b="1"/>
              <a:t>Corresponding symbols in gMML</a:t>
            </a:r>
            <a:endParaRPr lang="en-GB" sz="11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Mapper</a:t>
            </a:r>
            <a:r>
              <a:rPr lang="en-US" sz="3200" dirty="0" smtClean="0"/>
              <a:t> Memory</a:t>
            </a:r>
            <a:r>
              <a:rPr lang="pl-PL" sz="3200" dirty="0" smtClean="0"/>
              <a:t> (MaMe)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9"/>
            <a:ext cx="4257676" cy="4679031"/>
          </a:xfrm>
        </p:spPr>
        <p:txBody>
          <a:bodyPr>
            <a:normAutofit fontScale="85000" lnSpcReduction="20000"/>
          </a:bodyPr>
          <a:lstStyle/>
          <a:p>
            <a:r>
              <a:rPr lang="pl-PL" dirty="0" smtClean="0"/>
              <a:t>S</a:t>
            </a:r>
            <a:r>
              <a:rPr lang="en-GB" dirty="0" err="1" smtClean="0"/>
              <a:t>emantics</a:t>
            </a:r>
            <a:r>
              <a:rPr lang="en-GB" dirty="0" smtClean="0"/>
              <a:t>-aware  persistence store </a:t>
            </a:r>
            <a:endParaRPr lang="pl-PL" dirty="0" smtClean="0"/>
          </a:p>
          <a:p>
            <a:r>
              <a:rPr lang="pl-PL" dirty="0" smtClean="0"/>
              <a:t>R</a:t>
            </a:r>
            <a:r>
              <a:rPr lang="en-GB" dirty="0" err="1" smtClean="0"/>
              <a:t>ecord</a:t>
            </a:r>
            <a:r>
              <a:rPr lang="pl-PL" dirty="0" smtClean="0"/>
              <a:t>s</a:t>
            </a:r>
            <a:r>
              <a:rPr lang="en-GB" dirty="0" smtClean="0"/>
              <a:t> MML-based metadata about models and scales</a:t>
            </a:r>
            <a:endParaRPr lang="pl-PL" dirty="0" smtClean="0"/>
          </a:p>
          <a:p>
            <a:r>
              <a:rPr lang="pl-PL" dirty="0" err="1" smtClean="0"/>
              <a:t>Supports</a:t>
            </a:r>
            <a:r>
              <a:rPr lang="en-US" dirty="0" smtClean="0"/>
              <a:t> </a:t>
            </a:r>
            <a:r>
              <a:rPr lang="pl-PL" dirty="0" err="1" smtClean="0"/>
              <a:t>exchanging</a:t>
            </a:r>
            <a:r>
              <a:rPr lang="pl-PL" dirty="0" smtClean="0"/>
              <a:t> and </a:t>
            </a:r>
            <a:r>
              <a:rPr lang="pl-PL" dirty="0" err="1" smtClean="0"/>
              <a:t>reusing</a:t>
            </a:r>
            <a:r>
              <a:rPr lang="pl-PL" dirty="0" smtClean="0"/>
              <a:t> MML </a:t>
            </a:r>
            <a:r>
              <a:rPr lang="pl-PL" dirty="0" err="1" smtClean="0"/>
              <a:t>metadata</a:t>
            </a:r>
            <a:r>
              <a:rPr lang="pl-PL" dirty="0" smtClean="0"/>
              <a:t> for</a:t>
            </a:r>
          </a:p>
          <a:p>
            <a:pPr lvl="1"/>
            <a:r>
              <a:rPr lang="pl-PL" dirty="0" err="1" smtClean="0"/>
              <a:t>other</a:t>
            </a:r>
            <a:r>
              <a:rPr lang="pl-PL" dirty="0" smtClean="0"/>
              <a:t> MAPPER </a:t>
            </a:r>
            <a:r>
              <a:rPr lang="pl-PL" dirty="0" err="1" smtClean="0"/>
              <a:t>tools</a:t>
            </a:r>
            <a:r>
              <a:rPr lang="pl-PL" dirty="0" smtClean="0"/>
              <a:t> via REST </a:t>
            </a:r>
            <a:r>
              <a:rPr lang="pl-PL" dirty="0" err="1" smtClean="0"/>
              <a:t>interface</a:t>
            </a:r>
            <a:endParaRPr lang="pl-PL" dirty="0" smtClean="0"/>
          </a:p>
          <a:p>
            <a:pPr lvl="1"/>
            <a:r>
              <a:rPr lang="en-US" dirty="0" err="1" smtClean="0"/>
              <a:t>h</a:t>
            </a:r>
            <a:r>
              <a:rPr lang="pl-PL" dirty="0" err="1" smtClean="0"/>
              <a:t>uman</a:t>
            </a:r>
            <a:r>
              <a:rPr lang="en-US" dirty="0" smtClean="0"/>
              <a:t> </a:t>
            </a:r>
            <a:r>
              <a:rPr lang="pl-PL" dirty="0" err="1" smtClean="0"/>
              <a:t>users</a:t>
            </a:r>
            <a:r>
              <a:rPr lang="en-US" dirty="0" smtClean="0"/>
              <a:t> </a:t>
            </a:r>
            <a:r>
              <a:rPr lang="pl-PL" dirty="0" err="1" smtClean="0"/>
              <a:t>within</a:t>
            </a:r>
            <a:r>
              <a:rPr lang="en-US" dirty="0" smtClean="0"/>
              <a:t> </a:t>
            </a:r>
            <a:r>
              <a:rPr lang="pl-PL" dirty="0" err="1" smtClean="0"/>
              <a:t>theConsortium</a:t>
            </a:r>
            <a:r>
              <a:rPr lang="pl-PL" dirty="0" smtClean="0"/>
              <a:t> via </a:t>
            </a:r>
            <a:r>
              <a:rPr lang="pl-PL" dirty="0" err="1" smtClean="0"/>
              <a:t>dedicated</a:t>
            </a:r>
            <a:r>
              <a:rPr lang="pl-PL" dirty="0" smtClean="0"/>
              <a:t> Web </a:t>
            </a:r>
            <a:r>
              <a:rPr lang="pl-PL" dirty="0" err="1" smtClean="0"/>
              <a:t>interface</a:t>
            </a:r>
            <a:endParaRPr lang="pl-PL" dirty="0" smtClean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67544" y="6453336"/>
            <a:ext cx="8208912" cy="268139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pic>
        <p:nvPicPr>
          <p:cNvPr id="8" name="Obraz 54" descr="mam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57818" y="3500438"/>
            <a:ext cx="2797999" cy="2682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628" y="1326214"/>
            <a:ext cx="3589884" cy="1872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pole tekstowe 14"/>
          <p:cNvSpPr txBox="1"/>
          <p:nvPr/>
        </p:nvSpPr>
        <p:spPr>
          <a:xfrm>
            <a:off x="7072298" y="3214686"/>
            <a:ext cx="2071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 err="1" smtClean="0">
                <a:solidFill>
                  <a:schemeClr val="tx1"/>
                </a:solidFill>
              </a:rPr>
              <a:t>Ports</a:t>
            </a:r>
            <a:r>
              <a:rPr lang="pl-PL" sz="1200" dirty="0" smtClean="0">
                <a:solidFill>
                  <a:schemeClr val="tx1"/>
                </a:solidFill>
              </a:rPr>
              <a:t> and </a:t>
            </a:r>
            <a:r>
              <a:rPr lang="pl-PL" sz="1200" dirty="0" err="1" smtClean="0">
                <a:solidFill>
                  <a:schemeClr val="tx1"/>
                </a:solidFill>
              </a:rPr>
              <a:t>their</a:t>
            </a:r>
            <a:r>
              <a:rPr lang="pl-PL" sz="1200" dirty="0" smtClean="0">
                <a:solidFill>
                  <a:schemeClr val="tx1"/>
                </a:solidFill>
              </a:rPr>
              <a:t> </a:t>
            </a:r>
            <a:r>
              <a:rPr lang="pl-PL" sz="1200" dirty="0" err="1" smtClean="0">
                <a:solidFill>
                  <a:schemeClr val="tx1"/>
                </a:solidFill>
              </a:rPr>
              <a:t>operators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7" name="Elipsa 16"/>
          <p:cNvSpPr/>
          <p:nvPr/>
        </p:nvSpPr>
        <p:spPr>
          <a:xfrm>
            <a:off x="6357918" y="3214686"/>
            <a:ext cx="2786082" cy="2857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9" name="Łącznik prosty ze strzałką 18"/>
          <p:cNvCxnSpPr>
            <a:stCxn id="17" idx="1"/>
          </p:cNvCxnSpPr>
          <p:nvPr/>
        </p:nvCxnSpPr>
        <p:spPr>
          <a:xfrm rot="5400000" flipH="1" flipV="1">
            <a:off x="6505299" y="2689501"/>
            <a:ext cx="827665" cy="3064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Łącznik prosty ze strzałką 21"/>
          <p:cNvCxnSpPr>
            <a:stCxn id="17" idx="3"/>
          </p:cNvCxnSpPr>
          <p:nvPr/>
        </p:nvCxnSpPr>
        <p:spPr>
          <a:xfrm rot="16200000" flipH="1">
            <a:off x="6005232" y="4219289"/>
            <a:ext cx="1756359" cy="23496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02397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DejaVu Sans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tyw pakietu Office">
  <a:themeElements>
    <a:clrScheme name="Motyw pakietu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Motyw pakietu Office">
      <a:majorFont>
        <a:latin typeface="Calibri"/>
        <a:ea typeface=""/>
        <a:cs typeface="DejaVu Sans"/>
      </a:majorFont>
      <a:minorFont>
        <a:latin typeface="Calibri"/>
        <a:ea typeface=""/>
        <a:cs typeface="DejaVu Sans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Calibri" pitchFamily="32" charset="0"/>
            <a:cs typeface="DejaVu Sans" charset="0"/>
          </a:defRPr>
        </a:defPPr>
      </a:lstStyle>
    </a:lnDef>
  </a:objectDefaults>
  <a:extraClrSchemeLst>
    <a:extraClrScheme>
      <a:clrScheme name="Motyw pakietu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tyw pakietu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tyw pakietu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1380</TotalTime>
  <Words>1253</Words>
  <Application>Microsoft Office PowerPoint</Application>
  <PresentationFormat>Pokaz na ekranie (4:3)</PresentationFormat>
  <Paragraphs>216</Paragraphs>
  <Slides>22</Slides>
  <Notes>4</Notes>
  <HiddenSlides>0</HiddenSlides>
  <MMClips>0</MMClips>
  <ScaleCrop>false</ScaleCrop>
  <HeadingPairs>
    <vt:vector size="4" baseType="variant">
      <vt:variant>
        <vt:lpstr>Motyw</vt:lpstr>
      </vt:variant>
      <vt:variant>
        <vt:i4>2</vt:i4>
      </vt:variant>
      <vt:variant>
        <vt:lpstr>Tytuły slajdów</vt:lpstr>
      </vt:variant>
      <vt:variant>
        <vt:i4>22</vt:i4>
      </vt:variant>
    </vt:vector>
  </HeadingPairs>
  <TitlesOfParts>
    <vt:vector size="24" baseType="lpstr">
      <vt:lpstr>Motyw pakietu Office</vt:lpstr>
      <vt:lpstr>2_Motyw pakietu Office</vt:lpstr>
      <vt:lpstr>Slajd 1</vt:lpstr>
      <vt:lpstr>Plan</vt:lpstr>
      <vt:lpstr>Relevant Workshop Topics</vt:lpstr>
      <vt:lpstr>Objectives</vt:lpstr>
      <vt:lpstr>Requirements Analysis</vt:lpstr>
      <vt:lpstr>Building and Executing Multiscale Application </vt:lpstr>
      <vt:lpstr>Overview of Tools  Architecture</vt:lpstr>
      <vt:lpstr>Multiscale Modeling Language</vt:lpstr>
      <vt:lpstr>Mapper Memory (MaMe) </vt:lpstr>
      <vt:lpstr>MultiscaleApplication Designer (MAD)</vt:lpstr>
      <vt:lpstr>GridSpace Experiment Workbench</vt:lpstr>
      <vt:lpstr>Provenance</vt:lpstr>
      <vt:lpstr>Tools usage by applications</vt:lpstr>
      <vt:lpstr>Efficiency Evaluation </vt:lpstr>
      <vt:lpstr>Example Use Case Canal Application</vt:lpstr>
      <vt:lpstr>Water Model of DifferentScales (MML submodels) </vt:lpstr>
      <vt:lpstr>Junctions Types for Shallow water 1D</vt:lpstr>
      <vt:lpstr>Canal Application in Multiscale Application Designer (MAD) </vt:lpstr>
      <vt:lpstr>Canal Application in Experiment Workbench</vt:lpstr>
      <vt:lpstr>Loosely Coupled  Example - Nano Polymer Simulation in MAD </vt:lpstr>
      <vt:lpstr>Summary: Relevant Workshop Topics</vt:lpstr>
      <vt:lpstr>See also: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MNM-Team</dc:creator>
  <cp:lastModifiedBy>admin</cp:lastModifiedBy>
  <cp:revision>335</cp:revision>
  <cp:lastPrinted>2012-09-19T11:21:59Z</cp:lastPrinted>
  <dcterms:created xsi:type="dcterms:W3CDTF">2012-01-23T15:00:24Z</dcterms:created>
  <dcterms:modified xsi:type="dcterms:W3CDTF">2012-09-21T10:39:39Z</dcterms:modified>
</cp:coreProperties>
</file>