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0" r:id="rId2"/>
  </p:sldMasterIdLst>
  <p:notesMasterIdLst>
    <p:notesMasterId r:id="rId18"/>
  </p:notesMasterIdLst>
  <p:sldIdLst>
    <p:sldId id="256" r:id="rId3"/>
    <p:sldId id="294" r:id="rId4"/>
    <p:sldId id="295" r:id="rId5"/>
    <p:sldId id="297" r:id="rId6"/>
    <p:sldId id="309" r:id="rId7"/>
    <p:sldId id="298" r:id="rId8"/>
    <p:sldId id="299" r:id="rId9"/>
    <p:sldId id="284" r:id="rId10"/>
    <p:sldId id="285" r:id="rId11"/>
    <p:sldId id="286" r:id="rId12"/>
    <p:sldId id="307" r:id="rId13"/>
    <p:sldId id="301" r:id="rId14"/>
    <p:sldId id="300" r:id="rId15"/>
    <p:sldId id="320" r:id="rId16"/>
    <p:sldId id="319" r:id="rId17"/>
  </p:sldIdLst>
  <p:sldSz cx="9144000" cy="6858000" type="screen4x3"/>
  <p:notesSz cx="6794500" cy="99314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Calibri" pitchFamily="32" charset="0"/>
        <a:ea typeface="+mn-ea"/>
        <a:cs typeface="DejaVu Sans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Calibri" pitchFamily="32" charset="0"/>
        <a:ea typeface="+mn-ea"/>
        <a:cs typeface="DejaVu Sans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Calibri" pitchFamily="32" charset="0"/>
        <a:ea typeface="+mn-ea"/>
        <a:cs typeface="DejaVu Sans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Calibri" pitchFamily="32" charset="0"/>
        <a:ea typeface="+mn-ea"/>
        <a:cs typeface="DejaVu Sans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Calibri" pitchFamily="32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Calibri" pitchFamily="32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Calibri" pitchFamily="32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Calibri" pitchFamily="32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Calibri" pitchFamily="32" charset="0"/>
        <a:ea typeface="+mn-ea"/>
        <a:cs typeface="DejaVu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1350" y="15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1752" y="-72"/>
      </p:cViewPr>
      <p:guideLst>
        <p:guide orient="horz" pos="3128"/>
        <p:guide pos="214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6794500" cy="99314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0" y="0"/>
            <a:ext cx="2944283" cy="496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48644" y="1"/>
            <a:ext cx="2942710" cy="494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662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5988" y="744538"/>
            <a:ext cx="4960937" cy="3722687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79450" y="4717416"/>
            <a:ext cx="5434028" cy="44674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0" y="9433106"/>
            <a:ext cx="2944283" cy="496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48644" y="9433106"/>
            <a:ext cx="2942710" cy="4948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D1D86A45-16BD-4D42-81AF-CDE65869E3E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45880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6CD27AF-9E29-4B06-BCB6-C7ACC9BFAD2D}" type="slidenum">
              <a:rPr lang="de-DE" smtClean="0"/>
              <a:pPr/>
              <a:t>1</a:t>
            </a:fld>
            <a:endParaRPr lang="de-DE" smtClean="0"/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/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7415"/>
            <a:ext cx="5435600" cy="446913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6" charset="0"/>
              <a:buNone/>
            </a:pPr>
            <a:fld id="{6359AC50-F692-4AA0-9D3F-8E2D84406AB9}" type="slidenum">
              <a:rPr lang="en-US" smtClean="0">
                <a:latin typeface="Times New Roman" pitchFamily="16" charset="0"/>
                <a:cs typeface="DejaVu Sans" charset="0"/>
              </a:rPr>
              <a:pPr>
                <a:buFont typeface="Times New Roman" pitchFamily="16" charset="0"/>
                <a:buNone/>
              </a:pPr>
              <a:t>2</a:t>
            </a:fld>
            <a:endParaRPr lang="en-US" smtClean="0">
              <a:latin typeface="Times New Roman" pitchFamily="16" charset="0"/>
              <a:cs typeface="DejaVu Sans" charset="0"/>
            </a:endParaRPr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54063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0006" y="4716476"/>
            <a:ext cx="5435878" cy="4468816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ymbol zastępczy obrazu slajdu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6" charset="0"/>
            </a:endParaRPr>
          </a:p>
        </p:txBody>
      </p:sp>
      <p:sp>
        <p:nvSpPr>
          <p:cNvPr id="47108" name="Symbol zastępczy numeru slajdu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6" charset="0"/>
              <a:buNone/>
            </a:pPr>
            <a:fld id="{0DEB0ACC-3417-4FAA-89C4-1A0F1A22E776}" type="slidenum">
              <a:rPr lang="en-US" smtClean="0">
                <a:latin typeface="Times New Roman" pitchFamily="16" charset="0"/>
                <a:cs typeface="DejaVu Sans" charset="0"/>
              </a:rPr>
              <a:pPr>
                <a:buFont typeface="Times New Roman" pitchFamily="16" charset="0"/>
                <a:buNone/>
              </a:pPr>
              <a:t>6</a:t>
            </a:fld>
            <a:endParaRPr lang="en-US" smtClean="0">
              <a:latin typeface="Times New Roman" pitchFamily="16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1B3C-2391-4D6B-B7F8-5240FE719872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Mapper Project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Mapper Project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-107950"/>
            <a:ext cx="2055813" cy="612775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-107950"/>
            <a:ext cx="6019800" cy="612775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Mapper Project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08.11.11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08.11.11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08.11.11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08.11.11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08.11.11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08.11.11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08.11.11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08.11.11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Mapper Project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08.11.11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08.11.11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5813" cy="5995987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5995987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08.11.11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Mapper Project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7013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6613" y="1341438"/>
            <a:ext cx="40386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Mapper Project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Mapper Project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Mapper Project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Mapper Project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Mapper Project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Mapper Project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Freeform 1"/>
          <p:cNvSpPr>
            <a:spLocks noChangeArrowheads="1"/>
          </p:cNvSpPr>
          <p:nvPr/>
        </p:nvSpPr>
        <p:spPr bwMode="auto">
          <a:xfrm>
            <a:off x="8316913" y="6021388"/>
            <a:ext cx="1281112" cy="1281112"/>
          </a:xfrm>
          <a:custGeom>
            <a:avLst/>
            <a:gdLst>
              <a:gd name="T0" fmla="*/ 1281945 w 1281944"/>
              <a:gd name="T1" fmla="*/ 442899 h 1281944"/>
              <a:gd name="T2" fmla="*/ 1281945 w 1281944"/>
              <a:gd name="T3" fmla="*/ 839045 h 1281944"/>
              <a:gd name="T4" fmla="*/ 1037117 w 1281944"/>
              <a:gd name="T5" fmla="*/ 1159531 h 1281944"/>
              <a:gd name="T6" fmla="*/ 640972 w 1281944"/>
              <a:gd name="T7" fmla="*/ 1281944 h 1281944"/>
              <a:gd name="T8" fmla="*/ 244827 w 1281944"/>
              <a:gd name="T9" fmla="*/ 1159531 h 1281944"/>
              <a:gd name="T10" fmla="*/ -1 w 1281944"/>
              <a:gd name="T11" fmla="*/ 839045 h 1281944"/>
              <a:gd name="T12" fmla="*/ -1 w 1281944"/>
              <a:gd name="T13" fmla="*/ 442899 h 1281944"/>
              <a:gd name="T14" fmla="*/ 244827 w 1281944"/>
              <a:gd name="T15" fmla="*/ 122413 h 1281944"/>
              <a:gd name="T16" fmla="*/ 640972 w 1281944"/>
              <a:gd name="T17" fmla="*/ 0 h 1281944"/>
              <a:gd name="T18" fmla="*/ 1037117 w 1281944"/>
              <a:gd name="T19" fmla="*/ 122413 h 1281944"/>
              <a:gd name="T20" fmla="*/ 177154 w 1281944"/>
              <a:gd name="T21" fmla="*/ 320480 h 1281944"/>
              <a:gd name="T22" fmla="*/ 1104790 w 1281944"/>
              <a:gd name="T23" fmla="*/ 961464 h 1281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1281944" h="1281944">
                <a:moveTo>
                  <a:pt x="-1" y="442899"/>
                </a:moveTo>
                <a:lnTo>
                  <a:pt x="177154" y="320480"/>
                </a:lnTo>
                <a:lnTo>
                  <a:pt x="244827" y="122413"/>
                </a:lnTo>
                <a:lnTo>
                  <a:pt x="463808" y="122407"/>
                </a:lnTo>
                <a:lnTo>
                  <a:pt x="640972" y="0"/>
                </a:lnTo>
                <a:lnTo>
                  <a:pt x="818136" y="122407"/>
                </a:lnTo>
                <a:lnTo>
                  <a:pt x="1037117" y="122413"/>
                </a:lnTo>
                <a:lnTo>
                  <a:pt x="1104790" y="320480"/>
                </a:lnTo>
                <a:lnTo>
                  <a:pt x="1281945" y="442899"/>
                </a:lnTo>
                <a:lnTo>
                  <a:pt x="1214280" y="640972"/>
                </a:lnTo>
                <a:lnTo>
                  <a:pt x="1281945" y="839045"/>
                </a:lnTo>
                <a:lnTo>
                  <a:pt x="1104790" y="961464"/>
                </a:lnTo>
                <a:lnTo>
                  <a:pt x="1037117" y="1159531"/>
                </a:lnTo>
                <a:lnTo>
                  <a:pt x="818136" y="1159537"/>
                </a:lnTo>
                <a:lnTo>
                  <a:pt x="640972" y="1281944"/>
                </a:lnTo>
                <a:lnTo>
                  <a:pt x="463808" y="1159537"/>
                </a:lnTo>
                <a:lnTo>
                  <a:pt x="244827" y="1159531"/>
                </a:lnTo>
                <a:lnTo>
                  <a:pt x="177154" y="961464"/>
                </a:lnTo>
                <a:lnTo>
                  <a:pt x="-1" y="839045"/>
                </a:lnTo>
                <a:lnTo>
                  <a:pt x="67664" y="640972"/>
                </a:lnTo>
                <a:close/>
              </a:path>
            </a:pathLst>
          </a:custGeom>
          <a:solidFill>
            <a:srgbClr val="FE7B23"/>
          </a:solidFill>
          <a:ln w="25560">
            <a:solidFill>
              <a:srgbClr val="FE7B23"/>
            </a:solidFill>
            <a:round/>
            <a:headEnd/>
            <a:tailEnd/>
          </a:ln>
          <a:effectLst>
            <a:outerShdw dist="25456" dir="8100000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900113" y="1052513"/>
            <a:ext cx="8243887" cy="73025"/>
          </a:xfrm>
          <a:prstGeom prst="rect">
            <a:avLst/>
          </a:prstGeom>
          <a:solidFill>
            <a:srgbClr val="745E8C"/>
          </a:solidFill>
          <a:ln w="25560">
            <a:solidFill>
              <a:srgbClr val="745E8C"/>
            </a:solidFill>
            <a:miter lim="800000"/>
            <a:headEnd/>
            <a:tailEnd/>
          </a:ln>
          <a:effectLst>
            <a:outerShdw dist="25456" dir="8100000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-107950"/>
            <a:ext cx="6118225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8013" cy="4678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468313" y="6402388"/>
            <a:ext cx="8205787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de-DE"/>
              <a:t>Mapper Project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052513"/>
            <a:ext cx="755650" cy="73025"/>
          </a:xfrm>
          <a:prstGeom prst="rect">
            <a:avLst/>
          </a:prstGeom>
          <a:solidFill>
            <a:srgbClr val="FE7B23"/>
          </a:solidFill>
          <a:ln w="25560">
            <a:solidFill>
              <a:srgbClr val="FE7B23"/>
            </a:solidFill>
            <a:miter lim="800000"/>
            <a:headEnd/>
            <a:tailEnd/>
          </a:ln>
          <a:effectLst>
            <a:outerShdw dist="25456" dir="8100000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659563" y="115888"/>
            <a:ext cx="2087562" cy="847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8532813" y="6434138"/>
            <a:ext cx="611187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5AB8737-1F62-4390-B25E-9C7774184602}" type="slidenum">
              <a:rPr lang="de-DE" sz="1400" b="1">
                <a:solidFill>
                  <a:srgbClr val="FFFFFF"/>
                </a:solidFill>
                <a:latin typeface="Arial" charset="0"/>
                <a:cs typeface="Arial" charset="0"/>
              </a:rPr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‹#›</a:t>
            </a:fld>
            <a:endParaRPr lang="de-DE" sz="1400" b="1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237288"/>
            <a:ext cx="8243888" cy="71437"/>
          </a:xfrm>
          <a:prstGeom prst="rect">
            <a:avLst/>
          </a:prstGeom>
          <a:solidFill>
            <a:srgbClr val="745E8C"/>
          </a:solidFill>
          <a:ln w="25560">
            <a:solidFill>
              <a:srgbClr val="745E8C"/>
            </a:solidFill>
            <a:miter lim="800000"/>
            <a:headEnd/>
            <a:tailEnd/>
          </a:ln>
          <a:effectLst>
            <a:outerShdw dist="25456" dir="8100000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2124075" y="5805488"/>
            <a:ext cx="7019925" cy="719137"/>
          </a:xfrm>
          <a:prstGeom prst="rect">
            <a:avLst/>
          </a:prstGeom>
          <a:solidFill>
            <a:srgbClr val="745E8C"/>
          </a:solidFill>
          <a:ln w="25560">
            <a:solidFill>
              <a:srgbClr val="745E8C"/>
            </a:solidFill>
            <a:miter lim="800000"/>
            <a:headEnd/>
            <a:tailEnd/>
          </a:ln>
          <a:effectLst>
            <a:outerShdw dist="25456" dir="8100000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5805488"/>
            <a:ext cx="1908175" cy="719137"/>
          </a:xfrm>
          <a:prstGeom prst="rect">
            <a:avLst/>
          </a:prstGeom>
          <a:solidFill>
            <a:srgbClr val="FE7B23"/>
          </a:solidFill>
          <a:ln w="25560">
            <a:solidFill>
              <a:srgbClr val="FE7B23"/>
            </a:solidFill>
            <a:miter lim="800000"/>
            <a:headEnd/>
            <a:tailEnd/>
          </a:ln>
          <a:effectLst>
            <a:outerShdw dist="25456" dir="8100000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23850" y="549275"/>
            <a:ext cx="4614863" cy="1871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948488" y="620713"/>
            <a:ext cx="1809750" cy="676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078" name="Picture 5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308850" y="2349500"/>
            <a:ext cx="1150938" cy="935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079" name="Picture 6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308850" y="4508500"/>
            <a:ext cx="1150938" cy="804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107950" y="6567488"/>
            <a:ext cx="8928100" cy="246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000" b="1">
                <a:solidFill>
                  <a:srgbClr val="000000"/>
                </a:solidFill>
                <a:latin typeface="Arial" charset="0"/>
                <a:cs typeface="Arial" charset="0"/>
              </a:rPr>
              <a:t>The Mapper project receives funding from the EC's Seventh Framework Programme (FP7/2007-2013) under grant agreement n° RI-261507.</a:t>
            </a:r>
          </a:p>
        </p:txBody>
      </p:sp>
      <p:sp>
        <p:nvSpPr>
          <p:cNvPr id="308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08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0" y="5805488"/>
            <a:ext cx="1906588" cy="717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</a:tabLst>
              <a:defRPr sz="2000" b="1">
                <a:solidFill>
                  <a:srgbClr val="FFFFFF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08.11.11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DejaVu Sans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DejaVu Sans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DejaVu Sans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DejaVu Sans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DejaVu Sans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DejaVu Sans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DejaVu Sans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gs2.mapper-project.eu/mam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539750" y="2998788"/>
            <a:ext cx="6624638" cy="2041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2124075" y="5805488"/>
            <a:ext cx="7019925" cy="719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ts val="7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8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CYFRONET</a:t>
            </a:r>
            <a:endParaRPr lang="en-GB" sz="2800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0" y="5805488"/>
            <a:ext cx="1908175" cy="719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0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2</a:t>
            </a:r>
            <a:r>
              <a:rPr lang="en-US" sz="20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2</a:t>
            </a:r>
            <a:r>
              <a:rPr lang="de-DE" sz="20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.</a:t>
            </a:r>
            <a:r>
              <a:rPr lang="en-US" sz="20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10</a:t>
            </a:r>
            <a:r>
              <a:rPr lang="de-DE" sz="20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.1</a:t>
            </a:r>
            <a:r>
              <a:rPr lang="pl-PL" sz="20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2</a:t>
            </a:r>
            <a:endParaRPr lang="de-DE" sz="2000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2028825" y="3909380"/>
            <a:ext cx="4572000" cy="8817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endParaRPr lang="pl-PL" dirty="0" smtClean="0">
              <a:solidFill>
                <a:srgbClr val="000000"/>
              </a:solidFill>
              <a:latin typeface="Arial" pitchFamily="-1" charset="0"/>
            </a:endParaRPr>
          </a:p>
          <a:p>
            <a:pPr>
              <a:lnSpc>
                <a:spcPct val="95000"/>
              </a:lnSpc>
            </a:pPr>
            <a:endParaRPr lang="pl-PL" dirty="0">
              <a:solidFill>
                <a:srgbClr val="000000"/>
              </a:solidFill>
              <a:latin typeface="Arial" pitchFamily="-1" charset="0"/>
            </a:endParaRPr>
          </a:p>
          <a:p>
            <a:pPr>
              <a:lnSpc>
                <a:spcPct val="95000"/>
              </a:lnSpc>
            </a:pPr>
            <a:endParaRPr lang="en-US" dirty="0" smtClean="0">
              <a:solidFill>
                <a:srgbClr val="000000"/>
              </a:solidFill>
              <a:latin typeface="Arial" pitchFamily="-1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238125" y="2420719"/>
            <a:ext cx="780321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Programming and Execution of </a:t>
            </a:r>
            <a:r>
              <a:rPr lang="en-US" sz="3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Multiscale</a:t>
            </a:r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Applications </a:t>
            </a:r>
          </a:p>
          <a:p>
            <a:r>
              <a:rPr lang="pl-PL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K. Rycerz, </a:t>
            </a:r>
            <a:r>
              <a:rPr lang="pl-PL" sz="3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D.Harężlak</a:t>
            </a: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pl-PL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3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G.Dyk</a:t>
            </a:r>
            <a:r>
              <a:rPr lang="pl-PL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pl-PL" sz="3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E.Ciepiela</a:t>
            </a:r>
            <a:r>
              <a:rPr lang="pl-PL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pl-PL" sz="3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T.Gubała</a:t>
            </a:r>
            <a:r>
              <a:rPr lang="pl-PL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pl-PL" sz="3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J.Meizner</a:t>
            </a:r>
            <a:r>
              <a:rPr lang="pl-PL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pl-PL" sz="3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M.Bubak</a:t>
            </a:r>
            <a:endParaRPr lang="en-GB" sz="3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Grid</a:t>
            </a:r>
            <a:r>
              <a:rPr lang="pl-PL" sz="3200" dirty="0" smtClean="0"/>
              <a:t>S</a:t>
            </a:r>
            <a:r>
              <a:rPr lang="en-US" sz="3200" dirty="0" smtClean="0"/>
              <a:t>pace </a:t>
            </a:r>
            <a:r>
              <a:rPr lang="pl-PL" sz="3200" dirty="0" err="1" smtClean="0"/>
              <a:t>Experiment</a:t>
            </a:r>
            <a:r>
              <a:rPr lang="en-US" sz="3200" dirty="0" smtClean="0"/>
              <a:t> </a:t>
            </a:r>
            <a:r>
              <a:rPr lang="pl-PL" sz="3200" dirty="0" err="1" smtClean="0"/>
              <a:t>Workbench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864" y="1136601"/>
            <a:ext cx="8572528" cy="2857520"/>
          </a:xfrm>
        </p:spPr>
        <p:txBody>
          <a:bodyPr>
            <a:noAutofit/>
          </a:bodyPr>
          <a:lstStyle/>
          <a:p>
            <a:r>
              <a:rPr lang="pl-PL" sz="1400" dirty="0" err="1" smtClean="0"/>
              <a:t>Supports</a:t>
            </a:r>
            <a:r>
              <a:rPr lang="en-US" sz="1400" dirty="0" smtClean="0"/>
              <a:t> </a:t>
            </a:r>
            <a:r>
              <a:rPr lang="pl-PL" sz="1400" b="1" dirty="0" err="1" smtClean="0"/>
              <a:t>execution</a:t>
            </a:r>
            <a:r>
              <a:rPr lang="pl-PL" sz="1400" b="1" dirty="0" smtClean="0"/>
              <a:t> and </a:t>
            </a:r>
            <a:r>
              <a:rPr lang="pl-PL" sz="1400" b="1" dirty="0" err="1" smtClean="0"/>
              <a:t>result</a:t>
            </a:r>
            <a:r>
              <a:rPr lang="pl-PL" sz="1400" b="1" dirty="0" smtClean="0"/>
              <a:t> management </a:t>
            </a:r>
            <a:r>
              <a:rPr lang="pl-PL" sz="1400" dirty="0" smtClean="0"/>
              <a:t>of </a:t>
            </a:r>
            <a:r>
              <a:rPr lang="pl-PL" sz="1400" dirty="0" err="1" smtClean="0"/>
              <a:t>infrastructure</a:t>
            </a:r>
            <a:r>
              <a:rPr lang="pl-PL" sz="1400" dirty="0" smtClean="0"/>
              <a:t> independent </a:t>
            </a:r>
            <a:r>
              <a:rPr lang="pl-PL" sz="1400" dirty="0" err="1" smtClean="0"/>
              <a:t>experiments</a:t>
            </a:r>
            <a:endParaRPr lang="pl-PL" sz="1400" dirty="0" smtClean="0"/>
          </a:p>
          <a:p>
            <a:r>
              <a:rPr lang="pl-PL" sz="1400" b="1" dirty="0" err="1" smtClean="0"/>
              <a:t>Experiment</a:t>
            </a:r>
            <a:r>
              <a:rPr lang="pl-PL" sz="1400" dirty="0" smtClean="0"/>
              <a:t> - </a:t>
            </a:r>
            <a:r>
              <a:rPr lang="en-GB" sz="1400" dirty="0" smtClean="0"/>
              <a:t>application composed of code fragments called </a:t>
            </a:r>
            <a:r>
              <a:rPr lang="en-GB" sz="1400" b="1" dirty="0" smtClean="0"/>
              <a:t>snippets</a:t>
            </a:r>
            <a:r>
              <a:rPr lang="en-GB" sz="1400" dirty="0" smtClean="0"/>
              <a:t>, expressed in</a:t>
            </a:r>
            <a:r>
              <a:rPr lang="pl-PL" sz="1400" dirty="0" smtClean="0"/>
              <a:t>:</a:t>
            </a:r>
          </a:p>
          <a:p>
            <a:pPr lvl="1"/>
            <a:r>
              <a:rPr lang="en-GB" sz="1400" dirty="0" smtClean="0"/>
              <a:t>general-purpose scripting programming language</a:t>
            </a:r>
            <a:r>
              <a:rPr lang="pl-PL" sz="1400" dirty="0" smtClean="0"/>
              <a:t>s(</a:t>
            </a:r>
            <a:r>
              <a:rPr lang="pl-PL" sz="1400" dirty="0" err="1" smtClean="0"/>
              <a:t>Bash</a:t>
            </a:r>
            <a:r>
              <a:rPr lang="pl-PL" sz="1400" dirty="0" smtClean="0"/>
              <a:t>, Ruby, Perl etc.)</a:t>
            </a:r>
          </a:p>
          <a:p>
            <a:pPr lvl="1"/>
            <a:r>
              <a:rPr lang="en-GB" sz="1400" dirty="0" smtClean="0"/>
              <a:t>domain-specific language</a:t>
            </a:r>
            <a:r>
              <a:rPr lang="pl-PL" sz="1400" dirty="0" smtClean="0"/>
              <a:t>s (CxA </a:t>
            </a:r>
            <a:r>
              <a:rPr lang="pl-PL" sz="1400" dirty="0" err="1" smtClean="0"/>
              <a:t>in</a:t>
            </a:r>
            <a:r>
              <a:rPr lang="pl-PL" sz="1400" dirty="0" smtClean="0"/>
              <a:t> MUSCLE, LAMMPS, </a:t>
            </a:r>
            <a:r>
              <a:rPr lang="pl-PL" sz="1400" dirty="0" err="1" smtClean="0"/>
              <a:t>Matlab</a:t>
            </a:r>
            <a:r>
              <a:rPr lang="pl-PL" sz="1400" dirty="0" smtClean="0"/>
              <a:t> etc)</a:t>
            </a:r>
          </a:p>
          <a:p>
            <a:r>
              <a:rPr lang="en-GB" sz="1400" dirty="0" smtClean="0"/>
              <a:t>Snippets are evaluated by respective programs called </a:t>
            </a:r>
            <a:r>
              <a:rPr lang="pl-PL" sz="1400" b="1" dirty="0" smtClean="0"/>
              <a:t>i</a:t>
            </a:r>
            <a:r>
              <a:rPr lang="en-GB" sz="1400" b="1" dirty="0" err="1" smtClean="0"/>
              <a:t>nterpreters</a:t>
            </a:r>
            <a:endParaRPr lang="pl-PL" sz="1400" b="1" dirty="0" smtClean="0"/>
          </a:p>
          <a:p>
            <a:r>
              <a:rPr lang="pl-PL" sz="1400" b="1" dirty="0" err="1" smtClean="0"/>
              <a:t>Executors</a:t>
            </a:r>
            <a:r>
              <a:rPr lang="pl-PL" sz="1400" dirty="0" smtClean="0"/>
              <a:t>- </a:t>
            </a:r>
            <a:r>
              <a:rPr lang="pl-PL" sz="1400" dirty="0" err="1" smtClean="0"/>
              <a:t>responsible</a:t>
            </a:r>
            <a:r>
              <a:rPr lang="pl-PL" sz="1400" dirty="0" smtClean="0"/>
              <a:t> for </a:t>
            </a:r>
            <a:r>
              <a:rPr lang="pl-PL" sz="1400" dirty="0" err="1" smtClean="0"/>
              <a:t>snippets</a:t>
            </a:r>
            <a:r>
              <a:rPr lang="en-US" sz="1400" dirty="0" smtClean="0"/>
              <a:t> </a:t>
            </a:r>
            <a:r>
              <a:rPr lang="pl-PL" sz="1400" dirty="0" err="1" smtClean="0"/>
              <a:t>execution</a:t>
            </a:r>
            <a:r>
              <a:rPr lang="pl-PL" sz="1400" dirty="0" smtClean="0"/>
              <a:t> on </a:t>
            </a:r>
            <a:r>
              <a:rPr lang="pl-PL" sz="1400" dirty="0" err="1" smtClean="0"/>
              <a:t>various</a:t>
            </a:r>
            <a:r>
              <a:rPr lang="en-US" sz="1400" dirty="0" smtClean="0"/>
              <a:t> c</a:t>
            </a:r>
            <a:r>
              <a:rPr lang="pl-PL" sz="1400" dirty="0" err="1" smtClean="0"/>
              <a:t>omputational</a:t>
            </a:r>
            <a:r>
              <a:rPr lang="pl-PL" sz="1400" dirty="0" smtClean="0"/>
              <a:t> </a:t>
            </a:r>
            <a:r>
              <a:rPr lang="en-US" sz="1400" dirty="0" smtClean="0"/>
              <a:t>r</a:t>
            </a:r>
            <a:r>
              <a:rPr lang="pl-PL" sz="1400" dirty="0" err="1" smtClean="0"/>
              <a:t>esources</a:t>
            </a:r>
            <a:r>
              <a:rPr lang="pl-PL" sz="1400" dirty="0" smtClean="0"/>
              <a:t> –  </a:t>
            </a:r>
            <a:r>
              <a:rPr lang="pl-PL" sz="1400" dirty="0" err="1" smtClean="0"/>
              <a:t>servers</a:t>
            </a:r>
            <a:r>
              <a:rPr lang="pl-PL" sz="1400" dirty="0" smtClean="0"/>
              <a:t>, </a:t>
            </a:r>
            <a:r>
              <a:rPr lang="pl-PL" sz="1400" dirty="0" err="1" smtClean="0"/>
              <a:t>clusters</a:t>
            </a:r>
            <a:r>
              <a:rPr lang="pl-PL" sz="1400" dirty="0" smtClean="0"/>
              <a:t>, </a:t>
            </a:r>
            <a:r>
              <a:rPr lang="pl-PL" sz="1400" dirty="0" err="1" smtClean="0"/>
              <a:t>grid</a:t>
            </a:r>
            <a:r>
              <a:rPr lang="pl-PL" sz="1400" dirty="0" smtClean="0"/>
              <a:t> via</a:t>
            </a:r>
          </a:p>
          <a:p>
            <a:pPr lvl="1"/>
            <a:r>
              <a:rPr lang="pl-PL" sz="1400" dirty="0" err="1" smtClean="0"/>
              <a:t>direct</a:t>
            </a:r>
            <a:r>
              <a:rPr lang="pl-PL" sz="1400" dirty="0" smtClean="0"/>
              <a:t> SSH  on </a:t>
            </a:r>
            <a:r>
              <a:rPr lang="pl-PL" sz="1400" dirty="0" err="1" smtClean="0"/>
              <a:t>UserInterface</a:t>
            </a:r>
            <a:r>
              <a:rPr lang="pl-PL" sz="1400" dirty="0" smtClean="0"/>
              <a:t> (UI) </a:t>
            </a:r>
            <a:r>
              <a:rPr lang="pl-PL" sz="1400" dirty="0" err="1" smtClean="0"/>
              <a:t>machine</a:t>
            </a:r>
            <a:endParaRPr lang="pl-PL" sz="1400" dirty="0" smtClean="0"/>
          </a:p>
          <a:p>
            <a:pPr lvl="1"/>
            <a:r>
              <a:rPr lang="pl-PL" sz="1400" dirty="0" err="1" smtClean="0"/>
              <a:t>Interoperability</a:t>
            </a:r>
            <a:r>
              <a:rPr lang="en-US" sz="1400" dirty="0" smtClean="0"/>
              <a:t> </a:t>
            </a:r>
            <a:r>
              <a:rPr lang="pl-PL" sz="1400" dirty="0" err="1" smtClean="0"/>
              <a:t>layer</a:t>
            </a:r>
            <a:r>
              <a:rPr lang="pl-PL" sz="1400" dirty="0" smtClean="0"/>
              <a:t> (QCG, AHE)</a:t>
            </a:r>
          </a:p>
          <a:p>
            <a:r>
              <a:rPr lang="pl-PL" sz="1400" dirty="0" err="1" smtClean="0"/>
              <a:t>Each</a:t>
            </a:r>
            <a:r>
              <a:rPr lang="en-US" sz="1400" dirty="0" smtClean="0"/>
              <a:t> </a:t>
            </a:r>
            <a:r>
              <a:rPr lang="pl-PL" sz="1400" dirty="0" err="1" smtClean="0"/>
              <a:t>snippet</a:t>
            </a:r>
            <a:r>
              <a:rPr lang="pl-PL" sz="1400" dirty="0" smtClean="0"/>
              <a:t> of </a:t>
            </a:r>
            <a:r>
              <a:rPr lang="pl-PL" sz="1400" dirty="0" err="1" smtClean="0"/>
              <a:t>the</a:t>
            </a:r>
            <a:r>
              <a:rPr lang="pl-PL" sz="1400" dirty="0" smtClean="0"/>
              <a:t> same </a:t>
            </a:r>
            <a:r>
              <a:rPr lang="pl-PL" sz="1400" dirty="0" err="1" smtClean="0"/>
              <a:t>experiment</a:t>
            </a:r>
            <a:r>
              <a:rPr lang="en-US" sz="1400" dirty="0" smtClean="0"/>
              <a:t> </a:t>
            </a:r>
            <a:r>
              <a:rPr lang="pl-PL" sz="1400" dirty="0" err="1" smtClean="0"/>
              <a:t>can</a:t>
            </a:r>
            <a:r>
              <a:rPr lang="pl-PL" sz="1400" dirty="0" smtClean="0"/>
              <a:t> be </a:t>
            </a:r>
            <a:r>
              <a:rPr lang="pl-PL" sz="1400" dirty="0" err="1" smtClean="0"/>
              <a:t>executed</a:t>
            </a:r>
            <a:r>
              <a:rPr lang="pl-PL" sz="1400" dirty="0" smtClean="0"/>
              <a:t> on </a:t>
            </a:r>
            <a:r>
              <a:rPr lang="pl-PL" sz="1400" dirty="0" err="1" smtClean="0"/>
              <a:t>different</a:t>
            </a:r>
            <a:r>
              <a:rPr lang="en-US" sz="1400" dirty="0" smtClean="0"/>
              <a:t> </a:t>
            </a:r>
            <a:r>
              <a:rPr lang="pl-PL" sz="1400" dirty="0" err="1" smtClean="0"/>
              <a:t>resource</a:t>
            </a:r>
            <a:endParaRPr lang="pl-PL" sz="1400" dirty="0" smtClean="0"/>
          </a:p>
          <a:p>
            <a:endParaRPr lang="pl-PL" sz="1400" dirty="0" smtClean="0"/>
          </a:p>
          <a:p>
            <a:pPr>
              <a:buNone/>
            </a:pPr>
            <a:endParaRPr lang="pl-PL" sz="800" dirty="0" smtClean="0"/>
          </a:p>
          <a:p>
            <a:pPr>
              <a:buNone/>
            </a:pPr>
            <a:endParaRPr lang="en-US" sz="9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6834" y="4184868"/>
            <a:ext cx="4786346" cy="1961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2397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title"/>
          </p:nvPr>
        </p:nvSpPr>
        <p:spPr>
          <a:xfrm>
            <a:off x="620713" y="-170703"/>
            <a:ext cx="6118225" cy="1311275"/>
          </a:xfrm>
        </p:spPr>
        <p:txBody>
          <a:bodyPr/>
          <a:lstStyle/>
          <a:p>
            <a:r>
              <a:rPr lang="en-US" sz="4800" dirty="0" smtClean="0"/>
              <a:t>Provenance</a:t>
            </a:r>
            <a:endParaRPr lang="en-US" sz="4800" dirty="0"/>
          </a:p>
        </p:txBody>
      </p:sp>
      <p:pic>
        <p:nvPicPr>
          <p:cNvPr id="5" name="Symbol zastępczy zawartości 4" descr="provenance_arch2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7506" y="3715337"/>
            <a:ext cx="7394081" cy="2237227"/>
          </a:xfrm>
        </p:spPr>
      </p:pic>
      <p:sp>
        <p:nvSpPr>
          <p:cNvPr id="9" name="Symbol zastępczy zawartości 8"/>
          <p:cNvSpPr>
            <a:spLocks noGrp="1"/>
          </p:cNvSpPr>
          <p:nvPr>
            <p:ph sz="half" idx="2"/>
          </p:nvPr>
        </p:nvSpPr>
        <p:spPr>
          <a:xfrm>
            <a:off x="591671" y="1341438"/>
            <a:ext cx="8093542" cy="2468562"/>
          </a:xfrm>
        </p:spPr>
        <p:txBody>
          <a:bodyPr/>
          <a:lstStyle/>
          <a:p>
            <a:r>
              <a:rPr lang="en-US" sz="2000" dirty="0" smtClean="0"/>
              <a:t>Experiment start, stop and snippet start/stop </a:t>
            </a:r>
            <a:r>
              <a:rPr lang="en-US" sz="2000" b="1" dirty="0" smtClean="0"/>
              <a:t>events tracked </a:t>
            </a:r>
          </a:p>
          <a:p>
            <a:r>
              <a:rPr lang="en-US" sz="2000" dirty="0" smtClean="0"/>
              <a:t>Provenance data stored in </a:t>
            </a:r>
            <a:r>
              <a:rPr lang="en-US" sz="2000" b="1" dirty="0" smtClean="0"/>
              <a:t>RDF database</a:t>
            </a:r>
            <a:r>
              <a:rPr lang="en-US" sz="2000" dirty="0" smtClean="0"/>
              <a:t>; OPMV-based ontology used </a:t>
            </a:r>
          </a:p>
          <a:p>
            <a:r>
              <a:rPr lang="en-US" sz="2000" dirty="0" smtClean="0"/>
              <a:t>Input/output files of snippets are copied and snapshots are created – </a:t>
            </a:r>
            <a:r>
              <a:rPr lang="en-US" sz="2000" b="1" dirty="0" smtClean="0"/>
              <a:t>experiment result history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Provenance data browser – </a:t>
            </a:r>
            <a:r>
              <a:rPr lang="en-US" sz="2000" b="1" dirty="0" smtClean="0"/>
              <a:t>extensive querying capabilities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Tools usage by applications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295359" y="1511370"/>
            <a:ext cx="8228013" cy="3999305"/>
          </a:xfrm>
        </p:spPr>
        <p:txBody>
          <a:bodyPr/>
          <a:lstStyle/>
          <a:p>
            <a:r>
              <a:rPr lang="en-US" dirty="0" smtClean="0"/>
              <a:t>Blood flow (</a:t>
            </a:r>
            <a:r>
              <a:rPr lang="en-US" dirty="0" err="1" smtClean="0"/>
              <a:t>Instent</a:t>
            </a:r>
            <a:r>
              <a:rPr lang="en-US" dirty="0" smtClean="0"/>
              <a:t> </a:t>
            </a:r>
            <a:r>
              <a:rPr lang="en-US" dirty="0" err="1" smtClean="0"/>
              <a:t>Restenosis</a:t>
            </a:r>
            <a:r>
              <a:rPr lang="en-US" dirty="0" smtClean="0"/>
              <a:t> 3D)</a:t>
            </a:r>
          </a:p>
          <a:p>
            <a:r>
              <a:rPr lang="en-US" dirty="0" smtClean="0"/>
              <a:t>Hydrology (irrigation canals) </a:t>
            </a:r>
          </a:p>
          <a:p>
            <a:r>
              <a:rPr lang="en-US" dirty="0" smtClean="0"/>
              <a:t>Nanotechnology  (clay-polymer)</a:t>
            </a:r>
          </a:p>
          <a:p>
            <a:r>
              <a:rPr lang="en-US" dirty="0" smtClean="0"/>
              <a:t>Fusion</a:t>
            </a:r>
          </a:p>
          <a:p>
            <a:r>
              <a:rPr lang="en-US" dirty="0" smtClean="0"/>
              <a:t>Computational biology (gene-regulatory networks)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 Evaluation </a:t>
            </a:r>
          </a:p>
        </p:txBody>
      </p:sp>
      <p:sp>
        <p:nvSpPr>
          <p:cNvPr id="26627" name="Symbol zastępczy zawartości 2"/>
          <p:cNvSpPr>
            <a:spLocks noGrp="1"/>
          </p:cNvSpPr>
          <p:nvPr>
            <p:ph idx="1"/>
          </p:nvPr>
        </p:nvSpPr>
        <p:spPr>
          <a:xfrm>
            <a:off x="0" y="1281436"/>
            <a:ext cx="9144000" cy="5072063"/>
          </a:xfrm>
        </p:spPr>
        <p:txBody>
          <a:bodyPr/>
          <a:lstStyle/>
          <a:p>
            <a:r>
              <a:rPr lang="pl-PL" sz="1800" b="1" dirty="0" smtClean="0"/>
              <a:t>N</a:t>
            </a:r>
            <a:r>
              <a:rPr lang="en-US" sz="1800" b="1" dirty="0" smtClean="0"/>
              <a:t>umber of </a:t>
            </a:r>
            <a:r>
              <a:rPr lang="pl-PL" sz="1800" b="1" dirty="0" err="1" smtClean="0"/>
              <a:t>registered</a:t>
            </a:r>
            <a:r>
              <a:rPr lang="pl-PL" sz="1800" b="1" dirty="0" smtClean="0"/>
              <a:t> </a:t>
            </a:r>
            <a:r>
              <a:rPr lang="en-US" sz="1800" b="1" dirty="0" smtClean="0"/>
              <a:t>single-scale models</a:t>
            </a:r>
            <a:r>
              <a:rPr lang="pl-PL" sz="1800" dirty="0" smtClean="0"/>
              <a:t>:</a:t>
            </a:r>
            <a:r>
              <a:rPr lang="en-US" sz="1800" dirty="0" smtClean="0"/>
              <a:t>3</a:t>
            </a:r>
            <a:r>
              <a:rPr lang="pl-PL" sz="1800" dirty="0" smtClean="0"/>
              <a:t>0</a:t>
            </a:r>
            <a:r>
              <a:rPr lang="en-US" sz="1800" dirty="0" smtClean="0"/>
              <a:t> single-scale models, 33 mappers and two filters already registered in models registry (</a:t>
            </a:r>
            <a:r>
              <a:rPr lang="en-US" sz="1800" dirty="0" err="1" smtClean="0"/>
              <a:t>MaMe</a:t>
            </a:r>
            <a:r>
              <a:rPr lang="en-US" sz="1800" dirty="0" smtClean="0"/>
              <a:t>) coming from almost all MAPPER applications as well as test application </a:t>
            </a:r>
            <a:r>
              <a:rPr lang="pl-PL" sz="1800" dirty="0"/>
              <a:t> </a:t>
            </a:r>
            <a:r>
              <a:rPr lang="pl-PL" sz="1800" dirty="0" smtClean="0"/>
              <a:t/>
            </a:r>
            <a:br>
              <a:rPr lang="pl-PL" sz="1800" dirty="0" smtClean="0"/>
            </a:br>
            <a:r>
              <a:rPr lang="en-US" sz="1800" dirty="0" smtClean="0"/>
              <a:t>(see </a:t>
            </a:r>
            <a:r>
              <a:rPr lang="en-US" sz="1800" dirty="0" smtClean="0">
                <a:hlinkClick r:id="rId2"/>
              </a:rPr>
              <a:t>http://gs2.mapper-project.eu/mame</a:t>
            </a:r>
            <a:r>
              <a:rPr lang="en-US" sz="1800" dirty="0" smtClean="0"/>
              <a:t>)</a:t>
            </a:r>
            <a:endParaRPr lang="pl-PL" sz="1800" dirty="0" smtClean="0"/>
          </a:p>
          <a:p>
            <a:r>
              <a:rPr lang="pl-PL" sz="1800" b="1" dirty="0" err="1" smtClean="0"/>
              <a:t>Successful</a:t>
            </a:r>
            <a:r>
              <a:rPr lang="pl-PL" sz="1800" b="1" dirty="0" smtClean="0"/>
              <a:t> </a:t>
            </a:r>
            <a:r>
              <a:rPr lang="en-US" sz="1800" b="1" dirty="0" smtClean="0"/>
              <a:t>tutorial</a:t>
            </a:r>
            <a:r>
              <a:rPr lang="pl-PL" sz="1800" b="1" dirty="0" smtClean="0"/>
              <a:t> on MAPPER </a:t>
            </a:r>
            <a:r>
              <a:rPr lang="pl-PL" sz="1800" b="1" dirty="0" err="1" smtClean="0"/>
              <a:t>seasonal</a:t>
            </a:r>
            <a:r>
              <a:rPr lang="pl-PL" sz="1800" b="1" dirty="0" smtClean="0"/>
              <a:t> </a:t>
            </a:r>
            <a:r>
              <a:rPr lang="pl-PL" sz="1800" b="1" dirty="0" err="1" smtClean="0"/>
              <a:t>school</a:t>
            </a:r>
            <a:r>
              <a:rPr lang="pl-PL" sz="1800" b="1" dirty="0" smtClean="0"/>
              <a:t> </a:t>
            </a:r>
            <a:r>
              <a:rPr lang="en-US" sz="1800" b="1" dirty="0" smtClean="0"/>
              <a:t> </a:t>
            </a:r>
            <a:r>
              <a:rPr lang="en-US" sz="1800" dirty="0" smtClean="0"/>
              <a:t>available on http://www.mapper-project.eu/web/guest/mad-mame-ew</a:t>
            </a:r>
          </a:p>
          <a:p>
            <a:r>
              <a:rPr lang="pl-PL" sz="1800" b="1" dirty="0" smtClean="0"/>
              <a:t>N</a:t>
            </a:r>
            <a:r>
              <a:rPr lang="en-GB" sz="1800" b="1" dirty="0" err="1" smtClean="0"/>
              <a:t>ew</a:t>
            </a:r>
            <a:r>
              <a:rPr lang="en-GB" sz="1800" b="1" dirty="0" smtClean="0"/>
              <a:t> scientific results from applications created by</a:t>
            </a:r>
            <a:r>
              <a:rPr lang="pl-PL" sz="1800" b="1" dirty="0" smtClean="0"/>
              <a:t> the </a:t>
            </a:r>
            <a:r>
              <a:rPr lang="en-GB" sz="1800" b="1" dirty="0" smtClean="0"/>
              <a:t>tools</a:t>
            </a:r>
            <a:r>
              <a:rPr lang="pl-PL" sz="1800" dirty="0" smtClean="0"/>
              <a:t>:</a:t>
            </a:r>
          </a:p>
          <a:p>
            <a:pPr lvl="1"/>
            <a:r>
              <a:rPr lang="en-US" sz="1200" dirty="0"/>
              <a:t>M. Ben </a:t>
            </a:r>
            <a:r>
              <a:rPr lang="en-US" sz="1200" dirty="0" err="1" smtClean="0"/>
              <a:t>Belgacem</a:t>
            </a:r>
            <a:r>
              <a:rPr lang="pl-PL" sz="1200" dirty="0" smtClean="0"/>
              <a:t> </a:t>
            </a:r>
            <a:r>
              <a:rPr lang="pl-PL" sz="1200" dirty="0"/>
              <a:t>e</a:t>
            </a:r>
            <a:r>
              <a:rPr lang="pl-PL" sz="1200" dirty="0" smtClean="0"/>
              <a:t>t al. </a:t>
            </a:r>
            <a:r>
              <a:rPr lang="en-US" sz="1200" dirty="0" smtClean="0"/>
              <a:t>"Coupling </a:t>
            </a:r>
            <a:r>
              <a:rPr lang="en-US" sz="1200" dirty="0"/>
              <a:t>method for building a network of irrigation canals on distributed computing environment" to be published in Proceedings of 10th International Conference on Cellular Automata for Research and Industry, ACRI 2012, </a:t>
            </a:r>
            <a:r>
              <a:rPr lang="en-US" sz="1200" dirty="0" err="1"/>
              <a:t>Santorini</a:t>
            </a:r>
            <a:r>
              <a:rPr lang="en-US" sz="1200" dirty="0"/>
              <a:t> Island, Greece, September 24-27, 2012. Series: Lecture Notes in Computer Science, Vol. </a:t>
            </a:r>
            <a:r>
              <a:rPr lang="en-US" sz="1200" dirty="0" smtClean="0"/>
              <a:t>7495</a:t>
            </a:r>
            <a:endParaRPr lang="pl-PL" sz="1200" dirty="0" smtClean="0"/>
          </a:p>
          <a:p>
            <a:pPr lvl="1"/>
            <a:r>
              <a:rPr lang="pl-PL" sz="1200" dirty="0" err="1"/>
              <a:t>Joris</a:t>
            </a:r>
            <a:r>
              <a:rPr lang="pl-PL" sz="1200" dirty="0"/>
              <a:t> </a:t>
            </a:r>
            <a:r>
              <a:rPr lang="pl-PL" sz="1200" dirty="0" err="1" smtClean="0"/>
              <a:t>Borgdorff</a:t>
            </a:r>
            <a:r>
              <a:rPr lang="pl-PL" sz="1200" dirty="0"/>
              <a:t> </a:t>
            </a:r>
            <a:r>
              <a:rPr lang="pl-PL" sz="1200" dirty="0" smtClean="0"/>
              <a:t>et al.: </a:t>
            </a:r>
            <a:r>
              <a:rPr lang="pl-PL" sz="1200" dirty="0"/>
              <a:t>A Distributed </a:t>
            </a:r>
            <a:r>
              <a:rPr lang="pl-PL" sz="1200" dirty="0" err="1"/>
              <a:t>Multiscale</a:t>
            </a:r>
            <a:r>
              <a:rPr lang="pl-PL" sz="1200" dirty="0"/>
              <a:t> </a:t>
            </a:r>
            <a:r>
              <a:rPr lang="pl-PL" sz="1200" dirty="0" err="1"/>
              <a:t>Computation</a:t>
            </a:r>
            <a:r>
              <a:rPr lang="pl-PL" sz="1200" dirty="0"/>
              <a:t> of a </a:t>
            </a:r>
            <a:r>
              <a:rPr lang="pl-PL" sz="1200" dirty="0" err="1"/>
              <a:t>Tightly</a:t>
            </a:r>
            <a:r>
              <a:rPr lang="pl-PL" sz="1200" dirty="0"/>
              <a:t> </a:t>
            </a:r>
            <a:r>
              <a:rPr lang="pl-PL" sz="1200" dirty="0" err="1"/>
              <a:t>Coupled</a:t>
            </a:r>
            <a:r>
              <a:rPr lang="pl-PL" sz="1200" dirty="0"/>
              <a:t> Model Using the </a:t>
            </a:r>
            <a:r>
              <a:rPr lang="pl-PL" sz="1200" dirty="0" err="1"/>
              <a:t>Multiscale</a:t>
            </a:r>
            <a:r>
              <a:rPr lang="pl-PL" sz="1200" dirty="0"/>
              <a:t> </a:t>
            </a:r>
            <a:r>
              <a:rPr lang="pl-PL" sz="1200" dirty="0" err="1"/>
              <a:t>Modeling</a:t>
            </a:r>
            <a:r>
              <a:rPr lang="pl-PL" sz="1200" dirty="0"/>
              <a:t> Language. </a:t>
            </a:r>
            <a:r>
              <a:rPr lang="pl-PL" sz="1200" dirty="0" err="1"/>
              <a:t>Procedia</a:t>
            </a:r>
            <a:r>
              <a:rPr lang="pl-PL" sz="1200" dirty="0"/>
              <a:t> CS 9: 596-605 (2012) </a:t>
            </a:r>
            <a:endParaRPr lang="pl-PL" sz="1200" dirty="0" smtClean="0"/>
          </a:p>
          <a:p>
            <a:pPr lvl="1"/>
            <a:r>
              <a:rPr lang="pl-PL" sz="1200" dirty="0"/>
              <a:t>D. </a:t>
            </a:r>
            <a:r>
              <a:rPr lang="pl-PL" sz="1200" dirty="0" err="1" smtClean="0"/>
              <a:t>Groen</a:t>
            </a:r>
            <a:r>
              <a:rPr lang="pl-PL" sz="1200" dirty="0" smtClean="0"/>
              <a:t> et al.: </a:t>
            </a:r>
            <a:r>
              <a:rPr lang="pl-PL" sz="1200" dirty="0"/>
              <a:t>A Distributed </a:t>
            </a:r>
            <a:r>
              <a:rPr lang="pl-PL" sz="1200" dirty="0" err="1"/>
              <a:t>Infrastructure</a:t>
            </a:r>
            <a:r>
              <a:rPr lang="pl-PL" sz="1200" dirty="0"/>
              <a:t> for </a:t>
            </a:r>
            <a:r>
              <a:rPr lang="pl-PL" sz="1200" dirty="0" err="1"/>
              <a:t>Multiscale</a:t>
            </a:r>
            <a:r>
              <a:rPr lang="pl-PL" sz="1200" dirty="0"/>
              <a:t> </a:t>
            </a:r>
            <a:r>
              <a:rPr lang="pl-PL" sz="1200" dirty="0" err="1"/>
              <a:t>Biomedical</a:t>
            </a:r>
            <a:r>
              <a:rPr lang="pl-PL" sz="1200" dirty="0"/>
              <a:t> </a:t>
            </a:r>
            <a:r>
              <a:rPr lang="pl-PL" sz="1200" dirty="0" err="1"/>
              <a:t>Simulations</a:t>
            </a:r>
            <a:r>
              <a:rPr lang="pl-PL" sz="1200" dirty="0"/>
              <a:t>, </a:t>
            </a:r>
            <a:r>
              <a:rPr lang="pl-PL" sz="1200" dirty="0" err="1"/>
              <a:t>accepted</a:t>
            </a:r>
            <a:r>
              <a:rPr lang="pl-PL" sz="1200" dirty="0"/>
              <a:t> by the Virtual </a:t>
            </a:r>
            <a:r>
              <a:rPr lang="pl-PL" sz="1200" dirty="0" err="1"/>
              <a:t>Physiological</a:t>
            </a:r>
            <a:r>
              <a:rPr lang="pl-PL" sz="1200" dirty="0"/>
              <a:t> Human Conference 2012. </a:t>
            </a:r>
            <a:endParaRPr lang="pl-PL" sz="1200" dirty="0" smtClean="0"/>
          </a:p>
          <a:p>
            <a:pPr lvl="1"/>
            <a:r>
              <a:rPr lang="en-US" sz="1200" dirty="0"/>
              <a:t>J. </a:t>
            </a:r>
            <a:r>
              <a:rPr lang="en-US" sz="1200" dirty="0" err="1" smtClean="0"/>
              <a:t>Suter</a:t>
            </a:r>
            <a:r>
              <a:rPr lang="pl-PL" sz="1200" dirty="0"/>
              <a:t> </a:t>
            </a:r>
            <a:r>
              <a:rPr lang="pl-PL" sz="1200" dirty="0" smtClean="0"/>
              <a:t>et al.</a:t>
            </a:r>
            <a:r>
              <a:rPr lang="en-US" sz="1200" dirty="0" smtClean="0"/>
              <a:t>: </a:t>
            </a:r>
            <a:r>
              <a:rPr lang="en-US" sz="1200" dirty="0"/>
              <a:t>Distributed </a:t>
            </a:r>
            <a:r>
              <a:rPr lang="en-US" sz="1200" dirty="0" err="1"/>
              <a:t>Multiscale</a:t>
            </a:r>
            <a:r>
              <a:rPr lang="en-US" sz="1200" dirty="0"/>
              <a:t> Simulations of Clay-Polymer </a:t>
            </a:r>
            <a:r>
              <a:rPr lang="en-US" sz="1200" dirty="0" err="1"/>
              <a:t>Nanocomposites</a:t>
            </a:r>
            <a:r>
              <a:rPr lang="en-US" sz="1200" dirty="0"/>
              <a:t>, Materials Research Symposium, San Francisco, United States of America, April 2012</a:t>
            </a:r>
            <a:r>
              <a:rPr lang="en-US" sz="1200" dirty="0" smtClean="0"/>
              <a:t>.</a:t>
            </a:r>
            <a:endParaRPr lang="pl-PL" sz="1200" dirty="0" smtClean="0"/>
          </a:p>
          <a:p>
            <a:pPr lvl="1"/>
            <a:r>
              <a:rPr lang="pl-PL" sz="1200" dirty="0"/>
              <a:t>Katarzyna </a:t>
            </a:r>
            <a:r>
              <a:rPr lang="pl-PL" sz="1200" dirty="0" smtClean="0"/>
              <a:t>Rycerz</a:t>
            </a:r>
            <a:r>
              <a:rPr lang="pl-PL" sz="1200" dirty="0"/>
              <a:t> </a:t>
            </a:r>
            <a:r>
              <a:rPr lang="pl-PL" sz="1200" dirty="0" err="1" smtClean="0"/>
              <a:t>at</a:t>
            </a:r>
            <a:r>
              <a:rPr lang="pl-PL" sz="1200" dirty="0" smtClean="0"/>
              <a:t> al..: </a:t>
            </a:r>
            <a:r>
              <a:rPr lang="pl-PL" sz="1200" dirty="0" err="1"/>
              <a:t>An</a:t>
            </a:r>
            <a:r>
              <a:rPr lang="pl-PL" sz="1200" dirty="0"/>
              <a:t> Environment for Programming and </a:t>
            </a:r>
            <a:r>
              <a:rPr lang="pl-PL" sz="1200" dirty="0" err="1"/>
              <a:t>Execution</a:t>
            </a:r>
            <a:r>
              <a:rPr lang="pl-PL" sz="1200" dirty="0"/>
              <a:t> of </a:t>
            </a:r>
            <a:r>
              <a:rPr lang="pl-PL" sz="1200" dirty="0" err="1"/>
              <a:t>Multiscale</a:t>
            </a:r>
            <a:r>
              <a:rPr lang="pl-PL" sz="1200" dirty="0"/>
              <a:t> Applications </a:t>
            </a:r>
            <a:r>
              <a:rPr lang="pl-PL" sz="1200" dirty="0" err="1"/>
              <a:t>submitted</a:t>
            </a:r>
            <a:r>
              <a:rPr lang="pl-PL" sz="1200" dirty="0"/>
              <a:t> to TOMACS </a:t>
            </a:r>
            <a:r>
              <a:rPr lang="pl-PL" sz="1200" dirty="0" err="1"/>
              <a:t>journal</a:t>
            </a:r>
            <a:r>
              <a:rPr lang="pl-PL" sz="1200" dirty="0"/>
              <a:t> </a:t>
            </a:r>
            <a:r>
              <a:rPr lang="pl-PL" sz="1200" dirty="0" smtClean="0"/>
              <a:t>(in </a:t>
            </a:r>
            <a:r>
              <a:rPr lang="pl-PL" sz="1200" dirty="0" err="1" smtClean="0"/>
              <a:t>review</a:t>
            </a:r>
            <a:r>
              <a:rPr lang="pl-PL" sz="1200" dirty="0" smtClean="0"/>
              <a:t>).</a:t>
            </a:r>
          </a:p>
          <a:p>
            <a:pPr lvl="1"/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User feedback</a:t>
            </a:r>
            <a:endParaRPr lang="en-US" sz="3200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4294967295"/>
          </p:nvPr>
        </p:nvSpPr>
        <p:spPr>
          <a:xfrm>
            <a:off x="467544" y="6453336"/>
            <a:ext cx="8208912" cy="268139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Mapper Project</a:t>
            </a:r>
            <a:endParaRPr lang="de-DE"/>
          </a:p>
        </p:txBody>
      </p:sp>
      <p:pic>
        <p:nvPicPr>
          <p:cNvPr id="2050" name="Obraz 2" descr="Opis: http://www.mapper-project.eu/c/wiki/get_page_attachment?p_l_id=10601&amp;nodeId=10532&amp;title=D8.3-evaluation+of+efficiency+%28task+8.5%29&amp;fileName=D8.3-evaluation+of+efficiency+%28task+8.5%29%2Fankieta-sma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714620"/>
            <a:ext cx="7565061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214282" y="1214422"/>
            <a:ext cx="8786874" cy="494974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mean time required to train a new user to use the tools </a:t>
            </a:r>
            <a:r>
              <a:rPr lang="en-US" sz="2400" dirty="0" smtClean="0"/>
              <a:t>measured during Seasonal School:</a:t>
            </a:r>
          </a:p>
          <a:p>
            <a:pPr lvl="1"/>
            <a:r>
              <a:rPr lang="en-US" sz="2000" dirty="0" smtClean="0"/>
              <a:t>Most school participants learned tools </a:t>
            </a:r>
            <a:r>
              <a:rPr lang="en-US" sz="2000" dirty="0" err="1" smtClean="0"/>
              <a:t>tools</a:t>
            </a:r>
            <a:r>
              <a:rPr lang="en-US" sz="2000" dirty="0" smtClean="0"/>
              <a:t> basic  in 1.5h tutorial 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 smtClean="0"/>
              <a:t>See</a:t>
            </a:r>
            <a:r>
              <a:rPr lang="pl-PL" dirty="0" smtClean="0"/>
              <a:t> </a:t>
            </a:r>
            <a:r>
              <a:rPr lang="pl-PL" dirty="0" err="1" smtClean="0"/>
              <a:t>also</a:t>
            </a:r>
            <a:r>
              <a:rPr lang="pl-PL" dirty="0" smtClean="0"/>
              <a:t>: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303451" y="1357622"/>
            <a:ext cx="8228013" cy="4678362"/>
          </a:xfrm>
        </p:spPr>
        <p:txBody>
          <a:bodyPr/>
          <a:lstStyle/>
          <a:p>
            <a:r>
              <a:rPr lang="pl-PL" sz="2000" dirty="0"/>
              <a:t>http://</a:t>
            </a:r>
            <a:r>
              <a:rPr lang="pl-PL" sz="2000" dirty="0" smtClean="0"/>
              <a:t>dice.cyfronet.pl</a:t>
            </a:r>
          </a:p>
          <a:p>
            <a:r>
              <a:rPr lang="pl-PL" sz="2000" dirty="0" smtClean="0"/>
              <a:t>http</a:t>
            </a:r>
            <a:r>
              <a:rPr lang="pl-PL" sz="2000" dirty="0"/>
              <a:t>://</a:t>
            </a:r>
            <a:r>
              <a:rPr lang="pl-PL" sz="2000" dirty="0" smtClean="0"/>
              <a:t>dice.cyfronet.pl/projects/details/Mapper</a:t>
            </a:r>
          </a:p>
          <a:p>
            <a:r>
              <a:rPr lang="pl-PL" sz="2000" dirty="0" smtClean="0"/>
              <a:t>E</a:t>
            </a:r>
            <a:r>
              <a:rPr lang="pl-PL" sz="2000" dirty="0"/>
              <a:t>. Ciepiela et al.:  </a:t>
            </a:r>
            <a:r>
              <a:rPr lang="pl-PL" sz="2000" dirty="0" err="1"/>
              <a:t>Exploratory</a:t>
            </a:r>
            <a:r>
              <a:rPr lang="pl-PL" sz="2000" dirty="0"/>
              <a:t> Programming in the Virtual </a:t>
            </a:r>
            <a:r>
              <a:rPr lang="pl-PL" sz="2000" dirty="0" err="1"/>
              <a:t>Laboratory</a:t>
            </a:r>
            <a:r>
              <a:rPr lang="pl-PL" sz="2000" dirty="0"/>
              <a:t>, </a:t>
            </a:r>
            <a:r>
              <a:rPr lang="pl-PL" sz="2000" dirty="0" err="1"/>
              <a:t>Proceedings</a:t>
            </a:r>
            <a:r>
              <a:rPr lang="pl-PL" sz="2000" dirty="0"/>
              <a:t> of the International </a:t>
            </a:r>
            <a:r>
              <a:rPr lang="pl-PL" sz="2000" dirty="0" err="1"/>
              <a:t>Multiconference</a:t>
            </a:r>
            <a:r>
              <a:rPr lang="pl-PL" sz="2000" dirty="0"/>
              <a:t> on </a:t>
            </a:r>
            <a:r>
              <a:rPr lang="pl-PL" sz="2000" dirty="0" err="1"/>
              <a:t>Computer</a:t>
            </a:r>
            <a:r>
              <a:rPr lang="pl-PL" sz="2000" dirty="0"/>
              <a:t> Science and Information Technology p. 621–628, 2010  </a:t>
            </a:r>
            <a:endParaRPr lang="pl-PL" sz="2000" dirty="0" smtClean="0"/>
          </a:p>
          <a:p>
            <a:r>
              <a:rPr lang="pl-PL" sz="2000" dirty="0" smtClean="0"/>
              <a:t>K</a:t>
            </a:r>
            <a:r>
              <a:rPr lang="pl-PL" sz="2000" dirty="0"/>
              <a:t>. Rycerz and M. Bubak: Component </a:t>
            </a:r>
            <a:r>
              <a:rPr lang="pl-PL" sz="2000" dirty="0" err="1"/>
              <a:t>Approach</a:t>
            </a:r>
            <a:r>
              <a:rPr lang="pl-PL" sz="2000" dirty="0"/>
              <a:t> to Distributed </a:t>
            </a:r>
            <a:r>
              <a:rPr lang="pl-PL" sz="2000" dirty="0" err="1"/>
              <a:t>Multiscale</a:t>
            </a:r>
            <a:r>
              <a:rPr lang="pl-PL" sz="2000" dirty="0"/>
              <a:t> </a:t>
            </a:r>
            <a:r>
              <a:rPr lang="pl-PL" sz="2000" dirty="0" err="1"/>
              <a:t>Simulations</a:t>
            </a:r>
            <a:r>
              <a:rPr lang="pl-PL" sz="2000" dirty="0"/>
              <a:t>, SIMULTECH 2011, </a:t>
            </a:r>
            <a:r>
              <a:rPr lang="pl-PL" sz="2000" dirty="0" err="1"/>
              <a:t>Noordwijkerhout</a:t>
            </a:r>
            <a:r>
              <a:rPr lang="pl-PL" sz="2000" dirty="0"/>
              <a:t>, pp. 122-127, The </a:t>
            </a:r>
            <a:r>
              <a:rPr lang="pl-PL" sz="2000" dirty="0" err="1"/>
              <a:t>Netherlands</a:t>
            </a:r>
            <a:r>
              <a:rPr lang="pl-PL" sz="2000" dirty="0"/>
              <a:t>, 29-31 </a:t>
            </a:r>
            <a:r>
              <a:rPr lang="pl-PL" sz="2000" dirty="0" err="1"/>
              <a:t>July</a:t>
            </a:r>
            <a:r>
              <a:rPr lang="pl-PL" sz="2000" dirty="0"/>
              <a:t>, </a:t>
            </a:r>
            <a:r>
              <a:rPr lang="pl-PL" sz="2000" dirty="0" smtClean="0"/>
              <a:t>2011</a:t>
            </a:r>
          </a:p>
          <a:p>
            <a:r>
              <a:rPr lang="pl-PL" sz="2000" dirty="0" smtClean="0"/>
              <a:t>K</a:t>
            </a:r>
            <a:r>
              <a:rPr lang="pl-PL" sz="2000" dirty="0"/>
              <a:t>. Rycerz et al.: </a:t>
            </a:r>
            <a:r>
              <a:rPr lang="pl-PL" sz="2000" dirty="0" err="1"/>
              <a:t>An</a:t>
            </a:r>
            <a:r>
              <a:rPr lang="pl-PL" sz="2000" dirty="0"/>
              <a:t> Environment for Programming and </a:t>
            </a:r>
            <a:r>
              <a:rPr lang="pl-PL" sz="2000" dirty="0" err="1"/>
              <a:t>Execution</a:t>
            </a:r>
            <a:r>
              <a:rPr lang="pl-PL" sz="2000" dirty="0"/>
              <a:t> of </a:t>
            </a:r>
            <a:r>
              <a:rPr lang="pl-PL" sz="2000" dirty="0" err="1"/>
              <a:t>Multiscale</a:t>
            </a:r>
            <a:r>
              <a:rPr lang="pl-PL" sz="2000" dirty="0"/>
              <a:t> Applications, ACM </a:t>
            </a:r>
            <a:r>
              <a:rPr lang="pl-PL" sz="2000" dirty="0" err="1"/>
              <a:t>Transactions</a:t>
            </a:r>
            <a:r>
              <a:rPr lang="pl-PL" sz="2000" dirty="0"/>
              <a:t> on </a:t>
            </a:r>
            <a:r>
              <a:rPr lang="pl-PL" sz="2000" dirty="0" err="1"/>
              <a:t>Modeling</a:t>
            </a:r>
            <a:r>
              <a:rPr lang="pl-PL" sz="2000" dirty="0"/>
              <a:t> and </a:t>
            </a:r>
            <a:r>
              <a:rPr lang="pl-PL" sz="2000" dirty="0" err="1"/>
              <a:t>Computer</a:t>
            </a:r>
            <a:r>
              <a:rPr lang="pl-PL" sz="2000" dirty="0"/>
              <a:t> </a:t>
            </a:r>
            <a:r>
              <a:rPr lang="pl-PL" sz="2000" dirty="0" err="1"/>
              <a:t>Simulation</a:t>
            </a:r>
            <a:r>
              <a:rPr lang="pl-PL" sz="2000" dirty="0"/>
              <a:t>, in  </a:t>
            </a:r>
            <a:r>
              <a:rPr lang="pl-PL" sz="2000" dirty="0" err="1"/>
              <a:t>review</a:t>
            </a:r>
            <a:r>
              <a:rPr lang="pl-PL" sz="2000" dirty="0"/>
              <a:t/>
            </a:r>
            <a:br>
              <a:rPr lang="pl-PL" sz="2000" dirty="0"/>
            </a:br>
            <a:endParaRPr lang="pl-PL" sz="20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Mapper Project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42938" y="0"/>
            <a:ext cx="6192837" cy="1182688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de-DE" sz="3600" smtClean="0">
                <a:latin typeface="Arial" charset="0"/>
              </a:rPr>
              <a:t>Plan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57200" y="1371600"/>
            <a:ext cx="8229600" cy="4679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87338" indent="-287338" hangingPunct="1">
              <a:lnSpc>
                <a:spcPct val="100000"/>
              </a:lnSpc>
              <a:buClr>
                <a:schemeClr val="tx1"/>
              </a:buClr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pitchFamily="32" charset="0"/>
              </a:rPr>
              <a:t>Objectives and Requirements</a:t>
            </a:r>
          </a:p>
          <a:p>
            <a:pPr marL="287338" indent="-287338" hangingPunct="1">
              <a:lnSpc>
                <a:spcPct val="100000"/>
              </a:lnSpc>
              <a:buClr>
                <a:schemeClr val="tx1"/>
              </a:buClr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pitchFamily="32" charset="0"/>
              </a:rPr>
              <a:t>Overview </a:t>
            </a:r>
            <a:r>
              <a:rPr lang="en-US" sz="3600" dirty="0" err="1" smtClean="0">
                <a:solidFill>
                  <a:srgbClr val="000000"/>
                </a:solidFill>
                <a:latin typeface="Calibri" pitchFamily="32" charset="0"/>
              </a:rPr>
              <a:t>Multiscale</a:t>
            </a:r>
            <a:r>
              <a:rPr lang="en-US" sz="3600" dirty="0" smtClean="0">
                <a:solidFill>
                  <a:srgbClr val="000000"/>
                </a:solidFill>
                <a:latin typeface="Calibri" pitchFamily="32" charset="0"/>
              </a:rPr>
              <a:t> Programming </a:t>
            </a:r>
            <a:r>
              <a:rPr lang="en-US" sz="3600" dirty="0">
                <a:solidFill>
                  <a:srgbClr val="000000"/>
                </a:solidFill>
                <a:latin typeface="Calibri" pitchFamily="32" charset="0"/>
              </a:rPr>
              <a:t>and Execution </a:t>
            </a:r>
            <a:r>
              <a:rPr lang="en-US" sz="3600" dirty="0" smtClean="0">
                <a:solidFill>
                  <a:srgbClr val="000000"/>
                </a:solidFill>
                <a:latin typeface="Calibri" pitchFamily="32" charset="0"/>
              </a:rPr>
              <a:t>Tools</a:t>
            </a:r>
            <a:endParaRPr lang="en-US" sz="3600" dirty="0">
              <a:solidFill>
                <a:srgbClr val="000000"/>
              </a:solidFill>
              <a:latin typeface="Calibri" pitchFamily="32" charset="0"/>
            </a:endParaRPr>
          </a:p>
          <a:p>
            <a:pPr marL="287338" indent="-287338" hangingPunct="1">
              <a:lnSpc>
                <a:spcPct val="100000"/>
              </a:lnSpc>
              <a:buClrTx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pitchFamily="32" charset="0"/>
              </a:rPr>
              <a:t>Tools efficiency evaluation</a:t>
            </a:r>
          </a:p>
          <a:p>
            <a:pPr marL="287338" indent="-287338" hangingPunct="1">
              <a:lnSpc>
                <a:spcPct val="100000"/>
              </a:lnSpc>
              <a:buClrTx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600" dirty="0" smtClean="0">
                <a:solidFill>
                  <a:srgbClr val="000000"/>
                </a:solidFill>
              </a:rPr>
              <a:t>Short demo based on Irrigation Canal application (thanks to B. </a:t>
            </a:r>
            <a:r>
              <a:rPr lang="en-US" sz="3600" dirty="0" err="1" smtClean="0">
                <a:solidFill>
                  <a:srgbClr val="000000"/>
                </a:solidFill>
              </a:rPr>
              <a:t>Chopard</a:t>
            </a:r>
            <a:r>
              <a:rPr lang="en-US" sz="3600" dirty="0" smtClean="0">
                <a:solidFill>
                  <a:srgbClr val="000000"/>
                </a:solidFill>
              </a:rPr>
              <a:t> and M. Ben </a:t>
            </a:r>
            <a:r>
              <a:rPr lang="en-US" sz="3600" dirty="0" err="1" smtClean="0">
                <a:solidFill>
                  <a:srgbClr val="000000"/>
                </a:solidFill>
              </a:rPr>
              <a:t>Belgacem</a:t>
            </a:r>
            <a:r>
              <a:rPr lang="en-US" sz="3600" dirty="0" smtClean="0">
                <a:solidFill>
                  <a:srgbClr val="000000"/>
                </a:solidFill>
              </a:rPr>
              <a:t> from University of Geneva)</a:t>
            </a:r>
            <a:endParaRPr lang="en-US" sz="3600" dirty="0">
              <a:solidFill>
                <a:srgbClr val="000000"/>
              </a:solidFill>
              <a:latin typeface="Calibri" pitchFamily="32" charset="0"/>
            </a:endParaRPr>
          </a:p>
          <a:p>
            <a:pPr marL="287338" indent="-287338" hangingPunct="1">
              <a:lnSpc>
                <a:spcPct val="100000"/>
              </a:lnSpc>
              <a:buClrTx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400" dirty="0">
              <a:solidFill>
                <a:srgbClr val="000000"/>
              </a:solidFill>
              <a:latin typeface="Calibri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O</a:t>
            </a:r>
            <a:r>
              <a:rPr lang="en-US" smtClean="0"/>
              <a:t>bjectives</a:t>
            </a:r>
          </a:p>
        </p:txBody>
      </p:sp>
      <p:sp>
        <p:nvSpPr>
          <p:cNvPr id="13315" name="Symbol zastępczy zawartości 2"/>
          <p:cNvSpPr>
            <a:spLocks noGrp="1"/>
          </p:cNvSpPr>
          <p:nvPr>
            <p:ph idx="1"/>
          </p:nvPr>
        </p:nvSpPr>
        <p:spPr>
          <a:xfrm>
            <a:off x="0" y="1142440"/>
            <a:ext cx="4052047" cy="4678363"/>
          </a:xfrm>
        </p:spPr>
        <p:txBody>
          <a:bodyPr/>
          <a:lstStyle/>
          <a:p>
            <a:r>
              <a:rPr lang="en-US" sz="1600" dirty="0" smtClean="0"/>
              <a:t>Design and implement an environment for composing </a:t>
            </a:r>
            <a:r>
              <a:rPr lang="en-US" sz="1600" dirty="0" err="1" smtClean="0"/>
              <a:t>multiscale</a:t>
            </a:r>
            <a:r>
              <a:rPr lang="en-US" sz="1600" dirty="0" smtClean="0"/>
              <a:t> simulations from single scale models </a:t>
            </a:r>
            <a:endParaRPr lang="en-US" sz="2000" dirty="0" smtClean="0"/>
          </a:p>
          <a:p>
            <a:pPr lvl="1"/>
            <a:r>
              <a:rPr lang="en-US" sz="1600" dirty="0" smtClean="0"/>
              <a:t>encapsulated as scientific software components</a:t>
            </a:r>
          </a:p>
          <a:p>
            <a:pPr lvl="1"/>
            <a:r>
              <a:rPr lang="en-US" sz="1600" dirty="0" smtClean="0"/>
              <a:t>distributed in various European   e-Infrastructures </a:t>
            </a:r>
          </a:p>
          <a:p>
            <a:pPr lvl="1"/>
            <a:r>
              <a:rPr lang="en-US" sz="1600" dirty="0" smtClean="0"/>
              <a:t>supporting loosely coupled and tightly coupled paradigm  </a:t>
            </a:r>
          </a:p>
          <a:p>
            <a:r>
              <a:rPr lang="en-US" sz="1600" dirty="0" smtClean="0"/>
              <a:t>Support composition of simulation models:</a:t>
            </a:r>
          </a:p>
          <a:p>
            <a:pPr lvl="1"/>
            <a:r>
              <a:rPr lang="pl-PL" sz="1600" dirty="0" smtClean="0"/>
              <a:t>u</a:t>
            </a:r>
            <a:r>
              <a:rPr lang="en-US" sz="1600" dirty="0" smtClean="0"/>
              <a:t>sing scripting approach</a:t>
            </a:r>
          </a:p>
          <a:p>
            <a:pPr lvl="1"/>
            <a:r>
              <a:rPr lang="pl-PL" sz="1600" dirty="0" smtClean="0"/>
              <a:t>b</a:t>
            </a:r>
            <a:r>
              <a:rPr lang="en-US" sz="1600" dirty="0" smtClean="0"/>
              <a:t>y reusable “in-</a:t>
            </a:r>
            <a:r>
              <a:rPr lang="en-US" sz="1600" dirty="0" err="1" smtClean="0"/>
              <a:t>silico</a:t>
            </a:r>
            <a:r>
              <a:rPr lang="en-US" sz="1600" dirty="0" smtClean="0"/>
              <a:t>” experiments </a:t>
            </a:r>
          </a:p>
          <a:p>
            <a:r>
              <a:rPr lang="en-US" sz="1600" dirty="0" smtClean="0"/>
              <a:t>Allow interaction between software components from different e-Infrastructures in a hybrid way.</a:t>
            </a:r>
          </a:p>
          <a:p>
            <a:r>
              <a:rPr lang="en-US" sz="1600" dirty="0" smtClean="0"/>
              <a:t>Measure efficiency of the tools</a:t>
            </a:r>
          </a:p>
          <a:p>
            <a:endParaRPr lang="en-US" sz="1100" dirty="0" smtClean="0"/>
          </a:p>
        </p:txBody>
      </p:sp>
      <p:pic>
        <p:nvPicPr>
          <p:cNvPr id="13317" name="Symbol zastępczy zawartości 4" descr="overalldiagram_finaldraf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7902" y="1255058"/>
            <a:ext cx="4871403" cy="47904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318" name="Prostokąt 5"/>
          <p:cNvSpPr>
            <a:spLocks noChangeArrowheads="1"/>
          </p:cNvSpPr>
          <p:nvPr/>
        </p:nvSpPr>
        <p:spPr bwMode="auto">
          <a:xfrm>
            <a:off x="3908612" y="2635623"/>
            <a:ext cx="5235388" cy="1335741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Requirements Analysis</a:t>
            </a:r>
            <a:endParaRPr lang="en-GB" smtClean="0"/>
          </a:p>
        </p:txBody>
      </p:sp>
      <p:sp>
        <p:nvSpPr>
          <p:cNvPr id="18435" name="Symbol zastępczy zawartości 2"/>
          <p:cNvSpPr>
            <a:spLocks noGrp="1"/>
          </p:cNvSpPr>
          <p:nvPr>
            <p:ph idx="1"/>
          </p:nvPr>
        </p:nvSpPr>
        <p:spPr>
          <a:xfrm>
            <a:off x="0" y="1143000"/>
            <a:ext cx="8858250" cy="4678363"/>
          </a:xfrm>
        </p:spPr>
        <p:txBody>
          <a:bodyPr/>
          <a:lstStyle/>
          <a:p>
            <a:r>
              <a:rPr lang="pl-PL" sz="2000" dirty="0" smtClean="0"/>
              <a:t>F</a:t>
            </a:r>
            <a:r>
              <a:rPr lang="en-GB" sz="2000" dirty="0" err="1" smtClean="0"/>
              <a:t>ocus</a:t>
            </a:r>
            <a:r>
              <a:rPr lang="en-GB" sz="2000" dirty="0" smtClean="0"/>
              <a:t> on </a:t>
            </a:r>
            <a:r>
              <a:rPr lang="en-GB" sz="2000" dirty="0" err="1" smtClean="0"/>
              <a:t>multiscale</a:t>
            </a:r>
            <a:r>
              <a:rPr lang="en-GB" sz="2000" dirty="0" smtClean="0"/>
              <a:t> applications that can be described as a set of connected, but independent  single scale modules</a:t>
            </a:r>
            <a:r>
              <a:rPr lang="pl-PL" sz="2000" dirty="0" smtClean="0"/>
              <a:t> and </a:t>
            </a:r>
            <a:r>
              <a:rPr lang="pl-PL" sz="2000" dirty="0" err="1" smtClean="0"/>
              <a:t>mappers</a:t>
            </a:r>
            <a:r>
              <a:rPr lang="pl-PL" sz="2000" dirty="0" smtClean="0"/>
              <a:t> </a:t>
            </a:r>
            <a:r>
              <a:rPr lang="en-US" sz="2000" dirty="0" smtClean="0"/>
              <a:t>(converters)</a:t>
            </a:r>
            <a:endParaRPr lang="pl-PL" sz="1400" dirty="0" smtClean="0"/>
          </a:p>
          <a:p>
            <a:r>
              <a:rPr lang="pl-PL" sz="2000" dirty="0" err="1" smtClean="0"/>
              <a:t>Support</a:t>
            </a:r>
            <a:r>
              <a:rPr lang="pl-PL" sz="2000" dirty="0" smtClean="0"/>
              <a:t> </a:t>
            </a:r>
            <a:r>
              <a:rPr lang="pl-PL" sz="2000" dirty="0" err="1" smtClean="0"/>
              <a:t>describing</a:t>
            </a:r>
            <a:r>
              <a:rPr lang="pl-PL" sz="2000" dirty="0" smtClean="0"/>
              <a:t> </a:t>
            </a:r>
            <a:r>
              <a:rPr lang="pl-PL" sz="2000" dirty="0" err="1" smtClean="0"/>
              <a:t>such</a:t>
            </a:r>
            <a:r>
              <a:rPr lang="pl-PL" sz="2000" dirty="0" smtClean="0"/>
              <a:t> </a:t>
            </a:r>
            <a:r>
              <a:rPr lang="pl-PL" sz="2000" dirty="0" err="1" smtClean="0"/>
              <a:t>applications</a:t>
            </a:r>
            <a:r>
              <a:rPr lang="pl-PL" sz="2000" dirty="0" smtClean="0"/>
              <a:t> in uniform (</a:t>
            </a:r>
            <a:r>
              <a:rPr lang="pl-PL" sz="2000" dirty="0" err="1" smtClean="0"/>
              <a:t>standardized</a:t>
            </a:r>
            <a:r>
              <a:rPr lang="pl-PL" sz="2000" dirty="0" smtClean="0"/>
              <a:t>)</a:t>
            </a:r>
            <a:r>
              <a:rPr lang="en-US" sz="2000" dirty="0" smtClean="0"/>
              <a:t> way</a:t>
            </a:r>
            <a:r>
              <a:rPr lang="pl-PL" sz="2000" dirty="0" smtClean="0"/>
              <a:t> to:</a:t>
            </a:r>
          </a:p>
          <a:p>
            <a:pPr lvl="1"/>
            <a:r>
              <a:rPr lang="pl-PL" sz="1800" dirty="0" err="1" smtClean="0"/>
              <a:t>analyze</a:t>
            </a:r>
            <a:r>
              <a:rPr lang="pl-PL" sz="1800" dirty="0" smtClean="0"/>
              <a:t> </a:t>
            </a:r>
            <a:r>
              <a:rPr lang="pl-PL" sz="1800" dirty="0" err="1" smtClean="0"/>
              <a:t>application</a:t>
            </a:r>
            <a:r>
              <a:rPr lang="pl-PL" sz="1800" dirty="0" smtClean="0"/>
              <a:t> </a:t>
            </a:r>
            <a:r>
              <a:rPr lang="pl-PL" sz="1800" dirty="0" err="1" smtClean="0"/>
              <a:t>behavior</a:t>
            </a:r>
            <a:r>
              <a:rPr lang="pl-PL" sz="1800" dirty="0" smtClean="0"/>
              <a:t> </a:t>
            </a:r>
          </a:p>
          <a:p>
            <a:pPr lvl="1"/>
            <a:r>
              <a:rPr lang="pl-PL" sz="1800" dirty="0" err="1" smtClean="0"/>
              <a:t>support</a:t>
            </a:r>
            <a:r>
              <a:rPr lang="pl-PL" sz="1800" dirty="0" smtClean="0"/>
              <a:t> </a:t>
            </a:r>
            <a:r>
              <a:rPr lang="en-GB" sz="1800" dirty="0" smtClean="0"/>
              <a:t>switch</a:t>
            </a:r>
            <a:r>
              <a:rPr lang="pl-PL" sz="1800" dirty="0" err="1" smtClean="0"/>
              <a:t>ing</a:t>
            </a:r>
            <a:r>
              <a:rPr lang="en-GB" sz="1800" dirty="0" smtClean="0"/>
              <a:t> between different versions of the modules with the same</a:t>
            </a:r>
            <a:r>
              <a:rPr lang="pl-PL" sz="1800" dirty="0" smtClean="0"/>
              <a:t> </a:t>
            </a:r>
            <a:r>
              <a:rPr lang="pl-PL" sz="1800" dirty="0" err="1" smtClean="0"/>
              <a:t>scale</a:t>
            </a:r>
            <a:r>
              <a:rPr lang="pl-PL" sz="1800" dirty="0" smtClean="0"/>
              <a:t> and</a:t>
            </a:r>
            <a:r>
              <a:rPr lang="en-GB" sz="1800" dirty="0" smtClean="0"/>
              <a:t> functionality </a:t>
            </a:r>
            <a:endParaRPr lang="pl-PL" sz="1800" dirty="0" smtClean="0"/>
          </a:p>
          <a:p>
            <a:pPr lvl="1"/>
            <a:r>
              <a:rPr lang="pl-PL" sz="1800" dirty="0" err="1" smtClean="0"/>
              <a:t>support</a:t>
            </a:r>
            <a:r>
              <a:rPr lang="pl-PL" sz="1800" dirty="0" smtClean="0"/>
              <a:t>  </a:t>
            </a:r>
            <a:r>
              <a:rPr lang="pl-PL" sz="1800" dirty="0" err="1" smtClean="0"/>
              <a:t>building</a:t>
            </a:r>
            <a:r>
              <a:rPr lang="pl-PL" sz="1800" dirty="0" smtClean="0"/>
              <a:t> </a:t>
            </a:r>
            <a:r>
              <a:rPr lang="pl-PL" sz="1800" dirty="0" err="1" smtClean="0"/>
              <a:t>different</a:t>
            </a:r>
            <a:r>
              <a:rPr lang="pl-PL" sz="1800" dirty="0" smtClean="0"/>
              <a:t> </a:t>
            </a:r>
            <a:r>
              <a:rPr lang="pl-PL" sz="1800" dirty="0" err="1" smtClean="0"/>
              <a:t>multiscale</a:t>
            </a:r>
            <a:r>
              <a:rPr lang="pl-PL" sz="1800" dirty="0" smtClean="0"/>
              <a:t> </a:t>
            </a:r>
            <a:r>
              <a:rPr lang="pl-PL" sz="1800" dirty="0" err="1" smtClean="0"/>
              <a:t>applications</a:t>
            </a:r>
            <a:r>
              <a:rPr lang="pl-PL" sz="1800" dirty="0" smtClean="0"/>
              <a:t> from the same </a:t>
            </a:r>
            <a:r>
              <a:rPr lang="pl-PL" sz="1800" dirty="0" err="1" smtClean="0"/>
              <a:t>modules</a:t>
            </a:r>
            <a:r>
              <a:rPr lang="pl-PL" sz="1800" dirty="0" smtClean="0"/>
              <a:t> (</a:t>
            </a:r>
            <a:r>
              <a:rPr lang="pl-PL" sz="1800" dirty="0" err="1" smtClean="0"/>
              <a:t>reusability</a:t>
            </a:r>
            <a:r>
              <a:rPr lang="pl-PL" sz="1800" dirty="0" smtClean="0"/>
              <a:t>)</a:t>
            </a:r>
          </a:p>
          <a:p>
            <a:r>
              <a:rPr lang="pl-PL" sz="2000" dirty="0" err="1" smtClean="0"/>
              <a:t>Support</a:t>
            </a:r>
            <a:r>
              <a:rPr lang="pl-PL" sz="2000" dirty="0" smtClean="0"/>
              <a:t> </a:t>
            </a:r>
            <a:r>
              <a:rPr lang="en-GB" sz="2000" dirty="0" smtClean="0"/>
              <a:t>computationally intensive</a:t>
            </a:r>
            <a:r>
              <a:rPr lang="pl-PL" sz="2000" dirty="0" smtClean="0"/>
              <a:t>  </a:t>
            </a:r>
            <a:r>
              <a:rPr lang="pl-PL" sz="2000" dirty="0" err="1" smtClean="0"/>
              <a:t>simulation</a:t>
            </a:r>
            <a:r>
              <a:rPr lang="pl-PL" sz="2000" dirty="0" smtClean="0"/>
              <a:t> </a:t>
            </a:r>
            <a:r>
              <a:rPr lang="pl-PL" sz="2000" dirty="0" err="1" smtClean="0"/>
              <a:t>modules</a:t>
            </a:r>
            <a:r>
              <a:rPr lang="pl-PL" sz="2000" dirty="0" smtClean="0"/>
              <a:t> </a:t>
            </a:r>
          </a:p>
          <a:p>
            <a:pPr lvl="1"/>
            <a:r>
              <a:rPr lang="en-GB" sz="2000" dirty="0" err="1" smtClean="0"/>
              <a:t>requir</a:t>
            </a:r>
            <a:r>
              <a:rPr lang="pl-PL" sz="2000" dirty="0" err="1" smtClean="0"/>
              <a:t>ing</a:t>
            </a:r>
            <a:r>
              <a:rPr lang="en-GB" sz="2000" dirty="0" smtClean="0"/>
              <a:t> HPC</a:t>
            </a:r>
            <a:r>
              <a:rPr lang="pl-PL" sz="2000" dirty="0" smtClean="0"/>
              <a:t> and/</a:t>
            </a:r>
            <a:r>
              <a:rPr lang="pl-PL" sz="2000" dirty="0" err="1" smtClean="0"/>
              <a:t>or</a:t>
            </a:r>
            <a:r>
              <a:rPr lang="pl-PL" sz="2000" dirty="0" smtClean="0"/>
              <a:t> </a:t>
            </a:r>
            <a:r>
              <a:rPr lang="pl-PL" sz="2000" dirty="0" err="1" smtClean="0"/>
              <a:t>Grid</a:t>
            </a:r>
            <a:r>
              <a:rPr lang="en-GB" sz="2000" dirty="0" smtClean="0"/>
              <a:t> resources, </a:t>
            </a:r>
            <a:endParaRPr lang="pl-PL" sz="2000" dirty="0" smtClean="0"/>
          </a:p>
          <a:p>
            <a:pPr lvl="1"/>
            <a:r>
              <a:rPr lang="en-GB" sz="2000" dirty="0" smtClean="0"/>
              <a:t>often implemented as parallel programs</a:t>
            </a:r>
            <a:endParaRPr lang="pl-PL" sz="2000" dirty="0" smtClean="0"/>
          </a:p>
          <a:p>
            <a:r>
              <a:rPr lang="pl-PL" sz="2000" dirty="0" err="1" smtClean="0"/>
              <a:t>Support</a:t>
            </a:r>
            <a:r>
              <a:rPr lang="pl-PL" sz="2000" dirty="0" smtClean="0"/>
              <a:t> </a:t>
            </a:r>
            <a:r>
              <a:rPr lang="pl-PL" sz="2000" dirty="0" err="1" smtClean="0"/>
              <a:t>tight</a:t>
            </a:r>
            <a:r>
              <a:rPr lang="pl-PL" sz="2000" dirty="0" smtClean="0"/>
              <a:t> (with </a:t>
            </a:r>
            <a:r>
              <a:rPr lang="pl-PL" sz="2000" dirty="0" err="1" smtClean="0"/>
              <a:t>loop</a:t>
            </a:r>
            <a:r>
              <a:rPr lang="pl-PL" sz="2000" dirty="0" smtClean="0"/>
              <a:t>), </a:t>
            </a:r>
            <a:r>
              <a:rPr lang="pl-PL" sz="2000" dirty="0" err="1" smtClean="0"/>
              <a:t>loose</a:t>
            </a:r>
            <a:r>
              <a:rPr lang="pl-PL" sz="2000" dirty="0" smtClean="0"/>
              <a:t>  (</a:t>
            </a:r>
            <a:r>
              <a:rPr lang="pl-PL" sz="2000" dirty="0" err="1" smtClean="0"/>
              <a:t>without</a:t>
            </a:r>
            <a:r>
              <a:rPr lang="pl-PL" sz="2000" dirty="0" smtClean="0"/>
              <a:t> </a:t>
            </a:r>
            <a:r>
              <a:rPr lang="pl-PL" sz="2000" dirty="0" err="1" smtClean="0"/>
              <a:t>loop</a:t>
            </a:r>
            <a:r>
              <a:rPr lang="pl-PL" sz="2000" dirty="0" smtClean="0"/>
              <a:t>) </a:t>
            </a:r>
            <a:r>
              <a:rPr lang="pl-PL" sz="2000" dirty="0" err="1" smtClean="0"/>
              <a:t>or</a:t>
            </a:r>
            <a:r>
              <a:rPr lang="pl-PL" sz="2000" dirty="0" smtClean="0"/>
              <a:t> </a:t>
            </a:r>
            <a:r>
              <a:rPr lang="pl-PL" sz="2000" dirty="0" err="1" smtClean="0"/>
              <a:t>hybrid</a:t>
            </a:r>
            <a:r>
              <a:rPr lang="pl-PL" sz="2000" dirty="0" smtClean="0"/>
              <a:t> (</a:t>
            </a:r>
            <a:r>
              <a:rPr lang="pl-PL" sz="2000" dirty="0" err="1" smtClean="0"/>
              <a:t>both</a:t>
            </a:r>
            <a:r>
              <a:rPr lang="pl-PL" sz="2000" dirty="0" smtClean="0"/>
              <a:t>) </a:t>
            </a:r>
            <a:r>
              <a:rPr lang="pl-PL" sz="2000" dirty="0" err="1" smtClean="0"/>
              <a:t>connection</a:t>
            </a:r>
            <a:r>
              <a:rPr lang="pl-PL" sz="2000" dirty="0" smtClean="0"/>
              <a:t> </a:t>
            </a:r>
            <a:r>
              <a:rPr lang="pl-PL" sz="2000" dirty="0" err="1" smtClean="0"/>
              <a:t>modes</a:t>
            </a:r>
            <a:r>
              <a:rPr lang="pl-PL" sz="1800" dirty="0" smtClean="0"/>
              <a:t> 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" y="-107950"/>
            <a:ext cx="6586538" cy="1311275"/>
          </a:xfrm>
        </p:spPr>
        <p:txBody>
          <a:bodyPr/>
          <a:lstStyle/>
          <a:p>
            <a:r>
              <a:rPr lang="pl-PL" sz="3200" dirty="0" err="1" smtClean="0"/>
              <a:t>Building</a:t>
            </a:r>
            <a:r>
              <a:rPr lang="pl-PL" sz="3200" dirty="0" smtClean="0"/>
              <a:t> and </a:t>
            </a:r>
            <a:r>
              <a:rPr lang="pl-PL" sz="3200" dirty="0" err="1" smtClean="0"/>
              <a:t>Executing</a:t>
            </a:r>
            <a:r>
              <a:rPr lang="en-US" sz="3200" dirty="0" smtClean="0"/>
              <a:t> </a:t>
            </a:r>
            <a:r>
              <a:rPr lang="pl-PL" sz="3200" dirty="0" err="1" smtClean="0"/>
              <a:t>M</a:t>
            </a:r>
            <a:r>
              <a:rPr lang="en-US" sz="3200" dirty="0" err="1" smtClean="0"/>
              <a:t>ultiscale</a:t>
            </a:r>
            <a:r>
              <a:rPr lang="en-US" sz="3200" dirty="0" smtClean="0"/>
              <a:t> </a:t>
            </a:r>
            <a:r>
              <a:rPr lang="pl-PL" sz="3200" dirty="0" smtClean="0"/>
              <a:t>A</a:t>
            </a:r>
            <a:r>
              <a:rPr lang="en-US" sz="3200" dirty="0" err="1" smtClean="0"/>
              <a:t>pplication</a:t>
            </a:r>
            <a:r>
              <a:rPr lang="en-US" sz="3200" dirty="0" smtClean="0"/>
              <a:t> </a:t>
            </a:r>
            <a:endParaRPr lang="pl-PL" sz="3200" dirty="0"/>
          </a:p>
        </p:txBody>
      </p:sp>
      <p:pic>
        <p:nvPicPr>
          <p:cNvPr id="7" name="Symbol zastępczy zawartości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53595" y="2010984"/>
            <a:ext cx="5863981" cy="3501002"/>
          </a:xfrm>
        </p:spPr>
      </p:pic>
      <p:sp>
        <p:nvSpPr>
          <p:cNvPr id="8" name="Symbol zastępczy zawartości 2"/>
          <p:cNvSpPr txBox="1">
            <a:spLocks/>
          </p:cNvSpPr>
          <p:nvPr/>
        </p:nvSpPr>
        <p:spPr bwMode="auto">
          <a:xfrm>
            <a:off x="0" y="1323161"/>
            <a:ext cx="2905042" cy="456784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–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r>
              <a:rPr lang="pl-PL" sz="2000" dirty="0" err="1" smtClean="0"/>
              <a:t>Process</a:t>
            </a:r>
            <a:r>
              <a:rPr lang="pl-PL" sz="2000" dirty="0" smtClean="0"/>
              <a:t> of </a:t>
            </a:r>
            <a:r>
              <a:rPr lang="pl-PL" sz="2000" dirty="0" err="1"/>
              <a:t>c</a:t>
            </a:r>
            <a:r>
              <a:rPr lang="pl-PL" sz="2000" dirty="0" err="1" smtClean="0"/>
              <a:t>onstructing</a:t>
            </a:r>
            <a:r>
              <a:rPr lang="pl-PL" sz="2000" dirty="0" smtClean="0"/>
              <a:t> </a:t>
            </a:r>
            <a:r>
              <a:rPr lang="pl-PL" sz="2000" dirty="0" err="1" smtClean="0"/>
              <a:t>multiscale</a:t>
            </a:r>
            <a:r>
              <a:rPr lang="pl-PL" sz="2000" dirty="0" smtClean="0"/>
              <a:t>  </a:t>
            </a:r>
            <a:r>
              <a:rPr lang="pl-PL" sz="2000" dirty="0" err="1" smtClean="0"/>
              <a:t>application</a:t>
            </a:r>
            <a:r>
              <a:rPr lang="pl-PL" sz="2000" dirty="0" smtClean="0"/>
              <a:t> </a:t>
            </a:r>
            <a:r>
              <a:rPr lang="pl-PL" sz="2000" dirty="0" err="1" smtClean="0"/>
              <a:t>consists</a:t>
            </a:r>
            <a:r>
              <a:rPr lang="pl-PL" sz="2000" dirty="0" smtClean="0"/>
              <a:t> of </a:t>
            </a:r>
            <a:r>
              <a:rPr lang="pl-PL" sz="2000" dirty="0" err="1" smtClean="0"/>
              <a:t>different</a:t>
            </a:r>
            <a:r>
              <a:rPr lang="pl-PL" sz="2000" dirty="0" smtClean="0"/>
              <a:t> </a:t>
            </a:r>
            <a:r>
              <a:rPr lang="pl-PL" sz="2000" dirty="0" err="1" smtClean="0"/>
              <a:t>steps</a:t>
            </a:r>
            <a:endParaRPr lang="pl-PL" sz="1800" dirty="0" smtClean="0"/>
          </a:p>
          <a:p>
            <a:r>
              <a:rPr lang="pl-PL" sz="2000" dirty="0" smtClean="0"/>
              <a:t>Most of </a:t>
            </a:r>
            <a:r>
              <a:rPr lang="pl-PL" sz="2000" dirty="0" err="1" smtClean="0"/>
              <a:t>these</a:t>
            </a:r>
            <a:r>
              <a:rPr lang="pl-PL" sz="2000" dirty="0" smtClean="0"/>
              <a:t> </a:t>
            </a:r>
            <a:r>
              <a:rPr lang="pl-PL" sz="2000" dirty="0" err="1" smtClean="0"/>
              <a:t>steps</a:t>
            </a:r>
            <a:r>
              <a:rPr lang="pl-PL" sz="2000" dirty="0" smtClean="0"/>
              <a:t> </a:t>
            </a:r>
            <a:r>
              <a:rPr lang="pl-PL" sz="2000" dirty="0" err="1" smtClean="0"/>
              <a:t>can</a:t>
            </a:r>
            <a:r>
              <a:rPr lang="pl-PL" sz="2000" dirty="0" smtClean="0"/>
              <a:t> be </a:t>
            </a:r>
            <a:r>
              <a:rPr lang="pl-PL" sz="2000" dirty="0" err="1" smtClean="0"/>
              <a:t>facilitated</a:t>
            </a:r>
            <a:r>
              <a:rPr lang="pl-PL" sz="2000" dirty="0" smtClean="0"/>
              <a:t> by:</a:t>
            </a:r>
          </a:p>
          <a:p>
            <a:pPr lvl="1"/>
            <a:r>
              <a:rPr lang="pl-PL" sz="1600" dirty="0" err="1"/>
              <a:t>c</a:t>
            </a:r>
            <a:r>
              <a:rPr lang="pl-PL" sz="1600" dirty="0" err="1" smtClean="0"/>
              <a:t>ommon</a:t>
            </a:r>
            <a:r>
              <a:rPr lang="pl-PL" sz="1600" dirty="0" smtClean="0"/>
              <a:t>  </a:t>
            </a:r>
            <a:r>
              <a:rPr lang="pl-PL" sz="1600" dirty="0" err="1" smtClean="0"/>
              <a:t>Multiscale</a:t>
            </a:r>
            <a:r>
              <a:rPr lang="pl-PL" sz="1600" dirty="0" smtClean="0"/>
              <a:t> </a:t>
            </a:r>
            <a:r>
              <a:rPr lang="pl-PL" sz="1600" dirty="0" err="1" smtClean="0"/>
              <a:t>Description</a:t>
            </a:r>
            <a:r>
              <a:rPr lang="pl-PL" sz="1600" dirty="0" smtClean="0"/>
              <a:t> Language (MML) - </a:t>
            </a:r>
            <a:r>
              <a:rPr lang="pl-PL" sz="1600" dirty="0" err="1" smtClean="0"/>
              <a:t>orange</a:t>
            </a:r>
            <a:endParaRPr lang="pl-PL" sz="1600" dirty="0" smtClean="0"/>
          </a:p>
          <a:p>
            <a:pPr lvl="1"/>
            <a:r>
              <a:rPr lang="pl-PL" sz="1600" dirty="0" err="1"/>
              <a:t>p</a:t>
            </a:r>
            <a:r>
              <a:rPr lang="pl-PL" sz="1600" dirty="0" err="1" smtClean="0"/>
              <a:t>rogramming</a:t>
            </a:r>
            <a:r>
              <a:rPr lang="pl-PL" sz="1600" dirty="0" smtClean="0"/>
              <a:t> and </a:t>
            </a:r>
            <a:r>
              <a:rPr lang="pl-PL" sz="1600" dirty="0" err="1" smtClean="0"/>
              <a:t>execution</a:t>
            </a:r>
            <a:r>
              <a:rPr lang="pl-PL" sz="1600" dirty="0" smtClean="0"/>
              <a:t> </a:t>
            </a:r>
            <a:r>
              <a:rPr lang="pl-PL" sz="1600" dirty="0" err="1" smtClean="0"/>
              <a:t>tools</a:t>
            </a:r>
            <a:r>
              <a:rPr lang="pl-PL" sz="1600" dirty="0" smtClean="0"/>
              <a:t> - </a:t>
            </a:r>
            <a:r>
              <a:rPr lang="pl-PL" sz="1600" dirty="0" err="1" smtClean="0"/>
              <a:t>blue</a:t>
            </a:r>
            <a:endParaRPr lang="pl-PL" sz="1600" dirty="0" smtClean="0"/>
          </a:p>
          <a:p>
            <a:pPr lvl="1"/>
            <a:r>
              <a:rPr lang="pl-PL" sz="1600" dirty="0"/>
              <a:t>s</a:t>
            </a:r>
            <a:r>
              <a:rPr lang="pl-PL" sz="1600" dirty="0" smtClean="0"/>
              <a:t>ervices </a:t>
            </a:r>
            <a:r>
              <a:rPr lang="pl-PL" sz="1600" dirty="0" err="1" smtClean="0"/>
              <a:t>accessing</a:t>
            </a:r>
            <a:r>
              <a:rPr lang="pl-PL" sz="1600" dirty="0" smtClean="0"/>
              <a:t> e-</a:t>
            </a:r>
            <a:r>
              <a:rPr lang="pl-PL" sz="1600" dirty="0" err="1" smtClean="0"/>
              <a:t>infrastructure</a:t>
            </a:r>
            <a:r>
              <a:rPr lang="pl-PL" sz="1600" dirty="0" smtClean="0"/>
              <a:t> - </a:t>
            </a:r>
            <a:r>
              <a:rPr lang="pl-PL" sz="1600" dirty="0" err="1" smtClean="0"/>
              <a:t>green</a:t>
            </a:r>
            <a:endParaRPr lang="en-US" sz="1400" dirty="0" smtClean="0"/>
          </a:p>
        </p:txBody>
      </p:sp>
      <p:cxnSp>
        <p:nvCxnSpPr>
          <p:cNvPr id="4" name="Łącznik prosty ze strzałką 3"/>
          <p:cNvCxnSpPr/>
          <p:nvPr/>
        </p:nvCxnSpPr>
        <p:spPr bwMode="auto">
          <a:xfrm flipV="1">
            <a:off x="6595009" y="2994053"/>
            <a:ext cx="1157161" cy="29940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xmlns="" val="315538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smtClean="0"/>
              <a:t>Overview of Tools  Architecture</a:t>
            </a:r>
            <a:endParaRPr lang="en-US" sz="3600" smtClean="0"/>
          </a:p>
        </p:txBody>
      </p:sp>
      <p:sp>
        <p:nvSpPr>
          <p:cNvPr id="5" name="Symbol zastępczy zawartości 2"/>
          <p:cNvSpPr>
            <a:spLocks noGrp="1"/>
          </p:cNvSpPr>
          <p:nvPr>
            <p:ph idx="1"/>
          </p:nvPr>
        </p:nvSpPr>
        <p:spPr>
          <a:xfrm>
            <a:off x="-1" y="1213878"/>
            <a:ext cx="2734235" cy="4678362"/>
          </a:xfrm>
        </p:spPr>
        <p:txBody>
          <a:bodyPr/>
          <a:lstStyle/>
          <a:p>
            <a:pPr marL="341313" indent="-341313" eaLnBrk="1" hangingPunct="1">
              <a:buClrTx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400" b="1" dirty="0" smtClean="0"/>
              <a:t>MAPPER Memory </a:t>
            </a:r>
            <a:r>
              <a:rPr lang="pl-PL" sz="1400" b="1" dirty="0" smtClean="0"/>
              <a:t> (MaMe)    </a:t>
            </a:r>
            <a:r>
              <a:rPr lang="en-US" sz="1400" dirty="0" smtClean="0"/>
              <a:t>a semantics-aware  persistence store to record metadata about models and scales</a:t>
            </a:r>
            <a:endParaRPr lang="pl-PL" sz="1400" dirty="0" smtClean="0"/>
          </a:p>
          <a:p>
            <a:pPr marL="341313" indent="-341313" eaLnBrk="1" hangingPunct="1">
              <a:buClrTx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400" b="1" dirty="0" smtClean="0"/>
              <a:t>Multiscale Application Designer (MAD)  </a:t>
            </a:r>
            <a:r>
              <a:rPr lang="pl-PL" sz="1400" b="1" dirty="0" smtClean="0"/>
              <a:t>             </a:t>
            </a:r>
            <a:r>
              <a:rPr lang="en-US" sz="1400" dirty="0" smtClean="0"/>
              <a:t>visual composition tool transforming high level </a:t>
            </a:r>
            <a:r>
              <a:rPr lang="pl-PL" sz="1400" dirty="0" smtClean="0"/>
              <a:t>MML </a:t>
            </a:r>
            <a:r>
              <a:rPr lang="en-US" sz="1400" dirty="0" smtClean="0"/>
              <a:t>description into executable experiment</a:t>
            </a:r>
            <a:endParaRPr lang="pl-PL" sz="1400" dirty="0" smtClean="0"/>
          </a:p>
          <a:p>
            <a:pPr marL="341313" indent="-341313" eaLnBrk="1" hangingPunct="1">
              <a:buClrTx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400" b="1" dirty="0" smtClean="0"/>
              <a:t>GridSpace Experiment Workbench (EW) </a:t>
            </a:r>
            <a:r>
              <a:rPr lang="pl-PL" sz="1400" b="1" dirty="0" smtClean="0"/>
              <a:t>         </a:t>
            </a:r>
            <a:r>
              <a:rPr lang="en-US" sz="1400" dirty="0" smtClean="0"/>
              <a:t>execution and result management on e-infrastructures via interoperability layers</a:t>
            </a:r>
          </a:p>
          <a:p>
            <a:pPr marL="341313" indent="-341313" eaLnBrk="1" hangingPunct="1">
              <a:buClrTx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400" b="1" dirty="0" smtClean="0"/>
              <a:t>Provenance – </a:t>
            </a:r>
            <a:r>
              <a:rPr lang="en-US" sz="1400" dirty="0" smtClean="0"/>
              <a:t>recording, storing and </a:t>
            </a:r>
            <a:r>
              <a:rPr lang="en-US" sz="1400" smtClean="0"/>
              <a:t>querying provenance </a:t>
            </a:r>
            <a:r>
              <a:rPr lang="en-US" sz="1400" dirty="0" smtClean="0"/>
              <a:t>of experiment results</a:t>
            </a:r>
          </a:p>
          <a:p>
            <a:pPr marL="341313" indent="-341313" eaLnBrk="1" hangingPunct="1">
              <a:buClrTx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1400" dirty="0" smtClean="0"/>
          </a:p>
          <a:p>
            <a:pPr>
              <a:defRPr/>
            </a:pPr>
            <a:endParaRPr lang="en-US" sz="105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1339128"/>
            <a:ext cx="6400800" cy="4443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Multiscale</a:t>
            </a:r>
            <a:r>
              <a:rPr lang="en-US" sz="3200" dirty="0" smtClean="0"/>
              <a:t> Modeling Language</a:t>
            </a:r>
          </a:p>
        </p:txBody>
      </p:sp>
      <p:sp>
        <p:nvSpPr>
          <p:cNvPr id="20483" name="Symbol zastępczy zawartości 2"/>
          <p:cNvSpPr>
            <a:spLocks noGrp="1"/>
          </p:cNvSpPr>
          <p:nvPr>
            <p:ph idx="1"/>
          </p:nvPr>
        </p:nvSpPr>
        <p:spPr>
          <a:xfrm>
            <a:off x="0" y="1322655"/>
            <a:ext cx="4499172" cy="5021501"/>
          </a:xfrm>
        </p:spPr>
        <p:txBody>
          <a:bodyPr/>
          <a:lstStyle/>
          <a:p>
            <a:r>
              <a:rPr lang="en-US" sz="1600" dirty="0" smtClean="0"/>
              <a:t>Uniformly describes </a:t>
            </a:r>
            <a:r>
              <a:rPr lang="en-US" sz="1600" dirty="0" err="1" smtClean="0"/>
              <a:t>multiscale</a:t>
            </a:r>
            <a:r>
              <a:rPr lang="en-US" sz="1600" dirty="0" smtClean="0"/>
              <a:t> models and their computational implementation on abstract level</a:t>
            </a:r>
          </a:p>
          <a:p>
            <a:r>
              <a:rPr lang="en-US" sz="1600" dirty="0" smtClean="0"/>
              <a:t>Two representations</a:t>
            </a:r>
            <a:r>
              <a:rPr lang="pl-PL" sz="1600" dirty="0" smtClean="0"/>
              <a:t>: </a:t>
            </a:r>
            <a:r>
              <a:rPr lang="en-US" sz="1600" dirty="0" smtClean="0"/>
              <a:t>graphical (</a:t>
            </a:r>
            <a:r>
              <a:rPr lang="en-US" sz="1600" dirty="0" err="1" smtClean="0"/>
              <a:t>gMML</a:t>
            </a:r>
            <a:r>
              <a:rPr lang="en-US" sz="1600" dirty="0" smtClean="0"/>
              <a:t>), textual (</a:t>
            </a:r>
            <a:r>
              <a:rPr lang="en-US" sz="1600" dirty="0" err="1" smtClean="0"/>
              <a:t>xMML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 Includes description of</a:t>
            </a:r>
          </a:p>
          <a:p>
            <a:pPr lvl="1"/>
            <a:r>
              <a:rPr lang="en-US" sz="1600" dirty="0" smtClean="0"/>
              <a:t>scale </a:t>
            </a:r>
            <a:r>
              <a:rPr lang="en-US" sz="1600" dirty="0" err="1" smtClean="0"/>
              <a:t>submodules</a:t>
            </a:r>
            <a:endParaRPr lang="en-US" sz="1600" dirty="0" smtClean="0"/>
          </a:p>
          <a:p>
            <a:pPr lvl="1"/>
            <a:r>
              <a:rPr lang="en-US" sz="1600" dirty="0" err="1" smtClean="0"/>
              <a:t>scaleless</a:t>
            </a:r>
            <a:r>
              <a:rPr lang="en-US" sz="1600" dirty="0" smtClean="0"/>
              <a:t> </a:t>
            </a:r>
            <a:r>
              <a:rPr lang="en-US" sz="1600" dirty="0" err="1" smtClean="0"/>
              <a:t>submodules</a:t>
            </a:r>
            <a:r>
              <a:rPr lang="en-US" sz="1600" dirty="0" smtClean="0"/>
              <a:t> (so called </a:t>
            </a:r>
            <a:r>
              <a:rPr lang="en-US" sz="1600" dirty="0" err="1" smtClean="0"/>
              <a:t>mappers</a:t>
            </a:r>
            <a:r>
              <a:rPr lang="en-US" sz="1600" dirty="0" smtClean="0"/>
              <a:t> and filters)</a:t>
            </a:r>
          </a:p>
          <a:p>
            <a:pPr lvl="1"/>
            <a:r>
              <a:rPr lang="en-US" sz="1600" dirty="0" smtClean="0"/>
              <a:t>ports and their operators (for indicating type of connections between modules) </a:t>
            </a:r>
          </a:p>
          <a:p>
            <a:pPr lvl="1"/>
            <a:r>
              <a:rPr lang="en-US" sz="1600" dirty="0" smtClean="0"/>
              <a:t>coupling topology </a:t>
            </a:r>
          </a:p>
          <a:p>
            <a:pPr lvl="1"/>
            <a:r>
              <a:rPr lang="en-US" sz="1600" dirty="0" smtClean="0"/>
              <a:t>Implementation</a:t>
            </a:r>
          </a:p>
          <a:p>
            <a:r>
              <a:rPr lang="en-US" sz="1600" dirty="0" smtClean="0"/>
              <a:t>Developed by J. </a:t>
            </a:r>
            <a:r>
              <a:rPr lang="en-US" sz="1600" dirty="0" err="1" smtClean="0"/>
              <a:t>Borgdorff</a:t>
            </a:r>
            <a:r>
              <a:rPr lang="en-US" sz="1600" dirty="0" smtClean="0"/>
              <a:t> and A.G. Hoekstra (University of Amsterdam)</a:t>
            </a: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48150" y="4473575"/>
            <a:ext cx="4756150" cy="150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ymbol zastępczy zawartości 7"/>
          <p:cNvSpPr txBox="1">
            <a:spLocks/>
          </p:cNvSpPr>
          <p:nvPr/>
        </p:nvSpPr>
        <p:spPr bwMode="auto">
          <a:xfrm>
            <a:off x="5594350" y="1182688"/>
            <a:ext cx="3286125" cy="2144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2900" eaLnBrk="0">
              <a:spcAft>
                <a:spcPts val="600"/>
              </a:spcAft>
              <a:buFont typeface="Times New Roman" pitchFamily="18" charset="0"/>
              <a:buNone/>
              <a:defRPr/>
            </a:pPr>
            <a:r>
              <a:rPr lang="pl-PL" sz="1100" b="1" kern="0" dirty="0" err="1">
                <a:solidFill>
                  <a:srgbClr val="000000"/>
                </a:solidFill>
                <a:latin typeface="+mn-lt"/>
              </a:rPr>
              <a:t>Submodel</a:t>
            </a:r>
            <a:r>
              <a:rPr lang="pl-PL" sz="1100" b="1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pl-PL" sz="1100" b="1" kern="0" dirty="0" err="1">
                <a:solidFill>
                  <a:srgbClr val="000000"/>
                </a:solidFill>
                <a:latin typeface="+mn-lt"/>
              </a:rPr>
              <a:t>execution</a:t>
            </a:r>
            <a:r>
              <a:rPr lang="pl-PL" sz="1100" b="1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pl-PL" sz="1100" b="1" kern="0" dirty="0" err="1">
                <a:solidFill>
                  <a:srgbClr val="000000"/>
                </a:solidFill>
                <a:latin typeface="+mn-lt"/>
              </a:rPr>
              <a:t>loop</a:t>
            </a:r>
            <a:r>
              <a:rPr lang="pl-PL" sz="1100" b="1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pl-PL" sz="1100" b="1" kern="0" dirty="0" err="1">
                <a:solidFill>
                  <a:srgbClr val="000000"/>
                </a:solidFill>
                <a:latin typeface="+mn-lt"/>
              </a:rPr>
              <a:t>in</a:t>
            </a:r>
            <a:r>
              <a:rPr lang="pl-PL" sz="1100" b="1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pl-PL" sz="1100" b="1" kern="0" dirty="0" err="1">
                <a:solidFill>
                  <a:srgbClr val="000000"/>
                </a:solidFill>
                <a:latin typeface="+mn-lt"/>
              </a:rPr>
              <a:t>pseudocode</a:t>
            </a:r>
            <a:endParaRPr lang="pl-PL" sz="1100" b="1" kern="0" dirty="0">
              <a:solidFill>
                <a:srgbClr val="000000"/>
              </a:solidFill>
              <a:latin typeface="+mn-lt"/>
            </a:endParaRPr>
          </a:p>
          <a:p>
            <a:pPr marL="342900" indent="-342900" eaLnBrk="0">
              <a:spcAft>
                <a:spcPts val="600"/>
              </a:spcAft>
              <a:buFont typeface="Times New Roman" pitchFamily="18" charset="0"/>
              <a:buNone/>
              <a:defRPr/>
            </a:pPr>
            <a:r>
              <a:rPr lang="en-US" sz="1100" kern="0" dirty="0">
                <a:solidFill>
                  <a:srgbClr val="000000"/>
                </a:solidFill>
                <a:latin typeface="+mn-lt"/>
              </a:rPr>
              <a:t>f := </a:t>
            </a:r>
            <a:r>
              <a:rPr lang="en-US" sz="1100" kern="0" dirty="0" err="1">
                <a:solidFill>
                  <a:srgbClr val="000000"/>
                </a:solidFill>
                <a:latin typeface="+mn-lt"/>
              </a:rPr>
              <a:t>finit</a:t>
            </a:r>
            <a:r>
              <a:rPr lang="en-US" sz="1100" kern="0" dirty="0">
                <a:solidFill>
                  <a:srgbClr val="000000"/>
                </a:solidFill>
                <a:latin typeface="+mn-lt"/>
              </a:rPr>
              <a:t> /*initialization*/</a:t>
            </a:r>
          </a:p>
          <a:p>
            <a:pPr marL="342900" indent="-342900" eaLnBrk="0">
              <a:spcAft>
                <a:spcPts val="600"/>
              </a:spcAft>
              <a:buFont typeface="Times New Roman" pitchFamily="18" charset="0"/>
              <a:buNone/>
              <a:defRPr/>
            </a:pPr>
            <a:r>
              <a:rPr lang="en-US" sz="1100" kern="0" dirty="0">
                <a:solidFill>
                  <a:srgbClr val="000000"/>
                </a:solidFill>
                <a:latin typeface="+mn-lt"/>
              </a:rPr>
              <a:t> t := 0 </a:t>
            </a:r>
          </a:p>
          <a:p>
            <a:pPr marL="342900" indent="-342900" eaLnBrk="0">
              <a:spcAft>
                <a:spcPts val="600"/>
              </a:spcAft>
              <a:buFont typeface="Times New Roman" pitchFamily="18" charset="0"/>
              <a:buNone/>
              <a:defRPr/>
            </a:pPr>
            <a:r>
              <a:rPr lang="en-US" sz="1100" kern="0" dirty="0">
                <a:solidFill>
                  <a:srgbClr val="000000"/>
                </a:solidFill>
                <a:latin typeface="+mn-lt"/>
              </a:rPr>
              <a:t>while not EC(f, t): </a:t>
            </a:r>
          </a:p>
          <a:p>
            <a:pPr marL="342900" indent="-342900" eaLnBrk="0">
              <a:spcAft>
                <a:spcPts val="600"/>
              </a:spcAft>
              <a:buFont typeface="Times New Roman" pitchFamily="18" charset="0"/>
              <a:buNone/>
              <a:defRPr/>
            </a:pPr>
            <a:r>
              <a:rPr lang="en-US" sz="1100" kern="0" dirty="0">
                <a:solidFill>
                  <a:srgbClr val="000000"/>
                </a:solidFill>
                <a:latin typeface="+mn-lt"/>
              </a:rPr>
              <a:t>	</a:t>
            </a:r>
            <a:r>
              <a:rPr lang="en-US" sz="1100" kern="0" dirty="0" err="1">
                <a:solidFill>
                  <a:srgbClr val="000000"/>
                </a:solidFill>
                <a:latin typeface="+mn-lt"/>
              </a:rPr>
              <a:t>Oi</a:t>
            </a:r>
            <a:r>
              <a:rPr lang="en-US" sz="1100" kern="0" dirty="0">
                <a:solidFill>
                  <a:srgbClr val="000000"/>
                </a:solidFill>
                <a:latin typeface="+mn-lt"/>
              </a:rPr>
              <a:t>(f, t) /*intermediate observation*</a:t>
            </a:r>
            <a:r>
              <a:rPr lang="pl-PL" sz="1100" kern="0" dirty="0">
                <a:solidFill>
                  <a:srgbClr val="000000"/>
                </a:solidFill>
                <a:latin typeface="+mn-lt"/>
              </a:rPr>
              <a:t>/</a:t>
            </a:r>
            <a:endParaRPr lang="en-US" sz="1100" kern="0" dirty="0">
              <a:solidFill>
                <a:srgbClr val="000000"/>
              </a:solidFill>
              <a:latin typeface="+mn-lt"/>
            </a:endParaRPr>
          </a:p>
          <a:p>
            <a:pPr marL="342900" indent="-342900" eaLnBrk="0">
              <a:spcAft>
                <a:spcPts val="600"/>
              </a:spcAft>
              <a:buFont typeface="Times New Roman" pitchFamily="18" charset="0"/>
              <a:buNone/>
              <a:defRPr/>
            </a:pPr>
            <a:r>
              <a:rPr lang="en-US" sz="1100" kern="0" dirty="0">
                <a:solidFill>
                  <a:srgbClr val="000000"/>
                </a:solidFill>
                <a:latin typeface="+mn-lt"/>
              </a:rPr>
              <a:t>	f := S(f, t) /*solving step*/</a:t>
            </a:r>
          </a:p>
          <a:p>
            <a:pPr marL="342900" indent="-342900" eaLnBrk="0">
              <a:spcAft>
                <a:spcPts val="600"/>
              </a:spcAft>
              <a:buFont typeface="Times New Roman" pitchFamily="18" charset="0"/>
              <a:buNone/>
              <a:defRPr/>
            </a:pPr>
            <a:r>
              <a:rPr lang="en-US" sz="1100" kern="0" dirty="0">
                <a:solidFill>
                  <a:srgbClr val="000000"/>
                </a:solidFill>
                <a:latin typeface="+mn-lt"/>
              </a:rPr>
              <a:t>	t += theta(f) </a:t>
            </a:r>
          </a:p>
          <a:p>
            <a:pPr marL="342900" indent="-342900" eaLnBrk="0">
              <a:spcAft>
                <a:spcPts val="600"/>
              </a:spcAft>
              <a:buFont typeface="Times New Roman" pitchFamily="18" charset="0"/>
              <a:buNone/>
              <a:defRPr/>
            </a:pPr>
            <a:r>
              <a:rPr lang="en-US" sz="1100" kern="0" dirty="0">
                <a:solidFill>
                  <a:srgbClr val="000000"/>
                </a:solidFill>
                <a:latin typeface="+mn-lt"/>
              </a:rPr>
              <a:t>end </a:t>
            </a:r>
          </a:p>
          <a:p>
            <a:pPr marL="342900" indent="-342900" eaLnBrk="0">
              <a:spcAft>
                <a:spcPts val="600"/>
              </a:spcAft>
              <a:buFont typeface="Times New Roman" pitchFamily="18" charset="0"/>
              <a:buNone/>
              <a:defRPr/>
            </a:pPr>
            <a:r>
              <a:rPr lang="en-US" sz="1100" kern="0" dirty="0">
                <a:solidFill>
                  <a:srgbClr val="000000"/>
                </a:solidFill>
                <a:latin typeface="+mn-lt"/>
              </a:rPr>
              <a:t>Of(f, t) /*final observation*/</a:t>
            </a:r>
          </a:p>
        </p:txBody>
      </p:sp>
      <p:cxnSp>
        <p:nvCxnSpPr>
          <p:cNvPr id="20487" name="Łącznik prosty ze strzałką 9"/>
          <p:cNvCxnSpPr>
            <a:cxnSpLocks noChangeShapeType="1"/>
          </p:cNvCxnSpPr>
          <p:nvPr/>
        </p:nvCxnSpPr>
        <p:spPr bwMode="auto">
          <a:xfrm>
            <a:off x="6867525" y="4268788"/>
            <a:ext cx="500063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20488" name="Łącznik prosty ze strzałką 12"/>
          <p:cNvCxnSpPr>
            <a:cxnSpLocks noChangeShapeType="1"/>
          </p:cNvCxnSpPr>
          <p:nvPr/>
        </p:nvCxnSpPr>
        <p:spPr bwMode="auto">
          <a:xfrm>
            <a:off x="6877050" y="3643313"/>
            <a:ext cx="42862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diamond" w="med" len="med"/>
          </a:ln>
        </p:spPr>
      </p:cxnSp>
      <p:cxnSp>
        <p:nvCxnSpPr>
          <p:cNvPr id="20489" name="Łącznik prosty ze strzałką 13"/>
          <p:cNvCxnSpPr>
            <a:cxnSpLocks noChangeShapeType="1"/>
          </p:cNvCxnSpPr>
          <p:nvPr/>
        </p:nvCxnSpPr>
        <p:spPr bwMode="auto">
          <a:xfrm>
            <a:off x="6886575" y="3979863"/>
            <a:ext cx="42862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oval" w="med" len="med"/>
          </a:ln>
        </p:spPr>
      </p:cxnSp>
      <p:grpSp>
        <p:nvGrpSpPr>
          <p:cNvPr id="2" name="Grupa 29"/>
          <p:cNvGrpSpPr>
            <a:grpSpLocks/>
          </p:cNvGrpSpPr>
          <p:nvPr/>
        </p:nvGrpSpPr>
        <p:grpSpPr bwMode="auto">
          <a:xfrm>
            <a:off x="5759450" y="3814763"/>
            <a:ext cx="471488" cy="96837"/>
            <a:chOff x="7072330" y="4078805"/>
            <a:chExt cx="365418" cy="68988"/>
          </a:xfrm>
        </p:grpSpPr>
        <p:grpSp>
          <p:nvGrpSpPr>
            <p:cNvPr id="3" name="Grupa 26"/>
            <p:cNvGrpSpPr>
              <a:grpSpLocks/>
            </p:cNvGrpSpPr>
            <p:nvPr/>
          </p:nvGrpSpPr>
          <p:grpSpPr bwMode="auto">
            <a:xfrm flipV="1">
              <a:off x="7348653" y="4078805"/>
              <a:ext cx="89095" cy="68988"/>
              <a:chOff x="7429520" y="4000504"/>
              <a:chExt cx="285752" cy="285752"/>
            </a:xfrm>
          </p:grpSpPr>
          <p:grpSp>
            <p:nvGrpSpPr>
              <p:cNvPr id="4" name="Grupa 25"/>
              <p:cNvGrpSpPr>
                <a:grpSpLocks/>
              </p:cNvGrpSpPr>
              <p:nvPr/>
            </p:nvGrpSpPr>
            <p:grpSpPr bwMode="auto">
              <a:xfrm>
                <a:off x="7429520" y="4000504"/>
                <a:ext cx="285752" cy="285752"/>
                <a:chOff x="7429520" y="4000504"/>
                <a:chExt cx="285752" cy="285752"/>
              </a:xfrm>
            </p:grpSpPr>
            <p:cxnSp>
              <p:nvCxnSpPr>
                <p:cNvPr id="20506" name="Łącznik prosty 19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429520" y="4000504"/>
                  <a:ext cx="142876" cy="142876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0507" name="Łącznik prosty 20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572396" y="4143380"/>
                  <a:ext cx="142876" cy="142876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0508" name="Łącznik prosty 21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7429520" y="4143380"/>
                  <a:ext cx="142876" cy="142876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20505" name="Łącznik prosty 24"/>
              <p:cNvCxnSpPr>
                <a:cxnSpLocks noChangeShapeType="1"/>
              </p:cNvCxnSpPr>
              <p:nvPr/>
            </p:nvCxnSpPr>
            <p:spPr bwMode="auto">
              <a:xfrm rot="16200000" flipV="1">
                <a:off x="7572396" y="4000504"/>
                <a:ext cx="142876" cy="14287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20503" name="Łącznik prosty 28"/>
            <p:cNvCxnSpPr>
              <a:cxnSpLocks noChangeShapeType="1"/>
            </p:cNvCxnSpPr>
            <p:nvPr/>
          </p:nvCxnSpPr>
          <p:spPr bwMode="auto">
            <a:xfrm>
              <a:off x="7072330" y="4117488"/>
              <a:ext cx="28575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5" name="Grupa 47"/>
          <p:cNvGrpSpPr>
            <a:grpSpLocks/>
          </p:cNvGrpSpPr>
          <p:nvPr/>
        </p:nvGrpSpPr>
        <p:grpSpPr bwMode="auto">
          <a:xfrm>
            <a:off x="5768975" y="4100513"/>
            <a:ext cx="471488" cy="66675"/>
            <a:chOff x="6975835" y="4336329"/>
            <a:chExt cx="367645" cy="65988"/>
          </a:xfrm>
        </p:grpSpPr>
        <p:cxnSp>
          <p:nvCxnSpPr>
            <p:cNvPr id="20500" name="Łącznik prosty 36"/>
            <p:cNvCxnSpPr>
              <a:cxnSpLocks noChangeShapeType="1"/>
            </p:cNvCxnSpPr>
            <p:nvPr/>
          </p:nvCxnSpPr>
          <p:spPr bwMode="auto">
            <a:xfrm>
              <a:off x="6975835" y="4374037"/>
              <a:ext cx="320511" cy="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0501" name="Elipsa 30"/>
            <p:cNvSpPr>
              <a:spLocks noChangeArrowheads="1"/>
            </p:cNvSpPr>
            <p:nvPr/>
          </p:nvSpPr>
          <p:spPr bwMode="auto">
            <a:xfrm>
              <a:off x="7286919" y="4336329"/>
              <a:ext cx="56561" cy="659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92" name="pole tekstowe 42"/>
          <p:cNvSpPr txBox="1">
            <a:spLocks noChangeArrowheads="1"/>
          </p:cNvSpPr>
          <p:nvPr/>
        </p:nvSpPr>
        <p:spPr bwMode="auto">
          <a:xfrm>
            <a:off x="7399338" y="3846513"/>
            <a:ext cx="487362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100"/>
              <a:t>Oi</a:t>
            </a:r>
            <a:endParaRPr lang="en-GB" sz="1100"/>
          </a:p>
        </p:txBody>
      </p:sp>
      <p:sp>
        <p:nvSpPr>
          <p:cNvPr id="20493" name="pole tekstowe 43"/>
          <p:cNvSpPr txBox="1">
            <a:spLocks noChangeArrowheads="1"/>
          </p:cNvSpPr>
          <p:nvPr/>
        </p:nvSpPr>
        <p:spPr bwMode="auto">
          <a:xfrm>
            <a:off x="7383463" y="3536950"/>
            <a:ext cx="485775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100"/>
              <a:t>Of</a:t>
            </a:r>
            <a:endParaRPr lang="en-GB" sz="1100"/>
          </a:p>
        </p:txBody>
      </p:sp>
      <p:sp>
        <p:nvSpPr>
          <p:cNvPr id="20494" name="pole tekstowe 44"/>
          <p:cNvSpPr txBox="1">
            <a:spLocks noChangeArrowheads="1"/>
          </p:cNvSpPr>
          <p:nvPr/>
        </p:nvSpPr>
        <p:spPr bwMode="auto">
          <a:xfrm>
            <a:off x="6300788" y="4029075"/>
            <a:ext cx="373062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100"/>
              <a:t>S</a:t>
            </a:r>
            <a:endParaRPr lang="en-GB" sz="1100"/>
          </a:p>
        </p:txBody>
      </p:sp>
      <p:sp>
        <p:nvSpPr>
          <p:cNvPr id="20495" name="pole tekstowe 45"/>
          <p:cNvSpPr txBox="1">
            <a:spLocks noChangeArrowheads="1"/>
          </p:cNvSpPr>
          <p:nvPr/>
        </p:nvSpPr>
        <p:spPr bwMode="auto">
          <a:xfrm>
            <a:off x="6197600" y="3733800"/>
            <a:ext cx="487363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100"/>
              <a:t>finit</a:t>
            </a:r>
            <a:endParaRPr lang="en-GB" sz="1100"/>
          </a:p>
        </p:txBody>
      </p:sp>
      <p:sp>
        <p:nvSpPr>
          <p:cNvPr id="20496" name="pole tekstowe 46"/>
          <p:cNvSpPr txBox="1">
            <a:spLocks noChangeArrowheads="1"/>
          </p:cNvSpPr>
          <p:nvPr/>
        </p:nvSpPr>
        <p:spPr bwMode="auto">
          <a:xfrm>
            <a:off x="7405688" y="4149725"/>
            <a:ext cx="900112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100"/>
              <a:t>undefined</a:t>
            </a:r>
            <a:endParaRPr lang="en-GB" sz="1100"/>
          </a:p>
        </p:txBody>
      </p:sp>
      <p:sp>
        <p:nvSpPr>
          <p:cNvPr id="20497" name="pole tekstowe 48"/>
          <p:cNvSpPr txBox="1">
            <a:spLocks noChangeArrowheads="1"/>
          </p:cNvSpPr>
          <p:nvPr/>
        </p:nvSpPr>
        <p:spPr bwMode="auto">
          <a:xfrm>
            <a:off x="5703888" y="3298825"/>
            <a:ext cx="24177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l-PL" sz="1100" b="1"/>
              <a:t>Corresponding symbols in gMML</a:t>
            </a:r>
            <a:endParaRPr lang="en-GB" sz="1100" b="1"/>
          </a:p>
        </p:txBody>
      </p:sp>
      <p:sp>
        <p:nvSpPr>
          <p:cNvPr id="20498" name="pole tekstowe 49"/>
          <p:cNvSpPr txBox="1">
            <a:spLocks noChangeArrowheads="1"/>
          </p:cNvSpPr>
          <p:nvPr/>
        </p:nvSpPr>
        <p:spPr bwMode="auto">
          <a:xfrm>
            <a:off x="5280025" y="4403725"/>
            <a:ext cx="3089275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l-PL" sz="1100" b="1"/>
              <a:t>Example for Instent Restenosis Application</a:t>
            </a:r>
            <a:endParaRPr lang="en-GB" sz="1100" b="1"/>
          </a:p>
        </p:txBody>
      </p:sp>
      <p:sp>
        <p:nvSpPr>
          <p:cNvPr id="20499" name="pole tekstowe 50"/>
          <p:cNvSpPr txBox="1">
            <a:spLocks noChangeArrowheads="1"/>
          </p:cNvSpPr>
          <p:nvPr/>
        </p:nvSpPr>
        <p:spPr bwMode="auto">
          <a:xfrm>
            <a:off x="3705225" y="5467350"/>
            <a:ext cx="2079625" cy="95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l-PL" sz="1200"/>
              <a:t>IC – initial conditions</a:t>
            </a:r>
          </a:p>
          <a:p>
            <a:r>
              <a:rPr lang="pl-PL" sz="1200"/>
              <a:t>DD- drug diffusion</a:t>
            </a:r>
          </a:p>
          <a:p>
            <a:r>
              <a:rPr lang="pl-PL" sz="1200"/>
              <a:t>BF – blood flow</a:t>
            </a:r>
          </a:p>
          <a:p>
            <a:r>
              <a:rPr lang="pl-PL" sz="1200"/>
              <a:t>SMC – smooth muscle cells</a:t>
            </a:r>
          </a:p>
          <a:p>
            <a:endParaRPr lang="en-GB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Mapper</a:t>
            </a:r>
            <a:r>
              <a:rPr lang="en-US" sz="3200" dirty="0" smtClean="0"/>
              <a:t> Memory</a:t>
            </a:r>
            <a:r>
              <a:rPr lang="pl-PL" sz="3200" dirty="0" smtClean="0"/>
              <a:t> (MaMe)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4257676" cy="4679031"/>
          </a:xfrm>
        </p:spPr>
        <p:txBody>
          <a:bodyPr>
            <a:normAutofit fontScale="85000" lnSpcReduction="20000"/>
          </a:bodyPr>
          <a:lstStyle/>
          <a:p>
            <a:r>
              <a:rPr lang="pl-PL" dirty="0" smtClean="0"/>
              <a:t>S</a:t>
            </a:r>
            <a:r>
              <a:rPr lang="en-GB" dirty="0" err="1" smtClean="0"/>
              <a:t>emantics</a:t>
            </a:r>
            <a:r>
              <a:rPr lang="en-GB" dirty="0" smtClean="0"/>
              <a:t>-aware  persistence store </a:t>
            </a:r>
            <a:endParaRPr lang="pl-PL" dirty="0" smtClean="0"/>
          </a:p>
          <a:p>
            <a:r>
              <a:rPr lang="pl-PL" dirty="0" smtClean="0"/>
              <a:t>R</a:t>
            </a:r>
            <a:r>
              <a:rPr lang="en-GB" dirty="0" err="1" smtClean="0"/>
              <a:t>ecord</a:t>
            </a:r>
            <a:r>
              <a:rPr lang="pl-PL" dirty="0" smtClean="0"/>
              <a:t>s</a:t>
            </a:r>
            <a:r>
              <a:rPr lang="en-GB" dirty="0" smtClean="0"/>
              <a:t> MML-based metadata about models and scales</a:t>
            </a:r>
            <a:endParaRPr lang="pl-PL" dirty="0" smtClean="0"/>
          </a:p>
          <a:p>
            <a:r>
              <a:rPr lang="pl-PL" dirty="0" err="1" smtClean="0"/>
              <a:t>Supports</a:t>
            </a:r>
            <a:r>
              <a:rPr lang="en-US" dirty="0" smtClean="0"/>
              <a:t> </a:t>
            </a:r>
            <a:r>
              <a:rPr lang="pl-PL" dirty="0" err="1" smtClean="0"/>
              <a:t>exchanging</a:t>
            </a:r>
            <a:r>
              <a:rPr lang="pl-PL" dirty="0" smtClean="0"/>
              <a:t> and </a:t>
            </a:r>
            <a:r>
              <a:rPr lang="pl-PL" dirty="0" err="1" smtClean="0"/>
              <a:t>reusing</a:t>
            </a:r>
            <a:r>
              <a:rPr lang="pl-PL" dirty="0" smtClean="0"/>
              <a:t> MML </a:t>
            </a:r>
            <a:r>
              <a:rPr lang="pl-PL" dirty="0" err="1" smtClean="0"/>
              <a:t>metadata</a:t>
            </a:r>
            <a:r>
              <a:rPr lang="pl-PL" dirty="0" smtClean="0"/>
              <a:t> for</a:t>
            </a:r>
          </a:p>
          <a:p>
            <a:pPr lvl="1"/>
            <a:r>
              <a:rPr lang="pl-PL" dirty="0" err="1" smtClean="0"/>
              <a:t>other</a:t>
            </a:r>
            <a:r>
              <a:rPr lang="pl-PL" dirty="0" smtClean="0"/>
              <a:t> MAPPER </a:t>
            </a:r>
            <a:r>
              <a:rPr lang="pl-PL" dirty="0" err="1" smtClean="0"/>
              <a:t>tools</a:t>
            </a:r>
            <a:r>
              <a:rPr lang="pl-PL" dirty="0" smtClean="0"/>
              <a:t> via REST </a:t>
            </a:r>
            <a:r>
              <a:rPr lang="pl-PL" dirty="0" err="1" smtClean="0"/>
              <a:t>interface</a:t>
            </a:r>
            <a:endParaRPr lang="pl-PL" dirty="0" smtClean="0"/>
          </a:p>
          <a:p>
            <a:pPr lvl="1"/>
            <a:r>
              <a:rPr lang="en-US" dirty="0" err="1" smtClean="0"/>
              <a:t>h</a:t>
            </a:r>
            <a:r>
              <a:rPr lang="pl-PL" dirty="0" err="1" smtClean="0"/>
              <a:t>uman</a:t>
            </a:r>
            <a:r>
              <a:rPr lang="en-US" dirty="0" smtClean="0"/>
              <a:t> </a:t>
            </a:r>
            <a:r>
              <a:rPr lang="pl-PL" dirty="0" err="1" smtClean="0"/>
              <a:t>users</a:t>
            </a:r>
            <a:r>
              <a:rPr lang="en-US" dirty="0" smtClean="0"/>
              <a:t> </a:t>
            </a:r>
            <a:r>
              <a:rPr lang="pl-PL" dirty="0" err="1" smtClean="0"/>
              <a:t>within</a:t>
            </a:r>
            <a:r>
              <a:rPr lang="en-US" dirty="0" smtClean="0"/>
              <a:t> </a:t>
            </a:r>
            <a:r>
              <a:rPr lang="pl-PL" dirty="0" err="1" smtClean="0"/>
              <a:t>theConsortium</a:t>
            </a:r>
            <a:r>
              <a:rPr lang="pl-PL" dirty="0" smtClean="0"/>
              <a:t> via </a:t>
            </a:r>
            <a:r>
              <a:rPr lang="pl-PL" dirty="0" err="1" smtClean="0"/>
              <a:t>dedicated</a:t>
            </a:r>
            <a:r>
              <a:rPr lang="pl-PL" dirty="0" smtClean="0"/>
              <a:t> Web </a:t>
            </a:r>
            <a:r>
              <a:rPr lang="pl-PL" dirty="0" err="1" smtClean="0"/>
              <a:t>interface</a:t>
            </a:r>
            <a:endParaRPr lang="pl-PL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67544" y="6453336"/>
            <a:ext cx="8208912" cy="26813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pic>
        <p:nvPicPr>
          <p:cNvPr id="8" name="Obraz 54" descr="mam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7818" y="3500438"/>
            <a:ext cx="2797999" cy="2682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1326214"/>
            <a:ext cx="3589884" cy="187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pole tekstowe 14"/>
          <p:cNvSpPr txBox="1"/>
          <p:nvPr/>
        </p:nvSpPr>
        <p:spPr>
          <a:xfrm>
            <a:off x="7072298" y="3214686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 smtClean="0">
                <a:solidFill>
                  <a:schemeClr val="tx1"/>
                </a:solidFill>
              </a:rPr>
              <a:t>Ports</a:t>
            </a:r>
            <a:r>
              <a:rPr lang="pl-PL" sz="1200" dirty="0" smtClean="0">
                <a:solidFill>
                  <a:schemeClr val="tx1"/>
                </a:solidFill>
              </a:rPr>
              <a:t> and </a:t>
            </a:r>
            <a:r>
              <a:rPr lang="pl-PL" sz="1200" dirty="0" err="1" smtClean="0">
                <a:solidFill>
                  <a:schemeClr val="tx1"/>
                </a:solidFill>
              </a:rPr>
              <a:t>their</a:t>
            </a:r>
            <a:r>
              <a:rPr lang="pl-PL" sz="1200" dirty="0" smtClean="0">
                <a:solidFill>
                  <a:schemeClr val="tx1"/>
                </a:solidFill>
              </a:rPr>
              <a:t> </a:t>
            </a:r>
            <a:r>
              <a:rPr lang="pl-PL" sz="1200" dirty="0" err="1" smtClean="0">
                <a:solidFill>
                  <a:schemeClr val="tx1"/>
                </a:solidFill>
              </a:rPr>
              <a:t>operators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7" name="Elipsa 16"/>
          <p:cNvSpPr/>
          <p:nvPr/>
        </p:nvSpPr>
        <p:spPr>
          <a:xfrm>
            <a:off x="6357918" y="3214686"/>
            <a:ext cx="278608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ze strzałką 18"/>
          <p:cNvCxnSpPr>
            <a:stCxn id="17" idx="1"/>
          </p:cNvCxnSpPr>
          <p:nvPr/>
        </p:nvCxnSpPr>
        <p:spPr>
          <a:xfrm rot="5400000" flipH="1" flipV="1">
            <a:off x="6505299" y="2689501"/>
            <a:ext cx="827665" cy="306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>
            <a:stCxn id="17" idx="3"/>
          </p:cNvCxnSpPr>
          <p:nvPr/>
        </p:nvCxnSpPr>
        <p:spPr>
          <a:xfrm rot="16200000" flipH="1">
            <a:off x="6005232" y="4219289"/>
            <a:ext cx="1756359" cy="23496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2397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</a:t>
            </a:r>
            <a:r>
              <a:rPr lang="pl-PL" sz="3200" dirty="0" err="1" smtClean="0"/>
              <a:t>ultiscaleApplication</a:t>
            </a:r>
            <a:r>
              <a:rPr lang="pl-PL" sz="3200" dirty="0" smtClean="0"/>
              <a:t> Designer (MAD)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20223"/>
            <a:ext cx="4410635" cy="4679031"/>
          </a:xfrm>
        </p:spPr>
        <p:txBody>
          <a:bodyPr>
            <a:normAutofit/>
          </a:bodyPr>
          <a:lstStyle/>
          <a:p>
            <a:r>
              <a:rPr lang="pl-PL" sz="2000" dirty="0" err="1" smtClean="0"/>
              <a:t>Supports</a:t>
            </a:r>
            <a:r>
              <a:rPr lang="en-US" sz="2000" dirty="0" smtClean="0"/>
              <a:t> </a:t>
            </a:r>
            <a:r>
              <a:rPr lang="pl-PL" sz="2000" dirty="0" err="1" smtClean="0"/>
              <a:t>composing</a:t>
            </a:r>
            <a:r>
              <a:rPr lang="pl-PL" sz="2000" dirty="0" smtClean="0"/>
              <a:t> </a:t>
            </a:r>
            <a:r>
              <a:rPr lang="pl-PL" sz="2000" dirty="0" err="1" smtClean="0"/>
              <a:t>multiscale</a:t>
            </a:r>
            <a:r>
              <a:rPr lang="pl-PL" sz="2000" dirty="0" smtClean="0"/>
              <a:t> </a:t>
            </a:r>
            <a:r>
              <a:rPr lang="pl-PL" sz="2000" dirty="0" err="1" smtClean="0"/>
              <a:t>applications</a:t>
            </a:r>
            <a:r>
              <a:rPr lang="en-US" sz="2000" dirty="0" smtClean="0"/>
              <a:t> </a:t>
            </a:r>
            <a:r>
              <a:rPr lang="pl-PL" sz="2000" dirty="0" err="1" smtClean="0"/>
              <a:t>from</a:t>
            </a:r>
            <a:r>
              <a:rPr lang="en-US" sz="2000" dirty="0" smtClean="0"/>
              <a:t> </a:t>
            </a:r>
            <a:r>
              <a:rPr lang="pl-PL" sz="2000" dirty="0" err="1" smtClean="0"/>
              <a:t>submodels</a:t>
            </a:r>
            <a:r>
              <a:rPr lang="pl-PL" sz="2000" dirty="0" smtClean="0"/>
              <a:t> and </a:t>
            </a:r>
            <a:r>
              <a:rPr lang="pl-PL" sz="2000" dirty="0" err="1" smtClean="0"/>
              <a:t>mappers</a:t>
            </a:r>
            <a:r>
              <a:rPr lang="en-US" sz="2000" dirty="0" smtClean="0"/>
              <a:t> </a:t>
            </a:r>
            <a:r>
              <a:rPr lang="pl-PL" sz="2000" dirty="0" err="1" smtClean="0"/>
              <a:t>registered</a:t>
            </a:r>
            <a:r>
              <a:rPr lang="en-US" sz="2000" dirty="0" smtClean="0"/>
              <a:t> </a:t>
            </a:r>
            <a:r>
              <a:rPr lang="pl-PL" sz="2000" dirty="0" err="1" smtClean="0"/>
              <a:t>in</a:t>
            </a:r>
            <a:r>
              <a:rPr lang="pl-PL" sz="2000" dirty="0" smtClean="0"/>
              <a:t> MaMe</a:t>
            </a:r>
          </a:p>
          <a:p>
            <a:r>
              <a:rPr lang="pl-PL" sz="2000" dirty="0" err="1" smtClean="0"/>
              <a:t>Inport</a:t>
            </a:r>
            <a:r>
              <a:rPr lang="pl-PL" sz="2000" dirty="0" smtClean="0"/>
              <a:t>/export </a:t>
            </a:r>
            <a:r>
              <a:rPr lang="pl-PL" sz="2000" dirty="0" err="1" smtClean="0"/>
              <a:t>coupling</a:t>
            </a:r>
            <a:r>
              <a:rPr lang="en-US" sz="2000" dirty="0" smtClean="0"/>
              <a:t> </a:t>
            </a:r>
            <a:r>
              <a:rPr lang="pl-PL" sz="2000" dirty="0" err="1" smtClean="0"/>
              <a:t>topology</a:t>
            </a:r>
            <a:r>
              <a:rPr lang="en-US" sz="2000" dirty="0" smtClean="0"/>
              <a:t> </a:t>
            </a:r>
            <a:r>
              <a:rPr lang="pl-PL" sz="2000" dirty="0" err="1" smtClean="0"/>
              <a:t>represented</a:t>
            </a:r>
            <a:r>
              <a:rPr lang="en-US" sz="2000" dirty="0" smtClean="0"/>
              <a:t> </a:t>
            </a:r>
            <a:r>
              <a:rPr lang="pl-PL" sz="2000" dirty="0" err="1" smtClean="0"/>
              <a:t>in</a:t>
            </a:r>
            <a:r>
              <a:rPr lang="pl-PL" sz="2000" dirty="0" smtClean="0"/>
              <a:t> gMML to/</a:t>
            </a:r>
            <a:r>
              <a:rPr lang="pl-PL" sz="2000" dirty="0" err="1" smtClean="0"/>
              <a:t>from</a:t>
            </a:r>
            <a:r>
              <a:rPr lang="pl-PL" sz="2000" dirty="0" smtClean="0"/>
              <a:t> XMML file</a:t>
            </a:r>
          </a:p>
          <a:p>
            <a:r>
              <a:rPr lang="pl-PL" sz="2000" dirty="0" err="1" smtClean="0"/>
              <a:t>Transforms</a:t>
            </a:r>
            <a:r>
              <a:rPr lang="pl-PL" sz="2000" dirty="0" smtClean="0"/>
              <a:t> high </a:t>
            </a:r>
            <a:r>
              <a:rPr lang="pl-PL" sz="2000" dirty="0" err="1" smtClean="0"/>
              <a:t>level</a:t>
            </a:r>
            <a:r>
              <a:rPr lang="pl-PL" sz="2000" dirty="0" smtClean="0"/>
              <a:t> MML </a:t>
            </a:r>
            <a:r>
              <a:rPr lang="pl-PL" sz="2000" dirty="0" err="1" smtClean="0"/>
              <a:t>description</a:t>
            </a:r>
            <a:r>
              <a:rPr lang="en-US" sz="2000" dirty="0" smtClean="0"/>
              <a:t> </a:t>
            </a:r>
            <a:r>
              <a:rPr lang="pl-PL" sz="2000" dirty="0" err="1" smtClean="0"/>
              <a:t>into</a:t>
            </a:r>
            <a:r>
              <a:rPr lang="en-US" sz="2000" dirty="0" smtClean="0"/>
              <a:t> </a:t>
            </a:r>
            <a:r>
              <a:rPr lang="pl-PL" sz="2000" dirty="0" err="1" smtClean="0"/>
              <a:t>executable</a:t>
            </a:r>
            <a:r>
              <a:rPr lang="en-US" sz="2000" dirty="0" smtClean="0"/>
              <a:t> </a:t>
            </a:r>
            <a:r>
              <a:rPr lang="pl-PL" sz="2000" dirty="0" err="1" smtClean="0"/>
              <a:t>experiment</a:t>
            </a:r>
            <a:r>
              <a:rPr lang="pl-PL" sz="2000" dirty="0" smtClean="0"/>
              <a:t> for </a:t>
            </a:r>
            <a:r>
              <a:rPr lang="pl-PL" sz="2000" dirty="0" err="1" smtClean="0"/>
              <a:t>GridSpace</a:t>
            </a:r>
            <a:r>
              <a:rPr lang="pl-PL" sz="2000" dirty="0" smtClean="0"/>
              <a:t> </a:t>
            </a:r>
            <a:r>
              <a:rPr lang="pl-PL" sz="2000" dirty="0" err="1" smtClean="0"/>
              <a:t>Experiment</a:t>
            </a:r>
            <a:r>
              <a:rPr lang="en-US" sz="2000" dirty="0" smtClean="0"/>
              <a:t> </a:t>
            </a:r>
            <a:r>
              <a:rPr lang="pl-PL" sz="2000" dirty="0" err="1" smtClean="0"/>
              <a:t>Workbench</a:t>
            </a:r>
            <a:endParaRPr lang="pl-PL" sz="2000" dirty="0" smtClean="0"/>
          </a:p>
          <a:p>
            <a:endParaRPr lang="pl-PL" sz="2000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67544" y="6453336"/>
            <a:ext cx="8208912" cy="26813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1214422"/>
            <a:ext cx="2297729" cy="119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Łącznik prosty ze strzałką 6"/>
          <p:cNvCxnSpPr>
            <a:stCxn id="2050" idx="2"/>
          </p:cNvCxnSpPr>
          <p:nvPr/>
        </p:nvCxnSpPr>
        <p:spPr>
          <a:xfrm rot="5400000">
            <a:off x="6872462" y="2583678"/>
            <a:ext cx="376418" cy="35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12"/>
          <p:cNvSpPr/>
          <p:nvPr/>
        </p:nvSpPr>
        <p:spPr>
          <a:xfrm>
            <a:off x="3891064" y="2571744"/>
            <a:ext cx="5038654" cy="1951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pole tekstowe 14"/>
          <p:cNvSpPr txBox="1"/>
          <p:nvPr/>
        </p:nvSpPr>
        <p:spPr>
          <a:xfrm>
            <a:off x="5000628" y="2571744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solidFill>
                  <a:schemeClr val="tx1"/>
                </a:solidFill>
              </a:rPr>
              <a:t>MAD</a:t>
            </a:r>
            <a:endParaRPr lang="en-GB" sz="1200" dirty="0">
              <a:solidFill>
                <a:schemeClr val="tx1"/>
              </a:solidFill>
            </a:endParaRP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9011" y="2794304"/>
            <a:ext cx="4942343" cy="3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2397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Motyw pakiet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yw pakietu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cs typeface="DejaVu Sans" charset="0"/>
          </a:defRPr>
        </a:defPPr>
      </a:lstStyle>
    </a:lnDef>
  </a:objectDefaults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Motyw pakietu Office">
  <a:themeElements>
    <a:clrScheme name="Motyw pakiet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yw pakietu Office">
      <a:majorFont>
        <a:latin typeface="Calibri"/>
        <a:ea typeface=""/>
        <a:cs typeface="DejaVu Sans"/>
      </a:majorFont>
      <a:minorFont>
        <a:latin typeface="Calibri"/>
        <a:ea typeface=""/>
        <a:cs typeface="DejaVu Sans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cs typeface="DejaVu Sans" charset="0"/>
          </a:defRPr>
        </a:defPPr>
      </a:lstStyle>
    </a:lnDef>
  </a:objectDefaults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890</Words>
  <Application>Microsoft Office PowerPoint</Application>
  <PresentationFormat>Pokaz na ekranie (4:3)</PresentationFormat>
  <Paragraphs>129</Paragraphs>
  <Slides>15</Slides>
  <Notes>4</Notes>
  <HiddenSlides>0</HiddenSlides>
  <MMClips>0</MMClip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15</vt:i4>
      </vt:variant>
    </vt:vector>
  </HeadingPairs>
  <TitlesOfParts>
    <vt:vector size="17" baseType="lpstr">
      <vt:lpstr>Motyw pakietu Office</vt:lpstr>
      <vt:lpstr>2_Motyw pakietu Office</vt:lpstr>
      <vt:lpstr>Slajd 1</vt:lpstr>
      <vt:lpstr>Plan</vt:lpstr>
      <vt:lpstr>Objectives</vt:lpstr>
      <vt:lpstr>Requirements Analysis</vt:lpstr>
      <vt:lpstr>Building and Executing Multiscale Application </vt:lpstr>
      <vt:lpstr>Overview of Tools  Architecture</vt:lpstr>
      <vt:lpstr>Multiscale Modeling Language</vt:lpstr>
      <vt:lpstr>Mapper Memory (MaMe) </vt:lpstr>
      <vt:lpstr>MultiscaleApplication Designer (MAD)</vt:lpstr>
      <vt:lpstr>GridSpace Experiment Workbench</vt:lpstr>
      <vt:lpstr>Provenance</vt:lpstr>
      <vt:lpstr>Tools usage by applications</vt:lpstr>
      <vt:lpstr>Efficiency Evaluation </vt:lpstr>
      <vt:lpstr>User feedback</vt:lpstr>
      <vt:lpstr>See also: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MNM-Team</dc:creator>
  <cp:lastModifiedBy>admin</cp:lastModifiedBy>
  <cp:revision>338</cp:revision>
  <cp:lastPrinted>2012-09-19T11:21:59Z</cp:lastPrinted>
  <dcterms:created xsi:type="dcterms:W3CDTF">2012-01-23T15:00:24Z</dcterms:created>
  <dcterms:modified xsi:type="dcterms:W3CDTF">2012-10-31T09:25:19Z</dcterms:modified>
</cp:coreProperties>
</file>