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28"/>
  </p:notesMasterIdLst>
  <p:sldIdLst>
    <p:sldId id="256" r:id="rId2"/>
    <p:sldId id="257" r:id="rId3"/>
    <p:sldId id="258" r:id="rId4"/>
    <p:sldId id="259" r:id="rId5"/>
    <p:sldId id="281" r:id="rId6"/>
    <p:sldId id="260" r:id="rId7"/>
    <p:sldId id="282" r:id="rId8"/>
    <p:sldId id="270" r:id="rId9"/>
    <p:sldId id="271" r:id="rId10"/>
    <p:sldId id="264" r:id="rId11"/>
    <p:sldId id="283" r:id="rId12"/>
    <p:sldId id="284" r:id="rId13"/>
    <p:sldId id="266" r:id="rId14"/>
    <p:sldId id="285" r:id="rId15"/>
    <p:sldId id="267" r:id="rId16"/>
    <p:sldId id="268" r:id="rId17"/>
    <p:sldId id="274" r:id="rId18"/>
    <p:sldId id="275" r:id="rId19"/>
    <p:sldId id="286" r:id="rId20"/>
    <p:sldId id="280" r:id="rId21"/>
    <p:sldId id="277" r:id="rId22"/>
    <p:sldId id="276" r:id="rId23"/>
    <p:sldId id="262" r:id="rId24"/>
    <p:sldId id="278" r:id="rId25"/>
    <p:sldId id="263" r:id="rId26"/>
    <p:sldId id="279" r:id="rId27"/>
  </p:sldIdLst>
  <p:sldSz cx="10680700" cy="7556500"/>
  <p:notesSz cx="6858000" cy="9144000"/>
  <p:defaultTextStyle>
    <a:defPPr>
      <a:defRPr lang="pl-PL"/>
    </a:defPPr>
    <a:lvl1pPr algn="l" rtl="0" eaLnBrk="0" fontAlgn="base" hangingPunct="0">
      <a:spcBef>
        <a:spcPct val="0"/>
      </a:spcBef>
      <a:spcAft>
        <a:spcPct val="0"/>
      </a:spcAft>
      <a:defRPr sz="2400" kern="1200">
        <a:solidFill>
          <a:srgbClr val="000000"/>
        </a:solidFill>
        <a:latin typeface="Arial" charset="0"/>
        <a:ea typeface="+mn-ea"/>
        <a:cs typeface="Arial" charset="0"/>
        <a:sym typeface="Arial" charset="0"/>
      </a:defRPr>
    </a:lvl1pPr>
    <a:lvl2pPr marL="457200" algn="l" rtl="0" eaLnBrk="0" fontAlgn="base" hangingPunct="0">
      <a:spcBef>
        <a:spcPct val="0"/>
      </a:spcBef>
      <a:spcAft>
        <a:spcPct val="0"/>
      </a:spcAft>
      <a:defRPr sz="2400" kern="1200">
        <a:solidFill>
          <a:srgbClr val="000000"/>
        </a:solidFill>
        <a:latin typeface="Arial" charset="0"/>
        <a:ea typeface="+mn-ea"/>
        <a:cs typeface="Arial" charset="0"/>
        <a:sym typeface="Arial" charset="0"/>
      </a:defRPr>
    </a:lvl2pPr>
    <a:lvl3pPr marL="914400" algn="l" rtl="0" eaLnBrk="0" fontAlgn="base" hangingPunct="0">
      <a:spcBef>
        <a:spcPct val="0"/>
      </a:spcBef>
      <a:spcAft>
        <a:spcPct val="0"/>
      </a:spcAft>
      <a:defRPr sz="2400" kern="1200">
        <a:solidFill>
          <a:srgbClr val="000000"/>
        </a:solidFill>
        <a:latin typeface="Arial" charset="0"/>
        <a:ea typeface="+mn-ea"/>
        <a:cs typeface="Arial" charset="0"/>
        <a:sym typeface="Arial" charset="0"/>
      </a:defRPr>
    </a:lvl3pPr>
    <a:lvl4pPr marL="1371600" algn="l" rtl="0" eaLnBrk="0" fontAlgn="base" hangingPunct="0">
      <a:spcBef>
        <a:spcPct val="0"/>
      </a:spcBef>
      <a:spcAft>
        <a:spcPct val="0"/>
      </a:spcAft>
      <a:defRPr sz="2400" kern="1200">
        <a:solidFill>
          <a:srgbClr val="000000"/>
        </a:solidFill>
        <a:latin typeface="Arial" charset="0"/>
        <a:ea typeface="+mn-ea"/>
        <a:cs typeface="Arial" charset="0"/>
        <a:sym typeface="Arial" charset="0"/>
      </a:defRPr>
    </a:lvl4pPr>
    <a:lvl5pPr marL="1828800" algn="l" rtl="0" eaLnBrk="0" fontAlgn="base" hangingPunct="0">
      <a:spcBef>
        <a:spcPct val="0"/>
      </a:spcBef>
      <a:spcAft>
        <a:spcPct val="0"/>
      </a:spcAft>
      <a:defRPr sz="2400" kern="1200">
        <a:solidFill>
          <a:srgbClr val="000000"/>
        </a:solidFill>
        <a:latin typeface="Arial" charset="0"/>
        <a:ea typeface="+mn-ea"/>
        <a:cs typeface="Arial" charset="0"/>
        <a:sym typeface="Arial" charset="0"/>
      </a:defRPr>
    </a:lvl5pPr>
    <a:lvl6pPr marL="2286000" algn="l" defTabSz="914400" rtl="0" eaLnBrk="1" latinLnBrk="0" hangingPunct="1">
      <a:defRPr sz="2400" kern="1200">
        <a:solidFill>
          <a:srgbClr val="000000"/>
        </a:solidFill>
        <a:latin typeface="Arial" charset="0"/>
        <a:ea typeface="+mn-ea"/>
        <a:cs typeface="Arial" charset="0"/>
        <a:sym typeface="Arial" charset="0"/>
      </a:defRPr>
    </a:lvl6pPr>
    <a:lvl7pPr marL="2743200" algn="l" defTabSz="914400" rtl="0" eaLnBrk="1" latinLnBrk="0" hangingPunct="1">
      <a:defRPr sz="2400" kern="1200">
        <a:solidFill>
          <a:srgbClr val="000000"/>
        </a:solidFill>
        <a:latin typeface="Arial" charset="0"/>
        <a:ea typeface="+mn-ea"/>
        <a:cs typeface="Arial" charset="0"/>
        <a:sym typeface="Arial" charset="0"/>
      </a:defRPr>
    </a:lvl7pPr>
    <a:lvl8pPr marL="3200400" algn="l" defTabSz="914400" rtl="0" eaLnBrk="1" latinLnBrk="0" hangingPunct="1">
      <a:defRPr sz="2400" kern="1200">
        <a:solidFill>
          <a:srgbClr val="000000"/>
        </a:solidFill>
        <a:latin typeface="Arial" charset="0"/>
        <a:ea typeface="+mn-ea"/>
        <a:cs typeface="Arial" charset="0"/>
        <a:sym typeface="Arial" charset="0"/>
      </a:defRPr>
    </a:lvl8pPr>
    <a:lvl9pPr marL="3657600" algn="l" defTabSz="914400" rtl="0" eaLnBrk="1" latinLnBrk="0" hangingPunct="1">
      <a:defRPr sz="2400" kern="1200">
        <a:solidFill>
          <a:srgbClr val="000000"/>
        </a:solidFill>
        <a:latin typeface="Arial" charset="0"/>
        <a:ea typeface="+mn-ea"/>
        <a:cs typeface="Arial" charset="0"/>
        <a:sym typeface="Arial" charset="0"/>
      </a:defRPr>
    </a:lvl9pPr>
  </p:defaultTextStyle>
  <p:extLst>
    <p:ext uri="{EFAFB233-063F-42B5-8137-9DF3F51BA10A}">
      <p15:sldGuideLst xmlns:p15="http://schemas.microsoft.com/office/powerpoint/2012/main">
        <p15:guide id="1" orient="horz" pos="2380">
          <p15:clr>
            <a:srgbClr val="A4A3A4"/>
          </p15:clr>
        </p15:guide>
        <p15:guide id="2" pos="33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 pośredni 2 — Ak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4660"/>
  </p:normalViewPr>
  <p:slideViewPr>
    <p:cSldViewPr>
      <p:cViewPr varScale="1">
        <p:scale>
          <a:sx n="103" d="100"/>
          <a:sy n="103" d="100"/>
        </p:scale>
        <p:origin x="1284" y="96"/>
      </p:cViewPr>
      <p:guideLst>
        <p:guide orient="horz" pos="2380"/>
        <p:guide pos="3364"/>
      </p:guideLst>
    </p:cSldViewPr>
  </p:slideViewPr>
  <p:notesTextViewPr>
    <p:cViewPr>
      <p:scale>
        <a:sx n="1" d="1"/>
        <a:sy n="1" d="1"/>
      </p:scale>
      <p:origin x="0" y="0"/>
    </p:cViewPr>
  </p:notesTextViewPr>
  <p:sorterViewPr>
    <p:cViewPr varScale="1">
      <p:scale>
        <a:sx n="1" d="1"/>
        <a:sy n="1" d="1"/>
      </p:scale>
      <p:origin x="0" y="-457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lvl="0"/>
            <a:r>
              <a:rPr lang="pl-PL" altLang="pl-PL" noProof="0">
                <a:sym typeface="Helvetica Neue" charset="0"/>
              </a:rPr>
              <a:t>Click to edit Master text styles</a:t>
            </a:r>
          </a:p>
          <a:p>
            <a:pPr lvl="1"/>
            <a:r>
              <a:rPr lang="pl-PL" altLang="pl-PL" noProof="0">
                <a:sym typeface="Helvetica Neue" charset="0"/>
              </a:rPr>
              <a:t>Second level</a:t>
            </a:r>
          </a:p>
          <a:p>
            <a:pPr lvl="2"/>
            <a:r>
              <a:rPr lang="pl-PL" altLang="pl-PL" noProof="0">
                <a:sym typeface="Helvetica Neue" charset="0"/>
              </a:rPr>
              <a:t>Third level</a:t>
            </a:r>
          </a:p>
          <a:p>
            <a:pPr lvl="3"/>
            <a:r>
              <a:rPr lang="pl-PL" altLang="pl-PL" noProof="0">
                <a:sym typeface="Helvetica Neue" charset="0"/>
              </a:rPr>
              <a:t>Fourth level</a:t>
            </a:r>
          </a:p>
          <a:p>
            <a:pPr lvl="4"/>
            <a:r>
              <a:rPr lang="pl-PL" altLang="pl-PL" noProof="0">
                <a:sym typeface="Helvetica Neue" charset="0"/>
              </a:rPr>
              <a:t>Fifth level</a:t>
            </a:r>
          </a:p>
        </p:txBody>
      </p:sp>
    </p:spTree>
    <p:extLst>
      <p:ext uri="{BB962C8B-B14F-4D97-AF65-F5344CB8AC3E}">
        <p14:creationId xmlns:p14="http://schemas.microsoft.com/office/powerpoint/2010/main" val="33121143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kern="1200">
        <a:solidFill>
          <a:srgbClr val="000000"/>
        </a:solidFill>
        <a:latin typeface="Helvetica Neue" charset="0"/>
        <a:ea typeface="Helvetica Neue" charset="0"/>
        <a:cs typeface="Helvetica Neue" charset="0"/>
        <a:sym typeface="Helvetica Neue" charset="0"/>
      </a:defRPr>
    </a:lvl1pPr>
    <a:lvl2pPr indent="228600" algn="l" rtl="0" eaLnBrk="0" fontAlgn="base" hangingPunct="0">
      <a:spcBef>
        <a:spcPct val="0"/>
      </a:spcBef>
      <a:spcAft>
        <a:spcPct val="0"/>
      </a:spcAft>
      <a:defRPr kern="1200">
        <a:solidFill>
          <a:srgbClr val="000000"/>
        </a:solidFill>
        <a:latin typeface="Helvetica Neue" charset="0"/>
        <a:ea typeface="Helvetica Neue" charset="0"/>
        <a:cs typeface="Helvetica Neue" charset="0"/>
        <a:sym typeface="Helvetica Neue" charset="0"/>
      </a:defRPr>
    </a:lvl2pPr>
    <a:lvl3pPr indent="457200" algn="l" rtl="0" eaLnBrk="0" fontAlgn="base" hangingPunct="0">
      <a:spcBef>
        <a:spcPct val="0"/>
      </a:spcBef>
      <a:spcAft>
        <a:spcPct val="0"/>
      </a:spcAft>
      <a:defRPr kern="1200">
        <a:solidFill>
          <a:srgbClr val="000000"/>
        </a:solidFill>
        <a:latin typeface="Helvetica Neue" charset="0"/>
        <a:ea typeface="Helvetica Neue" charset="0"/>
        <a:cs typeface="Helvetica Neue" charset="0"/>
        <a:sym typeface="Helvetica Neue" charset="0"/>
      </a:defRPr>
    </a:lvl3pPr>
    <a:lvl4pPr indent="685800" algn="l" rtl="0" eaLnBrk="0" fontAlgn="base" hangingPunct="0">
      <a:spcBef>
        <a:spcPct val="0"/>
      </a:spcBef>
      <a:spcAft>
        <a:spcPct val="0"/>
      </a:spcAft>
      <a:defRPr kern="1200">
        <a:solidFill>
          <a:srgbClr val="000000"/>
        </a:solidFill>
        <a:latin typeface="Helvetica Neue" charset="0"/>
        <a:ea typeface="Helvetica Neue" charset="0"/>
        <a:cs typeface="Helvetica Neue" charset="0"/>
        <a:sym typeface="Helvetica Neue" charset="0"/>
      </a:defRPr>
    </a:lvl4pPr>
    <a:lvl5pPr indent="914400" algn="l" rtl="0" eaLnBrk="0" fontAlgn="base" hangingPunct="0">
      <a:spcBef>
        <a:spcPct val="0"/>
      </a:spcBef>
      <a:spcAft>
        <a:spcPct val="0"/>
      </a:spcAft>
      <a:defRPr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ymbol zastępczy obrazu slajdu 1"/>
          <p:cNvSpPr>
            <a:spLocks noGrp="1" noRot="1" noChangeAspect="1" noTextEdit="1"/>
          </p:cNvSpPr>
          <p:nvPr>
            <p:ph type="sldImg"/>
          </p:nvPr>
        </p:nvSpPr>
        <p:spPr>
          <a:xfrm>
            <a:off x="1006475" y="685800"/>
            <a:ext cx="4845050" cy="3429000"/>
          </a:xfrm>
        </p:spPr>
      </p:sp>
      <p:sp>
        <p:nvSpPr>
          <p:cNvPr id="23555" name="Symbol zastępczy notatek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09711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335088" y="1236663"/>
            <a:ext cx="8010525" cy="2630487"/>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335088" y="3968750"/>
            <a:ext cx="8010525" cy="182403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Rectangle 3"/>
          <p:cNvSpPr>
            <a:spLocks noGrp="1"/>
          </p:cNvSpPr>
          <p:nvPr>
            <p:ph type="sldNum" sz="quarter" idx="10"/>
          </p:nvPr>
        </p:nvSpPr>
        <p:spPr>
          <a:ln/>
        </p:spPr>
        <p:txBody>
          <a:bodyPr/>
          <a:lstStyle>
            <a:lvl1pPr>
              <a:defRPr/>
            </a:lvl1pPr>
          </a:lstStyle>
          <a:p>
            <a:pPr>
              <a:defRPr/>
            </a:pPr>
            <a:fld id="{4D3D4162-497B-4932-90E5-DE1144724249}" type="slidenum">
              <a:rPr lang="pl-PL" altLang="pl-PL"/>
              <a:pPr>
                <a:defRPr/>
              </a:pPr>
              <a:t>‹#›</a:t>
            </a:fld>
            <a:endParaRPr lang="pl-PL" altLang="pl-PL"/>
          </a:p>
        </p:txBody>
      </p:sp>
    </p:spTree>
    <p:extLst>
      <p:ext uri="{BB962C8B-B14F-4D97-AF65-F5344CB8AC3E}">
        <p14:creationId xmlns:p14="http://schemas.microsoft.com/office/powerpoint/2010/main" val="34445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p:cNvSpPr>
            <a:spLocks noGrp="1"/>
          </p:cNvSpPr>
          <p:nvPr>
            <p:ph type="sldNum" sz="quarter" idx="10"/>
          </p:nvPr>
        </p:nvSpPr>
        <p:spPr>
          <a:ln/>
        </p:spPr>
        <p:txBody>
          <a:bodyPr/>
          <a:lstStyle>
            <a:lvl1pPr>
              <a:defRPr/>
            </a:lvl1pPr>
          </a:lstStyle>
          <a:p>
            <a:pPr>
              <a:defRPr/>
            </a:pPr>
            <a:fld id="{A6A01441-24EB-4045-B6EC-A8BBC9BB3D38}" type="slidenum">
              <a:rPr lang="pl-PL" altLang="pl-PL"/>
              <a:pPr>
                <a:defRPr/>
              </a:pPr>
              <a:t>‹#›</a:t>
            </a:fld>
            <a:endParaRPr lang="pl-PL" altLang="pl-PL"/>
          </a:p>
        </p:txBody>
      </p:sp>
    </p:spTree>
    <p:extLst>
      <p:ext uri="{BB962C8B-B14F-4D97-AF65-F5344CB8AC3E}">
        <p14:creationId xmlns:p14="http://schemas.microsoft.com/office/powerpoint/2010/main" val="266321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7616825" y="671513"/>
            <a:ext cx="2270125" cy="6051550"/>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01688" y="671513"/>
            <a:ext cx="6662737" cy="6051550"/>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p:cNvSpPr>
            <a:spLocks noGrp="1"/>
          </p:cNvSpPr>
          <p:nvPr>
            <p:ph type="sldNum" sz="quarter" idx="10"/>
          </p:nvPr>
        </p:nvSpPr>
        <p:spPr>
          <a:ln/>
        </p:spPr>
        <p:txBody>
          <a:bodyPr/>
          <a:lstStyle>
            <a:lvl1pPr>
              <a:defRPr/>
            </a:lvl1pPr>
          </a:lstStyle>
          <a:p>
            <a:pPr>
              <a:defRPr/>
            </a:pPr>
            <a:fld id="{B341DFA4-843F-42E7-896A-7DCBF1069887}" type="slidenum">
              <a:rPr lang="pl-PL" altLang="pl-PL"/>
              <a:pPr>
                <a:defRPr/>
              </a:pPr>
              <a:t>‹#›</a:t>
            </a:fld>
            <a:endParaRPr lang="pl-PL" altLang="pl-PL"/>
          </a:p>
        </p:txBody>
      </p:sp>
    </p:spTree>
    <p:extLst>
      <p:ext uri="{BB962C8B-B14F-4D97-AF65-F5344CB8AC3E}">
        <p14:creationId xmlns:p14="http://schemas.microsoft.com/office/powerpoint/2010/main" val="156973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p:cNvSpPr>
            <a:spLocks noGrp="1"/>
          </p:cNvSpPr>
          <p:nvPr>
            <p:ph type="sldNum" sz="quarter" idx="10"/>
          </p:nvPr>
        </p:nvSpPr>
        <p:spPr>
          <a:ln/>
        </p:spPr>
        <p:txBody>
          <a:bodyPr/>
          <a:lstStyle>
            <a:lvl1pPr>
              <a:defRPr/>
            </a:lvl1pPr>
          </a:lstStyle>
          <a:p>
            <a:pPr>
              <a:defRPr/>
            </a:pPr>
            <a:fld id="{CD5D662D-8A4E-4D76-9270-E2F84F282438}" type="slidenum">
              <a:rPr lang="pl-PL" altLang="pl-PL"/>
              <a:pPr>
                <a:defRPr/>
              </a:pPr>
              <a:t>‹#›</a:t>
            </a:fld>
            <a:endParaRPr lang="pl-PL" altLang="pl-PL"/>
          </a:p>
        </p:txBody>
      </p:sp>
    </p:spTree>
    <p:extLst>
      <p:ext uri="{BB962C8B-B14F-4D97-AF65-F5344CB8AC3E}">
        <p14:creationId xmlns:p14="http://schemas.microsoft.com/office/powerpoint/2010/main" val="257724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8663" y="1884363"/>
            <a:ext cx="9212262" cy="3143250"/>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728663" y="5056188"/>
            <a:ext cx="9212262" cy="1654175"/>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l-PL"/>
              <a:t>Kliknij, aby edytować style wzorca tekstu</a:t>
            </a:r>
          </a:p>
        </p:txBody>
      </p:sp>
      <p:sp>
        <p:nvSpPr>
          <p:cNvPr id="4" name="Rectangle 3"/>
          <p:cNvSpPr>
            <a:spLocks noGrp="1"/>
          </p:cNvSpPr>
          <p:nvPr>
            <p:ph type="sldNum" sz="quarter" idx="10"/>
          </p:nvPr>
        </p:nvSpPr>
        <p:spPr>
          <a:ln/>
        </p:spPr>
        <p:txBody>
          <a:bodyPr/>
          <a:lstStyle>
            <a:lvl1pPr>
              <a:defRPr/>
            </a:lvl1pPr>
          </a:lstStyle>
          <a:p>
            <a:pPr>
              <a:defRPr/>
            </a:pPr>
            <a:fld id="{EFEDB9E0-C3AF-4B4A-85C8-152BBC203D03}" type="slidenum">
              <a:rPr lang="pl-PL" altLang="pl-PL"/>
              <a:pPr>
                <a:defRPr/>
              </a:pPr>
              <a:t>‹#›</a:t>
            </a:fld>
            <a:endParaRPr lang="pl-PL" altLang="pl-PL"/>
          </a:p>
        </p:txBody>
      </p:sp>
    </p:spTree>
    <p:extLst>
      <p:ext uri="{BB962C8B-B14F-4D97-AF65-F5344CB8AC3E}">
        <p14:creationId xmlns:p14="http://schemas.microsoft.com/office/powerpoint/2010/main" val="391482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01688" y="2184400"/>
            <a:ext cx="4465637" cy="45386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5419725" y="2184400"/>
            <a:ext cx="4467225" cy="453866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3"/>
          <p:cNvSpPr>
            <a:spLocks noGrp="1"/>
          </p:cNvSpPr>
          <p:nvPr>
            <p:ph type="sldNum" sz="quarter" idx="10"/>
          </p:nvPr>
        </p:nvSpPr>
        <p:spPr>
          <a:ln/>
        </p:spPr>
        <p:txBody>
          <a:bodyPr/>
          <a:lstStyle>
            <a:lvl1pPr>
              <a:defRPr/>
            </a:lvl1pPr>
          </a:lstStyle>
          <a:p>
            <a:pPr>
              <a:defRPr/>
            </a:pPr>
            <a:fld id="{C0B7CDB3-BBEB-4E3A-87C4-B2453F2BBFC0}" type="slidenum">
              <a:rPr lang="pl-PL" altLang="pl-PL"/>
              <a:pPr>
                <a:defRPr/>
              </a:pPr>
              <a:t>‹#›</a:t>
            </a:fld>
            <a:endParaRPr lang="pl-PL" altLang="pl-PL"/>
          </a:p>
        </p:txBody>
      </p:sp>
    </p:spTree>
    <p:extLst>
      <p:ext uri="{BB962C8B-B14F-4D97-AF65-F5344CB8AC3E}">
        <p14:creationId xmlns:p14="http://schemas.microsoft.com/office/powerpoint/2010/main" val="400443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735013" y="401638"/>
            <a:ext cx="9212262" cy="1460500"/>
          </a:xfrm>
        </p:spPr>
        <p:txBody>
          <a:bodyPr/>
          <a:lstStyle/>
          <a:p>
            <a:r>
              <a:rPr lang="pl-PL"/>
              <a:t>Kliknij, aby edytować styl</a:t>
            </a:r>
          </a:p>
        </p:txBody>
      </p:sp>
      <p:sp>
        <p:nvSpPr>
          <p:cNvPr id="3" name="Symbol zastępczy tekstu 2"/>
          <p:cNvSpPr>
            <a:spLocks noGrp="1"/>
          </p:cNvSpPr>
          <p:nvPr>
            <p:ph type="body" idx="1"/>
          </p:nvPr>
        </p:nvSpPr>
        <p:spPr>
          <a:xfrm>
            <a:off x="735013" y="1852613"/>
            <a:ext cx="4519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735013" y="2760663"/>
            <a:ext cx="4519612" cy="40592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5407025" y="1852613"/>
            <a:ext cx="454025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5407025" y="2760663"/>
            <a:ext cx="4540250" cy="4059237"/>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Rectangle 3"/>
          <p:cNvSpPr>
            <a:spLocks noGrp="1"/>
          </p:cNvSpPr>
          <p:nvPr>
            <p:ph type="sldNum" sz="quarter" idx="10"/>
          </p:nvPr>
        </p:nvSpPr>
        <p:spPr>
          <a:ln/>
        </p:spPr>
        <p:txBody>
          <a:bodyPr/>
          <a:lstStyle>
            <a:lvl1pPr>
              <a:defRPr/>
            </a:lvl1pPr>
          </a:lstStyle>
          <a:p>
            <a:pPr>
              <a:defRPr/>
            </a:pPr>
            <a:fld id="{D17D0F6C-87C5-4087-97BB-BDFE90BA0521}" type="slidenum">
              <a:rPr lang="pl-PL" altLang="pl-PL"/>
              <a:pPr>
                <a:defRPr/>
              </a:pPr>
              <a:t>‹#›</a:t>
            </a:fld>
            <a:endParaRPr lang="pl-PL" altLang="pl-PL"/>
          </a:p>
        </p:txBody>
      </p:sp>
    </p:spTree>
    <p:extLst>
      <p:ext uri="{BB962C8B-B14F-4D97-AF65-F5344CB8AC3E}">
        <p14:creationId xmlns:p14="http://schemas.microsoft.com/office/powerpoint/2010/main" val="1314968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Rectangle 3"/>
          <p:cNvSpPr>
            <a:spLocks noGrp="1"/>
          </p:cNvSpPr>
          <p:nvPr>
            <p:ph type="sldNum" sz="quarter" idx="10"/>
          </p:nvPr>
        </p:nvSpPr>
        <p:spPr>
          <a:ln/>
        </p:spPr>
        <p:txBody>
          <a:bodyPr/>
          <a:lstStyle>
            <a:lvl1pPr>
              <a:defRPr/>
            </a:lvl1pPr>
          </a:lstStyle>
          <a:p>
            <a:pPr>
              <a:defRPr/>
            </a:pPr>
            <a:fld id="{8439312D-A4CF-48C2-A290-DBC7E05E9A76}" type="slidenum">
              <a:rPr lang="pl-PL" altLang="pl-PL"/>
              <a:pPr>
                <a:defRPr/>
              </a:pPr>
              <a:t>‹#›</a:t>
            </a:fld>
            <a:endParaRPr lang="pl-PL" altLang="pl-PL"/>
          </a:p>
        </p:txBody>
      </p:sp>
    </p:spTree>
    <p:extLst>
      <p:ext uri="{BB962C8B-B14F-4D97-AF65-F5344CB8AC3E}">
        <p14:creationId xmlns:p14="http://schemas.microsoft.com/office/powerpoint/2010/main" val="312587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3"/>
          <p:cNvSpPr>
            <a:spLocks noGrp="1"/>
          </p:cNvSpPr>
          <p:nvPr>
            <p:ph type="sldNum" sz="quarter" idx="10"/>
          </p:nvPr>
        </p:nvSpPr>
        <p:spPr>
          <a:ln/>
        </p:spPr>
        <p:txBody>
          <a:bodyPr/>
          <a:lstStyle>
            <a:lvl1pPr>
              <a:defRPr/>
            </a:lvl1pPr>
          </a:lstStyle>
          <a:p>
            <a:pPr>
              <a:defRPr/>
            </a:pPr>
            <a:fld id="{9CB6A1F6-C806-457D-A970-695D010CE274}" type="slidenum">
              <a:rPr lang="pl-PL" altLang="pl-PL"/>
              <a:pPr>
                <a:defRPr/>
              </a:pPr>
              <a:t>‹#›</a:t>
            </a:fld>
            <a:endParaRPr lang="pl-PL" altLang="pl-PL"/>
          </a:p>
        </p:txBody>
      </p:sp>
    </p:spTree>
    <p:extLst>
      <p:ext uri="{BB962C8B-B14F-4D97-AF65-F5344CB8AC3E}">
        <p14:creationId xmlns:p14="http://schemas.microsoft.com/office/powerpoint/2010/main" val="427856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4540250" y="1087438"/>
            <a:ext cx="5407025" cy="53705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735013" y="2266950"/>
            <a:ext cx="3444875"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3"/>
          <p:cNvSpPr>
            <a:spLocks noGrp="1"/>
          </p:cNvSpPr>
          <p:nvPr>
            <p:ph type="sldNum" sz="quarter" idx="10"/>
          </p:nvPr>
        </p:nvSpPr>
        <p:spPr>
          <a:ln/>
        </p:spPr>
        <p:txBody>
          <a:bodyPr/>
          <a:lstStyle>
            <a:lvl1pPr>
              <a:defRPr/>
            </a:lvl1pPr>
          </a:lstStyle>
          <a:p>
            <a:pPr>
              <a:defRPr/>
            </a:pPr>
            <a:fld id="{437280A6-D617-40FC-8CB7-AE5287F5051E}" type="slidenum">
              <a:rPr lang="pl-PL" altLang="pl-PL"/>
              <a:pPr>
                <a:defRPr/>
              </a:pPr>
              <a:t>‹#›</a:t>
            </a:fld>
            <a:endParaRPr lang="pl-PL" altLang="pl-PL"/>
          </a:p>
        </p:txBody>
      </p:sp>
    </p:spTree>
    <p:extLst>
      <p:ext uri="{BB962C8B-B14F-4D97-AF65-F5344CB8AC3E}">
        <p14:creationId xmlns:p14="http://schemas.microsoft.com/office/powerpoint/2010/main" val="288821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735013" y="503238"/>
            <a:ext cx="3444875" cy="1763712"/>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4540250" y="1087438"/>
            <a:ext cx="5407025" cy="53705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a:sym typeface="Arial" panose="020B0604020202020204" pitchFamily="34" charset="0"/>
            </a:endParaRPr>
          </a:p>
        </p:txBody>
      </p:sp>
      <p:sp>
        <p:nvSpPr>
          <p:cNvPr id="4" name="Symbol zastępczy tekstu 3"/>
          <p:cNvSpPr>
            <a:spLocks noGrp="1"/>
          </p:cNvSpPr>
          <p:nvPr>
            <p:ph type="body" sz="half" idx="2"/>
          </p:nvPr>
        </p:nvSpPr>
        <p:spPr>
          <a:xfrm>
            <a:off x="735013" y="2266950"/>
            <a:ext cx="3444875"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Rectangle 3"/>
          <p:cNvSpPr>
            <a:spLocks noGrp="1"/>
          </p:cNvSpPr>
          <p:nvPr>
            <p:ph type="sldNum" sz="quarter" idx="10"/>
          </p:nvPr>
        </p:nvSpPr>
        <p:spPr>
          <a:ln/>
        </p:spPr>
        <p:txBody>
          <a:bodyPr/>
          <a:lstStyle>
            <a:lvl1pPr>
              <a:defRPr/>
            </a:lvl1pPr>
          </a:lstStyle>
          <a:p>
            <a:pPr>
              <a:defRPr/>
            </a:pPr>
            <a:fld id="{E56A0D19-0713-4C5E-9A54-2393A3260A4B}" type="slidenum">
              <a:rPr lang="pl-PL" altLang="pl-PL"/>
              <a:pPr>
                <a:defRPr/>
              </a:pPr>
              <a:t>‹#›</a:t>
            </a:fld>
            <a:endParaRPr lang="pl-PL" altLang="pl-PL"/>
          </a:p>
        </p:txBody>
      </p:sp>
    </p:spTree>
    <p:extLst>
      <p:ext uri="{BB962C8B-B14F-4D97-AF65-F5344CB8AC3E}">
        <p14:creationId xmlns:p14="http://schemas.microsoft.com/office/powerpoint/2010/main" val="358562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bwMode="auto">
          <a:xfrm>
            <a:off x="801688" y="671513"/>
            <a:ext cx="9085262"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2144" tIns="52144" rIns="52144" bIns="52144" numCol="1" anchor="ctr" anchorCtr="0" compatLnSpc="1">
            <a:prstTxWarp prst="textNoShape">
              <a:avLst/>
            </a:prstTxWarp>
          </a:bodyPr>
          <a:lstStyle/>
          <a:p>
            <a:pPr lvl="0"/>
            <a:r>
              <a:rPr lang="pl-PL" altLang="pl-PL">
                <a:sym typeface="Arial" charset="0"/>
              </a:rPr>
              <a:t>Click to edit Master title style</a:t>
            </a:r>
          </a:p>
        </p:txBody>
      </p:sp>
      <p:sp>
        <p:nvSpPr>
          <p:cNvPr id="1027" name="Rectangle 2"/>
          <p:cNvSpPr>
            <a:spLocks noGrp="1"/>
          </p:cNvSpPr>
          <p:nvPr>
            <p:ph type="body" idx="1"/>
          </p:nvPr>
        </p:nvSpPr>
        <p:spPr bwMode="auto">
          <a:xfrm>
            <a:off x="801688" y="2184400"/>
            <a:ext cx="9085262" cy="453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2144" tIns="52144" rIns="52144" bIns="52144" numCol="1" anchor="t" anchorCtr="0" compatLnSpc="1">
            <a:prstTxWarp prst="textNoShape">
              <a:avLst/>
            </a:prstTxWarp>
          </a:bodyPr>
          <a:lstStyle/>
          <a:p>
            <a:pPr lvl="0"/>
            <a:r>
              <a:rPr lang="pl-PL" altLang="pl-PL">
                <a:sym typeface="Arial" charset="0"/>
              </a:rPr>
              <a:t>Click to edit Master text styles</a:t>
            </a:r>
          </a:p>
          <a:p>
            <a:pPr lvl="1"/>
            <a:r>
              <a:rPr lang="pl-PL" altLang="pl-PL">
                <a:sym typeface="Arial" charset="0"/>
              </a:rPr>
              <a:t>Second level</a:t>
            </a:r>
          </a:p>
          <a:p>
            <a:pPr lvl="2"/>
            <a:r>
              <a:rPr lang="pl-PL" altLang="pl-PL">
                <a:sym typeface="Arial" charset="0"/>
              </a:rPr>
              <a:t>Third level</a:t>
            </a:r>
          </a:p>
          <a:p>
            <a:pPr lvl="3"/>
            <a:r>
              <a:rPr lang="pl-PL" altLang="pl-PL">
                <a:sym typeface="Arial" charset="0"/>
              </a:rPr>
              <a:t>Fourth level</a:t>
            </a:r>
          </a:p>
          <a:p>
            <a:pPr lvl="4"/>
            <a:r>
              <a:rPr lang="pl-PL" altLang="pl-PL">
                <a:sym typeface="Arial" charset="0"/>
              </a:rPr>
              <a:t>Fifth level</a:t>
            </a:r>
          </a:p>
        </p:txBody>
      </p:sp>
      <p:sp>
        <p:nvSpPr>
          <p:cNvPr id="2" name="Rectangle 3"/>
          <p:cNvSpPr>
            <a:spLocks noGrp="1"/>
          </p:cNvSpPr>
          <p:nvPr>
            <p:ph type="sldNum" sz="quarter" idx="2"/>
          </p:nvPr>
        </p:nvSpPr>
        <p:spPr bwMode="auto">
          <a:xfrm>
            <a:off x="9542463" y="6891338"/>
            <a:ext cx="344487"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2144" tIns="52144" rIns="52144" bIns="52144" numCol="1" anchor="t" anchorCtr="0" compatLnSpc="1">
            <a:prstTxWarp prst="textNoShape">
              <a:avLst/>
            </a:prstTxWarp>
          </a:bodyPr>
          <a:lstStyle>
            <a:lvl1pPr algn="r" defTabSz="1042988" eaLnBrk="1">
              <a:defRPr sz="1600"/>
            </a:lvl1pPr>
          </a:lstStyle>
          <a:p>
            <a:pPr>
              <a:defRPr/>
            </a:pPr>
            <a:fld id="{D83231C5-3AC7-42E2-A9A1-FB5DE1CBBE09}"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42988" rtl="0" eaLnBrk="0" fontAlgn="base" hangingPunct="0">
        <a:spcBef>
          <a:spcPct val="0"/>
        </a:spcBef>
        <a:spcAft>
          <a:spcPct val="0"/>
        </a:spcAft>
        <a:defRPr sz="5000" kern="1200">
          <a:solidFill>
            <a:srgbClr val="000000"/>
          </a:solidFill>
          <a:latin typeface="+mj-lt"/>
          <a:ea typeface="+mj-ea"/>
          <a:cs typeface="+mj-cs"/>
          <a:sym typeface="Arial" charset="0"/>
        </a:defRPr>
      </a:lvl1pPr>
      <a:lvl2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charset="0"/>
        </a:defRPr>
      </a:lvl2pPr>
      <a:lvl3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charset="0"/>
        </a:defRPr>
      </a:lvl3pPr>
      <a:lvl4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charset="0"/>
        </a:defRPr>
      </a:lvl4pPr>
      <a:lvl5pPr algn="ctr" defTabSz="1042988" rtl="0" eaLnBrk="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charset="0"/>
        </a:defRPr>
      </a:lvl5pPr>
      <a:lvl6pPr marL="4572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ctr" defTabSz="1042988" rtl="0" fontAlgn="base" hangingPunct="0">
        <a:spcBef>
          <a:spcPct val="0"/>
        </a:spcBef>
        <a:spcAft>
          <a:spcPct val="0"/>
        </a:spcAft>
        <a:defRPr sz="50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marL="390525" indent="-390525"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charset="0"/>
        </a:defRPr>
      </a:lvl1pPr>
      <a:lvl2pPr marL="3454400" indent="-2933700"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charset="0"/>
        </a:defRPr>
      </a:lvl2pPr>
      <a:lvl3pPr marL="3811588" indent="-2768600"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charset="0"/>
        </a:defRPr>
      </a:lvl3pPr>
      <a:lvl4pPr marL="4840288" indent="-3276600"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charset="0"/>
        </a:defRPr>
      </a:lvl4pPr>
      <a:lvl5pPr marL="6251575" indent="-4165600" algn="l" defTabSz="1042988" rtl="0" eaLnBrk="0" fontAlgn="base" hangingPunct="0">
        <a:spcBef>
          <a:spcPts val="800"/>
        </a:spcBef>
        <a:spcAft>
          <a:spcPct val="0"/>
        </a:spcAft>
        <a:buSzPct val="100000"/>
        <a:buChar char="»"/>
        <a:defRPr sz="3600" kern="1200">
          <a:solidFill>
            <a:srgbClr val="000000"/>
          </a:solidFill>
          <a:latin typeface="+mn-lt"/>
          <a:ea typeface="+mn-ea"/>
          <a:cs typeface="+mn-cs"/>
          <a:sym typeface="Arial"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hyperlink" Target="http://www.agh.edu.pl/"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agh.edu.pl/"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www.agh.edu.pl/"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agh.edu.pl/"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hyperlink" Target="http://www.agh.edu.pl/" TargetMode="Externa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agh.edu.pl/" TargetMode="Externa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20.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www.agh.edu.pl/" TargetMode="Externa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dice.cyfronet.pl/publications/filters/filter_MSc_Theses" TargetMode="External"/><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agh.edu.pl/"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agh.edu.p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agh.edu.pl/"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agh.edu.pl/"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1"/>
          <p:cNvSpPr>
            <a:spLocks/>
          </p:cNvSpPr>
          <p:nvPr/>
        </p:nvSpPr>
        <p:spPr bwMode="auto">
          <a:xfrm>
            <a:off x="1054070" y="2278052"/>
            <a:ext cx="8950325"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eaLnBrk="1"/>
            <a:r>
              <a:rPr lang="en-US" altLang="pl-PL" sz="3600" dirty="0"/>
              <a:t>Assessment of IBM-Q quantum computer </a:t>
            </a:r>
            <a:br>
              <a:rPr lang="en-US" altLang="pl-PL" sz="3600" dirty="0"/>
            </a:br>
            <a:r>
              <a:rPr lang="en-US" altLang="pl-PL" sz="3600" dirty="0"/>
              <a:t>and its software environment</a:t>
            </a:r>
            <a:endParaRPr lang="pl-PL" altLang="pl-PL" sz="3600" dirty="0"/>
          </a:p>
        </p:txBody>
      </p:sp>
      <p:sp>
        <p:nvSpPr>
          <p:cNvPr id="2051" name="Rectangle 2"/>
          <p:cNvSpPr>
            <a:spLocks/>
          </p:cNvSpPr>
          <p:nvPr/>
        </p:nvSpPr>
        <p:spPr bwMode="auto">
          <a:xfrm>
            <a:off x="4625970" y="6635770"/>
            <a:ext cx="2026197"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eaLnBrk="1"/>
            <a:r>
              <a:rPr lang="en-US" altLang="pl-PL" sz="1600" dirty="0" err="1">
                <a:solidFill>
                  <a:srgbClr val="808080"/>
                </a:solidFill>
              </a:rPr>
              <a:t>Kraków</a:t>
            </a:r>
            <a:r>
              <a:rPr lang="en-US" altLang="pl-PL" sz="1600" dirty="0">
                <a:solidFill>
                  <a:srgbClr val="808080"/>
                </a:solidFill>
              </a:rPr>
              <a:t>, </a:t>
            </a:r>
            <a:r>
              <a:rPr lang="pl-PL" altLang="pl-PL" sz="1600" dirty="0">
                <a:solidFill>
                  <a:srgbClr val="808080"/>
                </a:solidFill>
              </a:rPr>
              <a:t>11 </a:t>
            </a:r>
            <a:r>
              <a:rPr lang="en-US" altLang="pl-PL" sz="1600" dirty="0">
                <a:solidFill>
                  <a:srgbClr val="808080"/>
                </a:solidFill>
              </a:rPr>
              <a:t>J</a:t>
            </a:r>
            <a:r>
              <a:rPr lang="pl-PL" altLang="pl-PL" sz="1600" dirty="0" err="1">
                <a:solidFill>
                  <a:srgbClr val="808080"/>
                </a:solidFill>
              </a:rPr>
              <a:t>uly</a:t>
            </a:r>
            <a:r>
              <a:rPr lang="en-US" altLang="pl-PL" sz="1600" dirty="0">
                <a:solidFill>
                  <a:srgbClr val="808080"/>
                </a:solidFill>
              </a:rPr>
              <a:t> 2018</a:t>
            </a:r>
            <a:endParaRPr lang="pl-PL" altLang="pl-PL" sz="1600" dirty="0">
              <a:solidFill>
                <a:srgbClr val="808080"/>
              </a:solidFill>
            </a:endParaRPr>
          </a:p>
        </p:txBody>
      </p:sp>
      <p:sp>
        <p:nvSpPr>
          <p:cNvPr id="2052" name="Rectangle 3"/>
          <p:cNvSpPr>
            <a:spLocks/>
          </p:cNvSpPr>
          <p:nvPr/>
        </p:nvSpPr>
        <p:spPr bwMode="auto">
          <a:xfrm>
            <a:off x="1625574" y="5146675"/>
            <a:ext cx="735811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eaLnBrk="1"/>
            <a:r>
              <a:rPr lang="pl-PL" altLang="pl-PL" sz="1600" dirty="0">
                <a:solidFill>
                  <a:schemeClr val="tx1"/>
                </a:solidFill>
                <a:latin typeface="FagoNoBoldCE-Caps" charset="0"/>
                <a:sym typeface="FagoNoBoldCE-Caps" charset="0"/>
              </a:rPr>
              <a:t>AGH </a:t>
            </a:r>
            <a:r>
              <a:rPr lang="pl-PL" altLang="pl-PL" sz="1600" dirty="0" err="1">
                <a:solidFill>
                  <a:schemeClr val="tx1"/>
                </a:solidFill>
                <a:latin typeface="FagoNoBoldCE-Caps" charset="0"/>
                <a:sym typeface="FagoNoBoldCE-Caps" charset="0"/>
              </a:rPr>
              <a:t>University</a:t>
            </a:r>
            <a:r>
              <a:rPr lang="pl-PL" altLang="pl-PL" sz="1600" dirty="0">
                <a:solidFill>
                  <a:schemeClr val="tx1"/>
                </a:solidFill>
                <a:latin typeface="FagoNoBoldCE-Caps" charset="0"/>
                <a:sym typeface="FagoNoBoldCE-Caps" charset="0"/>
              </a:rPr>
              <a:t> of Science and Technology</a:t>
            </a:r>
            <a:endParaRPr lang="en-US" altLang="pl-PL" sz="1600" dirty="0">
              <a:solidFill>
                <a:schemeClr val="tx1"/>
              </a:solidFill>
              <a:latin typeface="FagoNoBoldCE-Caps" charset="0"/>
              <a:sym typeface="FagoNoBoldCE-Caps" charset="0"/>
            </a:endParaRPr>
          </a:p>
          <a:p>
            <a:pPr algn="ctr" eaLnBrk="1"/>
            <a:r>
              <a:rPr lang="en-US" altLang="pl-PL" sz="1600" dirty="0">
                <a:solidFill>
                  <a:schemeClr val="tx1"/>
                </a:solidFill>
                <a:latin typeface="FagoNoBoldCE-Caps" charset="0"/>
                <a:sym typeface="FagoNoBoldCE-Caps" charset="0"/>
              </a:rPr>
              <a:t>Faculty of Computer Science, Electrical Engineering and Telecommunications</a:t>
            </a:r>
          </a:p>
          <a:p>
            <a:pPr algn="ctr" eaLnBrk="1"/>
            <a:r>
              <a:rPr lang="en-US" altLang="pl-PL" sz="1600" dirty="0">
                <a:solidFill>
                  <a:schemeClr val="tx1"/>
                </a:solidFill>
                <a:latin typeface="FagoNoBoldCE-Caps" charset="0"/>
                <a:sym typeface="FagoNoBoldCE-Caps" charset="0"/>
              </a:rPr>
              <a:t>Department of Computer Science</a:t>
            </a:r>
            <a:endParaRPr lang="pl-PL" altLang="pl-PL" sz="1600" dirty="0">
              <a:solidFill>
                <a:schemeClr val="tx1"/>
              </a:solidFill>
              <a:latin typeface="FagoNoBoldCE-Caps" charset="0"/>
              <a:sym typeface="FagoNoBoldCE-Caps" charset="0"/>
            </a:endParaRPr>
          </a:p>
        </p:txBody>
      </p:sp>
      <p:sp>
        <p:nvSpPr>
          <p:cNvPr id="2053" name="pole tekstowe 1"/>
          <p:cNvSpPr txBox="1">
            <a:spLocks noChangeArrowheads="1"/>
          </p:cNvSpPr>
          <p:nvPr/>
        </p:nvSpPr>
        <p:spPr bwMode="auto">
          <a:xfrm>
            <a:off x="2100263" y="3706813"/>
            <a:ext cx="6840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dirty="0" err="1"/>
              <a:t>Zuzanna</a:t>
            </a:r>
            <a:r>
              <a:rPr lang="en-US" altLang="en-US" dirty="0"/>
              <a:t> </a:t>
            </a:r>
            <a:r>
              <a:rPr lang="en-US" altLang="en-US" dirty="0" err="1"/>
              <a:t>Chrząstek</a:t>
            </a:r>
            <a:endParaRPr lang="en-US" altLang="en-US" dirty="0"/>
          </a:p>
        </p:txBody>
      </p:sp>
      <p:sp>
        <p:nvSpPr>
          <p:cNvPr id="2054" name="pole tekstowe 2"/>
          <p:cNvSpPr txBox="1">
            <a:spLocks noChangeArrowheads="1"/>
          </p:cNvSpPr>
          <p:nvPr/>
        </p:nvSpPr>
        <p:spPr bwMode="auto">
          <a:xfrm>
            <a:off x="3340086" y="4421192"/>
            <a:ext cx="431958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1600" dirty="0"/>
              <a:t>Supervisor: Marian </a:t>
            </a:r>
            <a:r>
              <a:rPr lang="en-US" altLang="en-US" sz="1600" dirty="0" err="1"/>
              <a:t>Bubak</a:t>
            </a:r>
            <a:endParaRPr lang="en-US" altLang="en-US" sz="1600" dirty="0"/>
          </a:p>
          <a:p>
            <a:pPr algn="ctr"/>
            <a:r>
              <a:rPr lang="en-US" altLang="en-US" sz="1600" dirty="0"/>
              <a:t>Co-supervisor: Tomasz </a:t>
            </a:r>
            <a:r>
              <a:rPr lang="en-US" altLang="en-US" sz="1600" dirty="0" err="1"/>
              <a:t>Stopa</a:t>
            </a:r>
            <a:endParaRPr lang="en-US" altLang="en-US" sz="16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1267" name="pole tekstowe 1"/>
          <p:cNvSpPr txBox="1">
            <a:spLocks noChangeArrowheads="1"/>
          </p:cNvSpPr>
          <p:nvPr/>
        </p:nvSpPr>
        <p:spPr bwMode="auto">
          <a:xfrm>
            <a:off x="371475" y="1330325"/>
            <a:ext cx="10009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Software environment of IBM-Q</a:t>
            </a:r>
            <a:r>
              <a:rPr lang="pl-PL" altLang="en-US" sz="3200" b="1" dirty="0"/>
              <a:t> (1/2)</a:t>
            </a:r>
            <a:endParaRPr lang="en-US" altLang="en-US" b="1" dirty="0"/>
          </a:p>
        </p:txBody>
      </p:sp>
      <p:pic>
        <p:nvPicPr>
          <p:cNvPr id="11268" name="Obraz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2856" y="2122488"/>
            <a:ext cx="4602407" cy="4799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ole tekstowe 1"/>
          <p:cNvSpPr txBox="1"/>
          <p:nvPr/>
        </p:nvSpPr>
        <p:spPr>
          <a:xfrm>
            <a:off x="444500" y="2193925"/>
            <a:ext cx="5183188" cy="4154984"/>
          </a:xfrm>
          <a:prstGeom prst="rect">
            <a:avLst/>
          </a:prstGeom>
          <a:noFill/>
        </p:spPr>
        <p:txBody>
          <a:bodyPr>
            <a:spAutoFit/>
          </a:bodyPr>
          <a:lstStyle/>
          <a:p>
            <a:pPr algn="just">
              <a:defRPr/>
            </a:pPr>
            <a:r>
              <a:rPr lang="en-US" dirty="0"/>
              <a:t>There are several ways to create a quantum program</a:t>
            </a:r>
            <a:r>
              <a:rPr lang="pl-PL" dirty="0"/>
              <a:t> to </a:t>
            </a:r>
            <a:r>
              <a:rPr lang="en-US" dirty="0"/>
              <a:t>be executed on IBM</a:t>
            </a:r>
            <a:r>
              <a:rPr lang="pl-PL" dirty="0"/>
              <a:t> </a:t>
            </a:r>
            <a:r>
              <a:rPr lang="en-US" dirty="0"/>
              <a:t>quantum computer:</a:t>
            </a:r>
          </a:p>
          <a:p>
            <a:pPr marL="342900" indent="-342900" algn="just">
              <a:buFont typeface="Wingdings" panose="05000000000000000000" pitchFamily="2" charset="2"/>
              <a:buChar char="§"/>
              <a:defRPr/>
            </a:pPr>
            <a:r>
              <a:rPr lang="en-US" dirty="0"/>
              <a:t>graphical user interface (GUI),</a:t>
            </a:r>
          </a:p>
          <a:p>
            <a:pPr marL="342900" indent="-342900" algn="just">
              <a:buFont typeface="Wingdings" panose="05000000000000000000" pitchFamily="2" charset="2"/>
              <a:buChar char="§"/>
              <a:defRPr/>
            </a:pPr>
            <a:r>
              <a:rPr lang="en-US" dirty="0"/>
              <a:t>software development kit called Quantum Information Software Kit (</a:t>
            </a:r>
            <a:r>
              <a:rPr lang="en-US" dirty="0" err="1"/>
              <a:t>QISKit</a:t>
            </a:r>
            <a:r>
              <a:rPr lang="en-US" dirty="0"/>
              <a:t>),</a:t>
            </a:r>
          </a:p>
          <a:p>
            <a:pPr marL="342900" indent="-342900" algn="just">
              <a:buFont typeface="Wingdings" panose="05000000000000000000" pitchFamily="2" charset="2"/>
              <a:buChar char="§"/>
              <a:defRPr/>
            </a:pPr>
            <a:r>
              <a:rPr lang="en-US" dirty="0"/>
              <a:t>both circuit elaborated with the GUI and </a:t>
            </a:r>
            <a:r>
              <a:rPr lang="en-US" dirty="0" err="1"/>
              <a:t>QISKit</a:t>
            </a:r>
            <a:r>
              <a:rPr lang="en-US" dirty="0"/>
              <a:t> code can be translated into QASM code,</a:t>
            </a:r>
          </a:p>
          <a:p>
            <a:pPr marL="342900" indent="-342900" algn="just">
              <a:buFont typeface="Wingdings" panose="05000000000000000000" pitchFamily="2" charset="2"/>
              <a:buChar char="§"/>
              <a:defRPr/>
            </a:pPr>
            <a:r>
              <a:rPr lang="en-US" dirty="0"/>
              <a:t>directly in QASM.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2291" name="pole tekstowe 1"/>
          <p:cNvSpPr txBox="1">
            <a:spLocks noChangeArrowheads="1"/>
          </p:cNvSpPr>
          <p:nvPr/>
        </p:nvSpPr>
        <p:spPr bwMode="auto">
          <a:xfrm>
            <a:off x="587375" y="1185863"/>
            <a:ext cx="9577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Software environment of IBM-Q (2/2)</a:t>
            </a:r>
          </a:p>
        </p:txBody>
      </p:sp>
      <p:graphicFrame>
        <p:nvGraphicFramePr>
          <p:cNvPr id="6" name="Tabela 5"/>
          <p:cNvGraphicFramePr>
            <a:graphicFrameLocks noGrp="1"/>
          </p:cNvGraphicFramePr>
          <p:nvPr/>
        </p:nvGraphicFramePr>
        <p:xfrm>
          <a:off x="371475" y="2186155"/>
          <a:ext cx="5688632" cy="3960440"/>
        </p:xfrm>
        <a:graphic>
          <a:graphicData uri="http://schemas.openxmlformats.org/drawingml/2006/table">
            <a:tbl>
              <a:tblPr firstRow="1" bandRow="1">
                <a:tableStyleId>{21E4AEA4-8DFA-4A89-87EB-49C32662AFE0}</a:tableStyleId>
              </a:tblPr>
              <a:tblGrid>
                <a:gridCol w="1512168">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tblGrid>
              <a:tr h="518551">
                <a:tc>
                  <a:txBody>
                    <a:bodyPr/>
                    <a:lstStyle/>
                    <a:p>
                      <a:pPr algn="ctr"/>
                      <a:r>
                        <a:rPr lang="en-US" sz="1800" dirty="0"/>
                        <a:t>Operator</a:t>
                      </a:r>
                      <a:endParaRPr lang="en-US" sz="1800" dirty="0">
                        <a:solidFill>
                          <a:schemeClr val="tx1"/>
                        </a:solidFill>
                      </a:endParaRPr>
                    </a:p>
                  </a:txBody>
                  <a:tcPr marL="91441" marR="91441" marT="45707" marB="45707" anchor="ctr"/>
                </a:tc>
                <a:tc>
                  <a:txBody>
                    <a:bodyPr/>
                    <a:lstStyle/>
                    <a:p>
                      <a:pPr algn="ctr"/>
                      <a:r>
                        <a:rPr lang="en-US" sz="1800" dirty="0"/>
                        <a:t>QISKIT</a:t>
                      </a:r>
                      <a:r>
                        <a:rPr lang="en-US" sz="1800" baseline="0" dirty="0"/>
                        <a:t> function</a:t>
                      </a:r>
                      <a:endParaRPr lang="en-US" sz="1800" dirty="0">
                        <a:solidFill>
                          <a:schemeClr val="tx1"/>
                        </a:solidFill>
                      </a:endParaRPr>
                    </a:p>
                  </a:txBody>
                  <a:tcPr marL="91441" marR="91441" marT="45707" marB="45707" anchor="ctr"/>
                </a:tc>
                <a:tc>
                  <a:txBody>
                    <a:bodyPr/>
                    <a:lstStyle/>
                    <a:p>
                      <a:pPr algn="ctr"/>
                      <a:r>
                        <a:rPr lang="en-US" sz="1800" dirty="0"/>
                        <a:t>IBM-Q</a:t>
                      </a:r>
                      <a:r>
                        <a:rPr lang="en-US" sz="1800" baseline="0" dirty="0"/>
                        <a:t> gates</a:t>
                      </a:r>
                      <a:endParaRPr lang="en-US" sz="1800" dirty="0">
                        <a:solidFill>
                          <a:schemeClr val="tx1"/>
                        </a:solidFill>
                      </a:endParaRPr>
                    </a:p>
                  </a:txBody>
                  <a:tcPr marL="91441" marR="91441" marT="45707" marB="45707" anchor="ctr"/>
                </a:tc>
                <a:extLst>
                  <a:ext uri="{0D108BD9-81ED-4DB2-BD59-A6C34878D82A}">
                    <a16:rowId xmlns:a16="http://schemas.microsoft.com/office/drawing/2014/main" val="10000"/>
                  </a:ext>
                </a:extLst>
              </a:tr>
              <a:tr h="1133957">
                <a:tc>
                  <a:txBody>
                    <a:bodyPr/>
                    <a:lstStyle/>
                    <a:p>
                      <a:endParaRPr lang="en-US"/>
                    </a:p>
                  </a:txBody>
                  <a:tcPr marL="91441" marR="91441" marT="45707" marB="45707" anchor="ctr">
                    <a:blipFill rotWithShape="1">
                      <a:blip r:embed="rId3"/>
                      <a:stretch>
                        <a:fillRect l="-403" t="-46237" r="-276210" b="-203763"/>
                      </a:stretch>
                    </a:blipFill>
                  </a:tcPr>
                </a:tc>
                <a:tc>
                  <a:txBody>
                    <a:bodyPr/>
                    <a:lstStyle/>
                    <a:p>
                      <a:pPr algn="ctr"/>
                      <a:r>
                        <a:rPr lang="en-US" sz="1600" u="none" strike="noStrike" kern="1200" baseline="0" dirty="0">
                          <a:latin typeface="Courier New" panose="02070309020205020404" pitchFamily="49" charset="0"/>
                          <a:cs typeface="Courier New" panose="02070309020205020404" pitchFamily="49" charset="0"/>
                        </a:rPr>
                        <a:t>h(q[</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41" marR="91441" marT="45707" marB="45707" anchor="ctr"/>
                </a:tc>
                <a:tc>
                  <a:txBody>
                    <a:bodyPr/>
                    <a:lstStyle/>
                    <a:p>
                      <a:pPr algn="ctr"/>
                      <a:endParaRPr lang="en-US" sz="1600" dirty="0"/>
                    </a:p>
                  </a:txBody>
                  <a:tcPr marL="91441" marR="91441" marT="45707" marB="45707" anchor="ctr"/>
                </a:tc>
                <a:extLst>
                  <a:ext uri="{0D108BD9-81ED-4DB2-BD59-A6C34878D82A}">
                    <a16:rowId xmlns:a16="http://schemas.microsoft.com/office/drawing/2014/main" val="10001"/>
                  </a:ext>
                </a:extLst>
              </a:tr>
              <a:tr h="651748">
                <a:tc>
                  <a:txBody>
                    <a:bodyPr/>
                    <a:lstStyle/>
                    <a:p>
                      <a:endParaRPr lang="en-US"/>
                    </a:p>
                  </a:txBody>
                  <a:tcPr marL="91441" marR="91441" marT="45707" marB="45707" anchor="ctr">
                    <a:blipFill rotWithShape="1">
                      <a:blip r:embed="rId3"/>
                      <a:stretch>
                        <a:fillRect l="-403" t="-254206" r="-276210" b="-254206"/>
                      </a:stretch>
                    </a:blipFill>
                  </a:tcPr>
                </a:tc>
                <a:tc>
                  <a:txBody>
                    <a:bodyPr/>
                    <a:lstStyle/>
                    <a:p>
                      <a:pPr algn="ctr"/>
                      <a:r>
                        <a:rPr lang="en-US" sz="1600" u="none" strike="noStrike" kern="1200" baseline="0" dirty="0">
                          <a:latin typeface="Courier New" panose="02070309020205020404" pitchFamily="49" charset="0"/>
                          <a:cs typeface="Courier New" panose="02070309020205020404" pitchFamily="49" charset="0"/>
                        </a:rPr>
                        <a:t>s(q[</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41" marR="91441" marT="45707" marB="45707" anchor="ctr"/>
                </a:tc>
                <a:tc>
                  <a:txBody>
                    <a:bodyPr/>
                    <a:lstStyle/>
                    <a:p>
                      <a:pPr algn="ctr"/>
                      <a:endParaRPr lang="en-US" sz="1600" dirty="0"/>
                    </a:p>
                  </a:txBody>
                  <a:tcPr marL="91441" marR="91441" marT="45707" marB="45707" anchor="ctr"/>
                </a:tc>
                <a:extLst>
                  <a:ext uri="{0D108BD9-81ED-4DB2-BD59-A6C34878D82A}">
                    <a16:rowId xmlns:a16="http://schemas.microsoft.com/office/drawing/2014/main" val="10002"/>
                  </a:ext>
                </a:extLst>
              </a:tr>
              <a:tr h="866432">
                <a:tc>
                  <a:txBody>
                    <a:bodyPr/>
                    <a:lstStyle/>
                    <a:p>
                      <a:endParaRPr lang="en-US"/>
                    </a:p>
                  </a:txBody>
                  <a:tcPr marL="91441" marR="91441" marT="45707" marB="45707" anchor="ctr">
                    <a:blipFill rotWithShape="1">
                      <a:blip r:embed="rId3"/>
                      <a:stretch>
                        <a:fillRect l="-403" t="-266901" r="-276210" b="-915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latin typeface="Courier New" panose="02070309020205020404" pitchFamily="49" charset="0"/>
                          <a:cs typeface="Courier New" panose="02070309020205020404" pitchFamily="49" charset="0"/>
                        </a:rPr>
                        <a:t>t(q[</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41" marR="91441" marT="45707" marB="45707" anchor="ctr"/>
                </a:tc>
                <a:tc>
                  <a:txBody>
                    <a:bodyPr/>
                    <a:lstStyle/>
                    <a:p>
                      <a:pPr algn="ctr"/>
                      <a:endParaRPr lang="en-US" sz="1600" dirty="0"/>
                    </a:p>
                  </a:txBody>
                  <a:tcPr marL="91441" marR="91441" marT="45707" marB="45707" anchor="ctr"/>
                </a:tc>
                <a:extLst>
                  <a:ext uri="{0D108BD9-81ED-4DB2-BD59-A6C34878D82A}">
                    <a16:rowId xmlns:a16="http://schemas.microsoft.com/office/drawing/2014/main" val="10003"/>
                  </a:ext>
                </a:extLst>
              </a:tr>
              <a:tr h="789752">
                <a:tc>
                  <a:txBody>
                    <a:bodyPr/>
                    <a:lstStyle/>
                    <a:p>
                      <a:pPr algn="ctr"/>
                      <a:r>
                        <a:rPr lang="en-US" sz="1600" dirty="0"/>
                        <a:t>measurement</a:t>
                      </a:r>
                    </a:p>
                  </a:txBody>
                  <a:tcPr marL="91441" marR="91441" marT="45707" marB="457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latin typeface="Courier New" panose="02070309020205020404" pitchFamily="49" charset="0"/>
                          <a:cs typeface="Courier New" panose="02070309020205020404" pitchFamily="49" charset="0"/>
                        </a:rPr>
                        <a:t>measure(q[</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],c[</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41" marR="91441" marT="45707" marB="45707" anchor="ctr"/>
                </a:tc>
                <a:tc>
                  <a:txBody>
                    <a:bodyPr/>
                    <a:lstStyle/>
                    <a:p>
                      <a:pPr algn="ctr"/>
                      <a:endParaRPr lang="en-US" sz="1600" dirty="0"/>
                    </a:p>
                  </a:txBody>
                  <a:tcPr marL="91441" marR="91441" marT="45707" marB="45707" anchor="ctr"/>
                </a:tc>
                <a:extLst>
                  <a:ext uri="{0D108BD9-81ED-4DB2-BD59-A6C34878D82A}">
                    <a16:rowId xmlns:a16="http://schemas.microsoft.com/office/drawing/2014/main" val="10004"/>
                  </a:ext>
                </a:extLst>
              </a:tr>
            </a:tbl>
          </a:graphicData>
        </a:graphic>
      </p:graphicFrame>
      <p:pic>
        <p:nvPicPr>
          <p:cNvPr id="12293" name="Obraz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8646" y="3039343"/>
            <a:ext cx="47942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Obraz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76812" y="3928510"/>
            <a:ext cx="4413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Obraz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38646" y="4757532"/>
            <a:ext cx="4714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Obraz 6"/>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30709" y="5531463"/>
            <a:ext cx="4873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pole tekstowe 7"/>
          <p:cNvSpPr txBox="1">
            <a:spLocks noChangeArrowheads="1"/>
          </p:cNvSpPr>
          <p:nvPr/>
        </p:nvSpPr>
        <p:spPr bwMode="auto">
          <a:xfrm>
            <a:off x="6323013" y="2130425"/>
            <a:ext cx="38163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r>
              <a:rPr lang="en-US" altLang="en-US"/>
              <a:t>Extract from a table with quantum operators, their counterparts in QISKit’s set of functions and IBMQ</a:t>
            </a:r>
          </a:p>
          <a:p>
            <a:pPr algn="just"/>
            <a:r>
              <a:rPr lang="en-US" altLang="en-US"/>
              <a:t>Composer’s gates representations. </a:t>
            </a:r>
          </a:p>
          <a:p>
            <a:pPr algn="just"/>
            <a:r>
              <a:rPr lang="en-US" altLang="en-US"/>
              <a:t>The whole table is in the thesis.</a:t>
            </a:r>
          </a:p>
        </p:txBody>
      </p:sp>
    </p:spTree>
    <p:extLst>
      <p:ext uri="{BB962C8B-B14F-4D97-AF65-F5344CB8AC3E}">
        <p14:creationId xmlns:p14="http://schemas.microsoft.com/office/powerpoint/2010/main" val="32067811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3315" name="pole tekstowe 1"/>
          <p:cNvSpPr txBox="1">
            <a:spLocks noChangeArrowheads="1"/>
          </p:cNvSpPr>
          <p:nvPr/>
        </p:nvSpPr>
        <p:spPr bwMode="auto">
          <a:xfrm>
            <a:off x="527050" y="1333500"/>
            <a:ext cx="98647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Comparison of IBM-Q and QuIDE simulators</a:t>
            </a:r>
          </a:p>
        </p:txBody>
      </p:sp>
      <p:graphicFrame>
        <p:nvGraphicFramePr>
          <p:cNvPr id="4" name="Tabela 3"/>
          <p:cNvGraphicFramePr>
            <a:graphicFrameLocks noGrp="1"/>
          </p:cNvGraphicFramePr>
          <p:nvPr/>
        </p:nvGraphicFramePr>
        <p:xfrm>
          <a:off x="947738" y="2193925"/>
          <a:ext cx="9001124" cy="4556154"/>
        </p:xfrm>
        <a:graphic>
          <a:graphicData uri="http://schemas.openxmlformats.org/drawingml/2006/table">
            <a:tbl>
              <a:tblPr firstRow="1" bandRow="1">
                <a:tableStyleId>{21E4AEA4-8DFA-4A89-87EB-49C32662AFE0}</a:tableStyleId>
              </a:tblPr>
              <a:tblGrid>
                <a:gridCol w="3528441">
                  <a:extLst>
                    <a:ext uri="{9D8B030D-6E8A-4147-A177-3AD203B41FA5}">
                      <a16:colId xmlns:a16="http://schemas.microsoft.com/office/drawing/2014/main" val="20000"/>
                    </a:ext>
                  </a:extLst>
                </a:gridCol>
                <a:gridCol w="2736342">
                  <a:extLst>
                    <a:ext uri="{9D8B030D-6E8A-4147-A177-3AD203B41FA5}">
                      <a16:colId xmlns:a16="http://schemas.microsoft.com/office/drawing/2014/main" val="20001"/>
                    </a:ext>
                  </a:extLst>
                </a:gridCol>
                <a:gridCol w="2736341">
                  <a:extLst>
                    <a:ext uri="{9D8B030D-6E8A-4147-A177-3AD203B41FA5}">
                      <a16:colId xmlns:a16="http://schemas.microsoft.com/office/drawing/2014/main" val="20002"/>
                    </a:ext>
                  </a:extLst>
                </a:gridCol>
              </a:tblGrid>
              <a:tr h="640039">
                <a:tc>
                  <a:txBody>
                    <a:bodyPr/>
                    <a:lstStyle/>
                    <a:p>
                      <a:pPr algn="ctr"/>
                      <a:r>
                        <a:rPr lang="en-US" sz="1800" dirty="0" err="1"/>
                        <a:t>QuIDE</a:t>
                      </a:r>
                      <a:endParaRPr lang="en-US" sz="1800" dirty="0">
                        <a:solidFill>
                          <a:schemeClr val="tx1"/>
                        </a:solidFill>
                      </a:endParaRPr>
                    </a:p>
                  </a:txBody>
                  <a:tcPr marL="91441" marR="91441" marT="45702" marB="45702" anchor="ctr"/>
                </a:tc>
                <a:tc>
                  <a:txBody>
                    <a:bodyPr/>
                    <a:lstStyle/>
                    <a:p>
                      <a:pPr algn="ctr"/>
                      <a:r>
                        <a:rPr lang="en-US" sz="1800" dirty="0"/>
                        <a:t>IBM-Q</a:t>
                      </a:r>
                      <a:br>
                        <a:rPr lang="en-US" sz="1800" dirty="0"/>
                      </a:br>
                      <a:r>
                        <a:rPr lang="en-US" sz="1800" dirty="0"/>
                        <a:t>GUI and QASM</a:t>
                      </a:r>
                      <a:endParaRPr lang="en-US" sz="1800" dirty="0">
                        <a:solidFill>
                          <a:schemeClr val="tx1"/>
                        </a:solidFill>
                      </a:endParaRPr>
                    </a:p>
                  </a:txBody>
                  <a:tcPr marL="91441" marR="91441" marT="45702" marB="45702" anchor="ctr"/>
                </a:tc>
                <a:tc>
                  <a:txBody>
                    <a:bodyPr/>
                    <a:lstStyle/>
                    <a:p>
                      <a:pPr algn="ctr"/>
                      <a:r>
                        <a:rPr lang="en-US" sz="1800" dirty="0"/>
                        <a:t>IBM-Q</a:t>
                      </a:r>
                      <a:br>
                        <a:rPr lang="en-US" sz="1800" dirty="0"/>
                      </a:br>
                      <a:r>
                        <a:rPr lang="en-US" sz="1800" dirty="0"/>
                        <a:t>QISKIT</a:t>
                      </a:r>
                      <a:endParaRPr lang="en-US" sz="1800" dirty="0">
                        <a:solidFill>
                          <a:schemeClr val="tx1"/>
                        </a:solidFill>
                      </a:endParaRPr>
                    </a:p>
                  </a:txBody>
                  <a:tcPr marL="91441" marR="91441" marT="45702" marB="45702" anchor="ctr"/>
                </a:tc>
                <a:extLst>
                  <a:ext uri="{0D108BD9-81ED-4DB2-BD59-A6C34878D82A}">
                    <a16:rowId xmlns:a16="http://schemas.microsoft.com/office/drawing/2014/main" val="10000"/>
                  </a:ext>
                </a:extLst>
              </a:tr>
              <a:tr h="579080">
                <a:tc>
                  <a:txBody>
                    <a:bodyPr/>
                    <a:lstStyle/>
                    <a:p>
                      <a:pPr algn="ctr"/>
                      <a:r>
                        <a:rPr lang="en-US" sz="1600" u="none" strike="noStrike" kern="1200" baseline="0" dirty="0"/>
                        <a:t>Non-elementary quantum gates</a:t>
                      </a:r>
                      <a:endParaRPr lang="en-US" sz="1600" dirty="0"/>
                    </a:p>
                  </a:txBody>
                  <a:tcPr marL="91441" marR="91441" marT="45702" marB="45702" anchor="ctr"/>
                </a:tc>
                <a:tc>
                  <a:txBody>
                    <a:bodyPr/>
                    <a:lstStyle/>
                    <a:p>
                      <a:pPr algn="ctr"/>
                      <a:r>
                        <a:rPr lang="en-US" sz="1600" u="none" strike="noStrike" kern="1200" baseline="0" dirty="0"/>
                        <a:t>Only elementary quantum gates</a:t>
                      </a:r>
                      <a:endParaRPr lang="en-US" sz="1600" dirty="0"/>
                    </a:p>
                  </a:txBody>
                  <a:tcPr marL="91441" marR="91441" marT="45702" marB="45702" anchor="ctr"/>
                </a:tc>
                <a:tc>
                  <a:txBody>
                    <a:bodyPr/>
                    <a:lstStyle/>
                    <a:p>
                      <a:pPr algn="ctr"/>
                      <a:r>
                        <a:rPr lang="en-US" sz="1600" u="none" strike="noStrike" kern="1200" baseline="0" dirty="0"/>
                        <a:t>Non-elementary</a:t>
                      </a:r>
                    </a:p>
                    <a:p>
                      <a:pPr algn="ctr"/>
                      <a:r>
                        <a:rPr lang="en-US" sz="1600" u="none" strike="noStrike" kern="1200" baseline="0" dirty="0"/>
                        <a:t>quantum gates</a:t>
                      </a:r>
                      <a:endParaRPr lang="en-US" sz="1600" dirty="0"/>
                    </a:p>
                  </a:txBody>
                  <a:tcPr marL="91441" marR="91441" marT="45702" marB="45702" anchor="ctr"/>
                </a:tc>
                <a:extLst>
                  <a:ext uri="{0D108BD9-81ED-4DB2-BD59-A6C34878D82A}">
                    <a16:rowId xmlns:a16="http://schemas.microsoft.com/office/drawing/2014/main" val="10001"/>
                  </a:ext>
                </a:extLst>
              </a:tr>
              <a:tr h="579080">
                <a:tc>
                  <a:txBody>
                    <a:bodyPr/>
                    <a:lstStyle/>
                    <a:p>
                      <a:pPr algn="ctr"/>
                      <a:r>
                        <a:rPr lang="en-US" sz="1600" u="none" strike="noStrike" kern="1200" baseline="0" dirty="0"/>
                        <a:t>C# (.NET Framework)</a:t>
                      </a:r>
                      <a:endParaRPr lang="en-US" sz="1600" dirty="0"/>
                    </a:p>
                  </a:txBody>
                  <a:tcPr marL="91441" marR="91441" marT="45702" marB="45702" anchor="ctr"/>
                </a:tc>
                <a:tc>
                  <a:txBody>
                    <a:bodyPr/>
                    <a:lstStyle/>
                    <a:p>
                      <a:pPr algn="ctr"/>
                      <a:r>
                        <a:rPr lang="en-US" sz="1600" u="none" strike="noStrike" kern="1200" baseline="0" dirty="0"/>
                        <a:t>Graphical interface and assembler</a:t>
                      </a:r>
                      <a:endParaRPr lang="en-US" sz="1600" dirty="0"/>
                    </a:p>
                  </a:txBody>
                  <a:tcPr marL="91441" marR="91441" marT="45702" marB="45702" anchor="ctr"/>
                </a:tc>
                <a:tc>
                  <a:txBody>
                    <a:bodyPr/>
                    <a:lstStyle/>
                    <a:p>
                      <a:pPr algn="ctr"/>
                      <a:r>
                        <a:rPr lang="en-US" sz="1600" u="none" strike="noStrike" kern="1200" baseline="0" dirty="0"/>
                        <a:t>Python</a:t>
                      </a:r>
                      <a:endParaRPr lang="en-US" sz="1600" dirty="0"/>
                    </a:p>
                  </a:txBody>
                  <a:tcPr marL="91441" marR="91441" marT="45702" marB="45702" anchor="ctr"/>
                </a:tc>
                <a:extLst>
                  <a:ext uri="{0D108BD9-81ED-4DB2-BD59-A6C34878D82A}">
                    <a16:rowId xmlns:a16="http://schemas.microsoft.com/office/drawing/2014/main" val="10002"/>
                  </a:ext>
                </a:extLst>
              </a:tr>
              <a:tr h="822917">
                <a:tc>
                  <a:txBody>
                    <a:bodyPr/>
                    <a:lstStyle/>
                    <a:p>
                      <a:pPr algn="ctr"/>
                      <a:r>
                        <a:rPr lang="en-US" sz="1600" u="none" strike="noStrike" kern="1200" baseline="0" dirty="0"/>
                        <a:t>Ability to create quantum programs</a:t>
                      </a:r>
                    </a:p>
                    <a:p>
                      <a:pPr algn="ctr"/>
                      <a:r>
                        <a:rPr lang="en-US" sz="1600" u="none" strike="noStrike" kern="1200" baseline="0" dirty="0"/>
                        <a:t>with code (C# - </a:t>
                      </a:r>
                      <a:r>
                        <a:rPr lang="en-US" sz="1600" u="none" strike="noStrike" kern="1200" baseline="0" dirty="0" err="1"/>
                        <a:t>QuIDE</a:t>
                      </a:r>
                      <a:r>
                        <a:rPr lang="en-US" sz="1600" u="none" strike="noStrike" kern="1200" baseline="0" dirty="0"/>
                        <a:t> library)</a:t>
                      </a:r>
                    </a:p>
                    <a:p>
                      <a:pPr algn="ctr"/>
                      <a:r>
                        <a:rPr lang="en-US" sz="1600" u="none" strike="noStrike" kern="1200" baseline="0" dirty="0"/>
                        <a:t>as well as with Circuit Designer</a:t>
                      </a:r>
                      <a:endParaRPr lang="en-US" sz="1600" dirty="0"/>
                    </a:p>
                  </a:txBody>
                  <a:tcPr marL="91441" marR="91441" marT="45702" marB="45702" anchor="ctr"/>
                </a:tc>
                <a:tc gridSpan="2">
                  <a:txBody>
                    <a:bodyPr/>
                    <a:lstStyle/>
                    <a:p>
                      <a:pPr algn="ctr"/>
                      <a:r>
                        <a:rPr lang="en-US" sz="1600" u="none" strike="noStrike" kern="1200" baseline="0" dirty="0"/>
                        <a:t>Ability to create quantum programs with code</a:t>
                      </a:r>
                    </a:p>
                    <a:p>
                      <a:pPr algn="ctr"/>
                      <a:r>
                        <a:rPr lang="en-US" sz="1600" u="none" strike="noStrike" kern="1200" baseline="0" dirty="0"/>
                        <a:t>(QASM or Python </a:t>
                      </a:r>
                      <a:r>
                        <a:rPr lang="en-US" sz="1600" u="none" strike="noStrike" kern="1200" baseline="0" dirty="0" err="1"/>
                        <a:t>QISKit</a:t>
                      </a:r>
                      <a:r>
                        <a:rPr lang="en-US" sz="1600" u="none" strike="noStrike" kern="1200" baseline="0" dirty="0"/>
                        <a:t> framework)</a:t>
                      </a:r>
                    </a:p>
                    <a:p>
                      <a:pPr algn="ctr"/>
                      <a:r>
                        <a:rPr lang="en-US" sz="1600" u="none" strike="noStrike" kern="1200" baseline="0" dirty="0"/>
                        <a:t>as well as with Composer</a:t>
                      </a:r>
                      <a:endParaRPr lang="en-US" sz="1400" dirty="0"/>
                    </a:p>
                  </a:txBody>
                  <a:tcPr marL="91441" marR="91441" marT="45702" marB="45702" anchor="ctr"/>
                </a:tc>
                <a:tc hMerge="1">
                  <a:txBody>
                    <a:bodyPr/>
                    <a:lstStyle/>
                    <a:p>
                      <a:pPr algn="ctr"/>
                      <a:endParaRPr lang="en-US" sz="1600" dirty="0"/>
                    </a:p>
                  </a:txBody>
                  <a:tcPr/>
                </a:tc>
                <a:extLst>
                  <a:ext uri="{0D108BD9-81ED-4DB2-BD59-A6C34878D82A}">
                    <a16:rowId xmlns:a16="http://schemas.microsoft.com/office/drawing/2014/main" val="10003"/>
                  </a:ext>
                </a:extLst>
              </a:tr>
              <a:tr h="822917">
                <a:tc>
                  <a:txBody>
                    <a:bodyPr/>
                    <a:lstStyle/>
                    <a:p>
                      <a:pPr algn="ctr"/>
                      <a:r>
                        <a:rPr lang="en-US" sz="1600" u="none" strike="noStrike" kern="1200" baseline="0" dirty="0"/>
                        <a:t>Shows values of registers,</a:t>
                      </a:r>
                    </a:p>
                    <a:p>
                      <a:pPr algn="ctr"/>
                      <a:r>
                        <a:rPr lang="en-US" sz="1600" u="none" strike="noStrike" kern="1200" baseline="0" dirty="0"/>
                        <a:t>probability and amplitude after</a:t>
                      </a:r>
                    </a:p>
                    <a:p>
                      <a:pPr algn="ctr"/>
                      <a:r>
                        <a:rPr lang="en-US" sz="1600" u="none" strike="noStrike" kern="1200" baseline="0" dirty="0"/>
                        <a:t>each step of circuit execution</a:t>
                      </a:r>
                      <a:endParaRPr lang="en-US" sz="1400" dirty="0"/>
                    </a:p>
                  </a:txBody>
                  <a:tcPr marL="91441" marR="91441" marT="45702" marB="45702" anchor="ctr"/>
                </a:tc>
                <a:tc gridSpan="2">
                  <a:txBody>
                    <a:bodyPr/>
                    <a:lstStyle/>
                    <a:p>
                      <a:pPr algn="ctr"/>
                      <a:r>
                        <a:rPr lang="en-US" sz="1600" u="none" strike="noStrike" kern="1200" baseline="0" dirty="0"/>
                        <a:t>Shows results after execution</a:t>
                      </a:r>
                    </a:p>
                    <a:p>
                      <a:pPr algn="ctr"/>
                      <a:r>
                        <a:rPr lang="en-US" sz="1600" u="none" strike="noStrike" kern="1200" baseline="0" dirty="0"/>
                        <a:t>of the whole circuit</a:t>
                      </a:r>
                      <a:endParaRPr lang="en-US" sz="1400" dirty="0"/>
                    </a:p>
                  </a:txBody>
                  <a:tcPr marL="91441" marR="91441" marT="45702" marB="45702" anchor="ctr"/>
                </a:tc>
                <a:tc hMerge="1">
                  <a:txBody>
                    <a:bodyPr/>
                    <a:lstStyle/>
                    <a:p>
                      <a:pPr algn="ctr"/>
                      <a:endParaRPr lang="en-US" sz="1600" dirty="0"/>
                    </a:p>
                  </a:txBody>
                  <a:tcPr/>
                </a:tc>
                <a:extLst>
                  <a:ext uri="{0D108BD9-81ED-4DB2-BD59-A6C34878D82A}">
                    <a16:rowId xmlns:a16="http://schemas.microsoft.com/office/drawing/2014/main" val="10004"/>
                  </a:ext>
                </a:extLst>
              </a:tr>
              <a:tr h="370698">
                <a:tc>
                  <a:txBody>
                    <a:bodyPr/>
                    <a:lstStyle/>
                    <a:p>
                      <a:pPr algn="ctr"/>
                      <a:r>
                        <a:rPr lang="en-US" sz="1600" u="none" strike="noStrike" kern="1200" baseline="0" dirty="0"/>
                        <a:t>One library</a:t>
                      </a:r>
                      <a:endParaRPr lang="en-US" sz="1200" dirty="0"/>
                    </a:p>
                  </a:txBody>
                  <a:tcPr marL="91441" marR="91441" marT="45702" marB="45702" anchor="ctr"/>
                </a:tc>
                <a:tc gridSpan="2">
                  <a:txBody>
                    <a:bodyPr/>
                    <a:lstStyle/>
                    <a:p>
                      <a:pPr algn="ctr"/>
                      <a:r>
                        <a:rPr lang="en-US" sz="1600" u="none" strike="noStrike" kern="1200" baseline="0" dirty="0"/>
                        <a:t>Multiple frameworks</a:t>
                      </a:r>
                      <a:endParaRPr lang="en-US" sz="1200" dirty="0"/>
                    </a:p>
                  </a:txBody>
                  <a:tcPr marL="91441" marR="91441" marT="45702" marB="45702" anchor="ctr"/>
                </a:tc>
                <a:tc hMerge="1">
                  <a:txBody>
                    <a:bodyPr/>
                    <a:lstStyle/>
                    <a:p>
                      <a:endParaRPr lang="en-US"/>
                    </a:p>
                  </a:txBody>
                  <a:tcPr/>
                </a:tc>
                <a:extLst>
                  <a:ext uri="{0D108BD9-81ED-4DB2-BD59-A6C34878D82A}">
                    <a16:rowId xmlns:a16="http://schemas.microsoft.com/office/drawing/2014/main" val="10005"/>
                  </a:ext>
                </a:extLst>
              </a:tr>
              <a:tr h="370698">
                <a:tc gridSpan="3">
                  <a:txBody>
                    <a:bodyPr/>
                    <a:lstStyle/>
                    <a:p>
                      <a:pPr algn="ctr"/>
                      <a:r>
                        <a:rPr lang="en-US" sz="1600" u="none" strike="noStrike" kern="1200" baseline="0" dirty="0"/>
                        <a:t>Transformation from code to circuit and vice versa</a:t>
                      </a:r>
                      <a:endParaRPr lang="en-US" sz="1200" dirty="0"/>
                    </a:p>
                  </a:txBody>
                  <a:tcPr marL="91441" marR="91441" marT="45702" marB="45702" anchor="ctr"/>
                </a:tc>
                <a:tc hMerge="1">
                  <a:txBody>
                    <a:bodyPr/>
                    <a:lstStyle/>
                    <a:p>
                      <a:endParaRPr lang="en-US" sz="1400" dirty="0"/>
                    </a:p>
                  </a:txBody>
                  <a:tcPr/>
                </a:tc>
                <a:tc hMerge="1">
                  <a:txBody>
                    <a:bodyPr/>
                    <a:lstStyle/>
                    <a:p>
                      <a:endParaRPr lang="en-US"/>
                    </a:p>
                  </a:txBody>
                  <a:tcPr/>
                </a:tc>
                <a:extLst>
                  <a:ext uri="{0D108BD9-81ED-4DB2-BD59-A6C34878D82A}">
                    <a16:rowId xmlns:a16="http://schemas.microsoft.com/office/drawing/2014/main" val="10006"/>
                  </a:ext>
                </a:extLst>
              </a:tr>
              <a:tr h="370698">
                <a:tc gridSpan="3">
                  <a:txBody>
                    <a:bodyPr/>
                    <a:lstStyle/>
                    <a:p>
                      <a:pPr algn="ctr"/>
                      <a:r>
                        <a:rPr lang="en-US" sz="1600" u="none" strike="noStrike" kern="1200" baseline="0" dirty="0"/>
                        <a:t>Ability to create reusable subroutines</a:t>
                      </a:r>
                      <a:endParaRPr lang="en-US" sz="1200" dirty="0"/>
                    </a:p>
                  </a:txBody>
                  <a:tcPr marL="91441" marR="91441" marT="45702" marB="45702" anchor="ctr"/>
                </a:tc>
                <a:tc hMerge="1">
                  <a:txBody>
                    <a:bodyPr/>
                    <a:lstStyle/>
                    <a:p>
                      <a:endParaRPr lang="en-US" sz="1400" dirty="0"/>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1697157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4339" name="pole tekstowe 1"/>
          <p:cNvSpPr txBox="1">
            <a:spLocks noChangeArrowheads="1"/>
          </p:cNvSpPr>
          <p:nvPr/>
        </p:nvSpPr>
        <p:spPr bwMode="auto">
          <a:xfrm>
            <a:off x="587375" y="1243013"/>
            <a:ext cx="9577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QASM to QuIDE converter</a:t>
            </a:r>
            <a:endParaRPr lang="en-US" altLang="en-US" b="1"/>
          </a:p>
        </p:txBody>
      </p:sp>
      <p:sp>
        <p:nvSpPr>
          <p:cNvPr id="14341" name="pole tekstowe 3"/>
          <p:cNvSpPr txBox="1">
            <a:spLocks noChangeArrowheads="1"/>
          </p:cNvSpPr>
          <p:nvPr/>
        </p:nvSpPr>
        <p:spPr bwMode="auto">
          <a:xfrm>
            <a:off x="731838" y="4354513"/>
            <a:ext cx="93614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buFont typeface="Wingdings" pitchFamily="2" charset="2"/>
              <a:buChar char="§"/>
            </a:pPr>
            <a:r>
              <a:rPr lang="en-US" altLang="en-US"/>
              <a:t>The converter converts QASM code (transcript of a quantum circuit) to C# code that can be run on QuIDE simulator. </a:t>
            </a:r>
          </a:p>
          <a:p>
            <a:pPr algn="just">
              <a:buFont typeface="Wingdings" pitchFamily="2" charset="2"/>
              <a:buChar char="§"/>
            </a:pPr>
            <a:r>
              <a:rPr lang="en-US" altLang="en-US"/>
              <a:t>QuIDE gives the user a possibility to preview the internal state of a quantum system at each stage of the computation. This is impossible on real quantum systems as well as on IBM's simulator.</a:t>
            </a:r>
          </a:p>
        </p:txBody>
      </p:sp>
      <p:pic>
        <p:nvPicPr>
          <p:cNvPr id="2" name="Obraz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817" y="2194074"/>
            <a:ext cx="6382504" cy="185947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5363" name="pole tekstowe 1"/>
          <p:cNvSpPr txBox="1">
            <a:spLocks noChangeArrowheads="1"/>
          </p:cNvSpPr>
          <p:nvPr/>
        </p:nvSpPr>
        <p:spPr bwMode="auto">
          <a:xfrm>
            <a:off x="587375" y="1243013"/>
            <a:ext cx="95773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QuIDE and IBM-Q functions mapping</a:t>
            </a:r>
            <a:endParaRPr lang="en-US" altLang="en-US" b="1"/>
          </a:p>
        </p:txBody>
      </p:sp>
      <p:graphicFrame>
        <p:nvGraphicFramePr>
          <p:cNvPr id="6" name="Tabela 5"/>
          <p:cNvGraphicFramePr>
            <a:graphicFrameLocks noGrp="1"/>
          </p:cNvGraphicFramePr>
          <p:nvPr/>
        </p:nvGraphicFramePr>
        <p:xfrm>
          <a:off x="1092200" y="2193925"/>
          <a:ext cx="8712200" cy="2286000"/>
        </p:xfrm>
        <a:graphic>
          <a:graphicData uri="http://schemas.openxmlformats.org/drawingml/2006/table">
            <a:tbl>
              <a:tblPr firstRow="1" bandRow="1">
                <a:tableStyleId>{21E4AEA4-8DFA-4A89-87EB-49C32662AFE0}</a:tableStyleId>
              </a:tblPr>
              <a:tblGrid>
                <a:gridCol w="2448056">
                  <a:extLst>
                    <a:ext uri="{9D8B030D-6E8A-4147-A177-3AD203B41FA5}">
                      <a16:colId xmlns:a16="http://schemas.microsoft.com/office/drawing/2014/main" val="20000"/>
                    </a:ext>
                  </a:extLst>
                </a:gridCol>
                <a:gridCol w="2592060">
                  <a:extLst>
                    <a:ext uri="{9D8B030D-6E8A-4147-A177-3AD203B41FA5}">
                      <a16:colId xmlns:a16="http://schemas.microsoft.com/office/drawing/2014/main" val="20001"/>
                    </a:ext>
                  </a:extLst>
                </a:gridCol>
                <a:gridCol w="3672084">
                  <a:extLst>
                    <a:ext uri="{9D8B030D-6E8A-4147-A177-3AD203B41FA5}">
                      <a16:colId xmlns:a16="http://schemas.microsoft.com/office/drawing/2014/main" val="20002"/>
                    </a:ext>
                  </a:extLst>
                </a:gridCol>
              </a:tblGrid>
              <a:tr h="457200">
                <a:tc>
                  <a:txBody>
                    <a:bodyPr/>
                    <a:lstStyle/>
                    <a:p>
                      <a:pPr algn="ctr"/>
                      <a:r>
                        <a:rPr lang="en-US" sz="1800" dirty="0"/>
                        <a:t>QISKIT function</a:t>
                      </a:r>
                      <a:endParaRPr lang="en-US" sz="1800" dirty="0">
                        <a:solidFill>
                          <a:schemeClr val="tx1"/>
                        </a:solidFill>
                      </a:endParaRPr>
                    </a:p>
                  </a:txBody>
                  <a:tcPr marL="91433" marR="91433" marT="45707" marB="45707" anchor="ctr"/>
                </a:tc>
                <a:tc>
                  <a:txBody>
                    <a:bodyPr/>
                    <a:lstStyle/>
                    <a:p>
                      <a:pPr algn="ctr"/>
                      <a:r>
                        <a:rPr lang="en-US" sz="1800" dirty="0"/>
                        <a:t>QASM </a:t>
                      </a:r>
                      <a:r>
                        <a:rPr lang="en-US" sz="1800" baseline="0" dirty="0"/>
                        <a:t>function</a:t>
                      </a:r>
                      <a:endParaRPr lang="en-US" sz="1800" dirty="0">
                        <a:solidFill>
                          <a:schemeClr val="tx1"/>
                        </a:solidFill>
                      </a:endParaRPr>
                    </a:p>
                  </a:txBody>
                  <a:tcPr marL="91433" marR="91433" marT="45707" marB="45707" anchor="ctr"/>
                </a:tc>
                <a:tc>
                  <a:txBody>
                    <a:bodyPr/>
                    <a:lstStyle/>
                    <a:p>
                      <a:pPr algn="ctr"/>
                      <a:r>
                        <a:rPr lang="en-US" sz="1800" dirty="0" err="1"/>
                        <a:t>QuIDE</a:t>
                      </a:r>
                      <a:r>
                        <a:rPr lang="en-US" sz="1800" baseline="0" dirty="0"/>
                        <a:t> function</a:t>
                      </a:r>
                      <a:endParaRPr lang="en-US" sz="1800" dirty="0">
                        <a:solidFill>
                          <a:schemeClr val="tx1"/>
                        </a:solidFill>
                      </a:endParaRPr>
                    </a:p>
                  </a:txBody>
                  <a:tcPr marL="91433" marR="91433" marT="45707" marB="45707" anchor="ctr"/>
                </a:tc>
                <a:extLst>
                  <a:ext uri="{0D108BD9-81ED-4DB2-BD59-A6C34878D82A}">
                    <a16:rowId xmlns:a16="http://schemas.microsoft.com/office/drawing/2014/main" val="10000"/>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latin typeface="Courier New" panose="02070309020205020404" pitchFamily="49" charset="0"/>
                          <a:cs typeface="Courier New" panose="02070309020205020404" pitchFamily="49" charset="0"/>
                        </a:rPr>
                        <a:t>h(q[</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33" marR="91433" marT="45707" marB="45707" anchor="ctr"/>
                </a:tc>
                <a:tc>
                  <a:txBody>
                    <a:bodyPr/>
                    <a:lstStyle/>
                    <a:p>
                      <a:pPr algn="ctr"/>
                      <a:r>
                        <a:rPr lang="en-US" sz="1600" dirty="0">
                          <a:latin typeface="Courier New" panose="02070309020205020404" pitchFamily="49" charset="0"/>
                          <a:cs typeface="Courier New" panose="02070309020205020404" pitchFamily="49" charset="0"/>
                        </a:rPr>
                        <a:t>h q[</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txBody>
                  <a:tcPr marL="91433" marR="91433" marT="45707" marB="45707" anchor="ctr"/>
                </a:tc>
                <a:tc>
                  <a:txBody>
                    <a:bodyPr/>
                    <a:lstStyle/>
                    <a:p>
                      <a:pPr algn="ctr"/>
                      <a:r>
                        <a:rPr lang="en-US" sz="1600" dirty="0" err="1">
                          <a:latin typeface="Courier New" panose="02070309020205020404" pitchFamily="49" charset="0"/>
                          <a:cs typeface="Courier New" panose="02070309020205020404" pitchFamily="49" charset="0"/>
                        </a:rPr>
                        <a:t>q.Hadamard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txBody>
                  <a:tcPr marL="91433" marR="91433" marT="45707" marB="45707" anchor="ctr"/>
                </a:tc>
                <a:extLst>
                  <a:ext uri="{0D108BD9-81ED-4DB2-BD59-A6C34878D82A}">
                    <a16:rowId xmlns:a16="http://schemas.microsoft.com/office/drawing/2014/main" val="10001"/>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latin typeface="Courier New" panose="02070309020205020404" pitchFamily="49" charset="0"/>
                          <a:cs typeface="Courier New" panose="02070309020205020404" pitchFamily="49" charset="0"/>
                        </a:rPr>
                        <a:t>s(q[</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33" marR="91433" marT="45707" marB="45707" anchor="ctr"/>
                </a:tc>
                <a:tc>
                  <a:txBody>
                    <a:bodyPr/>
                    <a:lstStyle/>
                    <a:p>
                      <a:pPr algn="ctr"/>
                      <a:r>
                        <a:rPr lang="en-US" sz="1600" dirty="0">
                          <a:latin typeface="Courier New" panose="02070309020205020404" pitchFamily="49" charset="0"/>
                          <a:cs typeface="Courier New" panose="02070309020205020404" pitchFamily="49" charset="0"/>
                        </a:rPr>
                        <a:t>s</a:t>
                      </a:r>
                      <a:r>
                        <a:rPr lang="en-US" sz="1600" baseline="0" dirty="0">
                          <a:latin typeface="Courier New" panose="02070309020205020404" pitchFamily="49" charset="0"/>
                          <a:cs typeface="Courier New" panose="02070309020205020404" pitchFamily="49" charset="0"/>
                        </a:rPr>
                        <a:t> q[</a:t>
                      </a:r>
                      <a:r>
                        <a:rPr lang="en-US" sz="1600" baseline="0" dirty="0" err="1">
                          <a:latin typeface="Courier New" panose="02070309020205020404" pitchFamily="49" charset="0"/>
                          <a:cs typeface="Courier New" panose="02070309020205020404" pitchFamily="49" charset="0"/>
                        </a:rPr>
                        <a:t>i</a:t>
                      </a:r>
                      <a:r>
                        <a:rPr lang="en-US" sz="16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33" marR="91433" marT="45707" marB="45707" anchor="ctr"/>
                </a:tc>
                <a:tc>
                  <a:txBody>
                    <a:bodyPr/>
                    <a:lstStyle/>
                    <a:p>
                      <a:pPr algn="ctr"/>
                      <a:r>
                        <a:rPr lang="en-US" sz="1600" dirty="0" err="1">
                          <a:latin typeface="Courier New" panose="02070309020205020404" pitchFamily="49" charset="0"/>
                          <a:cs typeface="Courier New" panose="02070309020205020404" pitchFamily="49" charset="0"/>
                        </a:rPr>
                        <a:t>q.PhaseKick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Math.PI</a:t>
                      </a:r>
                      <a:r>
                        <a:rPr lang="en-US" sz="1600" dirty="0">
                          <a:latin typeface="Courier New" panose="02070309020205020404" pitchFamily="49" charset="0"/>
                          <a:cs typeface="Courier New" panose="02070309020205020404" pitchFamily="49" charset="0"/>
                        </a:rPr>
                        <a:t>/2,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txBody>
                  <a:tcPr marL="91433" marR="91433" marT="45707" marB="45707" anchor="ctr"/>
                </a:tc>
                <a:extLst>
                  <a:ext uri="{0D108BD9-81ED-4DB2-BD59-A6C34878D82A}">
                    <a16:rowId xmlns:a16="http://schemas.microsoft.com/office/drawing/2014/main" val="10002"/>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latin typeface="Courier New" panose="02070309020205020404" pitchFamily="49" charset="0"/>
                          <a:cs typeface="Courier New" panose="02070309020205020404" pitchFamily="49" charset="0"/>
                        </a:rPr>
                        <a:t>t(q[</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33" marR="91433" marT="45707" marB="457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Courier New" panose="02070309020205020404" pitchFamily="49" charset="0"/>
                          <a:cs typeface="Courier New" panose="02070309020205020404" pitchFamily="49" charset="0"/>
                        </a:rPr>
                        <a:t>t</a:t>
                      </a:r>
                      <a:r>
                        <a:rPr lang="en-US" sz="1600" baseline="0" dirty="0">
                          <a:latin typeface="Courier New" panose="02070309020205020404" pitchFamily="49" charset="0"/>
                          <a:cs typeface="Courier New" panose="02070309020205020404" pitchFamily="49" charset="0"/>
                        </a:rPr>
                        <a:t> q[</a:t>
                      </a:r>
                      <a:r>
                        <a:rPr lang="en-US" sz="1600" baseline="0" dirty="0" err="1">
                          <a:latin typeface="Courier New" panose="02070309020205020404" pitchFamily="49" charset="0"/>
                          <a:cs typeface="Courier New" panose="02070309020205020404" pitchFamily="49" charset="0"/>
                        </a:rPr>
                        <a:t>i</a:t>
                      </a:r>
                      <a:r>
                        <a:rPr lang="en-US" sz="16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33" marR="91433" marT="45707" marB="45707" anchor="ctr"/>
                </a:tc>
                <a:tc>
                  <a:txBody>
                    <a:bodyPr/>
                    <a:lstStyle/>
                    <a:p>
                      <a:pPr algn="ctr"/>
                      <a:r>
                        <a:rPr lang="en-US" sz="1600" dirty="0" err="1">
                          <a:latin typeface="Courier New" panose="02070309020205020404" pitchFamily="49" charset="0"/>
                          <a:cs typeface="Courier New" panose="02070309020205020404" pitchFamily="49" charset="0"/>
                        </a:rPr>
                        <a:t>q.PhaseKick</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Math.PI</a:t>
                      </a:r>
                      <a:r>
                        <a:rPr lang="en-US" sz="1600" dirty="0">
                          <a:latin typeface="Courier New" panose="02070309020205020404" pitchFamily="49" charset="0"/>
                          <a:cs typeface="Courier New" panose="02070309020205020404" pitchFamily="49" charset="0"/>
                        </a:rPr>
                        <a:t>/4,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txBody>
                  <a:tcPr marL="91433" marR="91433" marT="45707" marB="45707" anchor="ctr"/>
                </a:tc>
                <a:extLst>
                  <a:ext uri="{0D108BD9-81ED-4DB2-BD59-A6C34878D82A}">
                    <a16:rowId xmlns:a16="http://schemas.microsoft.com/office/drawing/2014/main" val="10003"/>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latin typeface="Courier New" panose="02070309020205020404" pitchFamily="49" charset="0"/>
                          <a:cs typeface="Courier New" panose="02070309020205020404" pitchFamily="49" charset="0"/>
                        </a:rPr>
                        <a:t>measure(q[</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],c[</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33" marR="91433" marT="45707" marB="45707"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u="none" strike="noStrike" kern="1200" baseline="0" dirty="0">
                          <a:latin typeface="Courier New" panose="02070309020205020404" pitchFamily="49" charset="0"/>
                          <a:cs typeface="Courier New" panose="02070309020205020404" pitchFamily="49" charset="0"/>
                        </a:rPr>
                        <a:t>measure q[</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]-&gt;c[</a:t>
                      </a:r>
                      <a:r>
                        <a:rPr lang="en-US" sz="1600" u="none" strike="noStrike" kern="1200" baseline="0" dirty="0" err="1">
                          <a:latin typeface="Courier New" panose="02070309020205020404" pitchFamily="49" charset="0"/>
                          <a:cs typeface="Courier New" panose="02070309020205020404" pitchFamily="49" charset="0"/>
                        </a:rPr>
                        <a:t>i</a:t>
                      </a:r>
                      <a:r>
                        <a:rPr lang="en-US" sz="1600" u="none" strike="noStrike" kern="1200" baseline="0" dirty="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txBody>
                  <a:tcPr marL="91433" marR="91433" marT="45707" marB="45707" anchor="ctr"/>
                </a:tc>
                <a:tc>
                  <a:txBody>
                    <a:bodyPr/>
                    <a:lstStyle/>
                    <a:p>
                      <a:pPr algn="ctr"/>
                      <a:r>
                        <a:rPr lang="en-US" sz="1600" dirty="0" err="1">
                          <a:latin typeface="Courier New" panose="02070309020205020404" pitchFamily="49" charset="0"/>
                          <a:cs typeface="Courier New" panose="02070309020205020404" pitchFamily="49" charset="0"/>
                        </a:rPr>
                        <a:t>q.Measure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txBody>
                  <a:tcPr marL="91433" marR="91433" marT="45707" marB="45707" anchor="ctr"/>
                </a:tc>
                <a:extLst>
                  <a:ext uri="{0D108BD9-81ED-4DB2-BD59-A6C34878D82A}">
                    <a16:rowId xmlns:a16="http://schemas.microsoft.com/office/drawing/2014/main" val="10004"/>
                  </a:ext>
                </a:extLst>
              </a:tr>
            </a:tbl>
          </a:graphicData>
        </a:graphic>
      </p:graphicFrame>
      <p:sp>
        <p:nvSpPr>
          <p:cNvPr id="15390" name="pole tekstowe 1"/>
          <p:cNvSpPr txBox="1">
            <a:spLocks noChangeArrowheads="1"/>
          </p:cNvSpPr>
          <p:nvPr/>
        </p:nvSpPr>
        <p:spPr bwMode="auto">
          <a:xfrm>
            <a:off x="731838" y="5073650"/>
            <a:ext cx="9432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r>
              <a:rPr lang="en-US" altLang="en-US"/>
              <a:t>Extract from the table shows quantum gates as QISKIt functions, their counterparts in QASM and finally the mapping to functions in QuIDE. The whole table is in the thesis.</a:t>
            </a:r>
          </a:p>
        </p:txBody>
      </p:sp>
    </p:spTree>
    <p:extLst>
      <p:ext uri="{BB962C8B-B14F-4D97-AF65-F5344CB8AC3E}">
        <p14:creationId xmlns:p14="http://schemas.microsoft.com/office/powerpoint/2010/main" val="29543648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6387" name="pole tekstowe 1"/>
          <p:cNvSpPr txBox="1">
            <a:spLocks noChangeArrowheads="1"/>
          </p:cNvSpPr>
          <p:nvPr/>
        </p:nvSpPr>
        <p:spPr bwMode="auto">
          <a:xfrm>
            <a:off x="1017588" y="1185863"/>
            <a:ext cx="8859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Validation of QASM to </a:t>
            </a:r>
            <a:r>
              <a:rPr lang="en-US" altLang="en-US" sz="3200" b="1" dirty="0" err="1"/>
              <a:t>QuIDE</a:t>
            </a:r>
            <a:r>
              <a:rPr lang="en-US" altLang="en-US" sz="3200" b="1" dirty="0"/>
              <a:t> converter (1/3)</a:t>
            </a:r>
            <a:endParaRPr lang="en-US" altLang="en-US" b="1" dirty="0"/>
          </a:p>
        </p:txBody>
      </p:sp>
      <p:pic>
        <p:nvPicPr>
          <p:cNvPr id="16388" name="Obraz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1650" y="4910138"/>
            <a:ext cx="33401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ole tekstowe 1"/>
          <p:cNvSpPr txBox="1"/>
          <p:nvPr/>
        </p:nvSpPr>
        <p:spPr>
          <a:xfrm>
            <a:off x="660400" y="1773238"/>
            <a:ext cx="9575800" cy="2862322"/>
          </a:xfrm>
          <a:prstGeom prst="rect">
            <a:avLst/>
          </a:prstGeom>
          <a:noFill/>
        </p:spPr>
        <p:txBody>
          <a:bodyPr>
            <a:spAutoFit/>
          </a:bodyPr>
          <a:lstStyle/>
          <a:p>
            <a:pPr algn="just">
              <a:defRPr/>
            </a:pPr>
            <a:r>
              <a:rPr lang="en-US" sz="1800" dirty="0"/>
              <a:t>The converter was validated with the Deutsch-</a:t>
            </a:r>
            <a:r>
              <a:rPr lang="en-US" sz="1800" dirty="0" err="1"/>
              <a:t>Jozsa</a:t>
            </a:r>
            <a:r>
              <a:rPr lang="en-US" sz="1800" dirty="0"/>
              <a:t> algorithm</a:t>
            </a:r>
            <a:r>
              <a:rPr lang="pl-PL" sz="1800" dirty="0"/>
              <a:t>,</a:t>
            </a:r>
            <a:r>
              <a:rPr lang="en-US" sz="1800" dirty="0"/>
              <a:t> the Grover algorithm</a:t>
            </a:r>
            <a:r>
              <a:rPr lang="pl-PL" sz="1800" dirty="0"/>
              <a:t> </a:t>
            </a:r>
            <a:r>
              <a:rPr lang="en-US" sz="1800" dirty="0"/>
              <a:t>and the Shor algorithm in the following way:</a:t>
            </a:r>
          </a:p>
          <a:p>
            <a:pPr marL="342900" indent="-342900" algn="just">
              <a:buFont typeface="Wingdings" panose="05000000000000000000" pitchFamily="2" charset="2"/>
              <a:buChar char="§"/>
              <a:defRPr/>
            </a:pPr>
            <a:r>
              <a:rPr lang="en-US" sz="1800" dirty="0"/>
              <a:t>The existing circuits were transformed in the IBM-Q into a QASM code which was then converted into  a C# code in the converter. </a:t>
            </a:r>
          </a:p>
          <a:p>
            <a:pPr marL="342900" indent="-342900" algn="just">
              <a:buFont typeface="Wingdings" panose="05000000000000000000" pitchFamily="2" charset="2"/>
              <a:buChar char="§"/>
              <a:defRPr/>
            </a:pPr>
            <a:r>
              <a:rPr lang="en-US" sz="1800" dirty="0"/>
              <a:t>From the C# code a circuit in the </a:t>
            </a:r>
            <a:r>
              <a:rPr lang="en-US" sz="1800" dirty="0" err="1"/>
              <a:t>QuIDE</a:t>
            </a:r>
            <a:r>
              <a:rPr lang="en-US" sz="1800" dirty="0"/>
              <a:t> was generated. </a:t>
            </a:r>
          </a:p>
          <a:p>
            <a:pPr marL="342900" indent="-342900" algn="just">
              <a:buFont typeface="Wingdings" panose="05000000000000000000" pitchFamily="2" charset="2"/>
              <a:buChar char="§"/>
              <a:defRPr/>
            </a:pPr>
            <a:r>
              <a:rPr lang="en-US" sz="1800" dirty="0"/>
              <a:t>We compared the circuit from the IBM-Q and the circuit from the </a:t>
            </a:r>
            <a:r>
              <a:rPr lang="en-US" sz="1800" dirty="0" err="1"/>
              <a:t>QuIDE</a:t>
            </a:r>
            <a:r>
              <a:rPr lang="en-US" sz="1800" dirty="0"/>
              <a:t>. If they were identical, it was a proof that the conversion is correct. </a:t>
            </a:r>
          </a:p>
          <a:p>
            <a:pPr marL="342900" indent="-342900" algn="just">
              <a:buFont typeface="Wingdings" panose="05000000000000000000" pitchFamily="2" charset="2"/>
              <a:buChar char="§"/>
              <a:defRPr/>
            </a:pPr>
            <a:r>
              <a:rPr lang="en-US" sz="1800" dirty="0"/>
              <a:t>The next step was to check internal states in the key stages of the examined algorithm. </a:t>
            </a:r>
          </a:p>
          <a:p>
            <a:pPr marL="342900" indent="-342900" algn="just">
              <a:buFont typeface="Wingdings" panose="05000000000000000000" pitchFamily="2" charset="2"/>
              <a:buChar char="§"/>
              <a:defRPr/>
            </a:pPr>
            <a:r>
              <a:rPr lang="en-US" sz="1800" dirty="0"/>
              <a:t>Finally, we compared results from both simulators as well as from the real IBM-Q processor.</a:t>
            </a:r>
          </a:p>
        </p:txBody>
      </p:sp>
      <p:pic>
        <p:nvPicPr>
          <p:cNvPr id="16390" name="Obraz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2288" y="5035550"/>
            <a:ext cx="6088062"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ole tekstowe 2"/>
          <p:cNvSpPr txBox="1"/>
          <p:nvPr/>
        </p:nvSpPr>
        <p:spPr>
          <a:xfrm>
            <a:off x="-60573" y="6537463"/>
            <a:ext cx="4464546" cy="307777"/>
          </a:xfrm>
          <a:prstGeom prst="rect">
            <a:avLst/>
          </a:prstGeom>
          <a:noFill/>
        </p:spPr>
        <p:txBody>
          <a:bodyPr wrap="square" rtlCol="0">
            <a:spAutoFit/>
          </a:bodyPr>
          <a:lstStyle/>
          <a:p>
            <a:pPr algn="ctr"/>
            <a:r>
              <a:rPr lang="pl-PL" sz="1400" dirty="0" err="1"/>
              <a:t>Deutsch-Jozsa</a:t>
            </a:r>
            <a:r>
              <a:rPr lang="pl-PL" sz="1400" dirty="0"/>
              <a:t> quantum </a:t>
            </a:r>
            <a:r>
              <a:rPr lang="pl-PL" sz="1400" dirty="0" err="1"/>
              <a:t>circuit</a:t>
            </a:r>
            <a:r>
              <a:rPr lang="pl-PL" sz="1400" dirty="0"/>
              <a:t> in </a:t>
            </a:r>
            <a:r>
              <a:rPr lang="en-US" sz="1400" dirty="0"/>
              <a:t>IBM-Q Composer</a:t>
            </a:r>
          </a:p>
        </p:txBody>
      </p:sp>
      <p:sp>
        <p:nvSpPr>
          <p:cNvPr id="8" name="pole tekstowe 7"/>
          <p:cNvSpPr txBox="1"/>
          <p:nvPr/>
        </p:nvSpPr>
        <p:spPr>
          <a:xfrm>
            <a:off x="4403972" y="6545263"/>
            <a:ext cx="6016377" cy="307777"/>
          </a:xfrm>
          <a:prstGeom prst="rect">
            <a:avLst/>
          </a:prstGeom>
          <a:noFill/>
        </p:spPr>
        <p:txBody>
          <a:bodyPr wrap="square" rtlCol="0">
            <a:spAutoFit/>
          </a:bodyPr>
          <a:lstStyle/>
          <a:p>
            <a:pPr algn="ctr"/>
            <a:r>
              <a:rPr lang="pl-PL" sz="1400" dirty="0" err="1"/>
              <a:t>Deutsch-Jozsa</a:t>
            </a:r>
            <a:r>
              <a:rPr lang="pl-PL" sz="1400" dirty="0"/>
              <a:t> quantum </a:t>
            </a:r>
            <a:r>
              <a:rPr lang="pl-PL" sz="1400" dirty="0" err="1"/>
              <a:t>circuit</a:t>
            </a:r>
            <a:r>
              <a:rPr lang="pl-PL" sz="1400" dirty="0"/>
              <a:t> in </a:t>
            </a:r>
            <a:r>
              <a:rPr lang="en-US" sz="1400" dirty="0" err="1"/>
              <a:t>QuIDE</a:t>
            </a:r>
            <a:r>
              <a:rPr lang="en-US" sz="1400" dirty="0"/>
              <a:t> Circuit Designer</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pic>
        <p:nvPicPr>
          <p:cNvPr id="17411" name="Obraz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3001963"/>
            <a:ext cx="310038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Obraz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1350" y="1995859"/>
            <a:ext cx="378142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pole tekstowe 1"/>
          <p:cNvSpPr txBox="1">
            <a:spLocks noChangeArrowheads="1"/>
          </p:cNvSpPr>
          <p:nvPr/>
        </p:nvSpPr>
        <p:spPr bwMode="auto">
          <a:xfrm>
            <a:off x="692150" y="5507038"/>
            <a:ext cx="8464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r>
              <a:rPr lang="en-US" altLang="en-US"/>
              <a:t>The results of executing the Deutsch-Jozsa algorithm </a:t>
            </a:r>
            <a:br>
              <a:rPr lang="en-US" altLang="en-US"/>
            </a:br>
            <a:r>
              <a:rPr lang="en-US" altLang="en-US"/>
              <a:t>from the QuIDE simulator and from the IBM-Q simulator.</a:t>
            </a:r>
          </a:p>
          <a:p>
            <a:pPr algn="just"/>
            <a:r>
              <a:rPr lang="en-US" altLang="en-US"/>
              <a:t>More examples in the thesis.</a:t>
            </a:r>
          </a:p>
        </p:txBody>
      </p:sp>
      <p:sp>
        <p:nvSpPr>
          <p:cNvPr id="17414" name="pole tekstowe 1"/>
          <p:cNvSpPr txBox="1">
            <a:spLocks noChangeArrowheads="1"/>
          </p:cNvSpPr>
          <p:nvPr/>
        </p:nvSpPr>
        <p:spPr bwMode="auto">
          <a:xfrm>
            <a:off x="1017588" y="1185863"/>
            <a:ext cx="8859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Validation of QASM to </a:t>
            </a:r>
            <a:r>
              <a:rPr lang="en-US" altLang="en-US" sz="3200" b="1" dirty="0" err="1"/>
              <a:t>QuIDE</a:t>
            </a:r>
            <a:r>
              <a:rPr lang="en-US" altLang="en-US" sz="3200" b="1" dirty="0"/>
              <a:t> converter (2/3)</a:t>
            </a:r>
            <a:endParaRPr lang="en-US" altLang="en-US" b="1" dirty="0"/>
          </a:p>
        </p:txBody>
      </p:sp>
      <p:sp>
        <p:nvSpPr>
          <p:cNvPr id="2" name="pole tekstowe 1"/>
          <p:cNvSpPr txBox="1"/>
          <p:nvPr/>
        </p:nvSpPr>
        <p:spPr>
          <a:xfrm>
            <a:off x="1858057" y="4620758"/>
            <a:ext cx="1946498" cy="369332"/>
          </a:xfrm>
          <a:prstGeom prst="rect">
            <a:avLst/>
          </a:prstGeom>
          <a:noFill/>
        </p:spPr>
        <p:txBody>
          <a:bodyPr wrap="square" rtlCol="0">
            <a:spAutoFit/>
          </a:bodyPr>
          <a:lstStyle/>
          <a:p>
            <a:pPr algn="ctr"/>
            <a:r>
              <a:rPr lang="en-US" sz="1800" dirty="0" err="1"/>
              <a:t>QuIDE</a:t>
            </a:r>
            <a:r>
              <a:rPr lang="en-US" sz="1800" dirty="0"/>
              <a:t> results</a:t>
            </a:r>
          </a:p>
        </p:txBody>
      </p:sp>
      <p:sp>
        <p:nvSpPr>
          <p:cNvPr id="8" name="pole tekstowe 7"/>
          <p:cNvSpPr txBox="1"/>
          <p:nvPr/>
        </p:nvSpPr>
        <p:spPr>
          <a:xfrm>
            <a:off x="6998813" y="4620758"/>
            <a:ext cx="1946498" cy="369332"/>
          </a:xfrm>
          <a:prstGeom prst="rect">
            <a:avLst/>
          </a:prstGeom>
          <a:noFill/>
        </p:spPr>
        <p:txBody>
          <a:bodyPr wrap="square" rtlCol="0">
            <a:spAutoFit/>
          </a:bodyPr>
          <a:lstStyle/>
          <a:p>
            <a:pPr algn="ctr"/>
            <a:r>
              <a:rPr lang="en-US" sz="1800" dirty="0"/>
              <a:t>IBM-Q results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pic>
        <p:nvPicPr>
          <p:cNvPr id="18435" name="Obraz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8462" y="3501124"/>
            <a:ext cx="416877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Obraz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32" y="1906042"/>
            <a:ext cx="6551612"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pole tekstowe 1"/>
          <p:cNvSpPr txBox="1">
            <a:spLocks noChangeArrowheads="1"/>
          </p:cNvSpPr>
          <p:nvPr/>
        </p:nvSpPr>
        <p:spPr bwMode="auto">
          <a:xfrm>
            <a:off x="398463" y="4283075"/>
            <a:ext cx="54737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r>
              <a:rPr lang="en-US" altLang="en-US"/>
              <a:t>Quantum circuit in the QuIDE's circuit designer tool generated from the C# code that was converted from QASM code of the Deutsch-Jozsa algorithm "stopped" after step 3 of the algorithm.</a:t>
            </a:r>
          </a:p>
        </p:txBody>
      </p:sp>
      <p:sp>
        <p:nvSpPr>
          <p:cNvPr id="18438" name="pole tekstowe 1"/>
          <p:cNvSpPr txBox="1">
            <a:spLocks noChangeArrowheads="1"/>
          </p:cNvSpPr>
          <p:nvPr/>
        </p:nvSpPr>
        <p:spPr bwMode="auto">
          <a:xfrm>
            <a:off x="1017588" y="1185863"/>
            <a:ext cx="8859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Validation of QASM to </a:t>
            </a:r>
            <a:r>
              <a:rPr lang="en-US" altLang="en-US" sz="3200" b="1" dirty="0" err="1"/>
              <a:t>QuIDE</a:t>
            </a:r>
            <a:r>
              <a:rPr lang="en-US" altLang="en-US" sz="3200" b="1" dirty="0"/>
              <a:t> converter (3/3)</a:t>
            </a:r>
            <a:endParaRPr lang="en-US" altLang="en-US" b="1" dirty="0"/>
          </a:p>
        </p:txBody>
      </p:sp>
      <p:sp>
        <p:nvSpPr>
          <p:cNvPr id="2" name="pole tekstowe 1"/>
          <p:cNvSpPr txBox="1"/>
          <p:nvPr/>
        </p:nvSpPr>
        <p:spPr>
          <a:xfrm>
            <a:off x="1955974" y="3490218"/>
            <a:ext cx="4060205" cy="369332"/>
          </a:xfrm>
          <a:prstGeom prst="rect">
            <a:avLst/>
          </a:prstGeom>
          <a:noFill/>
        </p:spPr>
        <p:txBody>
          <a:bodyPr wrap="square" rtlCol="0">
            <a:spAutoFit/>
          </a:bodyPr>
          <a:lstStyle/>
          <a:p>
            <a:pPr algn="ctr"/>
            <a:r>
              <a:rPr lang="en-US" sz="1800" dirty="0" err="1"/>
              <a:t>QuIDE</a:t>
            </a:r>
            <a:r>
              <a:rPr lang="en-US" sz="1800" dirty="0"/>
              <a:t> circuit stopped in the middle</a:t>
            </a:r>
          </a:p>
        </p:txBody>
      </p:sp>
      <p:sp>
        <p:nvSpPr>
          <p:cNvPr id="8" name="pole tekstowe 7"/>
          <p:cNvSpPr txBox="1"/>
          <p:nvPr/>
        </p:nvSpPr>
        <p:spPr>
          <a:xfrm>
            <a:off x="6402746" y="6514553"/>
            <a:ext cx="4060205" cy="646331"/>
          </a:xfrm>
          <a:prstGeom prst="rect">
            <a:avLst/>
          </a:prstGeom>
          <a:noFill/>
        </p:spPr>
        <p:txBody>
          <a:bodyPr wrap="square" rtlCol="0">
            <a:spAutoFit/>
          </a:bodyPr>
          <a:lstStyle/>
          <a:p>
            <a:pPr algn="ctr"/>
            <a:r>
              <a:rPr lang="en-US" sz="1800" dirty="0" err="1"/>
              <a:t>QuIDE</a:t>
            </a:r>
            <a:r>
              <a:rPr lang="en-US" sz="1800" dirty="0"/>
              <a:t> results from the state where the algorithm was stopped</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9459" name="pole tekstowe 1"/>
          <p:cNvSpPr txBox="1">
            <a:spLocks noChangeArrowheads="1"/>
          </p:cNvSpPr>
          <p:nvPr/>
        </p:nvSpPr>
        <p:spPr bwMode="auto">
          <a:xfrm>
            <a:off x="1376363" y="1185863"/>
            <a:ext cx="806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Quantum random walk algorithms (1/</a:t>
            </a:r>
            <a:r>
              <a:rPr lang="pl-PL" altLang="en-US" sz="3200" b="1" dirty="0"/>
              <a:t>5</a:t>
            </a:r>
            <a:r>
              <a:rPr lang="en-US" altLang="en-US" sz="3200" b="1" dirty="0"/>
              <a:t>)</a:t>
            </a:r>
            <a:endParaRPr lang="en-US" altLang="en-US" b="1" dirty="0"/>
          </a:p>
        </p:txBody>
      </p:sp>
      <p:sp>
        <p:nvSpPr>
          <p:cNvPr id="19460" name="pole tekstowe 1"/>
          <p:cNvSpPr txBox="1">
            <a:spLocks noChangeArrowheads="1"/>
          </p:cNvSpPr>
          <p:nvPr/>
        </p:nvSpPr>
        <p:spPr bwMode="auto">
          <a:xfrm>
            <a:off x="587375" y="1978025"/>
            <a:ext cx="95773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buFont typeface="Wingdings" pitchFamily="2" charset="2"/>
              <a:buChar char="§"/>
            </a:pPr>
            <a:r>
              <a:rPr lang="en-US" altLang="en-US" dirty="0"/>
              <a:t>Stochastic process that describes a path derived from a series of random steps on some mathematical space</a:t>
            </a:r>
            <a:r>
              <a:rPr lang="pl-PL" altLang="en-US" dirty="0"/>
              <a:t> [1]</a:t>
            </a:r>
            <a:r>
              <a:rPr lang="en-US" altLang="en-US" dirty="0"/>
              <a:t>. </a:t>
            </a:r>
          </a:p>
          <a:p>
            <a:pPr algn="just">
              <a:buFont typeface="Wingdings" pitchFamily="2" charset="2"/>
              <a:buChar char="§"/>
            </a:pPr>
            <a:r>
              <a:rPr lang="en-US" altLang="en-US" dirty="0"/>
              <a:t>A walker is placed at 0 on a line of integers and a coin is flipped. Depending on which side it lands, the walker moves one unit to the right or one unit to the left.</a:t>
            </a:r>
          </a:p>
        </p:txBody>
      </p:sp>
      <mc:AlternateContent xmlns:mc="http://schemas.openxmlformats.org/markup-compatibility/2006" xmlns:a14="http://schemas.microsoft.com/office/drawing/2010/main">
        <mc:Choice Requires="a14">
          <p:sp>
            <p:nvSpPr>
              <p:cNvPr id="3" name="TextBox 2"/>
              <p:cNvSpPr txBox="1"/>
              <p:nvPr/>
            </p:nvSpPr>
            <p:spPr>
              <a:xfrm>
                <a:off x="620081" y="3994274"/>
                <a:ext cx="9577064" cy="1996059"/>
              </a:xfrm>
              <a:prstGeom prst="rect">
                <a:avLst/>
              </a:prstGeom>
              <a:noFill/>
            </p:spPr>
            <p:txBody>
              <a:bodyPr wrap="square" rtlCol="0">
                <a:spAutoFit/>
              </a:bodyPr>
              <a:lstStyle/>
              <a:p>
                <a:pPr algn="ctr"/>
                <a14:m>
                  <m:oMath xmlns:m="http://schemas.openxmlformats.org/officeDocument/2006/math">
                    <m:d>
                      <m:dPr>
                        <m:begChr m:val=""/>
                        <m:endChr m:val="⟩"/>
                        <m:ctrlPr>
                          <a:rPr lang="en-US" i="1" smtClean="0">
                            <a:latin typeface="Cambria Math" panose="02040503050406030204" pitchFamily="18" charset="0"/>
                          </a:rPr>
                        </m:ctrlPr>
                      </m:dPr>
                      <m:e>
                        <m:r>
                          <a:rPr lang="pl-PL"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𝜓</m:t>
                        </m:r>
                      </m:e>
                    </m:d>
                    <m:r>
                      <a:rPr lang="pl-PL" b="0" i="1" smtClean="0">
                        <a:latin typeface="Cambria Math" panose="02040503050406030204" pitchFamily="18" charset="0"/>
                      </a:rPr>
                      <m:t>=</m:t>
                    </m:r>
                    <m:nary>
                      <m:naryPr>
                        <m:chr m:val="∑"/>
                        <m:supHide m:val="on"/>
                        <m:ctrlPr>
                          <a:rPr lang="pl-PL" b="0" i="1" smtClean="0">
                            <a:latin typeface="Cambria Math" panose="02040503050406030204" pitchFamily="18" charset="0"/>
                          </a:rPr>
                        </m:ctrlPr>
                      </m:naryPr>
                      <m:sub>
                        <m:r>
                          <m:rPr>
                            <m:brk m:alnAt="7"/>
                          </m:rPr>
                          <a:rPr lang="pl-PL" b="0" i="1" smtClean="0">
                            <a:latin typeface="Cambria Math" panose="02040503050406030204" pitchFamily="18" charset="0"/>
                          </a:rPr>
                          <m:t>𝑘</m:t>
                        </m:r>
                      </m:sub>
                      <m:sup/>
                      <m:e>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𝑎</m:t>
                            </m:r>
                          </m:e>
                          <m:sub>
                            <m:r>
                              <a:rPr lang="pl-PL" b="0" i="1" smtClean="0">
                                <a:latin typeface="Cambria Math" panose="02040503050406030204" pitchFamily="18" charset="0"/>
                              </a:rPr>
                              <m:t>𝑘</m:t>
                            </m:r>
                          </m:sub>
                        </m:sSub>
                        <m:sSub>
                          <m:sSubPr>
                            <m:ctrlPr>
                              <a:rPr lang="pl-PL" b="0" i="1" smtClean="0">
                                <a:latin typeface="Cambria Math" panose="02040503050406030204" pitchFamily="18" charset="0"/>
                              </a:rPr>
                            </m:ctrlPr>
                          </m:sSubPr>
                          <m:e>
                            <m:d>
                              <m:dPr>
                                <m:begChr m:val=""/>
                                <m:endChr m:val="⟩"/>
                                <m:ctrlPr>
                                  <a:rPr lang="pl-PL" b="0" i="1" smtClean="0">
                                    <a:latin typeface="Cambria Math" panose="02040503050406030204" pitchFamily="18" charset="0"/>
                                  </a:rPr>
                                </m:ctrlPr>
                              </m:dPr>
                              <m:e>
                                <m:r>
                                  <a:rPr lang="pl-PL" b="0" i="1" smtClean="0">
                                    <a:latin typeface="Cambria Math" panose="02040503050406030204" pitchFamily="18" charset="0"/>
                                  </a:rPr>
                                  <m:t>|0</m:t>
                                </m:r>
                              </m:e>
                            </m:d>
                          </m:e>
                          <m:sub>
                            <m:r>
                              <a:rPr lang="pl-PL" b="0" i="1" smtClean="0">
                                <a:latin typeface="Cambria Math" panose="02040503050406030204" pitchFamily="18" charset="0"/>
                              </a:rPr>
                              <m:t>𝑐</m:t>
                            </m:r>
                          </m:sub>
                        </m:sSub>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r>
                              <a:rPr lang="pl-PL" b="0" i="1" smtClean="0">
                                <a:latin typeface="Cambria Math" panose="02040503050406030204" pitchFamily="18" charset="0"/>
                              </a:rPr>
                              <m:t>𝑏</m:t>
                            </m:r>
                          </m:e>
                          <m:sub>
                            <m:r>
                              <a:rPr lang="pl-PL" b="0" i="1" smtClean="0">
                                <a:latin typeface="Cambria Math" panose="02040503050406030204" pitchFamily="18" charset="0"/>
                              </a:rPr>
                              <m:t>𝑘</m:t>
                            </m:r>
                          </m:sub>
                        </m:sSub>
                        <m:sSub>
                          <m:sSubPr>
                            <m:ctrlPr>
                              <a:rPr lang="pl-PL" b="0" i="1" smtClean="0">
                                <a:latin typeface="Cambria Math" panose="02040503050406030204" pitchFamily="18" charset="0"/>
                              </a:rPr>
                            </m:ctrlPr>
                          </m:sSubPr>
                          <m:e>
                            <m:d>
                              <m:dPr>
                                <m:begChr m:val=""/>
                                <m:endChr m:val="⟩"/>
                                <m:ctrlPr>
                                  <a:rPr lang="pl-PL" b="0" i="1" smtClean="0">
                                    <a:latin typeface="Cambria Math" panose="02040503050406030204" pitchFamily="18" charset="0"/>
                                  </a:rPr>
                                </m:ctrlPr>
                              </m:dPr>
                              <m:e>
                                <m:r>
                                  <a:rPr lang="pl-PL" b="0" i="1" smtClean="0">
                                    <a:latin typeface="Cambria Math" panose="02040503050406030204" pitchFamily="18" charset="0"/>
                                  </a:rPr>
                                  <m:t>|1</m:t>
                                </m:r>
                              </m:e>
                            </m:d>
                          </m:e>
                          <m:sub>
                            <m:r>
                              <a:rPr lang="pl-PL" b="0" i="1" smtClean="0">
                                <a:latin typeface="Cambria Math" panose="02040503050406030204" pitchFamily="18" charset="0"/>
                              </a:rPr>
                              <m:t>𝑐</m:t>
                            </m:r>
                          </m:sub>
                        </m:sSub>
                        <m:r>
                          <a:rPr lang="pl-PL" b="0" i="1" smtClean="0">
                            <a:latin typeface="Cambria Math" panose="02040503050406030204" pitchFamily="18" charset="0"/>
                          </a:rPr>
                          <m:t>]</m:t>
                        </m:r>
                        <m:sSub>
                          <m:sSubPr>
                            <m:ctrlPr>
                              <a:rPr lang="pl-PL" b="0" i="1" smtClean="0">
                                <a:latin typeface="Cambria Math" panose="02040503050406030204" pitchFamily="18" charset="0"/>
                              </a:rPr>
                            </m:ctrlPr>
                          </m:sSubPr>
                          <m:e>
                            <m:d>
                              <m:dPr>
                                <m:begChr m:val=""/>
                                <m:endChr m:val="⟩"/>
                                <m:ctrlPr>
                                  <a:rPr lang="pl-PL" b="0" i="1" smtClean="0">
                                    <a:latin typeface="Cambria Math" panose="02040503050406030204" pitchFamily="18" charset="0"/>
                                  </a:rPr>
                                </m:ctrlPr>
                              </m:dPr>
                              <m:e>
                                <m:r>
                                  <a:rPr lang="pl-PL" b="0" i="1" smtClean="0">
                                    <a:latin typeface="Cambria Math" panose="02040503050406030204" pitchFamily="18" charset="0"/>
                                  </a:rPr>
                                  <m:t>|</m:t>
                                </m:r>
                                <m:r>
                                  <a:rPr lang="pl-PL" b="0" i="1" smtClean="0">
                                    <a:latin typeface="Cambria Math" panose="02040503050406030204" pitchFamily="18" charset="0"/>
                                  </a:rPr>
                                  <m:t>𝑘</m:t>
                                </m:r>
                              </m:e>
                            </m:d>
                          </m:e>
                          <m:sub>
                            <m:r>
                              <a:rPr lang="pl-PL" b="0" i="1" smtClean="0">
                                <a:latin typeface="Cambria Math" panose="02040503050406030204" pitchFamily="18" charset="0"/>
                              </a:rPr>
                              <m:t>𝑝</m:t>
                            </m:r>
                          </m:sub>
                        </m:sSub>
                      </m:e>
                    </m:nary>
                  </m:oMath>
                </a14:m>
                <a:r>
                  <a:rPr lang="pl-PL" b="0" dirty="0"/>
                  <a:t>,</a:t>
                </a:r>
              </a:p>
              <a:p>
                <a:pPr algn="ctr"/>
                <a:endParaRPr lang="pl-PL" dirty="0"/>
              </a:p>
              <a:p>
                <a:r>
                  <a:rPr lang="pl-PL" dirty="0" err="1"/>
                  <a:t>where</a:t>
                </a:r>
                <a:r>
                  <a:rPr lang="pl-PL" dirty="0"/>
                  <a:t> </a:t>
                </a:r>
              </a:p>
              <a:p>
                <a14:m>
                  <m:oMath xmlns:m="http://schemas.openxmlformats.org/officeDocument/2006/math">
                    <m:sSub>
                      <m:sSubPr>
                        <m:ctrlPr>
                          <a:rPr lang="pl-PL" b="0" i="1" smtClean="0">
                            <a:latin typeface="Cambria Math" panose="02040503050406030204" pitchFamily="18" charset="0"/>
                          </a:rPr>
                        </m:ctrlPr>
                      </m:sSubPr>
                      <m:e>
                        <m:d>
                          <m:dPr>
                            <m:begChr m:val=""/>
                            <m:endChr m:val="⟩"/>
                            <m:ctrlPr>
                              <a:rPr lang="pl-PL" b="0" i="1" smtClean="0">
                                <a:latin typeface="Cambria Math" panose="02040503050406030204" pitchFamily="18" charset="0"/>
                              </a:rPr>
                            </m:ctrlPr>
                          </m:dPr>
                          <m:e>
                            <m:r>
                              <a:rPr lang="pl-PL" b="0" i="1" smtClean="0">
                                <a:latin typeface="Cambria Math" panose="02040503050406030204" pitchFamily="18" charset="0"/>
                              </a:rPr>
                              <m:t>  |0</m:t>
                            </m:r>
                          </m:e>
                        </m:d>
                      </m:e>
                      <m:sub>
                        <m:r>
                          <a:rPr lang="pl-PL" b="0" i="1" smtClean="0">
                            <a:latin typeface="Cambria Math" panose="02040503050406030204" pitchFamily="18" charset="0"/>
                          </a:rPr>
                          <m:t>𝑐</m:t>
                        </m:r>
                      </m:sub>
                    </m:sSub>
                    <m:r>
                      <a:rPr lang="pl-PL" b="0" i="1" smtClean="0">
                        <a:latin typeface="Cambria Math" panose="02040503050406030204" pitchFamily="18" charset="0"/>
                      </a:rPr>
                      <m:t>,</m:t>
                    </m:r>
                    <m:sSub>
                      <m:sSubPr>
                        <m:ctrlPr>
                          <a:rPr lang="pl-PL" i="1">
                            <a:latin typeface="Cambria Math" panose="02040503050406030204" pitchFamily="18" charset="0"/>
                          </a:rPr>
                        </m:ctrlPr>
                      </m:sSubPr>
                      <m:e>
                        <m:d>
                          <m:dPr>
                            <m:begChr m:val=""/>
                            <m:endChr m:val="⟩"/>
                            <m:ctrlPr>
                              <a:rPr lang="pl-PL" i="1">
                                <a:latin typeface="Cambria Math" panose="02040503050406030204" pitchFamily="18" charset="0"/>
                              </a:rPr>
                            </m:ctrlPr>
                          </m:dPr>
                          <m:e>
                            <m:r>
                              <a:rPr lang="pl-PL" i="1">
                                <a:latin typeface="Cambria Math" panose="02040503050406030204" pitchFamily="18" charset="0"/>
                              </a:rPr>
                              <m:t>|</m:t>
                            </m:r>
                            <m:r>
                              <a:rPr lang="pl-PL" b="0" i="1" smtClean="0">
                                <a:latin typeface="Cambria Math" panose="02040503050406030204" pitchFamily="18" charset="0"/>
                              </a:rPr>
                              <m:t>1</m:t>
                            </m:r>
                          </m:e>
                        </m:d>
                      </m:e>
                      <m:sub>
                        <m:r>
                          <a:rPr lang="pl-PL" i="1">
                            <a:latin typeface="Cambria Math" panose="02040503050406030204" pitchFamily="18" charset="0"/>
                          </a:rPr>
                          <m:t>𝑐</m:t>
                        </m:r>
                      </m:sub>
                    </m:sSub>
                  </m:oMath>
                </a14:m>
                <a:r>
                  <a:rPr lang="pl-PL" dirty="0"/>
                  <a:t> are the </a:t>
                </a:r>
                <a:r>
                  <a:rPr lang="pl-PL" dirty="0" err="1"/>
                  <a:t>coin</a:t>
                </a:r>
                <a:r>
                  <a:rPr lang="pl-PL" dirty="0"/>
                  <a:t> </a:t>
                </a:r>
                <a:r>
                  <a:rPr lang="pl-PL" dirty="0" err="1"/>
                  <a:t>state</a:t>
                </a:r>
                <a:r>
                  <a:rPr lang="pl-PL" dirty="0"/>
                  <a:t> </a:t>
                </a:r>
                <a:r>
                  <a:rPr lang="pl-PL" dirty="0" err="1"/>
                  <a:t>components</a:t>
                </a:r>
                <a:r>
                  <a:rPr lang="pl-PL" dirty="0"/>
                  <a:t>,</a:t>
                </a:r>
              </a:p>
              <a:p>
                <a:r>
                  <a:rPr lang="pl-PL" dirty="0"/>
                  <a:t> </a:t>
                </a:r>
                <a14:m>
                  <m:oMath xmlns:m="http://schemas.openxmlformats.org/officeDocument/2006/math">
                    <m:sSub>
                      <m:sSubPr>
                        <m:ctrlPr>
                          <a:rPr lang="pl-PL" i="1" smtClean="0">
                            <a:latin typeface="Cambria Math" panose="02040503050406030204" pitchFamily="18" charset="0"/>
                          </a:rPr>
                        </m:ctrlPr>
                      </m:sSubPr>
                      <m:e>
                        <m:d>
                          <m:dPr>
                            <m:begChr m:val=""/>
                            <m:endChr m:val="⟩"/>
                            <m:ctrlPr>
                              <a:rPr lang="pl-PL" i="1" smtClean="0">
                                <a:latin typeface="Cambria Math" panose="02040503050406030204" pitchFamily="18" charset="0"/>
                              </a:rPr>
                            </m:ctrlPr>
                          </m:dPr>
                          <m:e>
                            <m:r>
                              <a:rPr lang="pl-PL" b="0" i="1" smtClean="0">
                                <a:latin typeface="Cambria Math" panose="02040503050406030204" pitchFamily="18" charset="0"/>
                              </a:rPr>
                              <m:t>|</m:t>
                            </m:r>
                            <m:r>
                              <a:rPr lang="pl-PL" b="0" i="1" smtClean="0">
                                <a:latin typeface="Cambria Math" panose="02040503050406030204" pitchFamily="18" charset="0"/>
                              </a:rPr>
                              <m:t>𝑘</m:t>
                            </m:r>
                          </m:e>
                        </m:d>
                      </m:e>
                      <m:sub>
                        <m:r>
                          <a:rPr lang="pl-PL" b="0" i="1" smtClean="0">
                            <a:latin typeface="Cambria Math" panose="02040503050406030204" pitchFamily="18" charset="0"/>
                          </a:rPr>
                          <m:t>𝑝</m:t>
                        </m:r>
                      </m:sub>
                    </m:sSub>
                  </m:oMath>
                </a14:m>
                <a:r>
                  <a:rPr lang="pl-PL" dirty="0"/>
                  <a:t> are the </a:t>
                </a:r>
                <a:r>
                  <a:rPr lang="pl-PL" dirty="0" err="1"/>
                  <a:t>walker</a:t>
                </a:r>
                <a:r>
                  <a:rPr lang="pl-PL" dirty="0"/>
                  <a:t> </a:t>
                </a:r>
                <a:r>
                  <a:rPr lang="pl-PL" dirty="0" err="1"/>
                  <a:t>state</a:t>
                </a:r>
                <a:r>
                  <a:rPr lang="pl-PL" dirty="0"/>
                  <a:t> </a:t>
                </a:r>
                <a:r>
                  <a:rPr lang="pl-PL" dirty="0" err="1"/>
                  <a:t>components</a:t>
                </a:r>
                <a:r>
                  <a:rPr lang="pl-PL" dirty="0"/>
                  <a:t>.</a:t>
                </a: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620081" y="3994274"/>
                <a:ext cx="9577064" cy="1996059"/>
              </a:xfrm>
              <a:prstGeom prst="rect">
                <a:avLst/>
              </a:prstGeom>
              <a:blipFill rotWithShape="0">
                <a:blip r:embed="rId3"/>
                <a:stretch>
                  <a:fillRect l="-1209" t="-29878" b="-42988"/>
                </a:stretch>
              </a:blipFill>
            </p:spPr>
            <p:txBody>
              <a:bodyPr/>
              <a:lstStyle/>
              <a:p>
                <a:r>
                  <a:rPr lang="pl-PL">
                    <a:noFill/>
                  </a:rPr>
                  <a:t> </a:t>
                </a:r>
              </a:p>
            </p:txBody>
          </p:sp>
        </mc:Fallback>
      </mc:AlternateContent>
      <p:sp>
        <p:nvSpPr>
          <p:cNvPr id="6" name="pole tekstowe 5"/>
          <p:cNvSpPr txBox="1"/>
          <p:nvPr/>
        </p:nvSpPr>
        <p:spPr>
          <a:xfrm>
            <a:off x="508303" y="6483455"/>
            <a:ext cx="9652694" cy="523220"/>
          </a:xfrm>
          <a:prstGeom prst="rect">
            <a:avLst/>
          </a:prstGeom>
          <a:noFill/>
        </p:spPr>
        <p:txBody>
          <a:bodyPr wrap="square" rtlCol="0">
            <a:spAutoFit/>
          </a:bodyPr>
          <a:lstStyle/>
          <a:p>
            <a:pPr algn="just"/>
            <a:r>
              <a:rPr lang="en-US" sz="1400" dirty="0"/>
              <a:t>[1] </a:t>
            </a:r>
            <a:r>
              <a:rPr lang="en-US" sz="1400" dirty="0" err="1"/>
              <a:t>Radhakrishnan</a:t>
            </a:r>
            <a:r>
              <a:rPr lang="en-US" sz="1400" dirty="0"/>
              <a:t> </a:t>
            </a:r>
            <a:r>
              <a:rPr lang="en-US" sz="1400" dirty="0" err="1"/>
              <a:t>Balu</a:t>
            </a:r>
            <a:r>
              <a:rPr lang="en-US" sz="1400" dirty="0"/>
              <a:t>, Daniel Castillo, and George </a:t>
            </a:r>
            <a:r>
              <a:rPr lang="en-US" sz="1400" dirty="0" err="1"/>
              <a:t>Siopsis</a:t>
            </a:r>
            <a:r>
              <a:rPr lang="en-US" sz="1400" dirty="0"/>
              <a:t>. “Physical realization of topological quantum walks on IBM-Q and beyond”. Quantum Science and Technology 3.3</a:t>
            </a:r>
            <a:r>
              <a:rPr lang="pl-PL" sz="1400" dirty="0"/>
              <a:t>, </a:t>
            </a:r>
            <a:r>
              <a:rPr lang="en-US" sz="1400" dirty="0"/>
              <a:t>2018, p. 035001</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9459" name="pole tekstowe 1"/>
          <p:cNvSpPr txBox="1">
            <a:spLocks noChangeArrowheads="1"/>
          </p:cNvSpPr>
          <p:nvPr/>
        </p:nvSpPr>
        <p:spPr bwMode="auto">
          <a:xfrm>
            <a:off x="1376363" y="1185863"/>
            <a:ext cx="806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Quantum random walk algorithms (</a:t>
            </a:r>
            <a:r>
              <a:rPr lang="pl-PL" altLang="en-US" sz="3200" b="1" dirty="0"/>
              <a:t>2/5</a:t>
            </a:r>
            <a:r>
              <a:rPr lang="en-US" altLang="en-US" sz="3200" b="1" dirty="0"/>
              <a:t>)</a:t>
            </a:r>
            <a:endParaRPr lang="en-US" altLang="en-US" b="1" dirty="0"/>
          </a:p>
        </p:txBody>
      </p:sp>
      <p:sp>
        <p:nvSpPr>
          <p:cNvPr id="19460" name="pole tekstowe 1"/>
          <p:cNvSpPr txBox="1">
            <a:spLocks noChangeArrowheads="1"/>
          </p:cNvSpPr>
          <p:nvPr/>
        </p:nvSpPr>
        <p:spPr bwMode="auto">
          <a:xfrm>
            <a:off x="587375" y="1978025"/>
            <a:ext cx="95773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buFont typeface="Wingdings" pitchFamily="2" charset="2"/>
              <a:buChar char="§"/>
            </a:pPr>
            <a:r>
              <a:rPr lang="en-US" altLang="en-US" dirty="0"/>
              <a:t>Stochastic process that describes a path derived from a series of random steps on some mathematical space. </a:t>
            </a:r>
          </a:p>
          <a:p>
            <a:pPr algn="just">
              <a:buFont typeface="Wingdings" pitchFamily="2" charset="2"/>
              <a:buChar char="§"/>
            </a:pPr>
            <a:r>
              <a:rPr lang="en-US" altLang="en-US" dirty="0"/>
              <a:t>A walker is placed at 0 on a line of integers and a coin is flipped. Depending on which side it lands, the walker moves one unit to the right or one unit to the left.</a:t>
            </a:r>
          </a:p>
          <a:p>
            <a:pPr algn="just">
              <a:buFont typeface="Wingdings" pitchFamily="2" charset="2"/>
              <a:buChar char="§"/>
            </a:pPr>
            <a:r>
              <a:rPr lang="en-US" altLang="en-US" dirty="0"/>
              <a:t> [1].</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069" y="4461612"/>
            <a:ext cx="9793088" cy="1174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pole tekstowe 1"/>
          <p:cNvSpPr txBox="1"/>
          <p:nvPr/>
        </p:nvSpPr>
        <p:spPr>
          <a:xfrm>
            <a:off x="512069" y="5866482"/>
            <a:ext cx="9652694" cy="923330"/>
          </a:xfrm>
          <a:prstGeom prst="rect">
            <a:avLst/>
          </a:prstGeom>
          <a:noFill/>
        </p:spPr>
        <p:txBody>
          <a:bodyPr wrap="square" rtlCol="0">
            <a:spAutoFit/>
          </a:bodyPr>
          <a:lstStyle/>
          <a:p>
            <a:pPr algn="just"/>
            <a:r>
              <a:rPr lang="en-US" sz="1800" dirty="0"/>
              <a:t>[1] </a:t>
            </a:r>
            <a:r>
              <a:rPr lang="en-US" sz="1800" dirty="0" err="1"/>
              <a:t>Radhakrishnan</a:t>
            </a:r>
            <a:r>
              <a:rPr lang="en-US" sz="1800" dirty="0"/>
              <a:t> </a:t>
            </a:r>
            <a:r>
              <a:rPr lang="en-US" sz="1800" dirty="0" err="1"/>
              <a:t>Balu</a:t>
            </a:r>
            <a:r>
              <a:rPr lang="en-US" sz="1800" dirty="0"/>
              <a:t>, Daniel Castillo, and George </a:t>
            </a:r>
            <a:r>
              <a:rPr lang="en-US" sz="1800" dirty="0" err="1"/>
              <a:t>Siopsis</a:t>
            </a:r>
            <a:r>
              <a:rPr lang="en-US" sz="1800" dirty="0"/>
              <a:t>. “Physical realization of topological quantum walks on IBM-Q and beyond”. Quantum Science and Technology 3.3</a:t>
            </a:r>
          </a:p>
          <a:p>
            <a:pPr algn="just"/>
            <a:r>
              <a:rPr lang="en-US" sz="1800" dirty="0"/>
              <a:t>(2018), p. 035001. http://stacks.iop.org/2058-9565/3/i=3/a=035001.</a:t>
            </a:r>
          </a:p>
        </p:txBody>
      </p:sp>
    </p:spTree>
    <p:extLst>
      <p:ext uri="{BB962C8B-B14F-4D97-AF65-F5344CB8AC3E}">
        <p14:creationId xmlns:p14="http://schemas.microsoft.com/office/powerpoint/2010/main" val="25824709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3075" name="pole tekstowe 1"/>
          <p:cNvSpPr txBox="1">
            <a:spLocks noChangeArrowheads="1"/>
          </p:cNvSpPr>
          <p:nvPr/>
        </p:nvSpPr>
        <p:spPr bwMode="auto">
          <a:xfrm>
            <a:off x="3036888" y="1243013"/>
            <a:ext cx="460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Outline</a:t>
            </a:r>
            <a:endParaRPr lang="en-US" altLang="en-US" b="1"/>
          </a:p>
        </p:txBody>
      </p:sp>
      <p:sp>
        <p:nvSpPr>
          <p:cNvPr id="3076" name="pole tekstowe 3"/>
          <p:cNvSpPr txBox="1">
            <a:spLocks noChangeArrowheads="1"/>
          </p:cNvSpPr>
          <p:nvPr/>
        </p:nvSpPr>
        <p:spPr bwMode="auto">
          <a:xfrm>
            <a:off x="660400" y="1928813"/>
            <a:ext cx="93599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buFont typeface="Wingdings" pitchFamily="2" charset="2"/>
              <a:buChar char="§"/>
            </a:pPr>
            <a:r>
              <a:rPr lang="en-US" altLang="en-US" sz="3200" dirty="0"/>
              <a:t>Motivation</a:t>
            </a:r>
            <a:r>
              <a:rPr lang="pl-PL" altLang="en-US" sz="3200" dirty="0"/>
              <a:t> and o</a:t>
            </a:r>
            <a:r>
              <a:rPr lang="en-US" altLang="en-US" sz="3200" dirty="0" err="1"/>
              <a:t>bjectives</a:t>
            </a:r>
            <a:endParaRPr lang="en-US" altLang="en-US" sz="3200" dirty="0"/>
          </a:p>
          <a:p>
            <a:pPr>
              <a:buFont typeface="Wingdings" pitchFamily="2" charset="2"/>
              <a:buChar char="§"/>
            </a:pPr>
            <a:r>
              <a:rPr lang="en-US" altLang="en-US" sz="3200" dirty="0"/>
              <a:t>Related work</a:t>
            </a:r>
          </a:p>
          <a:p>
            <a:pPr>
              <a:buFont typeface="Wingdings" pitchFamily="2" charset="2"/>
              <a:buChar char="§"/>
            </a:pPr>
            <a:r>
              <a:rPr lang="en-US" altLang="en-US" sz="3200" dirty="0"/>
              <a:t>Hardware of quantum computers</a:t>
            </a:r>
          </a:p>
          <a:p>
            <a:pPr>
              <a:buFont typeface="Wingdings" pitchFamily="2" charset="2"/>
              <a:buChar char="§"/>
            </a:pPr>
            <a:r>
              <a:rPr lang="en-US" altLang="en-US" sz="3200" dirty="0"/>
              <a:t>IBM-Q </a:t>
            </a:r>
            <a:r>
              <a:rPr lang="pl-PL" altLang="en-US" sz="3200" dirty="0"/>
              <a:t>devices and s</a:t>
            </a:r>
            <a:r>
              <a:rPr lang="en-US" altLang="en-US" sz="3200" dirty="0" err="1"/>
              <a:t>oftware</a:t>
            </a:r>
            <a:r>
              <a:rPr lang="en-US" altLang="en-US" sz="3200" dirty="0"/>
              <a:t> </a:t>
            </a:r>
            <a:r>
              <a:rPr lang="en-US" altLang="en-US" sz="3200" dirty="0" err="1"/>
              <a:t>environmen</a:t>
            </a:r>
            <a:r>
              <a:rPr lang="pl-PL" altLang="en-US" sz="3200" dirty="0"/>
              <a:t>t</a:t>
            </a:r>
            <a:endParaRPr lang="en-US" altLang="en-US" sz="3200" dirty="0"/>
          </a:p>
          <a:p>
            <a:pPr>
              <a:buFont typeface="Wingdings" pitchFamily="2" charset="2"/>
              <a:buChar char="§"/>
            </a:pPr>
            <a:r>
              <a:rPr lang="en-US" altLang="en-US" sz="3200" dirty="0"/>
              <a:t>QASM to the </a:t>
            </a:r>
            <a:r>
              <a:rPr lang="en-US" altLang="en-US" sz="3200" dirty="0" err="1"/>
              <a:t>QuIDE</a:t>
            </a:r>
            <a:r>
              <a:rPr lang="en-US" altLang="en-US" sz="3200" dirty="0"/>
              <a:t> converter</a:t>
            </a:r>
          </a:p>
          <a:p>
            <a:pPr>
              <a:buFont typeface="Wingdings" pitchFamily="2" charset="2"/>
              <a:buChar char="§"/>
            </a:pPr>
            <a:r>
              <a:rPr lang="en-US" altLang="en-US" sz="3200" dirty="0"/>
              <a:t>Implementation of a quantum walk algorithm</a:t>
            </a:r>
          </a:p>
          <a:p>
            <a:pPr>
              <a:buFont typeface="Wingdings" pitchFamily="2" charset="2"/>
              <a:buChar char="§"/>
            </a:pPr>
            <a:r>
              <a:rPr lang="en-US" altLang="en-US" sz="3200" dirty="0"/>
              <a:t>Summary</a:t>
            </a:r>
            <a:r>
              <a:rPr lang="pl-PL" altLang="en-US" sz="3200" dirty="0"/>
              <a:t> and f</a:t>
            </a:r>
            <a:r>
              <a:rPr lang="en-US" altLang="en-US" sz="3200" dirty="0" err="1"/>
              <a:t>uture</a:t>
            </a:r>
            <a:r>
              <a:rPr lang="en-US" altLang="en-US" sz="3200" dirty="0"/>
              <a:t> work</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9459" name="pole tekstowe 1"/>
          <p:cNvSpPr txBox="1">
            <a:spLocks noChangeArrowheads="1"/>
          </p:cNvSpPr>
          <p:nvPr/>
        </p:nvSpPr>
        <p:spPr bwMode="auto">
          <a:xfrm>
            <a:off x="1376363" y="1185863"/>
            <a:ext cx="806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Quantum random walk algorithms (</a:t>
            </a:r>
            <a:r>
              <a:rPr lang="pl-PL" altLang="en-US" sz="3200" b="1" dirty="0"/>
              <a:t>3/5</a:t>
            </a:r>
            <a:r>
              <a:rPr lang="en-US" altLang="en-US" sz="3200" b="1" dirty="0"/>
              <a:t>)</a:t>
            </a:r>
            <a:endParaRPr lang="en-US" altLang="en-US" b="1" dirty="0"/>
          </a:p>
        </p:txBody>
      </p:sp>
      <p:sp>
        <p:nvSpPr>
          <p:cNvPr id="19460" name="pole tekstowe 1"/>
          <p:cNvSpPr txBox="1">
            <a:spLocks noChangeArrowheads="1"/>
          </p:cNvSpPr>
          <p:nvPr/>
        </p:nvSpPr>
        <p:spPr bwMode="auto">
          <a:xfrm>
            <a:off x="83766" y="2492170"/>
            <a:ext cx="95773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marL="0" indent="0" algn="ctr"/>
            <a:r>
              <a:rPr lang="pl-PL" altLang="en-US" dirty="0"/>
              <a:t> Basic </a:t>
            </a:r>
            <a:r>
              <a:rPr lang="pl-PL" altLang="en-US" dirty="0" err="1"/>
              <a:t>gates</a:t>
            </a:r>
            <a:r>
              <a:rPr lang="pl-PL" altLang="en-US" dirty="0"/>
              <a:t> </a:t>
            </a:r>
            <a:endParaRPr lang="en-US" altLang="en-US" dirty="0"/>
          </a:p>
        </p:txBody>
      </p:sp>
      <p:pic>
        <p:nvPicPr>
          <p:cNvPr id="2" name="Picture 1"/>
          <p:cNvPicPr>
            <a:picLocks noChangeAspect="1"/>
          </p:cNvPicPr>
          <p:nvPr/>
        </p:nvPicPr>
        <p:blipFill>
          <a:blip r:embed="rId3"/>
          <a:stretch>
            <a:fillRect/>
          </a:stretch>
        </p:blipFill>
        <p:spPr>
          <a:xfrm>
            <a:off x="1004094" y="3526979"/>
            <a:ext cx="2335212" cy="1812287"/>
          </a:xfrm>
          <a:prstGeom prst="rect">
            <a:avLst/>
          </a:prstGeom>
        </p:spPr>
      </p:pic>
      <p:pic>
        <p:nvPicPr>
          <p:cNvPr id="3" name="Picture 2"/>
          <p:cNvPicPr>
            <a:picLocks noChangeAspect="1"/>
          </p:cNvPicPr>
          <p:nvPr/>
        </p:nvPicPr>
        <p:blipFill>
          <a:blip r:embed="rId4"/>
          <a:stretch>
            <a:fillRect/>
          </a:stretch>
        </p:blipFill>
        <p:spPr>
          <a:xfrm>
            <a:off x="4548262" y="3519947"/>
            <a:ext cx="5767764" cy="1812287"/>
          </a:xfrm>
          <a:prstGeom prst="rect">
            <a:avLst/>
          </a:prstGeom>
        </p:spPr>
      </p:pic>
      <p:sp>
        <p:nvSpPr>
          <p:cNvPr id="5" name="TextBox 4"/>
          <p:cNvSpPr txBox="1"/>
          <p:nvPr/>
        </p:nvSpPr>
        <p:spPr>
          <a:xfrm>
            <a:off x="1241262" y="5757621"/>
            <a:ext cx="1440160" cy="307777"/>
          </a:xfrm>
          <a:prstGeom prst="rect">
            <a:avLst/>
          </a:prstGeom>
          <a:noFill/>
        </p:spPr>
        <p:txBody>
          <a:bodyPr wrap="square" rtlCol="0">
            <a:spAutoFit/>
          </a:bodyPr>
          <a:lstStyle/>
          <a:p>
            <a:r>
              <a:rPr lang="pl-PL" sz="1400" dirty="0" err="1"/>
              <a:t>Increment</a:t>
            </a:r>
            <a:r>
              <a:rPr lang="pl-PL" sz="1400" dirty="0"/>
              <a:t> </a:t>
            </a:r>
            <a:r>
              <a:rPr lang="pl-PL" sz="1400" dirty="0" err="1"/>
              <a:t>gate</a:t>
            </a:r>
            <a:endParaRPr lang="en-US" sz="1400" dirty="0"/>
          </a:p>
        </p:txBody>
      </p:sp>
      <p:sp>
        <p:nvSpPr>
          <p:cNvPr id="9" name="TextBox 8"/>
          <p:cNvSpPr txBox="1"/>
          <p:nvPr/>
        </p:nvSpPr>
        <p:spPr>
          <a:xfrm>
            <a:off x="6420470" y="5757620"/>
            <a:ext cx="1584176" cy="307777"/>
          </a:xfrm>
          <a:prstGeom prst="rect">
            <a:avLst/>
          </a:prstGeom>
          <a:noFill/>
        </p:spPr>
        <p:txBody>
          <a:bodyPr wrap="square" rtlCol="0">
            <a:spAutoFit/>
          </a:bodyPr>
          <a:lstStyle/>
          <a:p>
            <a:r>
              <a:rPr lang="pl-PL" sz="1400" dirty="0" err="1"/>
              <a:t>Decrement</a:t>
            </a:r>
            <a:r>
              <a:rPr lang="pl-PL" sz="1400" dirty="0"/>
              <a:t> </a:t>
            </a:r>
            <a:r>
              <a:rPr lang="pl-PL" sz="1400" dirty="0" err="1"/>
              <a:t>gate</a:t>
            </a:r>
            <a:endParaRPr lang="en-US" sz="1400" dirty="0"/>
          </a:p>
        </p:txBody>
      </p:sp>
    </p:spTree>
    <p:extLst>
      <p:ext uri="{BB962C8B-B14F-4D97-AF65-F5344CB8AC3E}">
        <p14:creationId xmlns:p14="http://schemas.microsoft.com/office/powerpoint/2010/main" val="406020833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9459" name="pole tekstowe 1"/>
          <p:cNvSpPr txBox="1">
            <a:spLocks noChangeArrowheads="1"/>
          </p:cNvSpPr>
          <p:nvPr/>
        </p:nvSpPr>
        <p:spPr bwMode="auto">
          <a:xfrm>
            <a:off x="1376363" y="1185863"/>
            <a:ext cx="806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Quantum random walk algorithms (</a:t>
            </a:r>
            <a:r>
              <a:rPr lang="pl-PL" altLang="en-US" sz="3200" b="1" dirty="0"/>
              <a:t>4/5</a:t>
            </a:r>
            <a:r>
              <a:rPr lang="en-US" altLang="en-US" sz="3200" b="1" dirty="0"/>
              <a:t>)</a:t>
            </a:r>
            <a:endParaRPr lang="en-US" altLang="en-US" b="1" dirty="0"/>
          </a:p>
        </p:txBody>
      </p:sp>
      <p:sp>
        <p:nvSpPr>
          <p:cNvPr id="19460" name="pole tekstowe 1"/>
          <p:cNvSpPr txBox="1">
            <a:spLocks noChangeArrowheads="1"/>
          </p:cNvSpPr>
          <p:nvPr/>
        </p:nvSpPr>
        <p:spPr bwMode="auto">
          <a:xfrm>
            <a:off x="371475" y="1894232"/>
            <a:ext cx="95773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buFont typeface="Wingdings" panose="05000000000000000000" pitchFamily="2" charset="2"/>
              <a:buChar char="§"/>
            </a:pPr>
            <a:r>
              <a:rPr lang="en-US" dirty="0"/>
              <a:t>Implementing this algorithm in </a:t>
            </a:r>
            <a:r>
              <a:rPr lang="en-US" dirty="0" err="1"/>
              <a:t>QISKit</a:t>
            </a:r>
            <a:r>
              <a:rPr lang="en-US" dirty="0"/>
              <a:t> was not trivial, because the </a:t>
            </a:r>
            <a:r>
              <a:rPr lang="en-US" dirty="0" err="1"/>
              <a:t>cccNOT</a:t>
            </a:r>
            <a:r>
              <a:rPr lang="en-US" dirty="0"/>
              <a:t> gate had to be</a:t>
            </a:r>
            <a:r>
              <a:rPr lang="pl-PL" dirty="0"/>
              <a:t> </a:t>
            </a:r>
            <a:r>
              <a:rPr lang="en-US" dirty="0"/>
              <a:t>decomposed to elementary gates that </a:t>
            </a:r>
            <a:r>
              <a:rPr lang="en-US" dirty="0" err="1"/>
              <a:t>QISKit</a:t>
            </a:r>
            <a:r>
              <a:rPr lang="en-US" dirty="0"/>
              <a:t> would be able to read.</a:t>
            </a:r>
            <a:endParaRPr lang="en-US" altLang="en-US" dirty="0"/>
          </a:p>
        </p:txBody>
      </p:sp>
      <p:pic>
        <p:nvPicPr>
          <p:cNvPr id="4" name="Picture 3"/>
          <p:cNvPicPr>
            <a:picLocks noChangeAspect="1"/>
          </p:cNvPicPr>
          <p:nvPr/>
        </p:nvPicPr>
        <p:blipFill rotWithShape="1">
          <a:blip r:embed="rId3" cstate="print"/>
          <a:srcRect b="75168"/>
          <a:stretch/>
        </p:blipFill>
        <p:spPr>
          <a:xfrm>
            <a:off x="515814" y="4822122"/>
            <a:ext cx="7786288" cy="1876425"/>
          </a:xfrm>
          <a:prstGeom prst="rect">
            <a:avLst/>
          </a:prstGeom>
        </p:spPr>
      </p:pic>
      <p:sp>
        <p:nvSpPr>
          <p:cNvPr id="6" name="TextBox 5"/>
          <p:cNvSpPr txBox="1"/>
          <p:nvPr/>
        </p:nvSpPr>
        <p:spPr>
          <a:xfrm>
            <a:off x="880566" y="6705209"/>
            <a:ext cx="7056784" cy="307777"/>
          </a:xfrm>
          <a:prstGeom prst="rect">
            <a:avLst/>
          </a:prstGeom>
          <a:noFill/>
        </p:spPr>
        <p:txBody>
          <a:bodyPr wrap="square" rtlCol="0">
            <a:spAutoFit/>
          </a:bodyPr>
          <a:lstStyle/>
          <a:p>
            <a:pPr algn="ctr"/>
            <a:r>
              <a:rPr lang="pl-PL" sz="1400" dirty="0"/>
              <a:t>One step of a quantum walk with a 3-qubit </a:t>
            </a:r>
            <a:r>
              <a:rPr lang="pl-PL" sz="1400" dirty="0" err="1"/>
              <a:t>walker</a:t>
            </a:r>
            <a:r>
              <a:rPr lang="en-US" sz="1400" dirty="0"/>
              <a:t>, implemented in the IBM-Q simulator. </a:t>
            </a:r>
          </a:p>
        </p:txBody>
      </p:sp>
      <mc:AlternateContent xmlns:mc="http://schemas.openxmlformats.org/markup-compatibility/2006" xmlns:a14="http://schemas.microsoft.com/office/drawing/2010/main">
        <mc:Choice Requires="a14">
          <p:sp>
            <p:nvSpPr>
              <p:cNvPr id="7" name="pole tekstowe 6"/>
              <p:cNvSpPr txBox="1"/>
              <p:nvPr/>
            </p:nvSpPr>
            <p:spPr>
              <a:xfrm>
                <a:off x="8076655" y="5304632"/>
                <a:ext cx="2160240" cy="911403"/>
              </a:xfrm>
              <a:prstGeom prst="rect">
                <a:avLst/>
              </a:prstGeom>
              <a:noFill/>
            </p:spPr>
            <p:txBody>
              <a:bodyPr wrap="square" rtlCol="0">
                <a:spAutoFit/>
              </a:bodyPr>
              <a:lstStyle/>
              <a:p>
                <a:r>
                  <a:rPr lang="en-US" sz="1600" dirty="0"/>
                  <a:t>Parameters of U3 gates are </a:t>
                </a:r>
                <a14:m>
                  <m:oMath xmlns:m="http://schemas.openxmlformats.org/officeDocument/2006/math">
                    <m:f>
                      <m:fPr>
                        <m:ctrlPr>
                          <a:rPr lang="en-US" sz="1600" b="0" i="1" smtClean="0">
                            <a:latin typeface="Cambria Math" panose="02040503050406030204" pitchFamily="18" charset="0"/>
                            <a:ea typeface="Cambria Math"/>
                          </a:rPr>
                        </m:ctrlPr>
                      </m:fPr>
                      <m:num>
                        <m:r>
                          <a:rPr lang="en-US" sz="1600" i="1" smtClean="0">
                            <a:latin typeface="Cambria Math"/>
                            <a:ea typeface="Cambria Math"/>
                          </a:rPr>
                          <m:t>𝜋</m:t>
                        </m:r>
                      </m:num>
                      <m:den>
                        <m:r>
                          <a:rPr lang="en-US" sz="1600" b="0" i="1" smtClean="0">
                            <a:latin typeface="Cambria Math"/>
                            <a:ea typeface="Cambria Math"/>
                          </a:rPr>
                          <m:t>4</m:t>
                        </m:r>
                      </m:den>
                    </m:f>
                    <m:r>
                      <a:rPr lang="en-US" sz="1600" b="0" i="1" smtClean="0">
                        <a:latin typeface="Cambria Math"/>
                        <a:ea typeface="Cambria Math"/>
                      </a:rPr>
                      <m:t>,−</m:t>
                    </m:r>
                    <m:f>
                      <m:fPr>
                        <m:ctrlPr>
                          <a:rPr lang="en-US" sz="1600" b="0" i="1" smtClean="0">
                            <a:latin typeface="Cambria Math" panose="02040503050406030204" pitchFamily="18" charset="0"/>
                            <a:ea typeface="Cambria Math"/>
                          </a:rPr>
                        </m:ctrlPr>
                      </m:fPr>
                      <m:num>
                        <m:r>
                          <a:rPr lang="en-US" sz="1600" b="0" i="1" smtClean="0">
                            <a:latin typeface="Cambria Math"/>
                            <a:ea typeface="Cambria Math"/>
                          </a:rPr>
                          <m:t>𝜋</m:t>
                        </m:r>
                      </m:num>
                      <m:den>
                        <m:r>
                          <a:rPr lang="en-US" sz="1600" b="0" i="1" smtClean="0">
                            <a:latin typeface="Cambria Math"/>
                            <a:ea typeface="Cambria Math"/>
                          </a:rPr>
                          <m:t>2</m:t>
                        </m:r>
                      </m:den>
                    </m:f>
                    <m:r>
                      <a:rPr lang="en-US" sz="1600" b="0" i="1" smtClean="0">
                        <a:latin typeface="Cambria Math"/>
                        <a:ea typeface="Cambria Math"/>
                      </a:rPr>
                      <m:t>,</m:t>
                    </m:r>
                    <m:f>
                      <m:fPr>
                        <m:ctrlPr>
                          <a:rPr lang="en-US" sz="1600" b="0" i="1" smtClean="0">
                            <a:latin typeface="Cambria Math" panose="02040503050406030204" pitchFamily="18" charset="0"/>
                            <a:ea typeface="Cambria Math"/>
                          </a:rPr>
                        </m:ctrlPr>
                      </m:fPr>
                      <m:num>
                        <m:r>
                          <a:rPr lang="en-US" sz="1600" b="0" i="1" smtClean="0">
                            <a:latin typeface="Cambria Math"/>
                            <a:ea typeface="Cambria Math"/>
                          </a:rPr>
                          <m:t>𝜋</m:t>
                        </m:r>
                      </m:num>
                      <m:den>
                        <m:r>
                          <a:rPr lang="en-US" sz="1600" b="0" i="1" smtClean="0">
                            <a:latin typeface="Cambria Math"/>
                            <a:ea typeface="Cambria Math"/>
                          </a:rPr>
                          <m:t>2</m:t>
                        </m:r>
                      </m:den>
                    </m:f>
                  </m:oMath>
                </a14:m>
                <a:r>
                  <a:rPr lang="en-US" sz="1600" dirty="0"/>
                  <a:t> converted to double.</a:t>
                </a:r>
              </a:p>
            </p:txBody>
          </p:sp>
        </mc:Choice>
        <mc:Fallback xmlns="">
          <p:sp>
            <p:nvSpPr>
              <p:cNvPr id="7" name="pole tekstowe 6"/>
              <p:cNvSpPr txBox="1">
                <a:spLocks noRot="1" noChangeAspect="1" noMove="1" noResize="1" noEditPoints="1" noAdjustHandles="1" noChangeArrowheads="1" noChangeShapeType="1" noTextEdit="1"/>
              </p:cNvSpPr>
              <p:nvPr/>
            </p:nvSpPr>
            <p:spPr>
              <a:xfrm>
                <a:off x="8076655" y="5304632"/>
                <a:ext cx="2160240" cy="911403"/>
              </a:xfrm>
              <a:prstGeom prst="rect">
                <a:avLst/>
              </a:prstGeom>
              <a:blipFill rotWithShape="1">
                <a:blip r:embed="rId4"/>
                <a:stretch>
                  <a:fillRect l="-1695" t="-2000" b="-733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689" y="3200689"/>
            <a:ext cx="4808959" cy="96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5"/>
          <p:cNvSpPr txBox="1"/>
          <p:nvPr/>
        </p:nvSpPr>
        <p:spPr>
          <a:xfrm>
            <a:off x="1631777" y="4282306"/>
            <a:ext cx="7056784" cy="307777"/>
          </a:xfrm>
          <a:prstGeom prst="rect">
            <a:avLst/>
          </a:prstGeom>
          <a:noFill/>
        </p:spPr>
        <p:txBody>
          <a:bodyPr wrap="square" rtlCol="0">
            <a:spAutoFit/>
          </a:bodyPr>
          <a:lstStyle/>
          <a:p>
            <a:pPr algn="ctr"/>
            <a:r>
              <a:rPr lang="en-US" sz="1400" dirty="0"/>
              <a:t>Quantum walk on three qubits, with a 2-qubit walker.</a:t>
            </a:r>
          </a:p>
        </p:txBody>
      </p:sp>
    </p:spTree>
    <p:extLst>
      <p:ext uri="{BB962C8B-B14F-4D97-AF65-F5344CB8AC3E}">
        <p14:creationId xmlns:p14="http://schemas.microsoft.com/office/powerpoint/2010/main" val="428404129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19459" name="pole tekstowe 1"/>
          <p:cNvSpPr txBox="1">
            <a:spLocks noChangeArrowheads="1"/>
          </p:cNvSpPr>
          <p:nvPr/>
        </p:nvSpPr>
        <p:spPr bwMode="auto">
          <a:xfrm>
            <a:off x="1376363" y="1185863"/>
            <a:ext cx="806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Quantum random walk algorithms (</a:t>
            </a:r>
            <a:r>
              <a:rPr lang="pl-PL" altLang="en-US" sz="3200" b="1" dirty="0"/>
              <a:t>5/5</a:t>
            </a:r>
            <a:r>
              <a:rPr lang="en-US" altLang="en-US" sz="3200" b="1" dirty="0"/>
              <a:t>)</a:t>
            </a:r>
            <a:endParaRPr lang="en-US" altLang="en-US" b="1" dirty="0"/>
          </a:p>
        </p:txBody>
      </p:sp>
      <p:sp>
        <p:nvSpPr>
          <p:cNvPr id="19460" name="pole tekstowe 1"/>
          <p:cNvSpPr txBox="1">
            <a:spLocks noChangeArrowheads="1"/>
          </p:cNvSpPr>
          <p:nvPr/>
        </p:nvSpPr>
        <p:spPr bwMode="auto">
          <a:xfrm>
            <a:off x="587374" y="1978025"/>
            <a:ext cx="671542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buFont typeface="Wingdings" panose="05000000000000000000" pitchFamily="2" charset="2"/>
              <a:buChar char="§"/>
            </a:pPr>
            <a:r>
              <a:rPr lang="en-US" dirty="0"/>
              <a:t>Implementation on both the </a:t>
            </a:r>
            <a:r>
              <a:rPr lang="en-US" b="1" dirty="0"/>
              <a:t>IBM-Q simulator </a:t>
            </a:r>
            <a:r>
              <a:rPr lang="en-US" dirty="0"/>
              <a:t>and the </a:t>
            </a:r>
            <a:r>
              <a:rPr lang="en-US" b="1" dirty="0" err="1"/>
              <a:t>QuIDE</a:t>
            </a:r>
            <a:r>
              <a:rPr lang="en-US" b="1" dirty="0"/>
              <a:t> simulator </a:t>
            </a:r>
            <a:r>
              <a:rPr lang="en-US" dirty="0"/>
              <a:t>as well as on the </a:t>
            </a:r>
            <a:r>
              <a:rPr lang="en-US" b="1" dirty="0"/>
              <a:t>IBM-Q real backend</a:t>
            </a:r>
            <a:r>
              <a:rPr lang="en-US" dirty="0"/>
              <a:t>.</a:t>
            </a:r>
          </a:p>
          <a:p>
            <a:pPr>
              <a:buFont typeface="Wingdings" panose="05000000000000000000" pitchFamily="2" charset="2"/>
              <a:buChar char="§"/>
            </a:pPr>
            <a:r>
              <a:rPr lang="en-US" dirty="0"/>
              <a:t>Results from the IBM-Q simulator are very similar to the results from the </a:t>
            </a:r>
            <a:r>
              <a:rPr lang="en-US" dirty="0" err="1"/>
              <a:t>QuIDE</a:t>
            </a:r>
            <a:r>
              <a:rPr lang="en-US" dirty="0"/>
              <a:t>.</a:t>
            </a:r>
          </a:p>
          <a:p>
            <a:pPr>
              <a:buFont typeface="Wingdings" panose="05000000000000000000" pitchFamily="2" charset="2"/>
              <a:buChar char="§"/>
            </a:pPr>
            <a:r>
              <a:rPr lang="en-US" dirty="0"/>
              <a:t>The results from the IBM-Q simulator and the real backend differ significantly. The reason for that is </a:t>
            </a:r>
            <a:r>
              <a:rPr lang="en-US" dirty="0" err="1"/>
              <a:t>decoherence</a:t>
            </a:r>
            <a:r>
              <a:rPr lang="en-US" dirty="0"/>
              <a:t>.</a:t>
            </a:r>
          </a:p>
          <a:p>
            <a:pPr>
              <a:buFont typeface="Wingdings" panose="05000000000000000000" pitchFamily="2" charset="2"/>
              <a:buChar char="§"/>
            </a:pPr>
            <a:endParaRPr lang="en-US" dirty="0"/>
          </a:p>
          <a:p>
            <a:pPr>
              <a:buFont typeface="Wingdings" panose="05000000000000000000" pitchFamily="2" charset="2"/>
              <a:buChar char="§"/>
            </a:pPr>
            <a:endParaRPr lang="en-US"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69" y="5218410"/>
            <a:ext cx="6498738" cy="157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Obraz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794" y="2927486"/>
            <a:ext cx="3236690" cy="2146784"/>
          </a:xfrm>
          <a:prstGeom prst="rect">
            <a:avLst/>
          </a:prstGeom>
        </p:spPr>
      </p:pic>
      <p:pic>
        <p:nvPicPr>
          <p:cNvPr id="5" name="Obraz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4566" y="5074270"/>
            <a:ext cx="3293744" cy="2159968"/>
          </a:xfrm>
          <a:prstGeom prst="rect">
            <a:avLst/>
          </a:prstGeom>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4606" y="1885858"/>
            <a:ext cx="2709926" cy="1041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20347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20483" name="pole tekstowe 1"/>
          <p:cNvSpPr txBox="1">
            <a:spLocks noChangeArrowheads="1"/>
          </p:cNvSpPr>
          <p:nvPr/>
        </p:nvSpPr>
        <p:spPr bwMode="auto">
          <a:xfrm>
            <a:off x="1343095" y="1249834"/>
            <a:ext cx="813738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Assessment of usability of IBM-Q</a:t>
            </a:r>
            <a:endParaRPr lang="en-US" altLang="en-US" b="1" dirty="0"/>
          </a:p>
        </p:txBody>
      </p:sp>
      <p:sp>
        <p:nvSpPr>
          <p:cNvPr id="20484" name="pole tekstowe 1"/>
          <p:cNvSpPr txBox="1">
            <a:spLocks noChangeArrowheads="1"/>
          </p:cNvSpPr>
          <p:nvPr/>
        </p:nvSpPr>
        <p:spPr bwMode="auto">
          <a:xfrm>
            <a:off x="803272" y="2050058"/>
            <a:ext cx="92170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marL="342900" indent="-342900" algn="just">
              <a:buFont typeface="Wingdings" panose="05000000000000000000" pitchFamily="2" charset="2"/>
              <a:buChar char="§"/>
            </a:pPr>
            <a:r>
              <a:rPr lang="en-US" dirty="0"/>
              <a:t>After a number of gates </a:t>
            </a:r>
            <a:r>
              <a:rPr lang="en-US" b="1" dirty="0" err="1"/>
              <a:t>decoherence</a:t>
            </a:r>
            <a:r>
              <a:rPr lang="en-US" dirty="0"/>
              <a:t> significantly interrupts executing of algorithms.</a:t>
            </a:r>
          </a:p>
          <a:p>
            <a:pPr marL="342900" indent="-342900" algn="just">
              <a:buFont typeface="Wingdings" panose="05000000000000000000" pitchFamily="2" charset="2"/>
              <a:buChar char="§"/>
            </a:pPr>
            <a:r>
              <a:rPr lang="en-US" b="1" dirty="0"/>
              <a:t>Lack of tools </a:t>
            </a:r>
            <a:r>
              <a:rPr lang="en-US" dirty="0"/>
              <a:t>that can help with mapping quantum algorithms to topologies of  the IBM-Q </a:t>
            </a:r>
            <a:r>
              <a:rPr lang="en-US" dirty="0" err="1"/>
              <a:t>backends</a:t>
            </a:r>
            <a:r>
              <a:rPr lang="en-US" dirty="0"/>
              <a:t>.</a:t>
            </a:r>
          </a:p>
          <a:p>
            <a:pPr marL="342900" indent="-342900" algn="just">
              <a:buFont typeface="Wingdings" panose="05000000000000000000" pitchFamily="2" charset="2"/>
              <a:buChar char="§"/>
            </a:pPr>
            <a:r>
              <a:rPr lang="en-US" dirty="0"/>
              <a:t>The </a:t>
            </a:r>
            <a:r>
              <a:rPr lang="en-US" b="1" dirty="0"/>
              <a:t>graphical interface </a:t>
            </a:r>
            <a:r>
              <a:rPr lang="en-US" dirty="0"/>
              <a:t>is quite limited.</a:t>
            </a:r>
          </a:p>
          <a:p>
            <a:pPr marL="342900" indent="-342900" algn="just">
              <a:buFont typeface="Wingdings" panose="05000000000000000000" pitchFamily="2" charset="2"/>
              <a:buChar char="§"/>
            </a:pPr>
            <a:r>
              <a:rPr lang="en-US" dirty="0" err="1"/>
              <a:t>QISKit</a:t>
            </a:r>
            <a:r>
              <a:rPr lang="en-US" dirty="0"/>
              <a:t> provides </a:t>
            </a:r>
            <a:r>
              <a:rPr lang="en-US" b="1" dirty="0"/>
              <a:t>more gates </a:t>
            </a:r>
            <a:r>
              <a:rPr lang="en-US" dirty="0"/>
              <a:t>than the graphical interface, nevertheless we needed </a:t>
            </a:r>
            <a:r>
              <a:rPr lang="en-US" dirty="0" err="1"/>
              <a:t>cccNOT</a:t>
            </a:r>
            <a:r>
              <a:rPr lang="en-US" dirty="0"/>
              <a:t> gate which is not available in </a:t>
            </a:r>
            <a:r>
              <a:rPr lang="en-US" dirty="0" err="1"/>
              <a:t>QISKit</a:t>
            </a:r>
            <a:r>
              <a:rPr lang="en-US" dirty="0"/>
              <a:t>.</a:t>
            </a:r>
          </a:p>
          <a:p>
            <a:pPr marL="342900" indent="-342900" algn="just">
              <a:buFont typeface="Wingdings" panose="05000000000000000000" pitchFamily="2" charset="2"/>
              <a:buChar char="§"/>
            </a:pPr>
            <a:r>
              <a:rPr lang="en-US" dirty="0"/>
              <a:t>In </a:t>
            </a:r>
            <a:r>
              <a:rPr lang="en-US" dirty="0" err="1"/>
              <a:t>QISKit</a:t>
            </a:r>
            <a:r>
              <a:rPr lang="en-US" dirty="0"/>
              <a:t> we can also use </a:t>
            </a:r>
            <a:r>
              <a:rPr lang="en-US" b="1" dirty="0"/>
              <a:t>standard Python instructions </a:t>
            </a:r>
            <a:r>
              <a:rPr lang="en-US" dirty="0"/>
              <a:t>such as loops, which significantly speeds up the process of implementation.</a:t>
            </a:r>
          </a:p>
          <a:p>
            <a:pPr marL="342900" indent="-342900" algn="just">
              <a:buFont typeface="Wingdings" panose="05000000000000000000" pitchFamily="2" charset="2"/>
              <a:buChar char="§"/>
            </a:pPr>
            <a:r>
              <a:rPr lang="en-US" dirty="0"/>
              <a:t>QISKIT provides tools for creating histograms. For</a:t>
            </a:r>
            <a:r>
              <a:rPr lang="pl-PL" dirty="0"/>
              <a:t> </a:t>
            </a:r>
            <a:r>
              <a:rPr lang="en-US" dirty="0"/>
              <a:t>debugging purposes, it is useful to visualize the quantum state.</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20483" name="pole tekstowe 1"/>
          <p:cNvSpPr txBox="1">
            <a:spLocks noChangeArrowheads="1"/>
          </p:cNvSpPr>
          <p:nvPr/>
        </p:nvSpPr>
        <p:spPr bwMode="auto">
          <a:xfrm>
            <a:off x="3036888" y="1243013"/>
            <a:ext cx="460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Summary</a:t>
            </a:r>
            <a:endParaRPr lang="en-US" altLang="en-US" b="1"/>
          </a:p>
        </p:txBody>
      </p:sp>
      <p:sp>
        <p:nvSpPr>
          <p:cNvPr id="20484" name="pole tekstowe 1"/>
          <p:cNvSpPr txBox="1">
            <a:spLocks noChangeArrowheads="1"/>
          </p:cNvSpPr>
          <p:nvPr/>
        </p:nvSpPr>
        <p:spPr bwMode="auto">
          <a:xfrm>
            <a:off x="731837" y="1978050"/>
            <a:ext cx="9217025"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marL="342900" indent="-342900" algn="just">
              <a:buFont typeface="Wingdings" panose="05000000000000000000" pitchFamily="2" charset="2"/>
              <a:buChar char="§"/>
            </a:pPr>
            <a:r>
              <a:rPr lang="en-US" sz="2200" dirty="0"/>
              <a:t>We presented </a:t>
            </a:r>
            <a:r>
              <a:rPr lang="en-US" sz="2200" b="1" dirty="0"/>
              <a:t>realization of qubits </a:t>
            </a:r>
            <a:r>
              <a:rPr lang="en-US" sz="2200" dirty="0"/>
              <a:t>in superconducting quantum computing.</a:t>
            </a:r>
          </a:p>
          <a:p>
            <a:pPr marL="342900" indent="-342900" algn="just">
              <a:buFont typeface="Wingdings" panose="05000000000000000000" pitchFamily="2" charset="2"/>
              <a:buChar char="§"/>
            </a:pPr>
            <a:r>
              <a:rPr lang="en-US" sz="2200" b="1" dirty="0"/>
              <a:t>Architectures</a:t>
            </a:r>
            <a:r>
              <a:rPr lang="en-US" sz="2200" dirty="0"/>
              <a:t> of the IBM-Q and its parameters were delineated.</a:t>
            </a:r>
          </a:p>
          <a:p>
            <a:pPr marL="342900" indent="-342900" algn="just">
              <a:buFont typeface="Wingdings" panose="05000000000000000000" pitchFamily="2" charset="2"/>
              <a:buChar char="§"/>
            </a:pPr>
            <a:r>
              <a:rPr lang="en-US" sz="2200" dirty="0"/>
              <a:t>We described </a:t>
            </a:r>
            <a:r>
              <a:rPr lang="en-US" sz="2200" b="1" dirty="0"/>
              <a:t>software environment of the IBM-Q</a:t>
            </a:r>
            <a:r>
              <a:rPr lang="en-US" sz="2200" dirty="0"/>
              <a:t>, its features and their applications.</a:t>
            </a:r>
          </a:p>
          <a:p>
            <a:pPr marL="342900" indent="-342900" algn="just">
              <a:buFont typeface="Wingdings" panose="05000000000000000000" pitchFamily="2" charset="2"/>
              <a:buChar char="§"/>
            </a:pPr>
            <a:r>
              <a:rPr lang="en-US" sz="2200" dirty="0"/>
              <a:t>We presented our idea for an </a:t>
            </a:r>
            <a:r>
              <a:rPr lang="en-US" sz="2200" b="1" dirty="0"/>
              <a:t>extension of the IBM’s simulator</a:t>
            </a:r>
            <a:r>
              <a:rPr lang="en-US" sz="2200" dirty="0"/>
              <a:t>.</a:t>
            </a:r>
          </a:p>
          <a:p>
            <a:pPr marL="342900" indent="-342900" algn="just">
              <a:buFont typeface="Wingdings" panose="05000000000000000000" pitchFamily="2" charset="2"/>
              <a:buChar char="§"/>
            </a:pPr>
            <a:r>
              <a:rPr lang="en-US" sz="2200" dirty="0"/>
              <a:t>We implemented and executed </a:t>
            </a:r>
            <a:r>
              <a:rPr lang="en-US" sz="2200" b="1" dirty="0"/>
              <a:t>a quantum walk </a:t>
            </a:r>
            <a:r>
              <a:rPr lang="en-US" sz="2200" dirty="0"/>
              <a:t>on both the IBM-Q and the </a:t>
            </a:r>
            <a:r>
              <a:rPr lang="en-US" sz="2200" dirty="0" err="1"/>
              <a:t>QuIDE</a:t>
            </a:r>
            <a:r>
              <a:rPr lang="en-US" sz="2200" dirty="0"/>
              <a:t> simulators as well as on the real quantum processor of IBM.</a:t>
            </a:r>
          </a:p>
          <a:p>
            <a:pPr marL="342900" indent="-342900" algn="just">
              <a:buFont typeface="Wingdings" panose="05000000000000000000" pitchFamily="2" charset="2"/>
              <a:buChar char="§"/>
            </a:pPr>
            <a:r>
              <a:rPr lang="en-US" altLang="en-US" sz="2200" dirty="0"/>
              <a:t>The thesis showed the </a:t>
            </a:r>
            <a:r>
              <a:rPr lang="en-US" altLang="en-US" sz="2200" b="1" dirty="0"/>
              <a:t>importance of quantum simulators</a:t>
            </a:r>
            <a:r>
              <a:rPr lang="en-US" altLang="en-US" sz="2200" dirty="0"/>
              <a:t>, validated the IBM-Q quantum computer and reviewed some available quantum algorithms.</a:t>
            </a:r>
            <a:endParaRPr lang="pl-PL" altLang="en-US" sz="2200" dirty="0"/>
          </a:p>
          <a:p>
            <a:pPr algn="just"/>
            <a:endParaRPr lang="pl-PL" altLang="en-US" sz="2200" dirty="0"/>
          </a:p>
        </p:txBody>
      </p:sp>
    </p:spTree>
    <p:extLst>
      <p:ext uri="{BB962C8B-B14F-4D97-AF65-F5344CB8AC3E}">
        <p14:creationId xmlns:p14="http://schemas.microsoft.com/office/powerpoint/2010/main" val="221198960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21507" name="pole tekstowe 1"/>
          <p:cNvSpPr txBox="1">
            <a:spLocks noChangeArrowheads="1"/>
          </p:cNvSpPr>
          <p:nvPr/>
        </p:nvSpPr>
        <p:spPr bwMode="auto">
          <a:xfrm>
            <a:off x="3036888" y="1243013"/>
            <a:ext cx="460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Future work</a:t>
            </a:r>
            <a:endParaRPr lang="en-US" altLang="en-US" b="1"/>
          </a:p>
        </p:txBody>
      </p:sp>
      <p:sp>
        <p:nvSpPr>
          <p:cNvPr id="21508" name="pole tekstowe 1"/>
          <p:cNvSpPr txBox="1">
            <a:spLocks noChangeArrowheads="1"/>
          </p:cNvSpPr>
          <p:nvPr/>
        </p:nvSpPr>
        <p:spPr bwMode="auto">
          <a:xfrm>
            <a:off x="686379" y="6226522"/>
            <a:ext cx="94330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r>
              <a:rPr lang="en-US" sz="1400" dirty="0"/>
              <a:t>[1] Thomas </a:t>
            </a:r>
            <a:r>
              <a:rPr lang="en-US" sz="1400" dirty="0" err="1"/>
              <a:t>Häner</a:t>
            </a:r>
            <a:r>
              <a:rPr lang="en-US" sz="1400" dirty="0"/>
              <a:t>, Damian S </a:t>
            </a:r>
            <a:r>
              <a:rPr lang="en-US" sz="1400" dirty="0" err="1"/>
              <a:t>Steiger</a:t>
            </a:r>
            <a:r>
              <a:rPr lang="en-US" sz="1400" dirty="0"/>
              <a:t>, Krysta </a:t>
            </a:r>
            <a:r>
              <a:rPr lang="en-US" sz="1400" dirty="0" err="1"/>
              <a:t>Svore</a:t>
            </a:r>
            <a:r>
              <a:rPr lang="en-US" sz="1400" dirty="0"/>
              <a:t>, and Matthias Troyer. “A software</a:t>
            </a:r>
            <a:r>
              <a:rPr lang="pl-PL" sz="1400" dirty="0"/>
              <a:t> </a:t>
            </a:r>
            <a:r>
              <a:rPr lang="en-US" sz="1400" dirty="0"/>
              <a:t>methodology for compiling quantum programs”. Quantum Science and Technology 3.2</a:t>
            </a:r>
            <a:r>
              <a:rPr lang="pl-PL" sz="1400" dirty="0"/>
              <a:t> </a:t>
            </a:r>
            <a:r>
              <a:rPr lang="en-US" sz="1400" dirty="0"/>
              <a:t>(2018), p. 020501</a:t>
            </a:r>
            <a:endParaRPr lang="en-US" altLang="en-US" sz="1400" dirty="0"/>
          </a:p>
        </p:txBody>
      </p:sp>
      <p:pic>
        <p:nvPicPr>
          <p:cNvPr id="2150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5609" y="4463963"/>
            <a:ext cx="4929482" cy="164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flat" cmpd="sng">
                <a:solidFill>
                  <a:schemeClr val="accent1"/>
                </a:solidFill>
                <a:prstDash val="solid"/>
                <a:round/>
                <a:headEnd type="none" w="med" len="med"/>
                <a:tailEnd type="none" w="med" len="med"/>
              </a14:hiddenLine>
            </a:ext>
          </a:extLst>
        </p:spPr>
      </p:pic>
      <p:sp>
        <p:nvSpPr>
          <p:cNvPr id="2" name="pole tekstowe 1"/>
          <p:cNvSpPr txBox="1"/>
          <p:nvPr/>
        </p:nvSpPr>
        <p:spPr>
          <a:xfrm>
            <a:off x="622928" y="1931668"/>
            <a:ext cx="9505056" cy="2554545"/>
          </a:xfrm>
          <a:prstGeom prst="rect">
            <a:avLst/>
          </a:prstGeom>
          <a:noFill/>
        </p:spPr>
        <p:txBody>
          <a:bodyPr wrap="square" rtlCol="0">
            <a:spAutoFit/>
          </a:bodyPr>
          <a:lstStyle/>
          <a:p>
            <a:pPr marL="342900" indent="-342900" algn="just">
              <a:buFont typeface="Wingdings" panose="05000000000000000000" pitchFamily="2" charset="2"/>
              <a:buChar char="§"/>
            </a:pPr>
            <a:r>
              <a:rPr lang="en-US" sz="2000" b="1" dirty="0" err="1"/>
              <a:t>Decoherence</a:t>
            </a:r>
            <a:r>
              <a:rPr lang="en-US" sz="2000" b="1" dirty="0"/>
              <a:t> analysis</a:t>
            </a:r>
            <a:r>
              <a:rPr lang="pl-PL" sz="2000" dirty="0"/>
              <a:t>, e</a:t>
            </a:r>
            <a:r>
              <a:rPr lang="en-US" sz="2000" dirty="0"/>
              <a:t>specially its impact on</a:t>
            </a:r>
            <a:r>
              <a:rPr lang="pl-PL" sz="2000" dirty="0"/>
              <a:t> </a:t>
            </a:r>
            <a:r>
              <a:rPr lang="en-US" sz="2000" dirty="0"/>
              <a:t>the state of the system during usage of multiqubit gates.</a:t>
            </a:r>
            <a:endParaRPr lang="pl-PL" sz="2000" dirty="0"/>
          </a:p>
          <a:p>
            <a:pPr marL="342900" indent="-342900" algn="just">
              <a:buFont typeface="Wingdings" panose="05000000000000000000" pitchFamily="2" charset="2"/>
              <a:buChar char="§"/>
            </a:pPr>
            <a:r>
              <a:rPr lang="en-US" sz="2000" dirty="0"/>
              <a:t>Investigation of optimal placement of selected quantum algorithms on </a:t>
            </a:r>
            <a:br>
              <a:rPr lang="en-US" sz="2000" dirty="0"/>
            </a:br>
            <a:r>
              <a:rPr lang="en-US" sz="2000" dirty="0"/>
              <a:t>the </a:t>
            </a:r>
            <a:r>
              <a:rPr lang="en-US" sz="2000" b="1" dirty="0"/>
              <a:t>IBM-Q architectures</a:t>
            </a:r>
            <a:r>
              <a:rPr lang="en-US" sz="2000" dirty="0"/>
              <a:t>. </a:t>
            </a:r>
          </a:p>
          <a:p>
            <a:pPr marL="342900" indent="-342900" algn="just">
              <a:buFont typeface="Wingdings" panose="05000000000000000000" pitchFamily="2" charset="2"/>
              <a:buChar char="§"/>
            </a:pPr>
            <a:r>
              <a:rPr lang="en-US" sz="2000" dirty="0"/>
              <a:t>Paper [1] presents a concept of a software architecture for transformation quantum programs from a high-level language program to </a:t>
            </a:r>
            <a:br>
              <a:rPr lang="en-US" sz="2000" dirty="0"/>
            </a:br>
            <a:r>
              <a:rPr lang="en-US" sz="2000" dirty="0"/>
              <a:t>hardware-specific instructions. This may be considered as a program for </a:t>
            </a:r>
            <a:br>
              <a:rPr lang="en-US" sz="2000" dirty="0"/>
            </a:br>
            <a:r>
              <a:rPr lang="en-US" sz="2000" dirty="0"/>
              <a:t>further investigations.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20483" name="pole tekstowe 1"/>
          <p:cNvSpPr txBox="1">
            <a:spLocks noChangeArrowheads="1"/>
          </p:cNvSpPr>
          <p:nvPr/>
        </p:nvSpPr>
        <p:spPr bwMode="auto">
          <a:xfrm>
            <a:off x="3036888" y="1243013"/>
            <a:ext cx="46069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pl-PL" altLang="en-US" sz="3200" b="1" dirty="0" err="1"/>
              <a:t>Final</a:t>
            </a:r>
            <a:r>
              <a:rPr lang="pl-PL" altLang="en-US" sz="3200" b="1" dirty="0"/>
              <a:t> </a:t>
            </a:r>
            <a:r>
              <a:rPr lang="pl-PL" altLang="en-US" sz="3200" b="1" dirty="0" err="1"/>
              <a:t>remarks</a:t>
            </a:r>
            <a:endParaRPr lang="en-US" altLang="en-US" b="1" dirty="0"/>
          </a:p>
        </p:txBody>
      </p:sp>
      <p:sp>
        <p:nvSpPr>
          <p:cNvPr id="20484" name="pole tekstowe 1"/>
          <p:cNvSpPr txBox="1">
            <a:spLocks noChangeArrowheads="1"/>
          </p:cNvSpPr>
          <p:nvPr/>
        </p:nvSpPr>
        <p:spPr bwMode="auto">
          <a:xfrm>
            <a:off x="731837" y="1978050"/>
            <a:ext cx="9394859"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marL="342900" indent="-342900" algn="just">
              <a:buFont typeface="Wingdings" panose="05000000000000000000" pitchFamily="2" charset="2"/>
              <a:buChar char="§"/>
            </a:pPr>
            <a:r>
              <a:rPr lang="pl-PL" dirty="0" err="1"/>
              <a:t>This</a:t>
            </a:r>
            <a:r>
              <a:rPr lang="pl-PL" dirty="0"/>
              <a:t> </a:t>
            </a:r>
            <a:r>
              <a:rPr lang="pl-PL" dirty="0" err="1"/>
              <a:t>research</a:t>
            </a:r>
            <a:r>
              <a:rPr lang="pl-PL" dirty="0"/>
              <a:t> </a:t>
            </a:r>
            <a:r>
              <a:rPr lang="pl-PL" dirty="0" err="1"/>
              <a:t>has</a:t>
            </a:r>
            <a:r>
              <a:rPr lang="pl-PL" dirty="0"/>
              <a:t> </a:t>
            </a:r>
            <a:r>
              <a:rPr lang="pl-PL" dirty="0" err="1"/>
              <a:t>been</a:t>
            </a:r>
            <a:r>
              <a:rPr lang="pl-PL" dirty="0"/>
              <a:t> </a:t>
            </a:r>
            <a:r>
              <a:rPr lang="pl-PL" dirty="0" err="1"/>
              <a:t>done</a:t>
            </a:r>
            <a:r>
              <a:rPr lang="pl-PL" dirty="0"/>
              <a:t> </a:t>
            </a:r>
            <a:r>
              <a:rPr lang="pl-PL" dirty="0" err="1"/>
              <a:t>in</a:t>
            </a:r>
            <a:r>
              <a:rPr lang="pl-PL" dirty="0"/>
              <a:t> </a:t>
            </a:r>
            <a:r>
              <a:rPr lang="pl-PL" dirty="0" err="1"/>
              <a:t>collaboration</a:t>
            </a:r>
            <a:r>
              <a:rPr lang="pl-PL" dirty="0"/>
              <a:t> of </a:t>
            </a:r>
            <a:r>
              <a:rPr lang="pl-PL" dirty="0" err="1"/>
              <a:t>the</a:t>
            </a:r>
            <a:r>
              <a:rPr lang="pl-PL" dirty="0"/>
              <a:t> Department of Computer Science AGH </a:t>
            </a:r>
            <a:r>
              <a:rPr lang="pl-PL" dirty="0" err="1"/>
              <a:t>with</a:t>
            </a:r>
            <a:r>
              <a:rPr lang="pl-PL" dirty="0"/>
              <a:t> </a:t>
            </a:r>
            <a:r>
              <a:rPr lang="pl-PL" dirty="0" err="1"/>
              <a:t>the</a:t>
            </a:r>
            <a:r>
              <a:rPr lang="pl-PL" dirty="0"/>
              <a:t> IBM Lab – </a:t>
            </a:r>
            <a:r>
              <a:rPr lang="pl-PL" dirty="0" err="1"/>
              <a:t>Krakow</a:t>
            </a:r>
            <a:endParaRPr lang="pl-PL" dirty="0"/>
          </a:p>
          <a:p>
            <a:pPr marL="342900" indent="-342900" algn="just"/>
            <a:endParaRPr lang="en-US" dirty="0"/>
          </a:p>
          <a:p>
            <a:pPr marL="342900" indent="-342900" algn="just">
              <a:buFont typeface="Wingdings" panose="05000000000000000000" pitchFamily="2" charset="2"/>
              <a:buChar char="§"/>
            </a:pPr>
            <a:r>
              <a:rPr lang="pl-PL" dirty="0"/>
              <a:t>We </a:t>
            </a:r>
            <a:r>
              <a:rPr lang="pl-PL" dirty="0" err="1"/>
              <a:t>acknowledge</a:t>
            </a:r>
            <a:r>
              <a:rPr lang="pl-PL" dirty="0"/>
              <a:t> Dr Katarzyna Rycerz and Prof. Piotr Gawron (</a:t>
            </a:r>
            <a:r>
              <a:rPr lang="pl-PL" dirty="0" err="1"/>
              <a:t>IITiS</a:t>
            </a:r>
            <a:r>
              <a:rPr lang="pl-PL" dirty="0"/>
              <a:t> PAN Gliwice) for </a:t>
            </a:r>
            <a:r>
              <a:rPr lang="pl-PL" dirty="0" err="1"/>
              <a:t>their</a:t>
            </a:r>
            <a:r>
              <a:rPr lang="pl-PL" dirty="0"/>
              <a:t> </a:t>
            </a:r>
            <a:r>
              <a:rPr lang="pl-PL" dirty="0" err="1"/>
              <a:t>suggestions</a:t>
            </a:r>
            <a:r>
              <a:rPr lang="pl-PL" dirty="0"/>
              <a:t> and </a:t>
            </a:r>
            <a:r>
              <a:rPr lang="pl-PL" dirty="0" err="1"/>
              <a:t>discussions</a:t>
            </a:r>
            <a:endParaRPr lang="pl-PL" dirty="0"/>
          </a:p>
          <a:p>
            <a:pPr marL="342900" indent="-342900" algn="just"/>
            <a:endParaRPr lang="en-US" dirty="0"/>
          </a:p>
          <a:p>
            <a:pPr marL="342900" indent="-342900">
              <a:buFont typeface="Wingdings" panose="05000000000000000000" pitchFamily="2" charset="2"/>
              <a:buChar char="§"/>
            </a:pPr>
            <a:r>
              <a:rPr lang="pl-PL" dirty="0"/>
              <a:t>The </a:t>
            </a:r>
            <a:r>
              <a:rPr lang="pl-PL" dirty="0" err="1"/>
              <a:t>thesis</a:t>
            </a:r>
            <a:r>
              <a:rPr lang="pl-PL" dirty="0"/>
              <a:t> and </a:t>
            </a:r>
            <a:r>
              <a:rPr lang="pl-PL" dirty="0" err="1"/>
              <a:t>this</a:t>
            </a:r>
            <a:r>
              <a:rPr lang="pl-PL" dirty="0"/>
              <a:t> </a:t>
            </a:r>
            <a:r>
              <a:rPr lang="pl-PL" dirty="0" err="1"/>
              <a:t>presentation</a:t>
            </a:r>
            <a:r>
              <a:rPr lang="pl-PL" dirty="0"/>
              <a:t> </a:t>
            </a:r>
            <a:r>
              <a:rPr lang="pl-PL" dirty="0" err="1"/>
              <a:t>are</a:t>
            </a:r>
            <a:r>
              <a:rPr lang="pl-PL" dirty="0"/>
              <a:t> </a:t>
            </a:r>
            <a:r>
              <a:rPr lang="pl-PL" dirty="0" err="1"/>
              <a:t>available</a:t>
            </a:r>
            <a:r>
              <a:rPr lang="pl-PL" dirty="0"/>
              <a:t> </a:t>
            </a:r>
            <a:r>
              <a:rPr lang="pl-PL" dirty="0" err="1"/>
              <a:t>at</a:t>
            </a:r>
            <a:r>
              <a:rPr lang="pl-PL" dirty="0"/>
              <a:t> </a:t>
            </a:r>
            <a:r>
              <a:rPr lang="pl-PL" dirty="0">
                <a:hlinkClick r:id="rId3"/>
              </a:rPr>
              <a:t>http://dice.cyfronet.pl/publications/filters/filter_MSc_Theses</a:t>
            </a:r>
            <a:endParaRPr lang="pl-PL" dirty="0"/>
          </a:p>
          <a:p>
            <a:pPr marL="342900" indent="-342900" algn="just"/>
            <a:endParaRPr lang="en-US" dirty="0"/>
          </a:p>
          <a:p>
            <a:pPr marL="342900" indent="-342900" algn="just">
              <a:buFont typeface="Wingdings" panose="05000000000000000000" pitchFamily="2" charset="2"/>
              <a:buChar char="§"/>
            </a:pPr>
            <a:r>
              <a:rPr lang="en-US" dirty="0"/>
              <a:t>We p</a:t>
            </a:r>
            <a:r>
              <a:rPr lang="pl-PL" dirty="0" err="1"/>
              <a:t>lan</a:t>
            </a:r>
            <a:r>
              <a:rPr lang="pl-PL" dirty="0"/>
              <a:t> to </a:t>
            </a:r>
            <a:r>
              <a:rPr lang="pl-PL" dirty="0" err="1"/>
              <a:t>present</a:t>
            </a:r>
            <a:r>
              <a:rPr lang="pl-PL" dirty="0"/>
              <a:t> </a:t>
            </a:r>
            <a:r>
              <a:rPr lang="pl-PL" dirty="0" err="1"/>
              <a:t>the</a:t>
            </a:r>
            <a:r>
              <a:rPr lang="pl-PL" dirty="0"/>
              <a:t> </a:t>
            </a:r>
            <a:r>
              <a:rPr lang="pl-PL" dirty="0" err="1"/>
              <a:t>results</a:t>
            </a:r>
            <a:r>
              <a:rPr lang="pl-PL" dirty="0"/>
              <a:t> of </a:t>
            </a:r>
            <a:r>
              <a:rPr lang="pl-PL" dirty="0" err="1"/>
              <a:t>this</a:t>
            </a:r>
            <a:r>
              <a:rPr lang="pl-PL" dirty="0"/>
              <a:t> </a:t>
            </a:r>
            <a:r>
              <a:rPr lang="pl-PL" dirty="0" err="1"/>
              <a:t>Thesis</a:t>
            </a:r>
            <a:r>
              <a:rPr lang="pl-PL" dirty="0"/>
              <a:t> </a:t>
            </a:r>
            <a:r>
              <a:rPr lang="pl-PL" dirty="0" err="1"/>
              <a:t>at</a:t>
            </a:r>
            <a:r>
              <a:rPr lang="pl-PL" dirty="0"/>
              <a:t> </a:t>
            </a:r>
            <a:r>
              <a:rPr lang="pl-PL" dirty="0" err="1"/>
              <a:t>the</a:t>
            </a:r>
            <a:r>
              <a:rPr lang="pl-PL" dirty="0"/>
              <a:t> CGW’2018 as </a:t>
            </a:r>
            <a:r>
              <a:rPr lang="pl-PL" dirty="0" err="1"/>
              <a:t>two</a:t>
            </a:r>
            <a:r>
              <a:rPr lang="pl-PL" dirty="0"/>
              <a:t> </a:t>
            </a:r>
            <a:r>
              <a:rPr lang="pl-PL" dirty="0" err="1"/>
              <a:t>short</a:t>
            </a:r>
            <a:r>
              <a:rPr lang="pl-PL" dirty="0"/>
              <a:t> </a:t>
            </a:r>
            <a:r>
              <a:rPr lang="pl-PL" dirty="0" err="1"/>
              <a:t>papers</a:t>
            </a:r>
            <a:r>
              <a:rPr lang="pl-PL" dirty="0"/>
              <a:t>:</a:t>
            </a:r>
          </a:p>
          <a:p>
            <a:pPr marL="1085850" lvl="1" indent="-342900" algn="just">
              <a:buFont typeface="Wingdings" panose="05000000000000000000" pitchFamily="2" charset="2"/>
              <a:buChar char="§"/>
            </a:pPr>
            <a:r>
              <a:rPr lang="en-US" i="1" dirty="0"/>
              <a:t>Interoperability of the IBM-Q and </a:t>
            </a:r>
            <a:r>
              <a:rPr lang="en-US" i="1" dirty="0" err="1"/>
              <a:t>QuIDE</a:t>
            </a:r>
            <a:r>
              <a:rPr lang="en-US" i="1" dirty="0"/>
              <a:t> simulators</a:t>
            </a:r>
            <a:endParaRPr lang="pl-PL" i="1" dirty="0"/>
          </a:p>
          <a:p>
            <a:pPr marL="1085850" lvl="1" indent="-342900" algn="just">
              <a:buFont typeface="Wingdings" panose="05000000000000000000" pitchFamily="2" charset="2"/>
              <a:buChar char="§"/>
            </a:pPr>
            <a:r>
              <a:rPr lang="en-US" i="1" dirty="0"/>
              <a:t>Implementing and running a quantum walk on the IBM-Q</a:t>
            </a:r>
            <a:r>
              <a:rPr lang="pl-PL" i="1" dirty="0"/>
              <a:t> </a:t>
            </a:r>
            <a:endParaRPr lang="en-US" i="1" dirty="0"/>
          </a:p>
          <a:p>
            <a:pPr algn="just"/>
            <a:endParaRPr lang="pl-PL" altLang="en-US" sz="2200" dirty="0"/>
          </a:p>
        </p:txBody>
      </p:sp>
    </p:spTree>
    <p:extLst>
      <p:ext uri="{BB962C8B-B14F-4D97-AF65-F5344CB8AC3E}">
        <p14:creationId xmlns:p14="http://schemas.microsoft.com/office/powerpoint/2010/main" val="22119896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4099" name="pole tekstowe 1"/>
          <p:cNvSpPr txBox="1">
            <a:spLocks noChangeArrowheads="1"/>
          </p:cNvSpPr>
          <p:nvPr/>
        </p:nvSpPr>
        <p:spPr bwMode="auto">
          <a:xfrm>
            <a:off x="3036888" y="1243013"/>
            <a:ext cx="460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Motivation</a:t>
            </a:r>
            <a:endParaRPr lang="en-US" altLang="en-US" b="1"/>
          </a:p>
        </p:txBody>
      </p:sp>
      <p:sp>
        <p:nvSpPr>
          <p:cNvPr id="4100" name="pole tekstowe 2"/>
          <p:cNvSpPr txBox="1">
            <a:spLocks noChangeArrowheads="1"/>
          </p:cNvSpPr>
          <p:nvPr/>
        </p:nvSpPr>
        <p:spPr bwMode="auto">
          <a:xfrm>
            <a:off x="515938" y="1866900"/>
            <a:ext cx="9648825"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buFont typeface="Wingdings" pitchFamily="2" charset="2"/>
              <a:buChar char="§"/>
            </a:pPr>
            <a:r>
              <a:rPr lang="en-US" altLang="en-US" sz="2200" dirty="0"/>
              <a:t>Recently, quantum computing is becoming more and more popular [1].</a:t>
            </a:r>
            <a:endParaRPr lang="en-US" altLang="en-US" sz="2200" baseline="30000" dirty="0"/>
          </a:p>
          <a:p>
            <a:pPr algn="just">
              <a:buFont typeface="Wingdings" pitchFamily="2" charset="2"/>
              <a:buChar char="§"/>
            </a:pPr>
            <a:r>
              <a:rPr lang="en-US" altLang="en-US" sz="2200" dirty="0"/>
              <a:t>IBM has built a quantum computer called IBM-Q, a universal quantum computing system for business and science [2].</a:t>
            </a:r>
          </a:p>
          <a:p>
            <a:pPr algn="just">
              <a:buFont typeface="Wingdings" pitchFamily="2" charset="2"/>
              <a:buChar char="§"/>
            </a:pPr>
            <a:r>
              <a:rPr lang="en-US" altLang="en-US" sz="2200" dirty="0"/>
              <a:t>There are </a:t>
            </a:r>
            <a:r>
              <a:rPr lang="pl-PL" altLang="en-US" sz="2200" dirty="0" err="1"/>
              <a:t>other</a:t>
            </a:r>
            <a:r>
              <a:rPr lang="en-US" altLang="en-US" sz="2200" dirty="0"/>
              <a:t> companies that build their own quantum computers, </a:t>
            </a:r>
            <a:br>
              <a:rPr lang="en-US" altLang="en-US" sz="2200" dirty="0"/>
            </a:br>
            <a:r>
              <a:rPr lang="en-US" altLang="en-US" sz="2200" dirty="0"/>
              <a:t>e.g. Google, D-Wave Systems, </a:t>
            </a:r>
            <a:r>
              <a:rPr lang="en-US" altLang="en-US" sz="2200" dirty="0" err="1"/>
              <a:t>Rigetti</a:t>
            </a:r>
            <a:r>
              <a:rPr lang="en-US" altLang="en-US" sz="2200" dirty="0"/>
              <a:t> Computing</a:t>
            </a:r>
            <a:r>
              <a:rPr lang="pl-PL" altLang="en-US" sz="2200" dirty="0"/>
              <a:t>.</a:t>
            </a:r>
            <a:endParaRPr lang="en-US" altLang="en-US" sz="2200" dirty="0"/>
          </a:p>
          <a:p>
            <a:pPr algn="just">
              <a:buFont typeface="Wingdings" pitchFamily="2" charset="2"/>
              <a:buChar char="§"/>
            </a:pPr>
            <a:r>
              <a:rPr lang="en-US" altLang="en-US" sz="2200" dirty="0"/>
              <a:t>It is impossible to transfer the style of programming from classical computers to their quantum counterparts [3] and therefore the role of quantum computers simulators rises.</a:t>
            </a:r>
            <a:endParaRPr lang="en-US" altLang="en-US" sz="2200" baseline="30000" dirty="0"/>
          </a:p>
        </p:txBody>
      </p:sp>
      <p:sp>
        <p:nvSpPr>
          <p:cNvPr id="4101" name="pole tekstowe 1"/>
          <p:cNvSpPr txBox="1">
            <a:spLocks noChangeArrowheads="1"/>
          </p:cNvSpPr>
          <p:nvPr/>
        </p:nvSpPr>
        <p:spPr bwMode="auto">
          <a:xfrm>
            <a:off x="357188" y="5345113"/>
            <a:ext cx="100806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r>
              <a:rPr lang="en-US" altLang="en-US" sz="1600" dirty="0"/>
              <a:t>[1] </a:t>
            </a:r>
            <a:r>
              <a:rPr lang="en-US" altLang="en-US" sz="1600" dirty="0" err="1"/>
              <a:t>Jop</a:t>
            </a:r>
            <a:r>
              <a:rPr lang="en-US" altLang="en-US" sz="1600" dirty="0"/>
              <a:t> </a:t>
            </a:r>
            <a:r>
              <a:rPr lang="en-US" altLang="en-US" sz="1600" dirty="0" err="1"/>
              <a:t>Briët</a:t>
            </a:r>
            <a:r>
              <a:rPr lang="en-US" altLang="en-US" sz="1600" dirty="0"/>
              <a:t>, Simon </a:t>
            </a:r>
            <a:r>
              <a:rPr lang="en-US" altLang="en-US" sz="1600" dirty="0" err="1"/>
              <a:t>Perdrix</a:t>
            </a:r>
            <a:r>
              <a:rPr lang="en-US" altLang="en-US" sz="1600" dirty="0"/>
              <a:t>. “Quantum Computation and Information”. ERCIM News 112 (Jan. 2018), pp. 8, 9.</a:t>
            </a:r>
          </a:p>
          <a:p>
            <a:pPr algn="just"/>
            <a:r>
              <a:rPr lang="en-US" altLang="en-US" sz="1600" dirty="0"/>
              <a:t>[2] “IBM Q Experience Library”. http://research.ibm.com/ibm-q/qx/.</a:t>
            </a:r>
          </a:p>
          <a:p>
            <a:r>
              <a:rPr lang="en-US" altLang="en-US" sz="1600" dirty="0"/>
              <a:t>[3] </a:t>
            </a:r>
            <a:r>
              <a:rPr lang="en-US" altLang="en-US" sz="1600" dirty="0" err="1"/>
              <a:t>Andris</a:t>
            </a:r>
            <a:r>
              <a:rPr lang="en-US" altLang="en-US" sz="1600" dirty="0"/>
              <a:t> </a:t>
            </a:r>
            <a:r>
              <a:rPr lang="en-US" altLang="en-US" sz="1600" dirty="0" err="1"/>
              <a:t>Ambainis</a:t>
            </a:r>
            <a:r>
              <a:rPr lang="en-US" altLang="en-US" sz="1600" dirty="0"/>
              <a:t>, Harry </a:t>
            </a:r>
            <a:r>
              <a:rPr lang="en-US" altLang="en-US" sz="1600" dirty="0" err="1"/>
              <a:t>Buhrman</a:t>
            </a:r>
            <a:r>
              <a:rPr lang="en-US" altLang="en-US" sz="1600" dirty="0"/>
              <a:t>, </a:t>
            </a:r>
            <a:r>
              <a:rPr lang="en-US" altLang="en-US" sz="1600" dirty="0" err="1"/>
              <a:t>Elham</a:t>
            </a:r>
            <a:r>
              <a:rPr lang="en-US" altLang="en-US" sz="1600" dirty="0"/>
              <a:t> </a:t>
            </a:r>
            <a:r>
              <a:rPr lang="en-US" altLang="en-US" sz="1600" dirty="0" err="1"/>
              <a:t>Kashefi</a:t>
            </a:r>
            <a:r>
              <a:rPr lang="en-US" altLang="en-US" sz="1600" dirty="0"/>
              <a:t>, Adrian Kent, </a:t>
            </a:r>
            <a:r>
              <a:rPr lang="en-US" altLang="en-US" sz="1600" dirty="0" err="1"/>
              <a:t>Iordanis</a:t>
            </a:r>
            <a:r>
              <a:rPr lang="en-US" altLang="en-US" sz="1600" dirty="0"/>
              <a:t> </a:t>
            </a:r>
            <a:r>
              <a:rPr lang="en-US" altLang="en-US" sz="1600" dirty="0" err="1"/>
              <a:t>Kerenidis</a:t>
            </a:r>
            <a:r>
              <a:rPr lang="en-US" altLang="en-US" sz="1600" dirty="0"/>
              <a:t>, Frederik </a:t>
            </a:r>
            <a:r>
              <a:rPr lang="en-US" altLang="en-US" sz="1600" dirty="0" err="1"/>
              <a:t>Kerling</a:t>
            </a:r>
            <a:r>
              <a:rPr lang="en-US" altLang="en-US" sz="1600" dirty="0"/>
              <a:t>, Noah Linden, Ashley </a:t>
            </a:r>
            <a:r>
              <a:rPr lang="en-US" altLang="en-US" sz="1600" dirty="0" err="1"/>
              <a:t>Montanaro</a:t>
            </a:r>
            <a:r>
              <a:rPr lang="en-US" altLang="en-US" sz="1600" dirty="0"/>
              <a:t>, Floor van de </a:t>
            </a:r>
            <a:r>
              <a:rPr lang="en-US" altLang="en-US" sz="1600" dirty="0" err="1"/>
              <a:t>Pavert</a:t>
            </a:r>
            <a:r>
              <a:rPr lang="en-US" altLang="en-US" sz="1600" dirty="0"/>
              <a:t> and Thomas </a:t>
            </a:r>
            <a:r>
              <a:rPr lang="it-IT" altLang="en-US" sz="1600" dirty="0"/>
              <a:t>Strohm “Quantum Software Manifesto” (2017) </a:t>
            </a:r>
            <a:r>
              <a:rPr lang="en-US" altLang="en-US" sz="1600" dirty="0"/>
              <a:t>http://www.qusoft.org/quantumsoftware-manifesto/.</a:t>
            </a:r>
            <a:endParaRPr lang="it-IT" altLang="en-US" sz="1600" dirty="0"/>
          </a:p>
          <a:p>
            <a:pPr algn="just"/>
            <a:endParaRPr lang="en-US" altLang="en-US" sz="16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5123" name="pole tekstowe 1"/>
          <p:cNvSpPr txBox="1">
            <a:spLocks noChangeArrowheads="1"/>
          </p:cNvSpPr>
          <p:nvPr/>
        </p:nvSpPr>
        <p:spPr bwMode="auto">
          <a:xfrm>
            <a:off x="3036888" y="1243013"/>
            <a:ext cx="460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Objectives</a:t>
            </a:r>
            <a:endParaRPr lang="en-US" altLang="en-US" b="1"/>
          </a:p>
        </p:txBody>
      </p:sp>
      <p:sp>
        <p:nvSpPr>
          <p:cNvPr id="5124" name="pole tekstowe 3"/>
          <p:cNvSpPr txBox="1">
            <a:spLocks noChangeArrowheads="1"/>
          </p:cNvSpPr>
          <p:nvPr/>
        </p:nvSpPr>
        <p:spPr bwMode="auto">
          <a:xfrm>
            <a:off x="660400" y="1870919"/>
            <a:ext cx="93599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buFont typeface="Wingdings" pitchFamily="2" charset="2"/>
              <a:buChar char="§"/>
            </a:pPr>
            <a:r>
              <a:rPr lang="en-US" altLang="en-US" dirty="0"/>
              <a:t>Present physical background of quantum computing in IBM-Q.</a:t>
            </a:r>
          </a:p>
          <a:p>
            <a:pPr algn="just">
              <a:buFont typeface="Wingdings" pitchFamily="2" charset="2"/>
              <a:buChar char="§"/>
            </a:pPr>
            <a:r>
              <a:rPr lang="en-US" altLang="en-US" dirty="0"/>
              <a:t>Gather information about architecture of IBM-Q.</a:t>
            </a:r>
          </a:p>
          <a:p>
            <a:pPr algn="just">
              <a:buFont typeface="Wingdings" pitchFamily="2" charset="2"/>
              <a:buChar char="§"/>
            </a:pPr>
            <a:r>
              <a:rPr lang="en-US" altLang="en-US" dirty="0"/>
              <a:t>Analyze software environment of IBM-Q.</a:t>
            </a:r>
          </a:p>
          <a:p>
            <a:pPr algn="just">
              <a:buFont typeface="Wingdings" pitchFamily="2" charset="2"/>
              <a:buChar char="§"/>
            </a:pPr>
            <a:r>
              <a:rPr lang="en-US" altLang="en-US" dirty="0"/>
              <a:t>Propose extensions to the IBM-Q software environment.</a:t>
            </a:r>
          </a:p>
          <a:p>
            <a:pPr algn="just">
              <a:buFont typeface="Wingdings" pitchFamily="2" charset="2"/>
              <a:buChar char="§"/>
            </a:pPr>
            <a:r>
              <a:rPr lang="en-US" altLang="en-US" dirty="0"/>
              <a:t>Validate proposed solutions with different quantum algorithms.</a:t>
            </a:r>
            <a:endParaRPr lang="pl-PL" altLang="en-US" dirty="0"/>
          </a:p>
          <a:p>
            <a:pPr algn="just">
              <a:buFont typeface="Wingdings" pitchFamily="2" charset="2"/>
              <a:buChar char="§"/>
            </a:pPr>
            <a:r>
              <a:rPr lang="pl-PL" altLang="en-US" dirty="0" err="1"/>
              <a:t>Assess</a:t>
            </a:r>
            <a:r>
              <a:rPr lang="pl-PL" altLang="en-US" dirty="0"/>
              <a:t> the IBM-Q with a quantum walk </a:t>
            </a:r>
            <a:r>
              <a:rPr lang="pl-PL" altLang="en-US" dirty="0" err="1"/>
              <a:t>algorithm</a:t>
            </a:r>
            <a:r>
              <a:rPr lang="pl-PL" altLang="en-US" dirty="0"/>
              <a:t>.</a:t>
            </a:r>
            <a:endParaRPr lang="en-US" altLang="en-US" dirty="0"/>
          </a:p>
        </p:txBody>
      </p:sp>
      <p:sp>
        <p:nvSpPr>
          <p:cNvPr id="5" name="pole tekstowe 2"/>
          <p:cNvSpPr txBox="1">
            <a:spLocks noChangeArrowheads="1"/>
          </p:cNvSpPr>
          <p:nvPr/>
        </p:nvSpPr>
        <p:spPr bwMode="auto">
          <a:xfrm>
            <a:off x="3182937" y="4426322"/>
            <a:ext cx="4314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b="1" dirty="0"/>
              <a:t>Methods</a:t>
            </a:r>
          </a:p>
        </p:txBody>
      </p:sp>
      <p:sp>
        <p:nvSpPr>
          <p:cNvPr id="6" name="pole tekstowe 1"/>
          <p:cNvSpPr txBox="1">
            <a:spLocks noChangeArrowheads="1"/>
          </p:cNvSpPr>
          <p:nvPr/>
        </p:nvSpPr>
        <p:spPr bwMode="auto">
          <a:xfrm>
            <a:off x="660400" y="5002386"/>
            <a:ext cx="9466296"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buFont typeface="Wingdings" pitchFamily="2" charset="2"/>
              <a:buChar char="§"/>
            </a:pPr>
            <a:r>
              <a:rPr lang="en-US" altLang="en-US" dirty="0"/>
              <a:t>Surveys</a:t>
            </a:r>
            <a:r>
              <a:rPr lang="pl-PL" altLang="en-US" dirty="0"/>
              <a:t> </a:t>
            </a:r>
            <a:r>
              <a:rPr lang="en-US" altLang="en-US" dirty="0"/>
              <a:t>for obtaining background information and for</a:t>
            </a:r>
            <a:r>
              <a:rPr lang="pl-PL" altLang="en-US" dirty="0"/>
              <a:t> </a:t>
            </a:r>
            <a:r>
              <a:rPr lang="en-US" altLang="en-US" dirty="0"/>
              <a:t>assessment of quantum computers and simulators.</a:t>
            </a:r>
          </a:p>
          <a:p>
            <a:pPr>
              <a:buFont typeface="Wingdings" pitchFamily="2" charset="2"/>
              <a:buChar char="§"/>
            </a:pPr>
            <a:r>
              <a:rPr lang="en-US" altLang="en-US" dirty="0"/>
              <a:t>Case studies for analysis of quantum algorithms execution.</a:t>
            </a:r>
          </a:p>
          <a:p>
            <a:pPr>
              <a:buFont typeface="Wingdings" pitchFamily="2" charset="2"/>
              <a:buChar char="§"/>
            </a:pPr>
            <a:r>
              <a:rPr lang="en-US" altLang="en-US" dirty="0"/>
              <a:t>Computer experiments for validation and evaluation of usability.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6147" name="pole tekstowe 1"/>
          <p:cNvSpPr txBox="1">
            <a:spLocks noChangeArrowheads="1"/>
          </p:cNvSpPr>
          <p:nvPr/>
        </p:nvSpPr>
        <p:spPr bwMode="auto">
          <a:xfrm>
            <a:off x="3036888" y="1243013"/>
            <a:ext cx="460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Related work</a:t>
            </a:r>
            <a:endParaRPr lang="en-US" altLang="en-US" b="1"/>
          </a:p>
        </p:txBody>
      </p:sp>
      <p:sp>
        <p:nvSpPr>
          <p:cNvPr id="5124" name="pole tekstowe 3"/>
          <p:cNvSpPr txBox="1">
            <a:spLocks noChangeArrowheads="1"/>
          </p:cNvSpPr>
          <p:nvPr/>
        </p:nvSpPr>
        <p:spPr bwMode="auto">
          <a:xfrm>
            <a:off x="371475" y="1978025"/>
            <a:ext cx="9864725"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defRPr/>
            </a:pPr>
            <a:r>
              <a:rPr lang="en-US" altLang="en-US" dirty="0"/>
              <a:t>Basic papers presenting physical background are:</a:t>
            </a:r>
          </a:p>
          <a:p>
            <a:pPr>
              <a:buFont typeface="Wingdings" panose="05000000000000000000" pitchFamily="2" charset="2"/>
              <a:buChar char="§"/>
              <a:defRPr/>
            </a:pPr>
            <a:r>
              <a:rPr lang="en-US" sz="1800" i="1" dirty="0"/>
              <a:t>John Clarke and Frank </a:t>
            </a:r>
            <a:r>
              <a:rPr lang="en-US" sz="1800" i="1" dirty="0" err="1"/>
              <a:t>K.Wilhelm</a:t>
            </a:r>
            <a:r>
              <a:rPr lang="en-US" sz="1800" dirty="0"/>
              <a:t>. “</a:t>
            </a:r>
            <a:r>
              <a:rPr lang="en-US" sz="1800" b="1" dirty="0"/>
              <a:t>Superconducting quantum bits</a:t>
            </a:r>
            <a:r>
              <a:rPr lang="en-US" sz="1800" dirty="0"/>
              <a:t>”. Nature 453 (2008), pp. 1031–1042</a:t>
            </a:r>
            <a:br>
              <a:rPr lang="pl-PL" sz="1800" dirty="0"/>
            </a:br>
            <a:r>
              <a:rPr lang="en-US" sz="1800" i="1" dirty="0"/>
              <a:t>Hans </a:t>
            </a:r>
            <a:r>
              <a:rPr lang="en-US" sz="1800" i="1" dirty="0" err="1"/>
              <a:t>Mooij</a:t>
            </a:r>
            <a:r>
              <a:rPr lang="en-US" sz="1800" dirty="0"/>
              <a:t>. “</a:t>
            </a:r>
            <a:r>
              <a:rPr lang="en-US" sz="1800" b="1" dirty="0"/>
              <a:t>Superconducting quantum bits</a:t>
            </a:r>
            <a:r>
              <a:rPr lang="en-US" sz="1800" dirty="0"/>
              <a:t>”. Physics World 17.12 (2004), p. 29.</a:t>
            </a:r>
            <a:endParaRPr lang="pl-PL" sz="1800" dirty="0"/>
          </a:p>
          <a:p>
            <a:pPr marL="0" indent="0">
              <a:defRPr/>
            </a:pPr>
            <a:r>
              <a:rPr lang="en-US" altLang="en-US" dirty="0"/>
              <a:t>Solutions related to building software environments are presented in:</a:t>
            </a:r>
          </a:p>
          <a:p>
            <a:pPr>
              <a:buFont typeface="Wingdings" panose="05000000000000000000" pitchFamily="2" charset="2"/>
              <a:buChar char="§"/>
              <a:defRPr/>
            </a:pPr>
            <a:r>
              <a:rPr lang="en-US" sz="1800" i="1" dirty="0"/>
              <a:t>Thomas </a:t>
            </a:r>
            <a:r>
              <a:rPr lang="en-US" sz="1800" i="1" dirty="0" err="1"/>
              <a:t>Häner</a:t>
            </a:r>
            <a:r>
              <a:rPr lang="en-US" sz="1800" i="1" dirty="0"/>
              <a:t>, Damian S </a:t>
            </a:r>
            <a:r>
              <a:rPr lang="en-US" sz="1800" i="1" dirty="0" err="1"/>
              <a:t>Steiger</a:t>
            </a:r>
            <a:r>
              <a:rPr lang="en-US" sz="1800" i="1" dirty="0"/>
              <a:t>, Krysta </a:t>
            </a:r>
            <a:r>
              <a:rPr lang="en-US" sz="1800" i="1" dirty="0" err="1"/>
              <a:t>Svore</a:t>
            </a:r>
            <a:r>
              <a:rPr lang="en-US" sz="1800" i="1" dirty="0"/>
              <a:t>, and Matthias Troyer</a:t>
            </a:r>
            <a:r>
              <a:rPr lang="en-US" sz="1800" dirty="0"/>
              <a:t>. “</a:t>
            </a:r>
            <a:r>
              <a:rPr lang="en-US" sz="1800" b="1" dirty="0"/>
              <a:t>A software methodology for compiling quantum programs</a:t>
            </a:r>
            <a:r>
              <a:rPr lang="en-US" sz="1800" dirty="0"/>
              <a:t>”. Quantum Science and Technology 3.2 (2018), p. 020501</a:t>
            </a:r>
            <a:br>
              <a:rPr lang="pl-PL" sz="1800" dirty="0"/>
            </a:br>
            <a:r>
              <a:rPr lang="pl-PL" sz="1800" i="1" dirty="0"/>
              <a:t>Joanna Patrzyk, Bartłomiej Patrzyk, Katarzyna Rycerz, and Marian Bubak</a:t>
            </a:r>
            <a:r>
              <a:rPr lang="pl-PL" sz="1800" dirty="0"/>
              <a:t>. “</a:t>
            </a:r>
            <a:r>
              <a:rPr lang="pl-PL" sz="1800" b="1" dirty="0" err="1"/>
              <a:t>Towards</a:t>
            </a:r>
            <a:r>
              <a:rPr lang="en-US" sz="1800" b="1" dirty="0"/>
              <a:t> A Novel Environment for Simulation of Quantum Computing</a:t>
            </a:r>
            <a:r>
              <a:rPr lang="en-US" sz="1800" dirty="0"/>
              <a:t>”. Computer Science 16.1 (2015), p. 103</a:t>
            </a:r>
            <a:r>
              <a:rPr lang="en-US" sz="1800"/>
              <a:t>. </a:t>
            </a:r>
            <a:endParaRPr lang="en-US" altLang="en-US" sz="1800" dirty="0"/>
          </a:p>
          <a:p>
            <a:pPr marL="0" indent="0" algn="just">
              <a:defRPr/>
            </a:pPr>
            <a:endParaRPr lang="en-US" altLang="en-US" sz="1600" dirty="0"/>
          </a:p>
          <a:p>
            <a:pPr marL="0" indent="0" algn="just">
              <a:defRPr/>
            </a:pPr>
            <a:r>
              <a:rPr lang="en-US" altLang="en-US" dirty="0"/>
              <a:t>IBM-Q requires an enhancement with an advanced quantum simulator, that would show inner quantum states during execution of a quantum algorithm. This would help debugging quantum programs.</a:t>
            </a:r>
          </a:p>
        </p:txBody>
      </p:sp>
    </p:spTree>
    <p:extLst>
      <p:ext uri="{BB962C8B-B14F-4D97-AF65-F5344CB8AC3E}">
        <p14:creationId xmlns:p14="http://schemas.microsoft.com/office/powerpoint/2010/main" val="16482452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7171" name="pole tekstowe 1"/>
          <p:cNvSpPr txBox="1">
            <a:spLocks noChangeArrowheads="1"/>
          </p:cNvSpPr>
          <p:nvPr/>
        </p:nvSpPr>
        <p:spPr bwMode="auto">
          <a:xfrm>
            <a:off x="774972" y="1113954"/>
            <a:ext cx="9074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dirty="0"/>
              <a:t>Superconducting qubits</a:t>
            </a:r>
            <a:endParaRPr lang="en-US" altLang="en-US" b="1" dirty="0"/>
          </a:p>
        </p:txBody>
      </p:sp>
      <p:pic>
        <p:nvPicPr>
          <p:cNvPr id="7172" name="Obraz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9202" y="1847255"/>
            <a:ext cx="3482975" cy="221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173" name="pole tekstowe 1"/>
              <p:cNvSpPr txBox="1">
                <a:spLocks noChangeArrowheads="1"/>
              </p:cNvSpPr>
              <p:nvPr/>
            </p:nvSpPr>
            <p:spPr bwMode="auto">
              <a:xfrm>
                <a:off x="227782" y="1962116"/>
                <a:ext cx="6080951" cy="3170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buFont typeface="Wingdings" pitchFamily="2" charset="2"/>
                  <a:buChar char="§"/>
                </a:pPr>
                <a:r>
                  <a:rPr lang="pl-PL" altLang="en-US" sz="2000" dirty="0"/>
                  <a:t>Qubit </a:t>
                </a:r>
                <a:r>
                  <a:rPr lang="pl-PL" altLang="en-US" sz="2000" dirty="0" err="1"/>
                  <a:t>is</a:t>
                </a:r>
                <a:r>
                  <a:rPr lang="pl-PL" altLang="en-US" sz="2000" dirty="0"/>
                  <a:t> a </a:t>
                </a:r>
                <a:r>
                  <a:rPr lang="pl-PL" altLang="en-US" sz="2000" dirty="0" err="1"/>
                  <a:t>linearcombination</a:t>
                </a:r>
                <a:br>
                  <a:rPr lang="pl-PL" altLang="en-US" sz="2000" dirty="0"/>
                </a:br>
                <a14:m>
                  <m:oMath xmlns:m="http://schemas.openxmlformats.org/officeDocument/2006/math">
                    <m:d>
                      <m:dPr>
                        <m:begChr m:val=""/>
                        <m:endChr m:val="⟩"/>
                        <m:ctrlPr>
                          <a:rPr lang="el-GR" altLang="en-US" sz="2000" b="0" i="1" smtClean="0">
                            <a:latin typeface="Cambria Math" panose="02040503050406030204" pitchFamily="18" charset="0"/>
                            <a:ea typeface="Cambria Math" panose="02040503050406030204" pitchFamily="18" charset="0"/>
                          </a:rPr>
                        </m:ctrlPr>
                      </m:dPr>
                      <m:e>
                        <m:r>
                          <a:rPr lang="pl-PL" altLang="en-US" sz="2000">
                            <a:latin typeface="Cambria Math" panose="02040503050406030204" pitchFamily="18" charset="0"/>
                          </a:rPr>
                          <m:t>|</m:t>
                        </m:r>
                        <m:r>
                          <m:rPr>
                            <m:sty m:val="p"/>
                          </m:rPr>
                          <a:rPr lang="el-GR" altLang="en-US" sz="2000" i="1">
                            <a:latin typeface="Cambria Math" panose="02040503050406030204" pitchFamily="18" charset="0"/>
                            <a:ea typeface="Cambria Math" panose="02040503050406030204" pitchFamily="18" charset="0"/>
                          </a:rPr>
                          <m:t>φ</m:t>
                        </m:r>
                      </m:e>
                    </m:d>
                    <m:r>
                      <a:rPr lang="pl-PL" altLang="en-US" sz="2000" b="0" i="1" smtClean="0">
                        <a:latin typeface="Cambria Math" panose="02040503050406030204" pitchFamily="18" charset="0"/>
                        <a:ea typeface="Cambria Math" panose="02040503050406030204" pitchFamily="18" charset="0"/>
                      </a:rPr>
                      <m:t> =</m:t>
                    </m:r>
                    <m:r>
                      <a:rPr lang="pl-PL" altLang="en-US" sz="2000" b="0" i="1" smtClean="0">
                        <a:latin typeface="Cambria Math" panose="02040503050406030204" pitchFamily="18" charset="0"/>
                        <a:ea typeface="Cambria Math" panose="02040503050406030204" pitchFamily="18" charset="0"/>
                      </a:rPr>
                      <m:t>𝛼</m:t>
                    </m:r>
                    <m:d>
                      <m:dPr>
                        <m:begChr m:val=""/>
                        <m:endChr m:val="⟩"/>
                        <m:ctrlPr>
                          <a:rPr lang="pl-PL" altLang="en-US" sz="2000" b="0" i="1" smtClean="0">
                            <a:latin typeface="Cambria Math" panose="02040503050406030204" pitchFamily="18" charset="0"/>
                            <a:ea typeface="Cambria Math" panose="02040503050406030204" pitchFamily="18" charset="0"/>
                          </a:rPr>
                        </m:ctrlPr>
                      </m:dPr>
                      <m:e>
                        <m:r>
                          <a:rPr lang="pl-PL" altLang="en-US" sz="2000" i="1">
                            <a:latin typeface="Cambria Math" panose="02040503050406030204" pitchFamily="18" charset="0"/>
                            <a:ea typeface="Cambria Math" panose="02040503050406030204" pitchFamily="18" charset="0"/>
                          </a:rPr>
                          <m:t>|0</m:t>
                        </m:r>
                      </m:e>
                    </m:d>
                    <m:r>
                      <a:rPr lang="pl-PL" altLang="en-US" sz="2000" b="0" i="1" smtClean="0">
                        <a:latin typeface="Cambria Math" panose="02040503050406030204" pitchFamily="18" charset="0"/>
                        <a:ea typeface="Cambria Math" panose="02040503050406030204" pitchFamily="18" charset="0"/>
                      </a:rPr>
                      <m:t> +</m:t>
                    </m:r>
                    <m:r>
                      <a:rPr lang="pl-PL" altLang="en-US" sz="2000" b="0" i="1" smtClean="0">
                        <a:latin typeface="Cambria Math" panose="02040503050406030204" pitchFamily="18" charset="0"/>
                        <a:ea typeface="Cambria Math" panose="02040503050406030204" pitchFamily="18" charset="0"/>
                      </a:rPr>
                      <m:t>𝛽</m:t>
                    </m:r>
                    <m:d>
                      <m:dPr>
                        <m:begChr m:val=""/>
                        <m:endChr m:val="⟩"/>
                        <m:ctrlPr>
                          <a:rPr lang="pl-PL" altLang="en-US" sz="2000" b="0" i="1" smtClean="0">
                            <a:latin typeface="Cambria Math" panose="02040503050406030204" pitchFamily="18" charset="0"/>
                            <a:ea typeface="Cambria Math" panose="02040503050406030204" pitchFamily="18" charset="0"/>
                          </a:rPr>
                        </m:ctrlPr>
                      </m:dPr>
                      <m:e>
                        <m:r>
                          <a:rPr lang="pl-PL" altLang="en-US" sz="2000" i="1">
                            <a:latin typeface="Cambria Math" panose="02040503050406030204" pitchFamily="18" charset="0"/>
                            <a:ea typeface="Cambria Math" panose="02040503050406030204" pitchFamily="18" charset="0"/>
                          </a:rPr>
                          <m:t>|1</m:t>
                        </m:r>
                      </m:e>
                    </m:d>
                  </m:oMath>
                </a14:m>
                <a:r>
                  <a:rPr lang="pl-PL" altLang="en-US" sz="2000" dirty="0"/>
                  <a:t>, </a:t>
                </a:r>
                <a:r>
                  <a:rPr lang="pl-PL" altLang="en-US" sz="2000" dirty="0" err="1"/>
                  <a:t>where</a:t>
                </a:r>
                <a14:m>
                  <m:oMath xmlns:m="http://schemas.openxmlformats.org/officeDocument/2006/math">
                    <m:r>
                      <a:rPr lang="pl-PL" altLang="en-US" sz="2000" i="1" smtClean="0">
                        <a:latin typeface="Cambria Math" panose="02040503050406030204" pitchFamily="18" charset="0"/>
                        <a:ea typeface="Cambria Math" panose="02040503050406030204" pitchFamily="18" charset="0"/>
                      </a:rPr>
                      <m:t>𝛼</m:t>
                    </m:r>
                    <m:r>
                      <a:rPr lang="pl-PL" altLang="en-US" sz="2000" b="0" i="1" smtClean="0">
                        <a:latin typeface="Cambria Math" panose="02040503050406030204" pitchFamily="18" charset="0"/>
                        <a:ea typeface="Cambria Math" panose="02040503050406030204" pitchFamily="18" charset="0"/>
                      </a:rPr>
                      <m:t>,</m:t>
                    </m:r>
                    <m:r>
                      <a:rPr lang="pl-PL" altLang="en-US" sz="2000" b="0" i="1" smtClean="0">
                        <a:latin typeface="Cambria Math" panose="02040503050406030204" pitchFamily="18" charset="0"/>
                        <a:ea typeface="Cambria Math" panose="02040503050406030204" pitchFamily="18" charset="0"/>
                      </a:rPr>
                      <m:t>𝛽</m:t>
                    </m:r>
                    <m:r>
                      <a:rPr lang="pl-PL" altLang="en-US" sz="2000" b="0" i="1" smtClean="0">
                        <a:latin typeface="Cambria Math" panose="02040503050406030204" pitchFamily="18" charset="0"/>
                        <a:ea typeface="Cambria Math" panose="02040503050406030204" pitchFamily="18" charset="0"/>
                      </a:rPr>
                      <m:t>∈</m:t>
                    </m:r>
                    <m:r>
                      <a:rPr lang="pl-PL" altLang="en-US" sz="2000" b="0" i="1" smtClean="0">
                        <a:latin typeface="Cambria Math" panose="02040503050406030204" pitchFamily="18" charset="0"/>
                        <a:ea typeface="Cambria Math" panose="02040503050406030204" pitchFamily="18" charset="0"/>
                      </a:rPr>
                      <m:t>ℂ</m:t>
                    </m:r>
                  </m:oMath>
                </a14:m>
                <a:r>
                  <a:rPr lang="pl-PL" altLang="en-US" sz="2000" dirty="0"/>
                  <a:t>,</a:t>
                </a:r>
                <a14:m>
                  <m:oMath xmlns:m="http://schemas.openxmlformats.org/officeDocument/2006/math">
                    <m:r>
                      <a:rPr lang="en-US" altLang="en-US" sz="2000" b="0" i="0" smtClean="0">
                        <a:latin typeface="Cambria Math"/>
                        <a:ea typeface="Cambria Math" panose="02040503050406030204" pitchFamily="18" charset="0"/>
                      </a:rPr>
                      <m:t>  </m:t>
                    </m:r>
                    <m:sSup>
                      <m:sSupPr>
                        <m:ctrlPr>
                          <a:rPr lang="pl-PL" altLang="en-US" sz="2000" b="0" i="1" smtClean="0">
                            <a:latin typeface="Cambria Math" panose="02040503050406030204" pitchFamily="18" charset="0"/>
                            <a:ea typeface="Cambria Math" panose="02040503050406030204" pitchFamily="18" charset="0"/>
                          </a:rPr>
                        </m:ctrlPr>
                      </m:sSupPr>
                      <m:e>
                        <m:d>
                          <m:dPr>
                            <m:begChr m:val="|"/>
                            <m:endChr m:val="|"/>
                            <m:ctrlPr>
                              <a:rPr lang="pl-PL" altLang="en-US" sz="2000" i="1">
                                <a:latin typeface="Cambria Math" panose="02040503050406030204" pitchFamily="18" charset="0"/>
                                <a:ea typeface="Cambria Math" panose="02040503050406030204" pitchFamily="18" charset="0"/>
                              </a:rPr>
                            </m:ctrlPr>
                          </m:dPr>
                          <m:e>
                            <m:r>
                              <a:rPr lang="pl-PL" altLang="en-US" sz="2000" i="1">
                                <a:latin typeface="Cambria Math" panose="02040503050406030204" pitchFamily="18" charset="0"/>
                                <a:ea typeface="Cambria Math" panose="02040503050406030204" pitchFamily="18" charset="0"/>
                              </a:rPr>
                              <m:t>𝛼</m:t>
                            </m:r>
                          </m:e>
                        </m:d>
                      </m:e>
                      <m:sup>
                        <m:r>
                          <a:rPr lang="pl-PL" altLang="en-US" sz="2000" b="0" i="1" smtClean="0">
                            <a:latin typeface="Cambria Math" panose="02040503050406030204" pitchFamily="18" charset="0"/>
                            <a:ea typeface="Cambria Math" panose="02040503050406030204" pitchFamily="18" charset="0"/>
                          </a:rPr>
                          <m:t>2</m:t>
                        </m:r>
                      </m:sup>
                    </m:sSup>
                    <m:r>
                      <a:rPr lang="pl-PL" altLang="en-US" sz="2000" b="0" i="1" smtClean="0">
                        <a:latin typeface="Cambria Math" panose="02040503050406030204" pitchFamily="18" charset="0"/>
                        <a:ea typeface="Cambria Math" panose="02040503050406030204" pitchFamily="18" charset="0"/>
                      </a:rPr>
                      <m:t>+</m:t>
                    </m:r>
                    <m:sSup>
                      <m:sSupPr>
                        <m:ctrlPr>
                          <a:rPr lang="pl-PL" altLang="en-US" sz="2000" b="0" i="1" smtClean="0">
                            <a:latin typeface="Cambria Math" panose="02040503050406030204" pitchFamily="18" charset="0"/>
                            <a:ea typeface="Cambria Math" panose="02040503050406030204" pitchFamily="18" charset="0"/>
                          </a:rPr>
                        </m:ctrlPr>
                      </m:sSupPr>
                      <m:e>
                        <m:d>
                          <m:dPr>
                            <m:begChr m:val="|"/>
                            <m:endChr m:val="|"/>
                            <m:ctrlPr>
                              <a:rPr lang="pl-PL" altLang="en-US" sz="2000" i="1">
                                <a:latin typeface="Cambria Math" panose="02040503050406030204" pitchFamily="18" charset="0"/>
                                <a:ea typeface="Cambria Math" panose="02040503050406030204" pitchFamily="18" charset="0"/>
                              </a:rPr>
                            </m:ctrlPr>
                          </m:dPr>
                          <m:e>
                            <m:r>
                              <a:rPr lang="pl-PL" altLang="en-US" sz="2000" i="1">
                                <a:latin typeface="Cambria Math" panose="02040503050406030204" pitchFamily="18" charset="0"/>
                                <a:ea typeface="Cambria Math" panose="02040503050406030204" pitchFamily="18" charset="0"/>
                              </a:rPr>
                              <m:t>𝛽</m:t>
                            </m:r>
                          </m:e>
                        </m:d>
                      </m:e>
                      <m:sup>
                        <m:r>
                          <a:rPr lang="pl-PL" altLang="en-US" sz="2000" b="0" i="1" smtClean="0">
                            <a:latin typeface="Cambria Math" panose="02040503050406030204" pitchFamily="18" charset="0"/>
                            <a:ea typeface="Cambria Math" panose="02040503050406030204" pitchFamily="18" charset="0"/>
                          </a:rPr>
                          <m:t>2</m:t>
                        </m:r>
                      </m:sup>
                    </m:sSup>
                    <m:r>
                      <a:rPr lang="pl-PL" altLang="en-US" sz="2000" b="0" i="1" smtClean="0">
                        <a:latin typeface="Cambria Math" panose="02040503050406030204" pitchFamily="18" charset="0"/>
                        <a:ea typeface="Cambria Math" panose="02040503050406030204" pitchFamily="18" charset="0"/>
                      </a:rPr>
                      <m:t>=1</m:t>
                    </m:r>
                  </m:oMath>
                </a14:m>
                <a:endParaRPr lang="pl-PL" altLang="en-US" sz="2000" dirty="0"/>
              </a:p>
              <a:p>
                <a:pPr>
                  <a:buFont typeface="Wingdings" pitchFamily="2" charset="2"/>
                  <a:buChar char="§"/>
                </a:pPr>
                <a:r>
                  <a:rPr lang="en-US" sz="2000" dirty="0"/>
                  <a:t>State of a qubit can be manipulated by using unitary operators </a:t>
                </a:r>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a:rPr>
                          <m:t>|</m:t>
                        </m:r>
                        <m:r>
                          <a:rPr lang="en-US" sz="2000" b="0" i="1" smtClean="0">
                            <a:latin typeface="Cambria Math"/>
                          </a:rPr>
                          <m:t>𝑥</m:t>
                        </m:r>
                        <m:r>
                          <a:rPr lang="en-US" sz="2000" b="0" i="1" smtClean="0">
                            <a:latin typeface="Cambria Math"/>
                          </a:rPr>
                          <m:t>′</m:t>
                        </m:r>
                      </m:e>
                    </m:d>
                    <m:r>
                      <a:rPr lang="en-US" sz="2000" b="0" i="1" smtClean="0">
                        <a:latin typeface="Cambria Math"/>
                      </a:rPr>
                      <m:t>=</m:t>
                    </m:r>
                    <m:r>
                      <a:rPr lang="en-US" sz="2000" b="0" i="1" smtClean="0">
                        <a:latin typeface="Cambria Math"/>
                      </a:rPr>
                      <m:t>𝑈</m:t>
                    </m:r>
                    <m:d>
                      <m:dPr>
                        <m:begChr m:val=""/>
                        <m:endChr m:val="⟩"/>
                        <m:ctrlPr>
                          <a:rPr lang="en-US" sz="2000" b="0" i="1" smtClean="0">
                            <a:latin typeface="Cambria Math" panose="02040503050406030204" pitchFamily="18" charset="0"/>
                          </a:rPr>
                        </m:ctrlPr>
                      </m:dPr>
                      <m:e>
                        <m:r>
                          <a:rPr lang="en-US" sz="2000" b="0" i="1" smtClean="0">
                            <a:latin typeface="Cambria Math"/>
                          </a:rPr>
                          <m:t>|</m:t>
                        </m:r>
                        <m:r>
                          <a:rPr lang="en-US" sz="2000" b="0" i="1" smtClean="0">
                            <a:latin typeface="Cambria Math"/>
                          </a:rPr>
                          <m:t>𝑥</m:t>
                        </m:r>
                      </m:e>
                    </m:d>
                  </m:oMath>
                </a14:m>
                <a:r>
                  <a:rPr lang="en-US" sz="2000" dirty="0"/>
                  <a:t>, they can be represented as quantum circuits.</a:t>
                </a:r>
              </a:p>
              <a:p>
                <a:pPr>
                  <a:buFont typeface="Wingdings" pitchFamily="2" charset="2"/>
                  <a:buChar char="§"/>
                </a:pPr>
                <a:r>
                  <a:rPr lang="en-US" altLang="en-US" sz="2000" dirty="0"/>
                  <a:t>Usage of Josephson junction [1].</a:t>
                </a:r>
              </a:p>
              <a:p>
                <a:pPr>
                  <a:buFont typeface="Wingdings" pitchFamily="2" charset="2"/>
                  <a:buChar char="§"/>
                </a:pPr>
                <a:r>
                  <a:rPr lang="en-US" altLang="en-US" sz="2000" dirty="0"/>
                  <a:t>Qubits are controlled by </a:t>
                </a:r>
                <a:r>
                  <a:rPr lang="en-US" altLang="en-US" sz="2000" b="1" dirty="0"/>
                  <a:t>Rabi oscillations</a:t>
                </a:r>
                <a:r>
                  <a:rPr lang="en-US" altLang="en-US" sz="2000" dirty="0"/>
                  <a:t>. If in time t=0 a qubit is in state |0&gt;, the probability p</a:t>
                </a:r>
                <a:r>
                  <a:rPr lang="en-US" altLang="en-US" sz="2000" baseline="-25000" dirty="0"/>
                  <a:t>01</a:t>
                </a:r>
                <a:r>
                  <a:rPr lang="en-US" altLang="en-US" sz="2000" dirty="0"/>
                  <a:t>(t) of transition to state |1&gt; in time t is described by formula:</a:t>
                </a:r>
              </a:p>
            </p:txBody>
          </p:sp>
        </mc:Choice>
        <mc:Fallback xmlns="">
          <p:sp>
            <p:nvSpPr>
              <p:cNvPr id="7173" name="pole tekstowe 1"/>
              <p:cNvSpPr txBox="1">
                <a:spLocks noRot="1" noChangeAspect="1" noMove="1" noResize="1" noEditPoints="1" noAdjustHandles="1" noChangeArrowheads="1" noChangeShapeType="1" noTextEdit="1"/>
              </p:cNvSpPr>
              <p:nvPr/>
            </p:nvSpPr>
            <p:spPr bwMode="auto">
              <a:xfrm>
                <a:off x="227782" y="1962116"/>
                <a:ext cx="6080951" cy="3170099"/>
              </a:xfrm>
              <a:prstGeom prst="rect">
                <a:avLst/>
              </a:prstGeom>
              <a:blipFill rotWithShape="1">
                <a:blip r:embed="rId4"/>
                <a:stretch>
                  <a:fillRect l="-802" t="-5577" b="-2692"/>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noFill/>
                  </a:rPr>
                  <a:t> </a:t>
                </a:r>
              </a:p>
            </p:txBody>
          </p:sp>
        </mc:Fallback>
      </mc:AlternateContent>
      <p:sp>
        <p:nvSpPr>
          <p:cNvPr id="7174" name="pole tekstowe 2"/>
          <p:cNvSpPr txBox="1">
            <a:spLocks noChangeArrowheads="1"/>
          </p:cNvSpPr>
          <p:nvPr/>
        </p:nvSpPr>
        <p:spPr bwMode="auto">
          <a:xfrm>
            <a:off x="6749202" y="4312791"/>
            <a:ext cx="370556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r>
              <a:rPr lang="en-US" altLang="en-US" sz="1600" dirty="0"/>
              <a:t>A circuit representing a qubit (on the right) with Josephson junction that makes gaps between energy levels different from each other and voltage source to control the energy levels (we can use AC or DC voltage source).</a:t>
            </a:r>
          </a:p>
        </p:txBody>
      </p:sp>
      <p:pic>
        <p:nvPicPr>
          <p:cNvPr id="7176"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3274" y="5196600"/>
            <a:ext cx="50863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accent1"/>
                </a:solidFill>
                <a:round/>
                <a:headEnd/>
                <a:tailEnd/>
              </a14:hiddenLine>
            </a:ext>
          </a:extLst>
        </p:spPr>
      </p:pic>
      <p:sp>
        <p:nvSpPr>
          <p:cNvPr id="2" name="pole tekstowe 1"/>
          <p:cNvSpPr txBox="1"/>
          <p:nvPr/>
        </p:nvSpPr>
        <p:spPr>
          <a:xfrm>
            <a:off x="731838" y="6433563"/>
            <a:ext cx="9289604" cy="584775"/>
          </a:xfrm>
          <a:prstGeom prst="rect">
            <a:avLst/>
          </a:prstGeom>
          <a:noFill/>
        </p:spPr>
        <p:txBody>
          <a:bodyPr wrap="square" rtlCol="0">
            <a:spAutoFit/>
          </a:bodyPr>
          <a:lstStyle/>
          <a:p>
            <a:r>
              <a:rPr lang="en-US" sz="1600" dirty="0"/>
              <a:t>[1] John Clarke and Frank </a:t>
            </a:r>
            <a:r>
              <a:rPr lang="en-US" sz="1600" dirty="0" err="1"/>
              <a:t>K.Wilhelm</a:t>
            </a:r>
            <a:r>
              <a:rPr lang="en-US" sz="1600" dirty="0"/>
              <a:t>. “Superconducting quantum bits”. Nature 453 (2008), </a:t>
            </a:r>
            <a:br>
              <a:rPr lang="en-US" sz="1600" dirty="0"/>
            </a:br>
            <a:r>
              <a:rPr lang="en-US" sz="1600" dirty="0"/>
              <a:t>pp. 1031–1042. DOI: 10.1038/nature07128. http://dx.doi.org/10.1038/nature07128.</a:t>
            </a:r>
          </a:p>
        </p:txBody>
      </p:sp>
      <mc:AlternateContent xmlns:mc="http://schemas.openxmlformats.org/markup-compatibility/2006" xmlns:a14="http://schemas.microsoft.com/office/drawing/2010/main">
        <mc:Choice Requires="a14">
          <p:sp>
            <p:nvSpPr>
              <p:cNvPr id="3" name="pole tekstowe 2"/>
              <p:cNvSpPr txBox="1"/>
              <p:nvPr/>
            </p:nvSpPr>
            <p:spPr>
              <a:xfrm>
                <a:off x="731838" y="5882451"/>
                <a:ext cx="5126029" cy="400110"/>
              </a:xfrm>
              <a:prstGeom prst="rect">
                <a:avLst/>
              </a:prstGeom>
              <a:noFill/>
            </p:spPr>
            <p:txBody>
              <a:bodyPr wrap="square" rtlCol="0">
                <a:spAutoFit/>
              </a:bodyPr>
              <a:lstStyle/>
              <a:p>
                <a:r>
                  <a:rPr lang="en-US" sz="2000" dirty="0"/>
                  <a:t>Frequency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a:ea typeface="Cambria Math"/>
                          </a:rPr>
                          <m:t>𝜔</m:t>
                        </m:r>
                      </m:e>
                      <m:sub>
                        <m:r>
                          <a:rPr lang="en-US" sz="2000" b="0" i="1" smtClean="0">
                            <a:latin typeface="Cambria Math"/>
                          </a:rPr>
                          <m:t>1</m:t>
                        </m:r>
                      </m:sub>
                    </m:sSub>
                  </m:oMath>
                </a14:m>
                <a:r>
                  <a:rPr lang="en-US" sz="2000" dirty="0"/>
                  <a:t>is called Rabi frequency.</a:t>
                </a:r>
              </a:p>
            </p:txBody>
          </p:sp>
        </mc:Choice>
        <mc:Fallback xmlns="">
          <p:sp>
            <p:nvSpPr>
              <p:cNvPr id="3" name="pole tekstowe 2"/>
              <p:cNvSpPr txBox="1">
                <a:spLocks noRot="1" noChangeAspect="1" noMove="1" noResize="1" noEditPoints="1" noAdjustHandles="1" noChangeArrowheads="1" noChangeShapeType="1" noTextEdit="1"/>
              </p:cNvSpPr>
              <p:nvPr/>
            </p:nvSpPr>
            <p:spPr>
              <a:xfrm>
                <a:off x="731838" y="5882451"/>
                <a:ext cx="5126029" cy="400110"/>
              </a:xfrm>
              <a:prstGeom prst="rect">
                <a:avLst/>
              </a:prstGeom>
              <a:blipFill rotWithShape="1">
                <a:blip r:embed="rId6"/>
                <a:stretch>
                  <a:fillRect l="-1189" t="-6061" b="-27273"/>
                </a:stretch>
              </a:blipFill>
            </p:spPr>
            <p:txBody>
              <a:bodyPr/>
              <a:lstStyle/>
              <a:p>
                <a:r>
                  <a:rPr 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8195" name="pole tekstowe 1"/>
          <p:cNvSpPr txBox="1">
            <a:spLocks noChangeArrowheads="1"/>
          </p:cNvSpPr>
          <p:nvPr/>
        </p:nvSpPr>
        <p:spPr bwMode="auto">
          <a:xfrm>
            <a:off x="515938" y="1243013"/>
            <a:ext cx="9709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IBM-Q basic element of the quantum computer</a:t>
            </a:r>
            <a:endParaRPr lang="en-US" altLang="en-US" b="1"/>
          </a:p>
        </p:txBody>
      </p:sp>
      <p:pic>
        <p:nvPicPr>
          <p:cNvPr id="8196" name="Obraz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27688" y="1990725"/>
            <a:ext cx="4597400"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ole tekstowe 2"/>
          <p:cNvSpPr txBox="1"/>
          <p:nvPr/>
        </p:nvSpPr>
        <p:spPr>
          <a:xfrm>
            <a:off x="515938" y="2122488"/>
            <a:ext cx="4752975" cy="3478212"/>
          </a:xfrm>
          <a:prstGeom prst="rect">
            <a:avLst/>
          </a:prstGeom>
          <a:noFill/>
        </p:spPr>
        <p:txBody>
          <a:bodyPr>
            <a:spAutoFit/>
          </a:bodyPr>
          <a:lstStyle/>
          <a:p>
            <a:pPr algn="just">
              <a:defRPr/>
            </a:pPr>
            <a:r>
              <a:rPr lang="en-US" sz="2000" dirty="0"/>
              <a:t>The system consist of two layers: </a:t>
            </a:r>
          </a:p>
          <a:p>
            <a:pPr marL="342900" indent="-342900" algn="just">
              <a:buFont typeface="Wingdings" panose="05000000000000000000" pitchFamily="2" charset="2"/>
              <a:buChar char="§"/>
              <a:defRPr/>
            </a:pPr>
            <a:r>
              <a:rPr lang="en-US" sz="2000" dirty="0"/>
              <a:t>physical qubit layer that contains physical qubits controlled via a QEC processor,</a:t>
            </a:r>
          </a:p>
          <a:p>
            <a:pPr marL="342900" indent="-342900" algn="just">
              <a:buFont typeface="Wingdings" panose="05000000000000000000" pitchFamily="2" charset="2"/>
              <a:buChar char="§"/>
              <a:defRPr/>
            </a:pPr>
            <a:r>
              <a:rPr lang="en-US" sz="2000" dirty="0"/>
              <a:t>logical qubit layer that functions through control of the physical layer.</a:t>
            </a:r>
          </a:p>
          <a:p>
            <a:pPr algn="just">
              <a:defRPr/>
            </a:pPr>
            <a:endParaRPr lang="en-US" sz="2000" dirty="0"/>
          </a:p>
          <a:p>
            <a:pPr algn="just">
              <a:defRPr/>
            </a:pPr>
            <a:r>
              <a:rPr lang="en-US" sz="2000" dirty="0"/>
              <a:t>The idea in quantum error correction is to encode information in subsystems of a larger physical space that are immune to noise.</a:t>
            </a:r>
          </a:p>
        </p:txBody>
      </p:sp>
    </p:spTree>
    <p:extLst>
      <p:ext uri="{BB962C8B-B14F-4D97-AF65-F5344CB8AC3E}">
        <p14:creationId xmlns:p14="http://schemas.microsoft.com/office/powerpoint/2010/main" val="2588369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sp>
        <p:nvSpPr>
          <p:cNvPr id="9219" name="pole tekstowe 1"/>
          <p:cNvSpPr txBox="1">
            <a:spLocks noChangeArrowheads="1"/>
          </p:cNvSpPr>
          <p:nvPr/>
        </p:nvSpPr>
        <p:spPr bwMode="auto">
          <a:xfrm>
            <a:off x="3036888" y="1243013"/>
            <a:ext cx="4606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IBM-Q architectures</a:t>
            </a:r>
            <a:endParaRPr lang="en-US" altLang="en-US" b="1"/>
          </a:p>
        </p:txBody>
      </p:sp>
      <p:pic>
        <p:nvPicPr>
          <p:cNvPr id="9220" name="Obraz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9138" y="2352675"/>
            <a:ext cx="15113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Obraz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2374900"/>
            <a:ext cx="2043113"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Obraz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13038" y="4857750"/>
            <a:ext cx="7681912"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pole tekstowe 1"/>
          <p:cNvSpPr txBox="1">
            <a:spLocks noChangeArrowheads="1"/>
          </p:cNvSpPr>
          <p:nvPr/>
        </p:nvSpPr>
        <p:spPr bwMode="auto">
          <a:xfrm>
            <a:off x="668338" y="2352675"/>
            <a:ext cx="46085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just"/>
            <a:r>
              <a:rPr lang="en-US" altLang="en-US" sz="2000" dirty="0"/>
              <a:t>IBM-Q platform contains three types of backend architecture. </a:t>
            </a:r>
          </a:p>
          <a:p>
            <a:pPr algn="just"/>
            <a:endParaRPr lang="en-US" altLang="en-US" sz="2000" dirty="0"/>
          </a:p>
          <a:p>
            <a:pPr algn="just"/>
            <a:r>
              <a:rPr lang="en-US" altLang="en-US" sz="2000" dirty="0"/>
              <a:t>Circles represent </a:t>
            </a:r>
            <a:r>
              <a:rPr lang="en-US" altLang="en-US" sz="2000" dirty="0" err="1"/>
              <a:t>qubits</a:t>
            </a:r>
            <a:r>
              <a:rPr lang="en-US" altLang="en-US" sz="2000" dirty="0"/>
              <a:t> while arrows show which </a:t>
            </a:r>
            <a:r>
              <a:rPr lang="en-US" altLang="en-US" sz="2000" dirty="0" err="1"/>
              <a:t>qubit</a:t>
            </a:r>
            <a:r>
              <a:rPr lang="en-US" altLang="en-US" sz="2000" dirty="0"/>
              <a:t> in a pair is a control </a:t>
            </a:r>
            <a:r>
              <a:rPr lang="en-US" altLang="en-US" sz="2000" dirty="0" err="1"/>
              <a:t>qubit</a:t>
            </a:r>
            <a:r>
              <a:rPr lang="en-US" altLang="en-US" sz="2000" dirty="0"/>
              <a:t> and which is a target </a:t>
            </a:r>
            <a:r>
              <a:rPr lang="en-US" altLang="en-US" sz="2000" dirty="0" err="1"/>
              <a:t>qubit</a:t>
            </a:r>
            <a:r>
              <a:rPr lang="en-US" altLang="en-US" sz="2000" dirty="0"/>
              <a:t>.</a:t>
            </a:r>
          </a:p>
        </p:txBody>
      </p:sp>
      <p:sp>
        <p:nvSpPr>
          <p:cNvPr id="9224" name="pole tekstowe 2"/>
          <p:cNvSpPr txBox="1">
            <a:spLocks noChangeArrowheads="1"/>
          </p:cNvSpPr>
          <p:nvPr/>
        </p:nvSpPr>
        <p:spPr bwMode="auto">
          <a:xfrm>
            <a:off x="8555038" y="4133850"/>
            <a:ext cx="1087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1800"/>
              <a:t>IBMQX4</a:t>
            </a:r>
            <a:endParaRPr lang="en-US" altLang="en-US" sz="2000"/>
          </a:p>
        </p:txBody>
      </p:sp>
      <p:sp>
        <p:nvSpPr>
          <p:cNvPr id="9225" name="pole tekstowe 8"/>
          <p:cNvSpPr txBox="1">
            <a:spLocks noChangeArrowheads="1"/>
          </p:cNvSpPr>
          <p:nvPr/>
        </p:nvSpPr>
        <p:spPr bwMode="auto">
          <a:xfrm>
            <a:off x="6011863" y="4110038"/>
            <a:ext cx="1085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1800" dirty="0"/>
              <a:t>IBMQX2</a:t>
            </a:r>
            <a:endParaRPr lang="en-US" altLang="en-US" sz="2000" dirty="0"/>
          </a:p>
        </p:txBody>
      </p:sp>
      <p:sp>
        <p:nvSpPr>
          <p:cNvPr id="9226" name="pole tekstowe 9"/>
          <p:cNvSpPr txBox="1">
            <a:spLocks noChangeArrowheads="1"/>
          </p:cNvSpPr>
          <p:nvPr/>
        </p:nvSpPr>
        <p:spPr bwMode="auto">
          <a:xfrm>
            <a:off x="6010275" y="6624638"/>
            <a:ext cx="10874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1800"/>
              <a:t>IBMQX5</a:t>
            </a:r>
            <a:endParaRPr lang="en-US" altLang="en-US" sz="20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Prostokąt 2">
            <a:hlinkClick r:id="rId2"/>
          </p:cNvPr>
          <p:cNvSpPr>
            <a:spLocks noChangeArrowheads="1"/>
          </p:cNvSpPr>
          <p:nvPr/>
        </p:nvSpPr>
        <p:spPr bwMode="auto">
          <a:xfrm>
            <a:off x="371475" y="7018338"/>
            <a:ext cx="18002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45720" rIns="45720">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eaLnBrk="1"/>
            <a:endParaRPr lang="pl-PL" altLang="pl-PL"/>
          </a:p>
        </p:txBody>
      </p:sp>
      <p:graphicFrame>
        <p:nvGraphicFramePr>
          <p:cNvPr id="12" name="Tabela 11"/>
          <p:cNvGraphicFramePr>
            <a:graphicFrameLocks noGrp="1"/>
          </p:cNvGraphicFramePr>
          <p:nvPr>
            <p:extLst>
              <p:ext uri="{D42A27DB-BD31-4B8C-83A1-F6EECF244321}">
                <p14:modId xmlns:p14="http://schemas.microsoft.com/office/powerpoint/2010/main" val="1299956789"/>
              </p:ext>
            </p:extLst>
          </p:nvPr>
        </p:nvGraphicFramePr>
        <p:xfrm>
          <a:off x="83766" y="1762026"/>
          <a:ext cx="5688632" cy="3017519"/>
        </p:xfrm>
        <a:graphic>
          <a:graphicData uri="http://schemas.openxmlformats.org/drawingml/2006/table">
            <a:tbl>
              <a:tblPr firstRow="1" bandRow="1">
                <a:tableStyleId>{21E4AEA4-8DFA-4A89-87EB-49C32662AFE0}</a:tableStyleId>
              </a:tblPr>
              <a:tblGrid>
                <a:gridCol w="2041774">
                  <a:extLst>
                    <a:ext uri="{9D8B030D-6E8A-4147-A177-3AD203B41FA5}">
                      <a16:colId xmlns:a16="http://schemas.microsoft.com/office/drawing/2014/main" val="20000"/>
                    </a:ext>
                  </a:extLst>
                </a:gridCol>
                <a:gridCol w="1895933">
                  <a:extLst>
                    <a:ext uri="{9D8B030D-6E8A-4147-A177-3AD203B41FA5}">
                      <a16:colId xmlns:a16="http://schemas.microsoft.com/office/drawing/2014/main" val="20001"/>
                    </a:ext>
                  </a:extLst>
                </a:gridCol>
                <a:gridCol w="1750925">
                  <a:extLst>
                    <a:ext uri="{9D8B030D-6E8A-4147-A177-3AD203B41FA5}">
                      <a16:colId xmlns:a16="http://schemas.microsoft.com/office/drawing/2014/main" val="20002"/>
                    </a:ext>
                  </a:extLst>
                </a:gridCol>
              </a:tblGrid>
              <a:tr h="513879">
                <a:tc>
                  <a:txBody>
                    <a:bodyPr/>
                    <a:lstStyle/>
                    <a:p>
                      <a:pPr algn="ctr"/>
                      <a:r>
                        <a:rPr lang="en-US" sz="1800" dirty="0"/>
                        <a:t>Parameter</a:t>
                      </a:r>
                      <a:endParaRPr lang="en-US" sz="1800" dirty="0">
                        <a:solidFill>
                          <a:schemeClr val="tx1"/>
                        </a:solidFill>
                      </a:endParaRPr>
                    </a:p>
                  </a:txBody>
                  <a:tcPr marL="91441" marR="91441" marT="45707" marB="45707" anchor="ctr"/>
                </a:tc>
                <a:tc>
                  <a:txBody>
                    <a:bodyPr/>
                    <a:lstStyle/>
                    <a:p>
                      <a:pPr algn="ctr"/>
                      <a:r>
                        <a:rPr lang="en-US" sz="1800" dirty="0"/>
                        <a:t>General value</a:t>
                      </a:r>
                      <a:endParaRPr lang="en-US" sz="1800" dirty="0">
                        <a:solidFill>
                          <a:schemeClr val="tx1"/>
                        </a:solidFill>
                      </a:endParaRPr>
                    </a:p>
                  </a:txBody>
                  <a:tcPr marL="91441" marR="91441" marT="45707" marB="45707" anchor="ctr"/>
                </a:tc>
                <a:tc>
                  <a:txBody>
                    <a:bodyPr/>
                    <a:lstStyle/>
                    <a:p>
                      <a:pPr algn="ctr"/>
                      <a:r>
                        <a:rPr lang="en-US" sz="1800" dirty="0"/>
                        <a:t>IBM-Q’s value</a:t>
                      </a:r>
                      <a:endParaRPr lang="en-US" sz="1800" dirty="0">
                        <a:solidFill>
                          <a:schemeClr val="tx1"/>
                        </a:solidFill>
                      </a:endParaRPr>
                    </a:p>
                  </a:txBody>
                  <a:tcPr marL="91441" marR="91441" marT="45707" marB="45707" anchor="ctr"/>
                </a:tc>
                <a:extLst>
                  <a:ext uri="{0D108BD9-81ED-4DB2-BD59-A6C34878D82A}">
                    <a16:rowId xmlns:a16="http://schemas.microsoft.com/office/drawing/2014/main" val="10000"/>
                  </a:ext>
                </a:extLst>
              </a:tr>
              <a:tr h="464938">
                <a:tc>
                  <a:txBody>
                    <a:bodyPr/>
                    <a:lstStyle/>
                    <a:p>
                      <a:endParaRPr lang="en-US"/>
                    </a:p>
                  </a:txBody>
                  <a:tcPr marL="91441" marR="91441" marT="45707" marB="45707" anchor="ctr">
                    <a:blipFill rotWithShape="1">
                      <a:blip r:embed="rId3"/>
                      <a:stretch>
                        <a:fillRect l="-299" t="-111688" r="-178507" b="-440260"/>
                      </a:stretch>
                    </a:blipFill>
                  </a:tcPr>
                </a:tc>
                <a:tc>
                  <a:txBody>
                    <a:bodyPr/>
                    <a:lstStyle/>
                    <a:p>
                      <a:pPr algn="ctr"/>
                      <a:r>
                        <a:rPr lang="en-US" sz="1600" u="none" strike="noStrike" kern="1200" baseline="0" dirty="0"/>
                        <a:t>100 </a:t>
                      </a:r>
                      <a:r>
                        <a:rPr lang="el-GR" sz="1600" u="none" strike="noStrike" kern="1200" baseline="0" dirty="0"/>
                        <a:t>μ</a:t>
                      </a:r>
                      <a:r>
                        <a:rPr lang="en-US" sz="1600" u="none" strike="noStrike" kern="1200" baseline="0" dirty="0"/>
                        <a:t>s</a:t>
                      </a:r>
                      <a:endParaRPr lang="en-US" sz="1600" dirty="0"/>
                    </a:p>
                  </a:txBody>
                  <a:tcPr marL="91441" marR="91441" marT="45707" marB="45707" anchor="ctr"/>
                </a:tc>
                <a:tc>
                  <a:txBody>
                    <a:bodyPr/>
                    <a:lstStyle/>
                    <a:p>
                      <a:pPr algn="ctr"/>
                      <a:r>
                        <a:rPr lang="en-US" sz="1600" u="none" strike="noStrike" kern="1200" baseline="0" dirty="0"/>
                        <a:t>90 </a:t>
                      </a:r>
                      <a:r>
                        <a:rPr lang="el-GR" sz="1600" u="none" strike="noStrike" kern="1200" baseline="0" dirty="0"/>
                        <a:t>μ</a:t>
                      </a:r>
                      <a:r>
                        <a:rPr lang="en-US" sz="1600" u="none" strike="noStrike" kern="1200" baseline="0" dirty="0"/>
                        <a:t>s</a:t>
                      </a:r>
                      <a:endParaRPr lang="en-US" sz="1600" dirty="0"/>
                    </a:p>
                  </a:txBody>
                  <a:tcPr marL="91441" marR="91441" marT="45707" marB="45707" anchor="ctr"/>
                </a:tc>
                <a:extLst>
                  <a:ext uri="{0D108BD9-81ED-4DB2-BD59-A6C34878D82A}">
                    <a16:rowId xmlns:a16="http://schemas.microsoft.com/office/drawing/2014/main" val="10001"/>
                  </a:ext>
                </a:extLst>
              </a:tr>
              <a:tr h="464938">
                <a:tc>
                  <a:txBody>
                    <a:bodyPr/>
                    <a:lstStyle/>
                    <a:p>
                      <a:endParaRPr lang="en-US"/>
                    </a:p>
                  </a:txBody>
                  <a:tcPr marL="91441" marR="91441" marT="45707" marB="45707" anchor="ctr">
                    <a:blipFill rotWithShape="1">
                      <a:blip r:embed="rId3"/>
                      <a:stretch>
                        <a:fillRect l="-299" t="-211688" r="-178507" b="-340260"/>
                      </a:stretch>
                    </a:blipFill>
                  </a:tcPr>
                </a:tc>
                <a:tc>
                  <a:txBody>
                    <a:bodyPr/>
                    <a:lstStyle/>
                    <a:p>
                      <a:pPr algn="ctr"/>
                      <a:r>
                        <a:rPr lang="en-US" sz="1600" u="none" strike="noStrike" kern="1200" baseline="0" dirty="0"/>
                        <a:t>10-100 ns</a:t>
                      </a:r>
                      <a:endParaRPr lang="en-US" sz="1600" dirty="0"/>
                    </a:p>
                  </a:txBody>
                  <a:tcPr marL="91441" marR="91441" marT="45707" marB="45707" anchor="ctr"/>
                </a:tc>
                <a:tc>
                  <a:txBody>
                    <a:bodyPr/>
                    <a:lstStyle/>
                    <a:p>
                      <a:pPr algn="ctr"/>
                      <a:r>
                        <a:rPr lang="en-US" sz="1600" u="none" strike="noStrike" kern="1200" baseline="0" dirty="0"/>
                        <a:t>10 ns</a:t>
                      </a:r>
                      <a:endParaRPr lang="en-US" sz="1600" dirty="0"/>
                    </a:p>
                  </a:txBody>
                  <a:tcPr marL="91441" marR="91441" marT="45707" marB="45707" anchor="ctr"/>
                </a:tc>
                <a:extLst>
                  <a:ext uri="{0D108BD9-81ED-4DB2-BD59-A6C34878D82A}">
                    <a16:rowId xmlns:a16="http://schemas.microsoft.com/office/drawing/2014/main" val="10002"/>
                  </a:ext>
                </a:extLst>
              </a:tr>
              <a:tr h="643888">
                <a:tc>
                  <a:txBody>
                    <a:bodyPr/>
                    <a:lstStyle/>
                    <a:p>
                      <a:pPr algn="ctr"/>
                      <a:r>
                        <a:rPr lang="en-US" sz="1600" dirty="0"/>
                        <a:t>Number of quantum operations</a:t>
                      </a:r>
                    </a:p>
                  </a:txBody>
                  <a:tcPr marL="91441" marR="91441" marT="45707" marB="45707" anchor="ctr"/>
                </a:tc>
                <a:tc>
                  <a:txBody>
                    <a:bodyPr/>
                    <a:lstStyle/>
                    <a:p>
                      <a:endParaRPr lang="en-US" dirty="0"/>
                    </a:p>
                  </a:txBody>
                  <a:tcPr marL="91441" marR="91441" marT="45707" marB="45707" anchor="ctr">
                    <a:blipFill rotWithShape="1">
                      <a:blip r:embed="rId3"/>
                      <a:stretch>
                        <a:fillRect l="-108039" t="-226415" r="-92283" b="-147170"/>
                      </a:stretch>
                    </a:blipFill>
                  </a:tcPr>
                </a:tc>
                <a:tc>
                  <a:txBody>
                    <a:bodyPr/>
                    <a:lstStyle/>
                    <a:p>
                      <a:endParaRPr lang="en-US"/>
                    </a:p>
                  </a:txBody>
                  <a:tcPr marL="91441" marR="91441" marT="45707" marB="45707" anchor="ctr">
                    <a:blipFill rotWithShape="1">
                      <a:blip r:embed="rId3"/>
                      <a:stretch>
                        <a:fillRect l="-225436" t="-226415" b="-147170"/>
                      </a:stretch>
                    </a:blipFill>
                  </a:tcPr>
                </a:tc>
                <a:extLst>
                  <a:ext uri="{0D108BD9-81ED-4DB2-BD59-A6C34878D82A}">
                    <a16:rowId xmlns:a16="http://schemas.microsoft.com/office/drawing/2014/main" val="10003"/>
                  </a:ext>
                </a:extLst>
              </a:tr>
              <a:tr h="464938">
                <a:tc>
                  <a:txBody>
                    <a:bodyPr/>
                    <a:lstStyle/>
                    <a:p>
                      <a:endParaRPr lang="en-US"/>
                    </a:p>
                  </a:txBody>
                  <a:tcPr marL="91441" marR="91441" marT="45707" marB="45707" anchor="ctr">
                    <a:blipFill rotWithShape="1">
                      <a:blip r:embed="rId3"/>
                      <a:stretch>
                        <a:fillRect l="-299" t="-449351" r="-178507" b="-102597"/>
                      </a:stretch>
                    </a:blipFill>
                  </a:tcPr>
                </a:tc>
                <a:tc>
                  <a:txBody>
                    <a:bodyPr/>
                    <a:lstStyle/>
                    <a:p>
                      <a:pPr algn="ctr"/>
                      <a:r>
                        <a:rPr lang="en-US" sz="1600" dirty="0"/>
                        <a:t>4-6 GHz</a:t>
                      </a:r>
                    </a:p>
                  </a:txBody>
                  <a:tcPr marL="91441" marR="91441" marT="45707" marB="45707" anchor="ctr"/>
                </a:tc>
                <a:tc>
                  <a:txBody>
                    <a:bodyPr/>
                    <a:lstStyle/>
                    <a:p>
                      <a:pPr algn="ctr"/>
                      <a:r>
                        <a:rPr lang="en-US" sz="1600" dirty="0"/>
                        <a:t>5 GHz</a:t>
                      </a:r>
                    </a:p>
                  </a:txBody>
                  <a:tcPr marL="91441" marR="91441" marT="45707" marB="45707" anchor="ctr"/>
                </a:tc>
                <a:extLst>
                  <a:ext uri="{0D108BD9-81ED-4DB2-BD59-A6C34878D82A}">
                    <a16:rowId xmlns:a16="http://schemas.microsoft.com/office/drawing/2014/main" val="10004"/>
                  </a:ext>
                </a:extLst>
              </a:tr>
              <a:tr h="464938">
                <a:tc>
                  <a:txBody>
                    <a:bodyPr/>
                    <a:lstStyle/>
                    <a:p>
                      <a:endParaRPr lang="en-US"/>
                    </a:p>
                  </a:txBody>
                  <a:tcPr marL="91441" marR="91441" marT="45707" marB="45707" anchor="ctr">
                    <a:blipFill rotWithShape="1">
                      <a:blip r:embed="rId3"/>
                      <a:stretch>
                        <a:fillRect l="-299" t="-549351" r="-178507" b="-2597"/>
                      </a:stretch>
                    </a:blipFill>
                  </a:tcPr>
                </a:tc>
                <a:tc gridSpan="2">
                  <a:txBody>
                    <a:bodyPr/>
                    <a:lstStyle/>
                    <a:p>
                      <a:endParaRPr lang="en-US" dirty="0"/>
                    </a:p>
                  </a:txBody>
                  <a:tcPr marL="91441" marR="91441" marT="45707" marB="45707" anchor="ctr">
                    <a:blipFill rotWithShape="1">
                      <a:blip r:embed="rId3"/>
                      <a:stretch>
                        <a:fillRect l="-56187" t="-549351" b="-2597"/>
                      </a:stretch>
                    </a:blipFill>
                  </a:tcPr>
                </a:tc>
                <a:tc hMerge="1">
                  <a:txBody>
                    <a:bodyPr/>
                    <a:lstStyle/>
                    <a:p>
                      <a:pPr algn="ctr"/>
                      <a:endParaRPr lang="en-US" sz="1600" dirty="0"/>
                    </a:p>
                  </a:txBody>
                  <a:tcPr marL="91441" marR="91441" marT="45707" marB="45707" anchor="ctr"/>
                </a:tc>
                <a:extLst>
                  <a:ext uri="{0D108BD9-81ED-4DB2-BD59-A6C34878D82A}">
                    <a16:rowId xmlns:a16="http://schemas.microsoft.com/office/drawing/2014/main" val="10005"/>
                  </a:ext>
                </a:extLst>
              </a:tr>
            </a:tbl>
          </a:graphicData>
        </a:graphic>
      </p:graphicFrame>
      <p:sp>
        <p:nvSpPr>
          <p:cNvPr id="10244" name="pole tekstowe 1"/>
          <p:cNvSpPr txBox="1">
            <a:spLocks noChangeArrowheads="1"/>
          </p:cNvSpPr>
          <p:nvPr/>
        </p:nvSpPr>
        <p:spPr bwMode="auto">
          <a:xfrm>
            <a:off x="2370138" y="969963"/>
            <a:ext cx="57737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charset="0"/>
                <a:cs typeface="Arial" charset="0"/>
                <a:sym typeface="Arial" charset="0"/>
              </a:defRPr>
            </a:lvl1pPr>
            <a:lvl2pPr marL="742950" indent="-285750">
              <a:defRPr sz="2400">
                <a:solidFill>
                  <a:srgbClr val="000000"/>
                </a:solidFill>
                <a:latin typeface="Arial" charset="0"/>
                <a:cs typeface="Arial" charset="0"/>
                <a:sym typeface="Arial" charset="0"/>
              </a:defRPr>
            </a:lvl2pPr>
            <a:lvl3pPr marL="1143000" indent="-228600">
              <a:defRPr sz="2400">
                <a:solidFill>
                  <a:srgbClr val="000000"/>
                </a:solidFill>
                <a:latin typeface="Arial" charset="0"/>
                <a:cs typeface="Arial" charset="0"/>
                <a:sym typeface="Arial" charset="0"/>
              </a:defRPr>
            </a:lvl3pPr>
            <a:lvl4pPr marL="1600200" indent="-228600">
              <a:defRPr sz="2400">
                <a:solidFill>
                  <a:srgbClr val="000000"/>
                </a:solidFill>
                <a:latin typeface="Arial" charset="0"/>
                <a:cs typeface="Arial" charset="0"/>
                <a:sym typeface="Arial" charset="0"/>
              </a:defRPr>
            </a:lvl4pPr>
            <a:lvl5pPr marL="2057400" indent="-228600">
              <a:defRPr sz="2400">
                <a:solidFill>
                  <a:srgbClr val="000000"/>
                </a:solidFill>
                <a:latin typeface="Arial" charset="0"/>
                <a:cs typeface="Arial" charset="0"/>
                <a:sym typeface="Arial" charset="0"/>
              </a:defRPr>
            </a:lvl5pPr>
            <a:lvl6pPr marL="2514600" indent="-228600" eaLnBrk="0" fontAlgn="base" hangingPunct="0">
              <a:spcBef>
                <a:spcPct val="0"/>
              </a:spcBef>
              <a:spcAft>
                <a:spcPct val="0"/>
              </a:spcAft>
              <a:defRPr sz="2400">
                <a:solidFill>
                  <a:srgbClr val="000000"/>
                </a:solidFill>
                <a:latin typeface="Arial" charset="0"/>
                <a:cs typeface="Arial" charset="0"/>
                <a:sym typeface="Arial" charset="0"/>
              </a:defRPr>
            </a:lvl6pPr>
            <a:lvl7pPr marL="2971800" indent="-228600" eaLnBrk="0" fontAlgn="base" hangingPunct="0">
              <a:spcBef>
                <a:spcPct val="0"/>
              </a:spcBef>
              <a:spcAft>
                <a:spcPct val="0"/>
              </a:spcAft>
              <a:defRPr sz="2400">
                <a:solidFill>
                  <a:srgbClr val="000000"/>
                </a:solidFill>
                <a:latin typeface="Arial" charset="0"/>
                <a:cs typeface="Arial" charset="0"/>
                <a:sym typeface="Arial" charset="0"/>
              </a:defRPr>
            </a:lvl7pPr>
            <a:lvl8pPr marL="3429000" indent="-228600" eaLnBrk="0" fontAlgn="base" hangingPunct="0">
              <a:spcBef>
                <a:spcPct val="0"/>
              </a:spcBef>
              <a:spcAft>
                <a:spcPct val="0"/>
              </a:spcAft>
              <a:defRPr sz="2400">
                <a:solidFill>
                  <a:srgbClr val="000000"/>
                </a:solidFill>
                <a:latin typeface="Arial" charset="0"/>
                <a:cs typeface="Arial" charset="0"/>
                <a:sym typeface="Arial" charset="0"/>
              </a:defRPr>
            </a:lvl8pPr>
            <a:lvl9pPr marL="3886200" indent="-228600" eaLnBrk="0" fontAlgn="base" hangingPunct="0">
              <a:spcBef>
                <a:spcPct val="0"/>
              </a:spcBef>
              <a:spcAft>
                <a:spcPct val="0"/>
              </a:spcAft>
              <a:defRPr sz="2400">
                <a:solidFill>
                  <a:srgbClr val="000000"/>
                </a:solidFill>
                <a:latin typeface="Arial" charset="0"/>
                <a:cs typeface="Arial" charset="0"/>
                <a:sym typeface="Arial" charset="0"/>
              </a:defRPr>
            </a:lvl9pPr>
          </a:lstStyle>
          <a:p>
            <a:pPr algn="ctr"/>
            <a:r>
              <a:rPr lang="en-US" altLang="en-US" sz="3200" b="1"/>
              <a:t>Basic parameters of IBM-Q</a:t>
            </a:r>
            <a:endParaRPr lang="en-US" altLang="en-US" b="1"/>
          </a:p>
        </p:txBody>
      </p:sp>
      <p:graphicFrame>
        <p:nvGraphicFramePr>
          <p:cNvPr id="13" name="Tabela 12"/>
          <p:cNvGraphicFramePr>
            <a:graphicFrameLocks noGrp="1"/>
          </p:cNvGraphicFramePr>
          <p:nvPr/>
        </p:nvGraphicFramePr>
        <p:xfrm>
          <a:off x="6061075" y="1762125"/>
          <a:ext cx="4383088" cy="2982912"/>
        </p:xfrm>
        <a:graphic>
          <a:graphicData uri="http://schemas.openxmlformats.org/drawingml/2006/table">
            <a:tbl>
              <a:tblPr firstRow="1" bandRow="1">
                <a:tableStyleId>{21E4AEA4-8DFA-4A89-87EB-49C32662AFE0}</a:tableStyleId>
              </a:tblPr>
              <a:tblGrid>
                <a:gridCol w="2579391">
                  <a:extLst>
                    <a:ext uri="{9D8B030D-6E8A-4147-A177-3AD203B41FA5}">
                      <a16:colId xmlns:a16="http://schemas.microsoft.com/office/drawing/2014/main" val="20000"/>
                    </a:ext>
                  </a:extLst>
                </a:gridCol>
                <a:gridCol w="1803697">
                  <a:extLst>
                    <a:ext uri="{9D8B030D-6E8A-4147-A177-3AD203B41FA5}">
                      <a16:colId xmlns:a16="http://schemas.microsoft.com/office/drawing/2014/main" val="20001"/>
                    </a:ext>
                  </a:extLst>
                </a:gridCol>
              </a:tblGrid>
              <a:tr h="443399">
                <a:tc>
                  <a:txBody>
                    <a:bodyPr/>
                    <a:lstStyle/>
                    <a:p>
                      <a:pPr algn="ctr"/>
                      <a:r>
                        <a:rPr lang="en-US" sz="1800" dirty="0"/>
                        <a:t>Parameter</a:t>
                      </a:r>
                      <a:endParaRPr lang="en-US" sz="1800" dirty="0">
                        <a:solidFill>
                          <a:schemeClr val="tx1"/>
                        </a:solidFill>
                      </a:endParaRPr>
                    </a:p>
                  </a:txBody>
                  <a:tcPr marL="91434" marR="91434" marT="45686" marB="45686" anchor="ctr"/>
                </a:tc>
                <a:tc>
                  <a:txBody>
                    <a:bodyPr/>
                    <a:lstStyle/>
                    <a:p>
                      <a:pPr algn="ctr"/>
                      <a:r>
                        <a:rPr lang="en-US" sz="1800" dirty="0"/>
                        <a:t>IBM-Q’s value</a:t>
                      </a:r>
                      <a:endParaRPr lang="en-US" sz="1800" dirty="0">
                        <a:solidFill>
                          <a:schemeClr val="tx1"/>
                        </a:solidFill>
                      </a:endParaRPr>
                    </a:p>
                  </a:txBody>
                  <a:tcPr marL="91434" marR="91434" marT="45686" marB="45686" anchor="ctr"/>
                </a:tc>
                <a:extLst>
                  <a:ext uri="{0D108BD9-81ED-4DB2-BD59-A6C34878D82A}">
                    <a16:rowId xmlns:a16="http://schemas.microsoft.com/office/drawing/2014/main" val="10000"/>
                  </a:ext>
                </a:extLst>
              </a:tr>
              <a:tr h="401171">
                <a:tc>
                  <a:txBody>
                    <a:bodyPr/>
                    <a:lstStyle/>
                    <a:p>
                      <a:pPr algn="ctr"/>
                      <a:r>
                        <a:rPr lang="en-US" sz="1600" u="none" strike="noStrike" kern="1200" baseline="0" dirty="0"/>
                        <a:t>Temperature of operation </a:t>
                      </a:r>
                      <a:endParaRPr lang="en-US" sz="1600" dirty="0"/>
                    </a:p>
                  </a:txBody>
                  <a:tcPr marL="91434" marR="91434" marT="45686" marB="45686" anchor="ctr"/>
                </a:tc>
                <a:tc>
                  <a:txBody>
                    <a:bodyPr/>
                    <a:lstStyle/>
                    <a:p>
                      <a:pPr algn="ctr"/>
                      <a:r>
                        <a:rPr lang="en-US" sz="1600" u="none" strike="noStrike" kern="1200" baseline="0" dirty="0"/>
                        <a:t>15-20 </a:t>
                      </a:r>
                      <a:r>
                        <a:rPr lang="en-US" sz="1600" u="none" strike="noStrike" kern="1200" baseline="0" dirty="0" err="1"/>
                        <a:t>mK</a:t>
                      </a:r>
                      <a:endParaRPr lang="en-US" sz="1600" dirty="0"/>
                    </a:p>
                  </a:txBody>
                  <a:tcPr marL="91434" marR="91434" marT="45686" marB="45686" anchor="ctr"/>
                </a:tc>
                <a:extLst>
                  <a:ext uri="{0D108BD9-81ED-4DB2-BD59-A6C34878D82A}">
                    <a16:rowId xmlns:a16="http://schemas.microsoft.com/office/drawing/2014/main" val="10001"/>
                  </a:ext>
                </a:extLst>
              </a:tr>
              <a:tr h="401171">
                <a:tc>
                  <a:txBody>
                    <a:bodyPr/>
                    <a:lstStyle/>
                    <a:p>
                      <a:pPr algn="ctr"/>
                      <a:r>
                        <a:rPr lang="en-US" sz="1600" u="none" strike="noStrike" kern="1200" baseline="0" dirty="0"/>
                        <a:t>Material</a:t>
                      </a:r>
                      <a:endParaRPr lang="en-US" sz="1600" dirty="0"/>
                    </a:p>
                  </a:txBody>
                  <a:tcPr marL="91434" marR="91434" marT="45686" marB="45686" anchor="ctr"/>
                </a:tc>
                <a:tc>
                  <a:txBody>
                    <a:bodyPr/>
                    <a:lstStyle/>
                    <a:p>
                      <a:pPr algn="ctr"/>
                      <a:r>
                        <a:rPr lang="en-US" sz="1600" u="none" strike="noStrike" kern="1200" baseline="0" dirty="0" err="1"/>
                        <a:t>Aluminium</a:t>
                      </a:r>
                      <a:endParaRPr lang="en-US" sz="1600" dirty="0"/>
                    </a:p>
                  </a:txBody>
                  <a:tcPr marL="91434" marR="91434" marT="45686" marB="45686" anchor="ctr"/>
                </a:tc>
                <a:extLst>
                  <a:ext uri="{0D108BD9-81ED-4DB2-BD59-A6C34878D82A}">
                    <a16:rowId xmlns:a16="http://schemas.microsoft.com/office/drawing/2014/main" val="10002"/>
                  </a:ext>
                </a:extLst>
              </a:tr>
              <a:tr h="579057">
                <a:tc>
                  <a:txBody>
                    <a:bodyPr/>
                    <a:lstStyle/>
                    <a:p>
                      <a:pPr algn="ctr"/>
                      <a:r>
                        <a:rPr lang="en-US" sz="1600" dirty="0"/>
                        <a:t>Critical temperature of </a:t>
                      </a:r>
                      <a:r>
                        <a:rPr lang="en-US" sz="1600" dirty="0" err="1"/>
                        <a:t>aluminium</a:t>
                      </a:r>
                      <a:endParaRPr lang="en-US" sz="1600" dirty="0"/>
                    </a:p>
                  </a:txBody>
                  <a:tcPr marL="91434" marR="91434" marT="45686" marB="45686" anchor="ctr"/>
                </a:tc>
                <a:tc>
                  <a:txBody>
                    <a:bodyPr/>
                    <a:lstStyle/>
                    <a:p>
                      <a:pPr algn="ctr"/>
                      <a:r>
                        <a:rPr lang="en-US" sz="1600" dirty="0"/>
                        <a:t>1.2 K</a:t>
                      </a:r>
                    </a:p>
                  </a:txBody>
                  <a:tcPr marL="91434" marR="91434" marT="45686" marB="45686" anchor="ctr"/>
                </a:tc>
                <a:extLst>
                  <a:ext uri="{0D108BD9-81ED-4DB2-BD59-A6C34878D82A}">
                    <a16:rowId xmlns:a16="http://schemas.microsoft.com/office/drawing/2014/main" val="10003"/>
                  </a:ext>
                </a:extLst>
              </a:tr>
              <a:tr h="579057">
                <a:tc>
                  <a:txBody>
                    <a:bodyPr/>
                    <a:lstStyle/>
                    <a:p>
                      <a:pPr algn="ctr"/>
                      <a:r>
                        <a:rPr lang="en-US" sz="1600" dirty="0"/>
                        <a:t>Energy</a:t>
                      </a:r>
                      <a:r>
                        <a:rPr lang="en-US" sz="1600" baseline="0" dirty="0"/>
                        <a:t> of Cooper pair for aluminum</a:t>
                      </a:r>
                      <a:endParaRPr lang="en-US" sz="1600" dirty="0"/>
                    </a:p>
                  </a:txBody>
                  <a:tcPr marL="91434" marR="91434" marT="45686" marB="45686" anchor="ctr"/>
                </a:tc>
                <a:tc>
                  <a:txBody>
                    <a:bodyPr/>
                    <a:lstStyle/>
                    <a:p>
                      <a:pPr algn="ctr"/>
                      <a:r>
                        <a:rPr lang="en-US" sz="1600" dirty="0"/>
                        <a:t>5 GHz</a:t>
                      </a:r>
                    </a:p>
                  </a:txBody>
                  <a:tcPr marL="91434" marR="91434" marT="45686" marB="45686" anchor="ctr"/>
                </a:tc>
                <a:extLst>
                  <a:ext uri="{0D108BD9-81ED-4DB2-BD59-A6C34878D82A}">
                    <a16:rowId xmlns:a16="http://schemas.microsoft.com/office/drawing/2014/main" val="10004"/>
                  </a:ext>
                </a:extLst>
              </a:tr>
              <a:tr h="579057">
                <a:tc>
                  <a:txBody>
                    <a:bodyPr/>
                    <a:lstStyle/>
                    <a:p>
                      <a:pPr algn="ctr"/>
                      <a:r>
                        <a:rPr lang="en-US" sz="1600" dirty="0"/>
                        <a:t>Dimensions</a:t>
                      </a:r>
                      <a:r>
                        <a:rPr lang="en-US" sz="1600" baseline="0" dirty="0"/>
                        <a:t> of the device simulating one qubit</a:t>
                      </a:r>
                      <a:endParaRPr lang="en-US" sz="1600" dirty="0"/>
                    </a:p>
                  </a:txBody>
                  <a:tcPr marL="91434" marR="91434" marT="45686" marB="45686"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About</a:t>
                      </a:r>
                      <a:r>
                        <a:rPr lang="en-US" sz="1600" baseline="0" dirty="0"/>
                        <a:t> 500</a:t>
                      </a:r>
                      <a:r>
                        <a:rPr lang="el-GR" sz="1600" u="none" strike="noStrike" kern="1200" baseline="0" dirty="0"/>
                        <a:t>μ</a:t>
                      </a:r>
                      <a:r>
                        <a:rPr lang="en-US" sz="1600" u="none" strike="noStrike" kern="1200" baseline="0" dirty="0"/>
                        <a:t>m</a:t>
                      </a:r>
                      <a:r>
                        <a:rPr lang="en-US" sz="1600" baseline="0" dirty="0"/>
                        <a:t> </a:t>
                      </a:r>
                      <a:endParaRPr lang="en-US" sz="1600" dirty="0"/>
                    </a:p>
                  </a:txBody>
                  <a:tcPr marL="91434" marR="91434" marT="45686" marB="45686" anchor="ctr"/>
                </a:tc>
                <a:extLst>
                  <a:ext uri="{0D108BD9-81ED-4DB2-BD59-A6C34878D82A}">
                    <a16:rowId xmlns:a16="http://schemas.microsoft.com/office/drawing/2014/main" val="10005"/>
                  </a:ext>
                </a:extLst>
              </a:tr>
            </a:tbl>
          </a:graphicData>
        </a:graphic>
      </p:graphicFrame>
      <p:sp>
        <p:nvSpPr>
          <p:cNvPr id="5" name="pole tekstowe 4"/>
          <p:cNvSpPr txBox="1"/>
          <p:nvPr/>
        </p:nvSpPr>
        <p:spPr>
          <a:xfrm>
            <a:off x="252413" y="5218113"/>
            <a:ext cx="6240462" cy="646331"/>
          </a:xfrm>
          <a:prstGeom prst="rect">
            <a:avLst/>
          </a:prstGeom>
          <a:noFill/>
        </p:spPr>
        <p:txBody>
          <a:bodyPr>
            <a:spAutoFit/>
          </a:bodyPr>
          <a:lstStyle/>
          <a:p>
            <a:pPr algn="just">
              <a:defRPr/>
            </a:pPr>
            <a:r>
              <a:rPr lang="en-US" sz="1800" dirty="0"/>
              <a:t>The </a:t>
            </a:r>
            <a:r>
              <a:rPr lang="en-US" sz="1800" b="1" dirty="0"/>
              <a:t>quantum volume </a:t>
            </a:r>
            <a:r>
              <a:rPr lang="pl-PL" sz="1800" b="1" dirty="0"/>
              <a:t>V </a:t>
            </a:r>
            <a:r>
              <a:rPr lang="en-US" sz="1800" dirty="0"/>
              <a:t>measures the useful amount of quantum computing done by a device in space and time</a:t>
            </a:r>
            <a:r>
              <a:rPr lang="pl-PL" sz="1800" dirty="0"/>
              <a:t>:</a:t>
            </a:r>
            <a:endParaRPr lang="en-US" sz="1800" dirty="0"/>
          </a:p>
        </p:txBody>
      </p:sp>
      <p:graphicFrame>
        <p:nvGraphicFramePr>
          <p:cNvPr id="9" name="Tabela 8"/>
          <p:cNvGraphicFramePr>
            <a:graphicFrameLocks noGrp="1"/>
          </p:cNvGraphicFramePr>
          <p:nvPr/>
        </p:nvGraphicFramePr>
        <p:xfrm>
          <a:off x="7140575" y="5083175"/>
          <a:ext cx="3108325" cy="1935360"/>
        </p:xfrm>
        <a:graphic>
          <a:graphicData uri="http://schemas.openxmlformats.org/drawingml/2006/table">
            <a:tbl>
              <a:tblPr firstRow="1" bandRow="1">
                <a:tableStyleId>{21E4AEA4-8DFA-4A89-87EB-49C32662AFE0}</a:tableStyleId>
              </a:tblPr>
              <a:tblGrid>
                <a:gridCol w="992019">
                  <a:extLst>
                    <a:ext uri="{9D8B030D-6E8A-4147-A177-3AD203B41FA5}">
                      <a16:colId xmlns:a16="http://schemas.microsoft.com/office/drawing/2014/main" val="20000"/>
                    </a:ext>
                  </a:extLst>
                </a:gridCol>
                <a:gridCol w="1058153">
                  <a:extLst>
                    <a:ext uri="{9D8B030D-6E8A-4147-A177-3AD203B41FA5}">
                      <a16:colId xmlns:a16="http://schemas.microsoft.com/office/drawing/2014/main" val="20001"/>
                    </a:ext>
                  </a:extLst>
                </a:gridCol>
                <a:gridCol w="1058153">
                  <a:extLst>
                    <a:ext uri="{9D8B030D-6E8A-4147-A177-3AD203B41FA5}">
                      <a16:colId xmlns:a16="http://schemas.microsoft.com/office/drawing/2014/main" val="20002"/>
                    </a:ext>
                  </a:extLst>
                </a:gridCol>
              </a:tblGrid>
              <a:tr h="517962">
                <a:tc>
                  <a:txBody>
                    <a:bodyPr/>
                    <a:lstStyle/>
                    <a:p>
                      <a:pPr algn="ctr"/>
                      <a:r>
                        <a:rPr lang="en-US" sz="1400" dirty="0"/>
                        <a:t>Topology</a:t>
                      </a:r>
                      <a:endParaRPr lang="en-US" sz="1400" dirty="0">
                        <a:solidFill>
                          <a:schemeClr val="tx1"/>
                        </a:solidFill>
                      </a:endParaRPr>
                    </a:p>
                  </a:txBody>
                  <a:tcPr marL="91415" marR="91415" marT="45674" marB="45674" anchor="ctr"/>
                </a:tc>
                <a:tc>
                  <a:txBody>
                    <a:bodyPr/>
                    <a:lstStyle/>
                    <a:p>
                      <a:pPr algn="ctr"/>
                      <a:r>
                        <a:rPr lang="en-US" sz="1400" dirty="0"/>
                        <a:t>Error rate</a:t>
                      </a:r>
                      <a:endParaRPr lang="en-US" sz="1400" dirty="0">
                        <a:solidFill>
                          <a:schemeClr val="tx1"/>
                        </a:solidFill>
                      </a:endParaRPr>
                    </a:p>
                  </a:txBody>
                  <a:tcPr marL="91415" marR="91415" marT="45674" marB="45674" anchor="ctr"/>
                </a:tc>
                <a:tc>
                  <a:txBody>
                    <a:bodyPr/>
                    <a:lstStyle/>
                    <a:p>
                      <a:pPr algn="ctr"/>
                      <a:r>
                        <a:rPr lang="en-US" sz="1400" dirty="0">
                          <a:solidFill>
                            <a:schemeClr val="bg1"/>
                          </a:solidFill>
                        </a:rPr>
                        <a:t>Quantum</a:t>
                      </a:r>
                      <a:r>
                        <a:rPr lang="en-US" sz="1400" baseline="0" dirty="0">
                          <a:solidFill>
                            <a:schemeClr val="bg1"/>
                          </a:solidFill>
                        </a:rPr>
                        <a:t> volume</a:t>
                      </a:r>
                      <a:endParaRPr lang="en-US" sz="1400" dirty="0">
                        <a:solidFill>
                          <a:schemeClr val="bg1"/>
                        </a:solidFill>
                      </a:endParaRPr>
                    </a:p>
                  </a:txBody>
                  <a:tcPr marL="91415" marR="91415" marT="45674" marB="45674" anchor="ctr"/>
                </a:tc>
                <a:extLst>
                  <a:ext uri="{0D108BD9-81ED-4DB2-BD59-A6C34878D82A}">
                    <a16:rowId xmlns:a16="http://schemas.microsoft.com/office/drawing/2014/main" val="10000"/>
                  </a:ext>
                </a:extLst>
              </a:tr>
              <a:tr h="274182">
                <a:tc>
                  <a:txBody>
                    <a:bodyPr/>
                    <a:lstStyle/>
                    <a:p>
                      <a:pPr algn="ctr"/>
                      <a:r>
                        <a:rPr lang="en-US" sz="1200" u="none" strike="noStrike" kern="1200" baseline="0" dirty="0"/>
                        <a:t>IBM QX 5Q</a:t>
                      </a:r>
                      <a:endParaRPr lang="en-US" sz="1200" dirty="0"/>
                    </a:p>
                  </a:txBody>
                  <a:tcPr marL="91415" marR="91415" marT="45674" marB="45674" anchor="ctr"/>
                </a:tc>
                <a:tc>
                  <a:txBody>
                    <a:bodyPr/>
                    <a:lstStyle/>
                    <a:p>
                      <a:pPr algn="ctr"/>
                      <a:r>
                        <a:rPr lang="en-US" sz="1200" u="none" strike="noStrike" kern="1200" baseline="0" dirty="0"/>
                        <a:t>5x10</a:t>
                      </a:r>
                      <a:r>
                        <a:rPr lang="en-US" sz="1200" u="none" strike="noStrike" kern="1200" baseline="30000" dirty="0"/>
                        <a:t>-2</a:t>
                      </a:r>
                      <a:endParaRPr lang="en-US" sz="1200" dirty="0"/>
                    </a:p>
                  </a:txBody>
                  <a:tcPr marL="91415" marR="91415" marT="45674" marB="45674" anchor="ctr"/>
                </a:tc>
                <a:tc>
                  <a:txBody>
                    <a:bodyPr/>
                    <a:lstStyle/>
                    <a:p>
                      <a:pPr algn="ctr"/>
                      <a:r>
                        <a:rPr lang="en-US" sz="1200" dirty="0"/>
                        <a:t>16</a:t>
                      </a:r>
                    </a:p>
                  </a:txBody>
                  <a:tcPr marL="91415" marR="91415" marT="45674" marB="45674" anchor="ctr"/>
                </a:tc>
                <a:extLst>
                  <a:ext uri="{0D108BD9-81ED-4DB2-BD59-A6C34878D82A}">
                    <a16:rowId xmlns:a16="http://schemas.microsoft.com/office/drawing/2014/main" val="10001"/>
                  </a:ext>
                </a:extLst>
              </a:tr>
              <a:tr h="274182">
                <a:tc>
                  <a:txBody>
                    <a:bodyPr/>
                    <a:lstStyle/>
                    <a:p>
                      <a:pPr algn="ctr"/>
                      <a:r>
                        <a:rPr lang="en-US" sz="1200" u="none" strike="noStrike" kern="1200" baseline="0" dirty="0"/>
                        <a:t>4x4</a:t>
                      </a:r>
                      <a:endParaRPr lang="en-US" sz="1200" dirty="0"/>
                    </a:p>
                  </a:txBody>
                  <a:tcPr marL="91415" marR="91415" marT="45674" marB="4567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t>10</a:t>
                      </a:r>
                      <a:r>
                        <a:rPr lang="en-US" sz="1200" u="none" strike="noStrike" kern="1200" baseline="30000" dirty="0"/>
                        <a:t>-2</a:t>
                      </a:r>
                      <a:endParaRPr lang="en-US" sz="1200" dirty="0"/>
                    </a:p>
                  </a:txBody>
                  <a:tcPr marL="91415" marR="91415" marT="45674" marB="4567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36</a:t>
                      </a:r>
                    </a:p>
                  </a:txBody>
                  <a:tcPr marL="91415" marR="91415" marT="45674" marB="45674" anchor="ctr"/>
                </a:tc>
                <a:extLst>
                  <a:ext uri="{0D108BD9-81ED-4DB2-BD59-A6C34878D82A}">
                    <a16:rowId xmlns:a16="http://schemas.microsoft.com/office/drawing/2014/main" val="10002"/>
                  </a:ext>
                </a:extLst>
              </a:tr>
              <a:tr h="289612">
                <a:tc>
                  <a:txBody>
                    <a:bodyPr/>
                    <a:lstStyle/>
                    <a:p>
                      <a:pPr algn="ctr"/>
                      <a:r>
                        <a:rPr lang="en-US" sz="1200" dirty="0"/>
                        <a:t>4x4</a:t>
                      </a:r>
                    </a:p>
                  </a:txBody>
                  <a:tcPr marL="91415" marR="91415" marT="45674" marB="4567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t>10</a:t>
                      </a:r>
                      <a:r>
                        <a:rPr lang="en-US" sz="1200" u="none" strike="noStrike" kern="1200" baseline="30000" dirty="0"/>
                        <a:t>-3</a:t>
                      </a:r>
                      <a:endParaRPr lang="en-US" sz="1200" dirty="0"/>
                    </a:p>
                  </a:txBody>
                  <a:tcPr marL="91415" marR="91415" marT="45674" marB="4567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256</a:t>
                      </a:r>
                    </a:p>
                  </a:txBody>
                  <a:tcPr marL="91415" marR="91415" marT="45674" marB="45674" anchor="ctr"/>
                </a:tc>
                <a:extLst>
                  <a:ext uri="{0D108BD9-81ED-4DB2-BD59-A6C34878D82A}">
                    <a16:rowId xmlns:a16="http://schemas.microsoft.com/office/drawing/2014/main" val="10003"/>
                  </a:ext>
                </a:extLst>
              </a:tr>
              <a:tr h="289612">
                <a:tc>
                  <a:txBody>
                    <a:bodyPr/>
                    <a:lstStyle/>
                    <a:p>
                      <a:pPr algn="ctr"/>
                      <a:r>
                        <a:rPr lang="en-US" sz="1200" dirty="0"/>
                        <a:t>7x7</a:t>
                      </a:r>
                    </a:p>
                  </a:txBody>
                  <a:tcPr marL="91415" marR="91415" marT="45674" marB="4567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t>10</a:t>
                      </a:r>
                      <a:r>
                        <a:rPr lang="en-US" sz="1200" u="none" strike="noStrike" kern="1200" baseline="30000" dirty="0"/>
                        <a:t>-3</a:t>
                      </a:r>
                      <a:endParaRPr lang="en-US" sz="1200" dirty="0"/>
                    </a:p>
                  </a:txBody>
                  <a:tcPr marL="91415" marR="91415" marT="45674" marB="4567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256</a:t>
                      </a:r>
                    </a:p>
                  </a:txBody>
                  <a:tcPr marL="91415" marR="91415" marT="45674" marB="45674" anchor="ctr"/>
                </a:tc>
                <a:extLst>
                  <a:ext uri="{0D108BD9-81ED-4DB2-BD59-A6C34878D82A}">
                    <a16:rowId xmlns:a16="http://schemas.microsoft.com/office/drawing/2014/main" val="10004"/>
                  </a:ext>
                </a:extLst>
              </a:tr>
              <a:tr h="289612">
                <a:tc>
                  <a:txBody>
                    <a:bodyPr/>
                    <a:lstStyle/>
                    <a:p>
                      <a:pPr algn="ctr"/>
                      <a:r>
                        <a:rPr lang="en-US" sz="1200" dirty="0"/>
                        <a:t>7x7</a:t>
                      </a:r>
                    </a:p>
                  </a:txBody>
                  <a:tcPr marL="91415" marR="91415" marT="45674" marB="4567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u="none" strike="noStrike" kern="1200" baseline="0" dirty="0"/>
                        <a:t>10</a:t>
                      </a:r>
                      <a:r>
                        <a:rPr lang="en-US" sz="1200" u="none" strike="noStrike" kern="1200" baseline="30000" dirty="0"/>
                        <a:t>-4</a:t>
                      </a:r>
                      <a:endParaRPr lang="en-US" sz="1200" dirty="0"/>
                    </a:p>
                  </a:txBody>
                  <a:tcPr marL="91415" marR="91415" marT="45674" marB="4567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1296</a:t>
                      </a:r>
                    </a:p>
                  </a:txBody>
                  <a:tcPr marL="91415" marR="91415" marT="45674" marB="45674"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2" name="pole tekstowe 1"/>
              <p:cNvSpPr txBox="1"/>
              <p:nvPr/>
            </p:nvSpPr>
            <p:spPr>
              <a:xfrm>
                <a:off x="252413" y="5875334"/>
                <a:ext cx="6240462" cy="9990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b="0" i="1" smtClean="0">
                          <a:latin typeface="Cambria Math"/>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max</m:t>
                              </m:r>
                            </m:e>
                            <m:lim>
                              <m:r>
                                <a:rPr lang="en-US" b="0" i="1" smtClean="0">
                                  <a:latin typeface="Cambria Math"/>
                                </a:rPr>
                                <m:t>𝑛</m:t>
                              </m:r>
                              <m:r>
                                <a:rPr lang="en-US" b="0" i="1" smtClean="0">
                                  <a:latin typeface="Cambria Math"/>
                                </a:rPr>
                                <m:t>′≤</m:t>
                              </m:r>
                              <m:r>
                                <a:rPr lang="en-US" b="0" i="1" smtClean="0">
                                  <a:latin typeface="Cambria Math"/>
                                  <a:ea typeface="Cambria Math"/>
                                </a:rPr>
                                <m:t>𝑛</m:t>
                              </m:r>
                            </m:lim>
                          </m:limLow>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 </m:t>
                                  </m:r>
                                </m:lim>
                              </m:limLow>
                            </m:fName>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a:rPr>
                                            <m:t>𝑛</m:t>
                                          </m:r>
                                        </m:e>
                                        <m:sup>
                                          <m:r>
                                            <a:rPr lang="en-US" b="0" i="1" smtClean="0">
                                              <a:latin typeface="Cambria Math"/>
                                            </a:rPr>
                                            <m:t>′</m:t>
                                          </m:r>
                                        </m:sup>
                                      </m:sSup>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𝑛</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𝜖</m:t>
                                              </m:r>
                                            </m:e>
                                            <m:sub>
                                              <m:r>
                                                <a:rPr lang="en-US" b="0" i="1" smtClean="0">
                                                  <a:latin typeface="Cambria Math"/>
                                                </a:rPr>
                                                <m:t>𝑒𝑓𝑓</m:t>
                                              </m:r>
                                            </m:sub>
                                          </m:sSub>
                                          <m:d>
                                            <m:dPr>
                                              <m:ctrlPr>
                                                <a:rPr lang="en-US" b="0" i="1" smtClean="0">
                                                  <a:latin typeface="Cambria Math" panose="02040503050406030204" pitchFamily="18" charset="0"/>
                                                </a:rPr>
                                              </m:ctrlPr>
                                            </m:dPr>
                                            <m:e>
                                              <m:r>
                                                <a:rPr lang="en-US" b="0" i="1" smtClean="0">
                                                  <a:latin typeface="Cambria Math"/>
                                                </a:rPr>
                                                <m:t>𝑛</m:t>
                                              </m:r>
                                              <m:r>
                                                <a:rPr lang="en-US" b="0" i="1" smtClean="0">
                                                  <a:latin typeface="Cambria Math"/>
                                                </a:rPr>
                                                <m:t>′</m:t>
                                              </m:r>
                                            </m:e>
                                          </m:d>
                                        </m:den>
                                      </m:f>
                                    </m:e>
                                  </m:d>
                                </m:e>
                                <m:sup>
                                  <m:r>
                                    <a:rPr lang="en-US" b="0" i="1" smtClean="0">
                                      <a:latin typeface="Cambria Math"/>
                                    </a:rPr>
                                    <m:t>2</m:t>
                                  </m:r>
                                </m:sup>
                              </m:sSup>
                            </m:e>
                          </m:func>
                        </m:e>
                      </m:func>
                    </m:oMath>
                  </m:oMathPara>
                </a14:m>
                <a:endParaRPr lang="en-US" dirty="0"/>
              </a:p>
            </p:txBody>
          </p:sp>
        </mc:Choice>
        <mc:Fallback xmlns="">
          <p:sp>
            <p:nvSpPr>
              <p:cNvPr id="2" name="pole tekstowe 1"/>
              <p:cNvSpPr txBox="1">
                <a:spLocks noRot="1" noChangeAspect="1" noMove="1" noResize="1" noEditPoints="1" noAdjustHandles="1" noChangeArrowheads="1" noChangeShapeType="1" noTextEdit="1"/>
              </p:cNvSpPr>
              <p:nvPr/>
            </p:nvSpPr>
            <p:spPr>
              <a:xfrm>
                <a:off x="252413" y="5875334"/>
                <a:ext cx="6240462" cy="999056"/>
              </a:xfrm>
              <a:prstGeom prst="rect">
                <a:avLst/>
              </a:prstGeom>
              <a:blipFill rotWithShape="1">
                <a:blip r:embed="rId4"/>
                <a:stretch>
                  <a:fillRect/>
                </a:stretch>
              </a:blipFill>
            </p:spPr>
            <p:txBody>
              <a:bodyPr/>
              <a:lstStyle/>
              <a:p>
                <a:r>
                  <a:rPr lang="en-US">
                    <a:noFill/>
                  </a:rPr>
                  <a:t> </a:t>
                </a:r>
              </a:p>
            </p:txBody>
          </p:sp>
        </mc:Fallback>
      </mc:AlternateContent>
    </p:spTree>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Blank Presentation">
      <a:majorFont>
        <a:latin typeface="Arial"/>
        <a:ea typeface=""/>
        <a:cs typeface="Arial"/>
      </a:majorFont>
      <a:minorFont>
        <a:latin typeface="Arial"/>
        <a:ea typeface=""/>
        <a:cs typeface="Arial"/>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2108</Words>
  <Application>Microsoft Office PowerPoint</Application>
  <PresentationFormat>Custom</PresentationFormat>
  <Paragraphs>245</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FagoNoBoldCE-Caps</vt:lpstr>
      <vt:lpstr>Helvetica Neue</vt:lpstr>
      <vt:lpstr>Arial</vt:lpstr>
      <vt:lpstr>Cambria Math</vt:lpstr>
      <vt:lpstr>Courier New</vt:lpstr>
      <vt:lpstr>Wingdings</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Zuzanna</dc:creator>
  <cp:lastModifiedBy>Chrzastek, Zuzanna</cp:lastModifiedBy>
  <cp:revision>104</cp:revision>
  <dcterms:modified xsi:type="dcterms:W3CDTF">2018-08-03T08:41:26Z</dcterms:modified>
</cp:coreProperties>
</file>