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82" r:id="rId4"/>
    <p:sldId id="283" r:id="rId5"/>
    <p:sldId id="284" r:id="rId6"/>
    <p:sldId id="288" r:id="rId7"/>
    <p:sldId id="285" r:id="rId8"/>
    <p:sldId id="289" r:id="rId9"/>
    <p:sldId id="290" r:id="rId10"/>
    <p:sldId id="291" r:id="rId11"/>
    <p:sldId id="292" r:id="rId12"/>
    <p:sldId id="296" r:id="rId13"/>
    <p:sldId id="295" r:id="rId14"/>
    <p:sldId id="324" r:id="rId15"/>
    <p:sldId id="260" r:id="rId16"/>
    <p:sldId id="272" r:id="rId17"/>
    <p:sldId id="273" r:id="rId18"/>
    <p:sldId id="274" r:id="rId19"/>
    <p:sldId id="275" r:id="rId20"/>
    <p:sldId id="276" r:id="rId21"/>
    <p:sldId id="271" r:id="rId22"/>
    <p:sldId id="297" r:id="rId23"/>
    <p:sldId id="270" r:id="rId24"/>
    <p:sldId id="277" r:id="rId25"/>
    <p:sldId id="306" r:id="rId26"/>
    <p:sldId id="278" r:id="rId27"/>
    <p:sldId id="307" r:id="rId28"/>
    <p:sldId id="309" r:id="rId29"/>
    <p:sldId id="279" r:id="rId30"/>
    <p:sldId id="263" r:id="rId31"/>
    <p:sldId id="264" r:id="rId32"/>
    <p:sldId id="265" r:id="rId33"/>
    <p:sldId id="267" r:id="rId34"/>
    <p:sldId id="268" r:id="rId35"/>
    <p:sldId id="266" r:id="rId36"/>
    <p:sldId id="269" r:id="rId37"/>
    <p:sldId id="311" r:id="rId38"/>
    <p:sldId id="312" r:id="rId39"/>
    <p:sldId id="313" r:id="rId40"/>
    <p:sldId id="314" r:id="rId41"/>
    <p:sldId id="315" r:id="rId42"/>
    <p:sldId id="316" r:id="rId43"/>
    <p:sldId id="322" r:id="rId44"/>
    <p:sldId id="310" r:id="rId45"/>
    <p:sldId id="280" r:id="rId46"/>
    <p:sldId id="281" r:id="rId47"/>
    <p:sldId id="327" r:id="rId48"/>
    <p:sldId id="32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/>
    <p:restoredTop sz="94645"/>
  </p:normalViewPr>
  <p:slideViewPr>
    <p:cSldViewPr snapToGrid="0" snapToObjects="1">
      <p:cViewPr varScale="1">
        <p:scale>
          <a:sx n="218" d="100"/>
          <a:sy n="218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A08EA-6503-6C44-A436-5E6852EF6FA7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DEC7642-7C13-C243-8ECD-9A779E6991CB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7B374-F739-E04B-9640-279BF2005277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A70CC-FECB-5D42-9F2C-13B3B6B81332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1345245-0B0C-F440-A996-258CC9DB99F9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C80A92F-0215-5C49-822E-7C98352D91A9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830B762-C832-074E-8A69-6D98973E7D4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548D4-BC8C-7F49-ABCF-0B89BB498B80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B0390-94F4-C24C-A31E-CCDE89770095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A2EDE-F20D-1840-92E0-251986D4DCE1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0B175-1E27-9A40-9C96-914F7209ACB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BA38-A2E8-2E45-8947-EB164B3226CF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8FE4E-2DA0-984C-B986-D2312AD1DE8B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C192EE9-D937-A649-AE99-BA70F187F651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94AC53-6467-A741-AC3B-48DE58E1B821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18B36-A6D7-D944-9663-295135172F76}" type="pres">
      <dgm:prSet presAssocID="{2E94AC53-6467-A741-AC3B-48DE58E1B82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0A5E733-5E12-9341-8128-C413D27A35D8}" type="presOf" srcId="{2E94AC53-6467-A741-AC3B-48DE58E1B821}" destId="{0BB18B36-A6D7-D944-9663-295135172F76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DC66-C777-0448-978B-869498E0F458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FFA4-BB52-EA43-B2D5-AD606D0D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0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0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6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FFA4-BB52-EA43-B2D5-AD606D0D4A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amapapers.icij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istency_(database_systems)" TargetMode="External"/><Relationship Id="rId4" Type="http://schemas.openxmlformats.org/officeDocument/2006/relationships/hyperlink" Target="https://en.wikipedia.org/wiki/Isolation_(database_systems)" TargetMode="External"/><Relationship Id="rId5" Type="http://schemas.openxmlformats.org/officeDocument/2006/relationships/hyperlink" Target="https://en.wikipedia.org/wiki/Durability_(database_systems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tomicity_(database_systems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latin typeface="Chalkduster" charset="0"/>
                <a:ea typeface="Chalkduster" charset="0"/>
                <a:cs typeface="Chalkduster" charset="0"/>
              </a:rPr>
              <a:t>Neo4j</a:t>
            </a:r>
            <a:endParaRPr lang="en-US" sz="88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CYGNI-7-databases</a:t>
            </a:r>
          </a:p>
          <a:p>
            <a:r>
              <a:rPr lang="en-US" dirty="0" smtClean="0"/>
              <a:t>Johannes Dolk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RELATIONSHIP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have properties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64318">
            <a:off x="4252136" y="3386692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4179354">
            <a:off x="3322075" y="4315983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owns</a:t>
            </a:r>
          </a:p>
        </p:txBody>
      </p:sp>
      <p:sp>
        <p:nvSpPr>
          <p:cNvPr id="20" name="TextBox 19"/>
          <p:cNvSpPr txBox="1"/>
          <p:nvPr/>
        </p:nvSpPr>
        <p:spPr>
          <a:xfrm rot="19172697">
            <a:off x="4723720" y="44685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961372">
            <a:off x="6408890" y="321151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</a:t>
            </a:r>
            <a:r>
              <a:rPr lang="en-US" dirty="0" err="1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PONY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64318">
            <a:off x="4252136" y="3386692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4179354">
            <a:off x="3322075" y="4315983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owns</a:t>
            </a:r>
          </a:p>
        </p:txBody>
      </p:sp>
      <p:sp>
        <p:nvSpPr>
          <p:cNvPr id="20" name="TextBox 19"/>
          <p:cNvSpPr txBox="1"/>
          <p:nvPr/>
        </p:nvSpPr>
        <p:spPr>
          <a:xfrm rot="19172697">
            <a:off x="4685248" y="446854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961372">
            <a:off x="6408890" y="321151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</a:t>
            </a:r>
            <a:r>
              <a:rPr lang="en-US" dirty="0" err="1" smtClean="0"/>
              <a:t>DAtabase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79876"/>
            <a:ext cx="10363826" cy="4234597"/>
          </a:xfrm>
        </p:spPr>
        <p:txBody>
          <a:bodyPr>
            <a:normAutofit/>
          </a:bodyPr>
          <a:lstStyle/>
          <a:p>
            <a:r>
              <a:rPr lang="en-US" dirty="0"/>
              <a:t>A graph database is an online database management system with Create, Read, Update and Delete (CRUD) operations working on a graph data model</a:t>
            </a:r>
            <a:r>
              <a:rPr lang="en-US" dirty="0" smtClean="0"/>
              <a:t>.</a:t>
            </a:r>
          </a:p>
          <a:p>
            <a:r>
              <a:rPr lang="en-US" dirty="0"/>
              <a:t>Native Graph storage and graph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stores interconnected data and Makes sense of that data</a:t>
            </a:r>
          </a:p>
          <a:p>
            <a:r>
              <a:rPr lang="en-US" dirty="0" smtClean="0"/>
              <a:t>Treats relationships as first class citizens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83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Whiteboard friendly</a:t>
            </a:r>
          </a:p>
          <a:p>
            <a:r>
              <a:rPr lang="en-US" dirty="0" smtClean="0"/>
              <a:t>Best matches </a:t>
            </a:r>
            <a:r>
              <a:rPr lang="en-US" dirty="0" err="1" smtClean="0"/>
              <a:t>relationshipdb</a:t>
            </a:r>
            <a:r>
              <a:rPr lang="en-US" dirty="0" smtClean="0"/>
              <a:t> use cases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ArangoDb</a:t>
            </a:r>
            <a:endParaRPr lang="en-US" dirty="0" smtClean="0"/>
          </a:p>
          <a:p>
            <a:r>
              <a:rPr lang="en-US" dirty="0" err="1" smtClean="0"/>
              <a:t>Datastax</a:t>
            </a:r>
            <a:r>
              <a:rPr lang="en-US" dirty="0" smtClean="0"/>
              <a:t> Enterprise graph</a:t>
            </a:r>
          </a:p>
          <a:p>
            <a:r>
              <a:rPr lang="en-US" dirty="0" err="1" smtClean="0"/>
              <a:t>OrientDB</a:t>
            </a:r>
            <a:endParaRPr lang="en-US" dirty="0" smtClean="0"/>
          </a:p>
          <a:p>
            <a:r>
              <a:rPr lang="en-US" dirty="0" err="1" smtClean="0"/>
              <a:t>Titandb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en-US" dirty="0" smtClean="0"/>
              <a:t>Social Networking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8" y="1786467"/>
            <a:ext cx="7054851" cy="45381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325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79449"/>
            <a:ext cx="10363826" cy="3424107"/>
          </a:xfrm>
        </p:spPr>
        <p:txBody>
          <a:bodyPr/>
          <a:lstStyle/>
          <a:p>
            <a:r>
              <a:rPr lang="en-US" dirty="0" smtClean="0"/>
              <a:t>Fraud detection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27" y="1861008"/>
            <a:ext cx="7638306" cy="46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3324" y="2386142"/>
            <a:ext cx="10363826" cy="3424107"/>
          </a:xfrm>
        </p:spPr>
        <p:txBody>
          <a:bodyPr/>
          <a:lstStyle/>
          <a:p>
            <a:r>
              <a:rPr lang="en-US" dirty="0" smtClean="0"/>
              <a:t>Fraud detection:</a:t>
            </a:r>
          </a:p>
          <a:p>
            <a:r>
              <a:rPr lang="en-US" dirty="0" smtClean="0"/>
              <a:t>Panama papers used neo4j</a:t>
            </a:r>
          </a:p>
          <a:p>
            <a:r>
              <a:rPr lang="en-US" dirty="0">
                <a:hlinkClick r:id="rId2"/>
              </a:rPr>
              <a:t>https://panamapapers.icij.org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Graph databases, cypher and neo4j</a:t>
            </a:r>
            <a:endParaRPr lang="en-US" dirty="0" smtClean="0"/>
          </a:p>
          <a:p>
            <a:r>
              <a:rPr lang="en-US" dirty="0" smtClean="0"/>
              <a:t>Mutual code </a:t>
            </a:r>
            <a:r>
              <a:rPr lang="en-US" dirty="0" smtClean="0"/>
              <a:t>exercises</a:t>
            </a:r>
            <a:endParaRPr lang="en-US" dirty="0" smtClean="0"/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Mutual </a:t>
            </a:r>
            <a:r>
              <a:rPr lang="en-US" dirty="0" smtClean="0"/>
              <a:t>code exercises </a:t>
            </a:r>
            <a:endParaRPr lang="en-US" dirty="0" smtClean="0"/>
          </a:p>
          <a:p>
            <a:r>
              <a:rPr lang="en-US" dirty="0"/>
              <a:t>Individual </a:t>
            </a:r>
            <a:r>
              <a:rPr lang="en-US" dirty="0" smtClean="0"/>
              <a:t>work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Node + </a:t>
            </a:r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Real time recommendations</a:t>
            </a:r>
          </a:p>
          <a:p>
            <a:r>
              <a:rPr lang="en-US" dirty="0" smtClean="0"/>
              <a:t>Manage and monitor networks</a:t>
            </a:r>
          </a:p>
          <a:p>
            <a:r>
              <a:rPr lang="en-US" dirty="0" smtClean="0"/>
              <a:t>Identity and access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br>
              <a:rPr lang="en-US" dirty="0" smtClean="0"/>
            </a:br>
            <a:r>
              <a:rPr lang="en-US" dirty="0" smtClean="0"/>
              <a:t>(According to neo foundation)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Worlds leading graph database</a:t>
            </a:r>
          </a:p>
          <a:p>
            <a:r>
              <a:rPr lang="en-US" dirty="0"/>
              <a:t>Biggest and Most Active Graph Community on the </a:t>
            </a:r>
            <a:r>
              <a:rPr lang="en-US" dirty="0" smtClean="0"/>
              <a:t>Planet</a:t>
            </a:r>
          </a:p>
          <a:p>
            <a:r>
              <a:rPr lang="en-US" dirty="0" smtClean="0"/>
              <a:t>Highly Performant Read and Write Scalability, Without Compromise</a:t>
            </a:r>
          </a:p>
          <a:p>
            <a:r>
              <a:rPr lang="en-US" dirty="0" smtClean="0"/>
              <a:t>Rock-Solid Reliability for Mission-Critical Production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 friendly</a:t>
            </a:r>
          </a:p>
          <a:p>
            <a:r>
              <a:rPr lang="en-US" dirty="0" smtClean="0"/>
              <a:t>Made </a:t>
            </a:r>
            <a:r>
              <a:rPr lang="en-US" dirty="0" smtClean="0"/>
              <a:t>in </a:t>
            </a:r>
            <a:r>
              <a:rPr lang="en-US" dirty="0" err="1" smtClean="0"/>
              <a:t>sweden</a:t>
            </a:r>
            <a:endParaRPr lang="en-US" dirty="0"/>
          </a:p>
          <a:p>
            <a:r>
              <a:rPr lang="en-US" dirty="0" smtClean="0"/>
              <a:t>Great documentation</a:t>
            </a:r>
          </a:p>
          <a:p>
            <a:r>
              <a:rPr lang="en-US" dirty="0" smtClean="0"/>
              <a:t>Active community</a:t>
            </a:r>
          </a:p>
          <a:p>
            <a:r>
              <a:rPr lang="en-US" dirty="0" smtClean="0"/>
              <a:t>Free community </a:t>
            </a:r>
            <a:r>
              <a:rPr lang="en-US" dirty="0" smtClean="0"/>
              <a:t>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0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Current version 3.0x</a:t>
            </a:r>
          </a:p>
          <a:p>
            <a:r>
              <a:rPr lang="en-US" dirty="0" smtClean="0"/>
              <a:t>Neo4j removed the 34billion node roof, unlimited number of nodes</a:t>
            </a:r>
          </a:p>
          <a:p>
            <a:r>
              <a:rPr lang="en-US" dirty="0" smtClean="0"/>
              <a:t>Runs as both embedded and server</a:t>
            </a:r>
          </a:p>
          <a:p>
            <a:r>
              <a:rPr lang="en-US" dirty="0" smtClean="0"/>
              <a:t>ACID</a:t>
            </a:r>
            <a:r>
              <a:rPr lang="en-US" dirty="0"/>
              <a:t> (</a:t>
            </a:r>
            <a:r>
              <a:rPr lang="en-US" i="1" dirty="0">
                <a:hlinkClick r:id="rId2" tooltip="Atomicity (database systems)"/>
              </a:rPr>
              <a:t>Atomicity</a:t>
            </a:r>
            <a:r>
              <a:rPr lang="en-US" i="1" dirty="0"/>
              <a:t>, </a:t>
            </a:r>
            <a:r>
              <a:rPr lang="en-US" i="1" dirty="0">
                <a:hlinkClick r:id="rId3" tooltip="Consistency (database systems)"/>
              </a:rPr>
              <a:t>Consistency</a:t>
            </a:r>
            <a:r>
              <a:rPr lang="en-US" i="1" dirty="0"/>
              <a:t>, </a:t>
            </a:r>
            <a:r>
              <a:rPr lang="en-US" i="1" dirty="0">
                <a:hlinkClick r:id="rId4" tooltip="Isolation (database systems)"/>
              </a:rPr>
              <a:t>Isolation</a:t>
            </a:r>
            <a:r>
              <a:rPr lang="en-US" i="1" dirty="0"/>
              <a:t>, </a:t>
            </a:r>
            <a:r>
              <a:rPr lang="en-US" i="1" dirty="0">
                <a:hlinkClick r:id="rId5" tooltip="Durability (database systems)"/>
              </a:rPr>
              <a:t>Durability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Traversals </a:t>
            </a:r>
            <a:r>
              <a:rPr lang="en-US" dirty="0"/>
              <a:t>&gt;</a:t>
            </a:r>
            <a:r>
              <a:rPr lang="en-US" dirty="0" smtClean="0"/>
              <a:t> 1million/s</a:t>
            </a:r>
          </a:p>
          <a:p>
            <a:r>
              <a:rPr lang="en-US" dirty="0"/>
              <a:t>Built in </a:t>
            </a:r>
            <a:r>
              <a:rPr lang="en-US" dirty="0" smtClean="0"/>
              <a:t>java</a:t>
            </a:r>
          </a:p>
          <a:p>
            <a:r>
              <a:rPr lang="en-US" dirty="0" err="1" smtClean="0"/>
              <a:t>Opencypher</a:t>
            </a:r>
            <a:endParaRPr lang="en-US" dirty="0" smtClean="0"/>
          </a:p>
          <a:p>
            <a:r>
              <a:rPr lang="en-US" dirty="0" smtClean="0"/>
              <a:t>REST based communication between client and server</a:t>
            </a:r>
            <a:endParaRPr lang="en-US" dirty="0" smtClean="0"/>
          </a:p>
          <a:p>
            <a:r>
              <a:rPr lang="en-US" dirty="0" smtClean="0"/>
              <a:t>Spring data supported</a:t>
            </a:r>
            <a:endParaRPr lang="en-US" dirty="0" smtClean="0"/>
          </a:p>
          <a:p>
            <a:r>
              <a:rPr lang="en-US" dirty="0" smtClean="0"/>
              <a:t>Official Drivers for all major languages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neo4j?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8" y="2341911"/>
            <a:ext cx="4560883" cy="3424237"/>
          </a:xfrm>
        </p:spPr>
      </p:pic>
    </p:spTree>
    <p:extLst>
      <p:ext uri="{BB962C8B-B14F-4D97-AF65-F5344CB8AC3E}">
        <p14:creationId xmlns:p14="http://schemas.microsoft.com/office/powerpoint/2010/main" val="14616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for graphs -</a:t>
            </a:r>
            <a:r>
              <a:rPr lang="en-US" dirty="0" err="1" smtClean="0"/>
              <a:t>sql</a:t>
            </a:r>
            <a:r>
              <a:rPr lang="en-US" dirty="0" smtClean="0"/>
              <a:t> cannot express paths</a:t>
            </a:r>
          </a:p>
          <a:p>
            <a:r>
              <a:rPr lang="en-US" dirty="0" smtClean="0"/>
              <a:t>Created specifically for graph by neo foundation</a:t>
            </a:r>
          </a:p>
          <a:p>
            <a:r>
              <a:rPr lang="en-US" dirty="0" smtClean="0"/>
              <a:t>Focuses on what to fetch from graph, not how to fetch it</a:t>
            </a:r>
          </a:p>
          <a:p>
            <a:r>
              <a:rPr lang="en-US" dirty="0" smtClean="0"/>
              <a:t>Simple </a:t>
            </a:r>
            <a:r>
              <a:rPr lang="mr-IN" dirty="0" smtClean="0"/>
              <a:t>–</a:t>
            </a:r>
            <a:r>
              <a:rPr lang="en-US" dirty="0" smtClean="0"/>
              <a:t>gremlin too complex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7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Expressive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7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Expressive</a:t>
            </a:r>
          </a:p>
          <a:p>
            <a:r>
              <a:rPr lang="en-US" dirty="0" smtClean="0"/>
              <a:t>Borrows from </a:t>
            </a:r>
            <a:r>
              <a:rPr lang="en-US" dirty="0" err="1" smtClean="0"/>
              <a:t>sql</a:t>
            </a:r>
            <a:r>
              <a:rPr lang="en-US" dirty="0" smtClean="0"/>
              <a:t> (where, filter, collection, sum, Aggregate, order by, limit)</a:t>
            </a:r>
          </a:p>
          <a:p>
            <a:r>
              <a:rPr lang="en-US" dirty="0" smtClean="0"/>
              <a:t>CRUD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5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5400" dirty="0" smtClean="0">
              <a:latin typeface="Chalkduster" charset="0"/>
              <a:ea typeface="Chalkduster" charset="0"/>
              <a:cs typeface="Chalkduster" charset="0"/>
            </a:endParaRPr>
          </a:p>
          <a:p>
            <a:pPr marL="914400" lvl="2" indent="0" algn="ctr">
              <a:buNone/>
            </a:pP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02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5400" dirty="0" smtClean="0">
              <a:latin typeface="Chalkduster" charset="0"/>
              <a:ea typeface="Chalkduster" charset="0"/>
              <a:cs typeface="Chalkduster" charset="0"/>
            </a:endParaRP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03676" y="3026678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66372047"/>
              </p:ext>
            </p:extLst>
          </p:nvPr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157099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7591" y="3365441"/>
            <a:ext cx="1872560" cy="2915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Based on </a:t>
            </a:r>
            <a:r>
              <a:rPr lang="en-US" dirty="0" err="1" smtClean="0"/>
              <a:t>ascii</a:t>
            </a:r>
            <a:r>
              <a:rPr lang="en-US" dirty="0" smtClean="0"/>
              <a:t>-ART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 ) --&gt; ( 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31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Nodes</a:t>
            </a:r>
          </a:p>
          <a:p>
            <a:endParaRPr lang="en-US" dirty="0"/>
          </a:p>
          <a:p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8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Nodes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 --&gt; (b)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72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Relationships</a:t>
            </a:r>
            <a:endParaRPr lang="en-US" dirty="0"/>
          </a:p>
          <a:p>
            <a:pPr marL="0" indent="0" algn="ctr">
              <a:buNone/>
            </a:pPr>
            <a:r>
              <a:rPr lang="en-US" cap="none" dirty="0" smtClean="0"/>
              <a:t>likes</a:t>
            </a:r>
            <a:endParaRPr lang="en-US" dirty="0"/>
          </a:p>
          <a:p>
            <a:endParaRPr lang="en-US" dirty="0"/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08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Named </a:t>
            </a:r>
            <a:r>
              <a:rPr lang="en-US" dirty="0" err="1" smtClean="0"/>
              <a:t>RELAtionships</a:t>
            </a:r>
            <a:endParaRPr lang="en-US" dirty="0" smtClean="0"/>
          </a:p>
          <a:p>
            <a:pPr marL="0" indent="0" algn="ctr">
              <a:buNone/>
            </a:pPr>
            <a:r>
              <a:rPr lang="en-US" cap="none" dirty="0" smtClean="0"/>
              <a:t>likes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 </a:t>
            </a:r>
            <a:r>
              <a:rPr lang="mr-IN" sz="5400" dirty="0" smtClean="0">
                <a:latin typeface="Chalkduster" charset="0"/>
                <a:ea typeface="Chalkduster" charset="0"/>
                <a:cs typeface="Chalkduster" charset="0"/>
              </a:rPr>
              <a:t>–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[:LIKES]-&gt; (b)</a:t>
            </a:r>
          </a:p>
          <a:p>
            <a:pPr marL="914400" lvl="2" indent="0"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1580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259781" y="3005896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5418" y="3365441"/>
            <a:ext cx="2032000" cy="5832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5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PATHS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 algn="ctr"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(A)--&gt;(B)--&gt;</a:t>
            </a:r>
            <a:r>
              <a:rPr lang="de-DE" sz="5400" dirty="0" smtClean="0">
                <a:latin typeface="Chalkduster" charset="0"/>
                <a:ea typeface="Chalkduster" charset="0"/>
                <a:cs typeface="Chalkduster" charset="0"/>
              </a:rPr>
              <a:t>(c)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91789" y="2967335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6188361" y="2967335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37542" y="3326879"/>
            <a:ext cx="1458146" cy="0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89746" y="2967334"/>
            <a:ext cx="719092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950" y="3326879"/>
            <a:ext cx="1461299" cy="1"/>
          </a:xfrm>
          <a:prstGeom prst="straightConnector1">
            <a:avLst/>
          </a:prstGeom>
          <a:ln w="63500" cap="rnd">
            <a:solidFill>
              <a:schemeClr val="bg1"/>
            </a:solidFill>
            <a:prstDash val="solid"/>
            <a:headEnd w="lg" len="lg"/>
            <a:tailEnd type="triangle" w="lg" len="lg"/>
          </a:ln>
          <a:effectLst>
            <a:glow rad="139700">
              <a:schemeClr val="accent5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5400" cap="none" dirty="0" smtClean="0">
                <a:latin typeface="Chalkduster" charset="0"/>
                <a:ea typeface="Chalkduster" charset="0"/>
                <a:cs typeface="Chalkduster" charset="0"/>
              </a:rPr>
              <a:t>:Wine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Label 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88361" y="338836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5400" cap="none" dirty="0" err="1" smtClean="0">
                <a:latin typeface="Chalkduster" charset="0"/>
                <a:ea typeface="Chalkduster" charset="0"/>
                <a:cs typeface="Chalkduster" charset="0"/>
              </a:rPr>
              <a:t>w:Wine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Variable name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74920" y="3312160"/>
            <a:ext cx="1022001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(</a:t>
            </a:r>
            <a:r>
              <a:rPr lang="en-US" sz="2800" cap="none" dirty="0" err="1" smtClean="0">
                <a:latin typeface="Chalkduster" charset="0"/>
                <a:ea typeface="Chalkduster" charset="0"/>
                <a:cs typeface="Chalkduster" charset="0"/>
              </a:rPr>
              <a:t>w:Wine</a:t>
            </a:r>
            <a:r>
              <a:rPr lang="en-US" sz="2800" cap="none" dirty="0" smtClean="0">
                <a:latin typeface="Chalkduster" charset="0"/>
                <a:ea typeface="Chalkduster" charset="0"/>
                <a:cs typeface="Chalkduster" charset="0"/>
              </a:rPr>
              <a:t> {name: ‘Prancing Ice Wine 2007’}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)</a:t>
            </a:r>
            <a:endParaRPr lang="en-US" sz="28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03631" y="3161992"/>
            <a:ext cx="0" cy="34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3408680" y="2389669"/>
            <a:ext cx="6908800" cy="6684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49047" y="3089753"/>
            <a:ext cx="995819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6384" y="290508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[:Likes]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Label 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88361" y="338836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[</a:t>
            </a:r>
            <a:r>
              <a:rPr lang="en-US" sz="5400" cap="none" dirty="0" err="1" smtClean="0">
                <a:latin typeface="Chalkduster" charset="0"/>
                <a:ea typeface="Chalkduster" charset="0"/>
                <a:cs typeface="Chalkduster" charset="0"/>
              </a:rPr>
              <a:t>likes</a:t>
            </a:r>
            <a:r>
              <a:rPr lang="en-US" sz="5400" dirty="0" err="1" smtClean="0">
                <a:latin typeface="Chalkduster" charset="0"/>
                <a:ea typeface="Chalkduster" charset="0"/>
                <a:cs typeface="Chalkduster" charset="0"/>
              </a:rPr>
              <a:t>:Likes</a:t>
            </a:r>
            <a:r>
              <a:rPr lang="en-US" sz="5400" dirty="0" smtClean="0">
                <a:latin typeface="Chalkduster" charset="0"/>
                <a:ea typeface="Chalkduster" charset="0"/>
                <a:cs typeface="Chalkduster" charset="0"/>
              </a:rPr>
              <a:t>]</a:t>
            </a:r>
            <a:endParaRPr lang="en-US" sz="54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Variable name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60601" y="3398520"/>
            <a:ext cx="994759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br>
              <a:rPr lang="en-US" dirty="0" smtClean="0"/>
            </a:b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2" indent="0" algn="ctr">
              <a:spcBef>
                <a:spcPts val="1000"/>
              </a:spcBef>
              <a:buNone/>
            </a:pP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[</a:t>
            </a:r>
            <a:r>
              <a:rPr lang="en-US" sz="2800" cap="none" dirty="0" err="1" smtClean="0">
                <a:latin typeface="Chalkduster" charset="0"/>
                <a:ea typeface="Chalkduster" charset="0"/>
                <a:cs typeface="Chalkduster" charset="0"/>
              </a:rPr>
              <a:t>likes</a:t>
            </a:r>
            <a:r>
              <a:rPr lang="en-US" sz="2800" dirty="0" err="1" smtClean="0">
                <a:latin typeface="Chalkduster" charset="0"/>
                <a:ea typeface="Chalkduster" charset="0"/>
                <a:cs typeface="Chalkduster" charset="0"/>
              </a:rPr>
              <a:t>:Likes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 {type: ‘</a:t>
            </a:r>
            <a:r>
              <a:rPr lang="en-US" sz="2800" dirty="0" err="1" smtClean="0">
                <a:latin typeface="Chalkduster" charset="0"/>
                <a:ea typeface="Chalkduster" charset="0"/>
                <a:cs typeface="Chalkduster" charset="0"/>
              </a:rPr>
              <a:t>sumtype</a:t>
            </a:r>
            <a:r>
              <a:rPr lang="en-US" sz="2800" dirty="0" smtClean="0">
                <a:latin typeface="Chalkduster" charset="0"/>
                <a:ea typeface="Chalkduster" charset="0"/>
                <a:cs typeface="Chalkduster" charset="0"/>
              </a:rPr>
              <a:t>’}]</a:t>
            </a:r>
            <a:endParaRPr lang="en-US" sz="2800" dirty="0">
              <a:latin typeface="Chalkduster" charset="0"/>
              <a:ea typeface="Chalkduster" charset="0"/>
              <a:cs typeface="Chalkduster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  <a:p>
            <a:endParaRPr lang="en-US" dirty="0" smtClean="0"/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5688" y="2907009"/>
            <a:ext cx="1" cy="64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89669"/>
            <a:ext cx="10363826" cy="3424107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Create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Match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WHERE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Optional match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Return</a:t>
            </a:r>
          </a:p>
          <a:p>
            <a:r>
              <a:rPr lang="en-US" dirty="0" smtClean="0">
                <a:latin typeface="Chalkduster" charset="0"/>
                <a:ea typeface="Chalkduster" charset="0"/>
                <a:cs typeface="Chalkduster" charset="0"/>
              </a:rPr>
              <a:t>set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6289964" y="4498108"/>
          <a:ext cx="969817" cy="50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2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Create Family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Create Family:</a:t>
            </a:r>
            <a:br>
              <a:rPr lang="en-US" dirty="0"/>
            </a:b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dirty="0"/>
              <a:t>Find Elis grandparents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List all </a:t>
            </a:r>
            <a:r>
              <a:rPr lang="en-US" dirty="0" smtClean="0"/>
              <a:t>pets and their owners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4. </a:t>
            </a:r>
            <a:r>
              <a:rPr lang="en-US" dirty="0"/>
              <a:t>list all members from </a:t>
            </a:r>
            <a:r>
              <a:rPr lang="en-US" dirty="0" smtClean="0"/>
              <a:t>Oldest to Youngest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Find all actors, sort them by how many movies they have acted in, return number of movies and actors </a:t>
            </a:r>
            <a:r>
              <a:rPr lang="en-US" dirty="0" smtClean="0"/>
              <a:t>names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Find all directors that have worked with Tom Hanks, </a:t>
            </a:r>
            <a:r>
              <a:rPr lang="en-US" dirty="0" smtClean="0"/>
              <a:t>Sort them by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Find all Actors that have worked together, sort them by number of times they have worked together. Return the actors names and how many </a:t>
            </a:r>
            <a:r>
              <a:rPr lang="en-US" smtClean="0"/>
              <a:t>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44866" y="2647003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4989" y="3298357"/>
            <a:ext cx="604381" cy="16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113" y="3089753"/>
            <a:ext cx="1296443" cy="6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87735" y="4189699"/>
            <a:ext cx="1355040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3336" y="4005033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82651" y="3079232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5113" y="49310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385" y="2972680"/>
            <a:ext cx="720247" cy="65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4042775" y="3730586"/>
            <a:ext cx="466595" cy="12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7094" y="3544021"/>
            <a:ext cx="1144462" cy="1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H="1">
            <a:off x="4879882" y="4227534"/>
            <a:ext cx="738041" cy="7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117870" y="3356975"/>
            <a:ext cx="1673319" cy="37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32945" y="3531238"/>
            <a:ext cx="1337110" cy="12783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3348" y="334358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26180" y="51532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5" name="Content Placeholder 14"/>
          <p:cNvSpPr txBox="1">
            <a:spLocks noGrp="1"/>
          </p:cNvSpPr>
          <p:nvPr>
            <p:ph sz="quarter" idx="13"/>
          </p:nvPr>
        </p:nvSpPr>
        <p:spPr>
          <a:xfrm>
            <a:off x="913774" y="2367092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Represents some sort of 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0504" y="4841802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388" y="3776690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96000" y="4287033"/>
            <a:ext cx="599162" cy="55477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flipH="1" flipV="1">
            <a:off x="8525632" y="3528250"/>
            <a:ext cx="884756" cy="433106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2402592" y="5337918"/>
            <a:ext cx="1889072" cy="0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be named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09240" y="2828815"/>
            <a:ext cx="1175777" cy="912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PONY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7627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518261" y="3356976"/>
            <a:ext cx="1272928" cy="4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have properties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{interest: 12%}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{model:</a:t>
            </a:r>
          </a:p>
          <a:p>
            <a:pPr algn="ctr"/>
            <a:r>
              <a:rPr lang="en-US" dirty="0" smtClean="0"/>
              <a:t>Tesla}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0310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{age: 43}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{adorable: true}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7627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51826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RELATIONSHIP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Has a Direction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0259" y="3018773"/>
            <a:ext cx="1138304" cy="86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6493" y="4931079"/>
            <a:ext cx="1258867" cy="115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35691" y="3635679"/>
            <a:ext cx="1189334" cy="9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4534" y="2724411"/>
            <a:ext cx="1590484" cy="1016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1664" y="3856255"/>
            <a:ext cx="453596" cy="11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6614" y="3568098"/>
            <a:ext cx="1798436" cy="3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4801003" y="4472300"/>
            <a:ext cx="808862" cy="62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6450851" y="3339229"/>
            <a:ext cx="876272" cy="4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1984" y="4753755"/>
            <a:ext cx="353859" cy="168845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85844" y="3167790"/>
            <a:ext cx="335030" cy="311646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2223" y="3154768"/>
            <a:ext cx="353859" cy="168845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77889" y="4564903"/>
            <a:ext cx="35757" cy="377704"/>
          </a:xfrm>
          <a:prstGeom prst="straightConnector1">
            <a:avLst/>
          </a:prstGeom>
          <a:ln w="44450" cap="rnd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10912</TotalTime>
  <Words>602</Words>
  <Application>Microsoft Macintosh PowerPoint</Application>
  <PresentationFormat>Widescreen</PresentationFormat>
  <Paragraphs>229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Chalkduster</vt:lpstr>
      <vt:lpstr>Mangal</vt:lpstr>
      <vt:lpstr>Tw Cen MT</vt:lpstr>
      <vt:lpstr>Arial</vt:lpstr>
      <vt:lpstr>Droplet</vt:lpstr>
      <vt:lpstr>Neo4j</vt:lpstr>
      <vt:lpstr>Itinerary</vt:lpstr>
      <vt:lpstr>What is a Graph?</vt:lpstr>
      <vt:lpstr>What is a Graph?</vt:lpstr>
      <vt:lpstr>What is a GRAPH?</vt:lpstr>
      <vt:lpstr>What is a Node?</vt:lpstr>
      <vt:lpstr>What is a NODE?</vt:lpstr>
      <vt:lpstr>What is a NODE?</vt:lpstr>
      <vt:lpstr>What is a RELATIONSHIP?</vt:lpstr>
      <vt:lpstr>What is a RELATIONSHIP?</vt:lpstr>
      <vt:lpstr>A complete GRaph</vt:lpstr>
      <vt:lpstr>What is a graph DAtabase?</vt:lpstr>
      <vt:lpstr>Why use a graph database?</vt:lpstr>
      <vt:lpstr>Other Graph DAtabases</vt:lpstr>
      <vt:lpstr>Graph databases use cases</vt:lpstr>
      <vt:lpstr>Graph databases use cases</vt:lpstr>
      <vt:lpstr>Graph databases use cases</vt:lpstr>
      <vt:lpstr>Graph databases use cases</vt:lpstr>
      <vt:lpstr>Graph databases use cases</vt:lpstr>
      <vt:lpstr>Graph databases use cases</vt:lpstr>
      <vt:lpstr>Why neo4j? (According to neo foundation)</vt:lpstr>
      <vt:lpstr>Why neo4j?</vt:lpstr>
      <vt:lpstr>Facts neo4j</vt:lpstr>
      <vt:lpstr>Why neo4j?</vt:lpstr>
      <vt:lpstr>Cypher?</vt:lpstr>
      <vt:lpstr>Cypher?</vt:lpstr>
      <vt:lpstr>Cypher?</vt:lpstr>
      <vt:lpstr>Cypher?</vt:lpstr>
      <vt:lpstr>Cypher</vt:lpstr>
      <vt:lpstr>Cypher</vt:lpstr>
      <vt:lpstr>Cypher</vt:lpstr>
      <vt:lpstr>Cypher</vt:lpstr>
      <vt:lpstr>Cypher</vt:lpstr>
      <vt:lpstr>Cypher</vt:lpstr>
      <vt:lpstr>Cypher</vt:lpstr>
      <vt:lpstr>Cypher</vt:lpstr>
      <vt:lpstr>Cypher Syntax Node</vt:lpstr>
      <vt:lpstr>Cypher Syntax Node</vt:lpstr>
      <vt:lpstr>Cypher Syntax Node</vt:lpstr>
      <vt:lpstr>Cypher Syntax Relationship</vt:lpstr>
      <vt:lpstr>Cypher Syntax Relationship</vt:lpstr>
      <vt:lpstr>Cypher Syntax Relationship</vt:lpstr>
      <vt:lpstr>Cypher Syntax</vt:lpstr>
      <vt:lpstr>Modelling example</vt:lpstr>
      <vt:lpstr>DEMO TIME</vt:lpstr>
      <vt:lpstr>EXERCISE 1</vt:lpstr>
      <vt:lpstr>EXERCISE 1</vt:lpstr>
      <vt:lpstr>Exercise 2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Johannes Dolk</dc:creator>
  <cp:lastModifiedBy>Johannes Dolk</cp:lastModifiedBy>
  <cp:revision>50</cp:revision>
  <dcterms:created xsi:type="dcterms:W3CDTF">2016-12-04T16:49:03Z</dcterms:created>
  <dcterms:modified xsi:type="dcterms:W3CDTF">2016-12-12T13:22:08Z</dcterms:modified>
</cp:coreProperties>
</file>