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9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sivcde0405/WebCrawling_Geekbench" TargetMode="External" /><Relationship Id="rId3" Type="http://schemas.openxmlformats.org/officeDocument/2006/relationships/hyperlink" Target="https://browser.geekbench.com/" TargetMode="External" /><Relationship Id="rId4" Type="http://schemas.openxmlformats.org/officeDocument/2006/relationships/image" Target="../media/image1.png"  /><Relationship Id="rId5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060829"/>
            <a:ext cx="8422006" cy="1035558"/>
          </a:xfrm>
          <a:solidFill>
            <a:srgbClr val="0c1b38"/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5400">
                <a:solidFill>
                  <a:schemeClr val="lt1"/>
                </a:solidFill>
                <a:latin typeface="나눔스퀘어_ac"/>
                <a:ea typeface="나눔스퀘어_ac"/>
              </a:rPr>
              <a:t>크롤링을 이용한 무어의 법칙 반증</a:t>
            </a:r>
            <a:endParaRPr lang="ko-KR" altLang="en-US" sz="5400">
              <a:solidFill>
                <a:schemeClr val="lt1"/>
              </a:solidFill>
              <a:latin typeface="나눔스퀘어_ac"/>
              <a:ea typeface="나눔스퀘어_ac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4399" y="3789045"/>
            <a:ext cx="8998078" cy="1728216"/>
          </a:xfrm>
        </p:spPr>
        <p:txBody>
          <a:bodyPr/>
          <a:lstStyle/>
          <a:p>
            <a:pPr algn="l">
              <a:defRPr/>
            </a:pPr>
            <a:endParaRPr lang="en-US" altLang="ko-KR" sz="2400">
              <a:solidFill>
                <a:srgbClr val="404040"/>
              </a:solidFill>
              <a:latin typeface="나눔스퀘어_ac Bold"/>
              <a:ea typeface="나눔스퀘어_ac Bold"/>
            </a:endParaRPr>
          </a:p>
          <a:p>
            <a:pPr algn="l">
              <a:defRPr/>
            </a:pPr>
            <a:endParaRPr lang="ko-KR" altLang="en-US" sz="2400">
              <a:solidFill>
                <a:srgbClr val="404040"/>
              </a:solidFill>
              <a:latin typeface="나눔스퀘어_ac Bold"/>
              <a:ea typeface="나눔스퀘어_ac Bold"/>
            </a:endParaRPr>
          </a:p>
          <a:p>
            <a:pPr algn="l">
              <a:defRPr/>
            </a:pPr>
            <a:r>
              <a:rPr lang="ko-KR" altLang="en-US" sz="2400">
                <a:solidFill>
                  <a:srgbClr val="808080"/>
                </a:solidFill>
                <a:latin typeface="나눔스퀘어_ac Light"/>
                <a:ea typeface="나눔스퀘어_ac Light"/>
              </a:rPr>
              <a:t>정보과학 </a:t>
            </a:r>
            <a:r>
              <a:rPr lang="en-US" altLang="ko-KR" sz="2400">
                <a:solidFill>
                  <a:srgbClr val="808080"/>
                </a:solidFill>
                <a:latin typeface="나눔스퀘어_ac Light"/>
                <a:ea typeface="나눔스퀘어_ac Light"/>
              </a:rPr>
              <a:t>II </a:t>
            </a:r>
            <a:r>
              <a:rPr lang="ko-KR" altLang="en-US" sz="2400">
                <a:solidFill>
                  <a:srgbClr val="808080"/>
                </a:solidFill>
                <a:latin typeface="나눔스퀘어_ac Light"/>
                <a:ea typeface="나눔스퀘어_ac Light"/>
              </a:rPr>
              <a:t>크롤링</a:t>
            </a:r>
            <a:endParaRPr lang="ko-KR" altLang="en-US" sz="2400">
              <a:solidFill>
                <a:srgbClr val="808080"/>
              </a:solidFill>
              <a:latin typeface="나눔스퀘어_ac Light"/>
              <a:ea typeface="나눔스퀘어_ac Light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39250" y="545211"/>
            <a:ext cx="1043148" cy="1014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692658"/>
            <a:ext cx="9806939" cy="720090"/>
          </a:xfrm>
        </p:spPr>
        <p:txBody>
          <a:bodyPr/>
          <a:lstStyle/>
          <a:p>
            <a:pPr algn="l">
              <a:defRPr/>
            </a:pPr>
            <a:r>
              <a:rPr lang="en-US" altLang="ko-KR" sz="3600">
                <a:solidFill>
                  <a:srgbClr val="7a7cc4"/>
                </a:solidFill>
                <a:latin typeface="나눔스퀘어_ac Bold"/>
                <a:ea typeface="나눔스퀘어_ac Bold"/>
              </a:rPr>
              <a:t>#3</a:t>
            </a:r>
            <a:r>
              <a:rPr lang="en-US" altLang="ko-KR" sz="3600">
                <a:latin typeface="나눔스퀘어_ac Bold"/>
                <a:ea typeface="나눔스퀘어_ac Bold"/>
              </a:rPr>
              <a:t> </a:t>
            </a:r>
            <a:r>
              <a:rPr lang="ko-KR" altLang="en-US" sz="3600">
                <a:latin typeface="나눔스퀘어_ac Bold"/>
                <a:ea typeface="나눔스퀘어_ac Bold"/>
              </a:rPr>
              <a:t>크롤링</a:t>
            </a: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sz="2800">
                <a:solidFill>
                  <a:srgbClr val="404040"/>
                </a:solidFill>
              </a:rPr>
              <a:t>각 </a:t>
            </a:r>
            <a:r>
              <a:rPr lang="en-US" altLang="ko-KR" sz="2800">
                <a:solidFill>
                  <a:srgbClr val="404040"/>
                </a:solidFill>
              </a:rPr>
              <a:t>CPU</a:t>
            </a:r>
            <a:r>
              <a:rPr lang="ko-KR" altLang="en-US" sz="2800">
                <a:solidFill>
                  <a:srgbClr val="404040"/>
                </a:solidFill>
              </a:rPr>
              <a:t>의 </a:t>
            </a:r>
            <a:r>
              <a:rPr lang="en-US" altLang="ko-KR" sz="2800">
                <a:solidFill>
                  <a:srgbClr val="404040"/>
                </a:solidFill>
              </a:rPr>
              <a:t>ST</a:t>
            </a:r>
            <a:r>
              <a:rPr lang="ko-KR" altLang="en-US" sz="2800">
                <a:solidFill>
                  <a:srgbClr val="404040"/>
                </a:solidFill>
              </a:rPr>
              <a:t> 성능</a:t>
            </a:r>
            <a:r>
              <a:rPr lang="en-US" altLang="ko-KR" sz="2800">
                <a:solidFill>
                  <a:srgbClr val="404040"/>
                </a:solidFill>
              </a:rPr>
              <a:t>,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MT </a:t>
            </a:r>
            <a:r>
              <a:rPr lang="ko-KR" altLang="en-US" sz="2800">
                <a:solidFill>
                  <a:srgbClr val="404040"/>
                </a:solidFill>
              </a:rPr>
              <a:t>성능의 평균값을 구함</a:t>
            </a:r>
            <a:endParaRPr lang="ko-KR" altLang="en-US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endParaRPr lang="ko-KR" altLang="en-US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endParaRPr lang="ko-KR" altLang="en-US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endParaRPr lang="en-US" altLang="ko-KR" sz="2800">
              <a:solidFill>
                <a:srgbClr val="404040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39248" y="545211"/>
            <a:ext cx="1043148" cy="101498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1" y="2132838"/>
            <a:ext cx="6854570" cy="391387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1" y="2708910"/>
            <a:ext cx="3823499" cy="3417252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3429000"/>
            <a:ext cx="3924848" cy="12860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692658"/>
            <a:ext cx="9806939" cy="720090"/>
          </a:xfrm>
        </p:spPr>
        <p:txBody>
          <a:bodyPr/>
          <a:lstStyle/>
          <a:p>
            <a:pPr algn="l">
              <a:defRPr/>
            </a:pPr>
            <a:r>
              <a:rPr lang="en-US" altLang="ko-KR" sz="3600">
                <a:solidFill>
                  <a:srgbClr val="7a7cc4"/>
                </a:solidFill>
                <a:latin typeface="나눔스퀘어_ac Bold"/>
                <a:ea typeface="나눔스퀘어_ac Bold"/>
              </a:rPr>
              <a:t>#3</a:t>
            </a:r>
            <a:r>
              <a:rPr lang="en-US" altLang="ko-KR" sz="3600">
                <a:latin typeface="나눔스퀘어_ac Bold"/>
                <a:ea typeface="나눔스퀘어_ac Bold"/>
              </a:rPr>
              <a:t> </a:t>
            </a:r>
            <a:r>
              <a:rPr lang="ko-KR" altLang="en-US" sz="3600">
                <a:latin typeface="나눔스퀘어_ac Bold"/>
                <a:ea typeface="나눔스퀘어_ac Bold"/>
              </a:rPr>
              <a:t>크롤링</a:t>
            </a: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sz="2800"/>
              <a:t>결과 리스트를 </a:t>
            </a:r>
            <a:r>
              <a:rPr lang="en-US" altLang="ko-KR" sz="2800"/>
              <a:t>pandas DB</a:t>
            </a:r>
            <a:r>
              <a:rPr lang="ko-KR" altLang="en-US" sz="2800"/>
              <a:t>로 변환해 </a:t>
            </a:r>
            <a:r>
              <a:rPr lang="en-US" altLang="ko-KR" sz="2800"/>
              <a:t>.xlsx</a:t>
            </a:r>
            <a:r>
              <a:rPr lang="ko-KR" altLang="en-US" sz="2800"/>
              <a:t> 형식으로 출력</a:t>
            </a:r>
            <a:endParaRPr lang="ko-KR" altLang="en-US" sz="28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39248" y="545211"/>
            <a:ext cx="1043148" cy="101498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1" y="2428735"/>
            <a:ext cx="5239481" cy="100026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599" y="3647563"/>
            <a:ext cx="4801270" cy="93358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1" y="4754371"/>
            <a:ext cx="3648584" cy="1371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692658"/>
            <a:ext cx="9806939" cy="720090"/>
          </a:xfrm>
        </p:spPr>
        <p:txBody>
          <a:bodyPr/>
          <a:lstStyle/>
          <a:p>
            <a:pPr algn="l">
              <a:defRPr/>
            </a:pPr>
            <a:r>
              <a:rPr lang="en-US" altLang="ko-KR" sz="3600">
                <a:solidFill>
                  <a:srgbClr val="7a7cc4"/>
                </a:solidFill>
                <a:latin typeface="나눔스퀘어_ac Bold"/>
                <a:ea typeface="나눔스퀘어_ac Bold"/>
              </a:rPr>
              <a:t>#3</a:t>
            </a:r>
            <a:r>
              <a:rPr lang="en-US" altLang="ko-KR" sz="3600">
                <a:latin typeface="나눔스퀘어_ac Bold"/>
                <a:ea typeface="나눔스퀘어_ac Bold"/>
              </a:rPr>
              <a:t> </a:t>
            </a:r>
            <a:r>
              <a:rPr lang="ko-KR" altLang="en-US" sz="3600">
                <a:latin typeface="나눔스퀘어_ac Bold"/>
                <a:ea typeface="나눔스퀘어_ac Bold"/>
              </a:rPr>
              <a:t>데이터 가공</a:t>
            </a: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sz="2800">
                <a:solidFill>
                  <a:srgbClr val="404040"/>
                </a:solidFill>
              </a:rPr>
              <a:t>데이터 </a:t>
            </a:r>
            <a:r>
              <a:rPr lang="en-US" altLang="ko-KR" sz="2800">
                <a:solidFill>
                  <a:srgbClr val="404040"/>
                </a:solidFill>
              </a:rPr>
              <a:t>-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5</a:t>
            </a:r>
            <a:r>
              <a:rPr lang="ko-KR" altLang="en-US" sz="2800">
                <a:solidFill>
                  <a:srgbClr val="404040"/>
                </a:solidFill>
              </a:rPr>
              <a:t>세대 전체</a:t>
            </a:r>
            <a:r>
              <a:rPr lang="en-US" altLang="ko-KR" sz="2800">
                <a:solidFill>
                  <a:srgbClr val="404040"/>
                </a:solidFill>
              </a:rPr>
              <a:t>,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1~7</a:t>
            </a:r>
            <a:r>
              <a:rPr lang="ko-KR" altLang="en-US" sz="2800">
                <a:solidFill>
                  <a:srgbClr val="404040"/>
                </a:solidFill>
              </a:rPr>
              <a:t>세대 </a:t>
            </a:r>
            <a:r>
              <a:rPr lang="en-US" altLang="ko-KR" sz="2800">
                <a:solidFill>
                  <a:srgbClr val="404040"/>
                </a:solidFill>
              </a:rPr>
              <a:t>i9</a:t>
            </a:r>
            <a:r>
              <a:rPr lang="ko-KR" altLang="en-US" sz="2800">
                <a:solidFill>
                  <a:srgbClr val="404040"/>
                </a:solidFill>
              </a:rPr>
              <a:t> 존재하지 않아 시각화에 부적합</a:t>
            </a:r>
            <a:endParaRPr lang="ko-KR" altLang="en-US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800">
                <a:solidFill>
                  <a:srgbClr val="404040"/>
                </a:solidFill>
              </a:rPr>
              <a:t>존재하지 않는 </a:t>
            </a:r>
            <a:r>
              <a:rPr lang="en-US" altLang="ko-KR" sz="2800">
                <a:solidFill>
                  <a:srgbClr val="404040"/>
                </a:solidFill>
              </a:rPr>
              <a:t>CPU</a:t>
            </a:r>
            <a:r>
              <a:rPr lang="ko-KR" altLang="en-US" sz="2800">
                <a:solidFill>
                  <a:srgbClr val="404040"/>
                </a:solidFill>
              </a:rPr>
              <a:t>를 제외해 데이터 가공 </a:t>
            </a:r>
            <a:r>
              <a:rPr lang="en-US" altLang="ko-KR" sz="2800">
                <a:solidFill>
                  <a:srgbClr val="404040"/>
                </a:solidFill>
              </a:rPr>
              <a:t>(</a:t>
            </a:r>
            <a:r>
              <a:rPr lang="ko-KR" altLang="en-US" sz="2800">
                <a:solidFill>
                  <a:srgbClr val="404040"/>
                </a:solidFill>
              </a:rPr>
              <a:t>표 </a:t>
            </a:r>
            <a:r>
              <a:rPr lang="en-US" altLang="ko-KR" sz="2800">
                <a:solidFill>
                  <a:srgbClr val="404040"/>
                </a:solidFill>
              </a:rPr>
              <a:t>+</a:t>
            </a:r>
            <a:r>
              <a:rPr lang="ko-KR" altLang="en-US" sz="2800">
                <a:solidFill>
                  <a:srgbClr val="404040"/>
                </a:solidFill>
              </a:rPr>
              <a:t> 그래프</a:t>
            </a:r>
            <a:r>
              <a:rPr lang="en-US" altLang="ko-KR" sz="2800">
                <a:solidFill>
                  <a:srgbClr val="404040"/>
                </a:solidFill>
              </a:rPr>
              <a:t>)</a:t>
            </a:r>
            <a:endParaRPr lang="en-US" altLang="ko-KR" sz="2800">
              <a:solidFill>
                <a:srgbClr val="404040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39248" y="545211"/>
            <a:ext cx="1043148" cy="101498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1" y="3192463"/>
            <a:ext cx="3962400" cy="293370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78448" y="3863181"/>
            <a:ext cx="3038090" cy="2278567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58357" y="2915864"/>
            <a:ext cx="4478274" cy="1026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692658"/>
            <a:ext cx="9806939" cy="720090"/>
          </a:xfrm>
        </p:spPr>
        <p:txBody>
          <a:bodyPr/>
          <a:lstStyle/>
          <a:p>
            <a:pPr algn="l">
              <a:defRPr/>
            </a:pPr>
            <a:r>
              <a:rPr lang="en-US" altLang="ko-KR" sz="3600">
                <a:solidFill>
                  <a:srgbClr val="7a7cc4"/>
                </a:solidFill>
                <a:latin typeface="나눔스퀘어_ac Bold"/>
                <a:ea typeface="나눔스퀘어_ac Bold"/>
              </a:rPr>
              <a:t>#4</a:t>
            </a:r>
            <a:r>
              <a:rPr lang="en-US" altLang="ko-KR" sz="3600">
                <a:latin typeface="나눔스퀘어_ac Bold"/>
                <a:ea typeface="나눔스퀘어_ac Bold"/>
              </a:rPr>
              <a:t> </a:t>
            </a:r>
            <a:r>
              <a:rPr lang="ko-KR" altLang="en-US" sz="3600">
                <a:latin typeface="나눔스퀘어_ac Bold"/>
                <a:ea typeface="나눔스퀘어_ac Bold"/>
              </a:rPr>
              <a:t>데이터 해석</a:t>
            </a: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44219" y="1600200"/>
            <a:ext cx="4938179" cy="4525963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800">
                <a:solidFill>
                  <a:srgbClr val="404040"/>
                </a:solidFill>
              </a:rPr>
              <a:t>2017</a:t>
            </a:r>
            <a:r>
              <a:rPr lang="ko-KR" altLang="en-US" sz="2800">
                <a:solidFill>
                  <a:srgbClr val="404040"/>
                </a:solidFill>
              </a:rPr>
              <a:t>년 말</a:t>
            </a:r>
            <a:r>
              <a:rPr lang="en-US" altLang="ko-KR" sz="2800">
                <a:solidFill>
                  <a:srgbClr val="404040"/>
                </a:solidFill>
              </a:rPr>
              <a:t>,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2021</a:t>
            </a:r>
            <a:r>
              <a:rPr lang="ko-KR" altLang="en-US" sz="2800">
                <a:solidFill>
                  <a:srgbClr val="404040"/>
                </a:solidFill>
              </a:rPr>
              <a:t>년 말</a:t>
            </a:r>
            <a:endParaRPr lang="ko-KR" altLang="en-US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800">
                <a:solidFill>
                  <a:srgbClr val="404040"/>
                </a:solidFill>
              </a:rPr>
              <a:t>:</a:t>
            </a:r>
            <a:r>
              <a:rPr lang="ko-KR" altLang="en-US" sz="2800">
                <a:solidFill>
                  <a:srgbClr val="404040"/>
                </a:solidFill>
              </a:rPr>
              <a:t> 큰 폭의 성능 증가</a:t>
            </a:r>
            <a:endParaRPr lang="ko-KR" altLang="en-US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endParaRPr lang="ko-KR" altLang="en-US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800">
                <a:solidFill>
                  <a:srgbClr val="404040"/>
                </a:solidFill>
              </a:rPr>
              <a:t>2017</a:t>
            </a:r>
            <a:r>
              <a:rPr lang="ko-KR" altLang="en-US" sz="2800">
                <a:solidFill>
                  <a:srgbClr val="404040"/>
                </a:solidFill>
              </a:rPr>
              <a:t>년</a:t>
            </a:r>
            <a:r>
              <a:rPr lang="en-US" altLang="ko-KR" sz="2800">
                <a:solidFill>
                  <a:srgbClr val="404040"/>
                </a:solidFill>
              </a:rPr>
              <a:t>: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AMD</a:t>
            </a:r>
            <a:r>
              <a:rPr lang="ko-KR" altLang="en-US" sz="2800">
                <a:solidFill>
                  <a:srgbClr val="404040"/>
                </a:solidFill>
              </a:rPr>
              <a:t>의 큰 성능향상</a:t>
            </a:r>
            <a:endParaRPr lang="ko-KR" altLang="en-US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800">
                <a:solidFill>
                  <a:srgbClr val="404040"/>
                </a:solidFill>
              </a:rPr>
              <a:t>2021</a:t>
            </a:r>
            <a:r>
              <a:rPr lang="ko-KR" altLang="en-US" sz="2800">
                <a:solidFill>
                  <a:srgbClr val="404040"/>
                </a:solidFill>
              </a:rPr>
              <a:t>년</a:t>
            </a:r>
            <a:r>
              <a:rPr lang="en-US" altLang="ko-KR" sz="2800">
                <a:solidFill>
                  <a:srgbClr val="404040"/>
                </a:solidFill>
              </a:rPr>
              <a:t>:</a:t>
            </a:r>
            <a:r>
              <a:rPr lang="ko-KR" altLang="en-US" sz="2800">
                <a:solidFill>
                  <a:srgbClr val="404040"/>
                </a:solidFill>
              </a:rPr>
              <a:t> 인텔의 대규모 투자</a:t>
            </a:r>
            <a:endParaRPr lang="ko-KR" altLang="en-US" sz="2800">
              <a:solidFill>
                <a:srgbClr val="404040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39248" y="545211"/>
            <a:ext cx="1043148" cy="101498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1" y="1600199"/>
            <a:ext cx="6034618" cy="4525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692658"/>
            <a:ext cx="9806939" cy="720090"/>
          </a:xfrm>
        </p:spPr>
        <p:txBody>
          <a:bodyPr/>
          <a:lstStyle/>
          <a:p>
            <a:pPr algn="l">
              <a:defRPr/>
            </a:pPr>
            <a:r>
              <a:rPr lang="en-US" altLang="ko-KR" sz="3600">
                <a:solidFill>
                  <a:srgbClr val="7a7cc4"/>
                </a:solidFill>
                <a:latin typeface="나눔스퀘어_ac Bold"/>
                <a:ea typeface="나눔스퀘어_ac Bold"/>
              </a:rPr>
              <a:t>#4</a:t>
            </a:r>
            <a:r>
              <a:rPr lang="en-US" altLang="ko-KR" sz="3600">
                <a:latin typeface="나눔스퀘어_ac Bold"/>
                <a:ea typeface="나눔스퀘어_ac Bold"/>
              </a:rPr>
              <a:t> </a:t>
            </a:r>
            <a:r>
              <a:rPr lang="ko-KR" altLang="en-US" sz="3600">
                <a:latin typeface="나눔스퀘어_ac Bold"/>
                <a:ea typeface="나눔스퀘어_ac Bold"/>
              </a:rPr>
              <a:t>데이터 해석</a:t>
            </a: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ko-KR" altLang="en-US">
                <a:solidFill>
                  <a:srgbClr val="404040"/>
                </a:solidFill>
              </a:rPr>
              <a:t>무어 수 </a:t>
            </a:r>
            <a:r>
              <a:rPr lang="en-US" altLang="ko-KR">
                <a:solidFill>
                  <a:srgbClr val="404040"/>
                </a:solidFill>
              </a:rPr>
              <a:t>=</a:t>
            </a:r>
            <a:r>
              <a:rPr lang="ko-KR" altLang="en-US">
                <a:solidFill>
                  <a:srgbClr val="404040"/>
                </a:solidFill>
              </a:rPr>
              <a:t> </a:t>
            </a:r>
            <a:r>
              <a:rPr lang="en-US" altLang="ko-KR">
                <a:solidFill>
                  <a:srgbClr val="404040"/>
                </a:solidFill>
              </a:rPr>
              <a:t>CPU</a:t>
            </a:r>
            <a:r>
              <a:rPr lang="ko-KR" altLang="en-US">
                <a:solidFill>
                  <a:srgbClr val="404040"/>
                </a:solidFill>
              </a:rPr>
              <a:t>의 시간에 대한 성능향상</a:t>
            </a:r>
            <a:endParaRPr lang="ko-KR" altLang="en-US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i="1">
                <a:solidFill>
                  <a:srgbClr val="404040"/>
                </a:solidFill>
              </a:rPr>
              <a:t>(D=</a:t>
            </a:r>
            <a:r>
              <a:rPr lang="ko-KR" altLang="en-US" sz="2400" i="1">
                <a:solidFill>
                  <a:srgbClr val="404040"/>
                </a:solidFill>
              </a:rPr>
              <a:t>출시일</a:t>
            </a:r>
            <a:r>
              <a:rPr lang="en-US" altLang="ko-KR" sz="2400" i="1">
                <a:solidFill>
                  <a:srgbClr val="404040"/>
                </a:solidFill>
              </a:rPr>
              <a:t>,</a:t>
            </a:r>
            <a:r>
              <a:rPr lang="ko-KR" altLang="en-US" sz="2400" i="1">
                <a:solidFill>
                  <a:srgbClr val="404040"/>
                </a:solidFill>
              </a:rPr>
              <a:t> </a:t>
            </a:r>
            <a:r>
              <a:rPr lang="en-US" altLang="ko-KR" sz="2400" i="1">
                <a:solidFill>
                  <a:srgbClr val="404040"/>
                </a:solidFill>
              </a:rPr>
              <a:t>P=</a:t>
            </a:r>
            <a:r>
              <a:rPr lang="ko-KR" altLang="en-US" sz="2400" i="1">
                <a:solidFill>
                  <a:srgbClr val="404040"/>
                </a:solidFill>
              </a:rPr>
              <a:t>점수</a:t>
            </a:r>
            <a:r>
              <a:rPr lang="en-US" altLang="ko-KR" sz="2400" i="1">
                <a:solidFill>
                  <a:srgbClr val="404040"/>
                </a:solidFill>
              </a:rPr>
              <a:t>)</a:t>
            </a:r>
            <a:endParaRPr lang="en-US" altLang="ko-KR" sz="2400" i="1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endParaRPr lang="en-US" altLang="ko-KR" sz="2800" i="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800" i="0">
                <a:solidFill>
                  <a:srgbClr val="404040"/>
                </a:solidFill>
              </a:rPr>
              <a:t>무어 수 </a:t>
            </a:r>
            <a:r>
              <a:rPr lang="en-US" altLang="ko-KR" sz="2800" i="0">
                <a:solidFill>
                  <a:srgbClr val="404040"/>
                </a:solidFill>
              </a:rPr>
              <a:t>=</a:t>
            </a:r>
            <a:r>
              <a:rPr lang="ko-KR" altLang="en-US" sz="2800" i="0">
                <a:solidFill>
                  <a:srgbClr val="404040"/>
                </a:solidFill>
              </a:rPr>
              <a:t> </a:t>
            </a:r>
            <a:r>
              <a:rPr lang="en-US" altLang="ko-KR" sz="2800" i="0">
                <a:solidFill>
                  <a:srgbClr val="404040"/>
                </a:solidFill>
              </a:rPr>
              <a:t>m</a:t>
            </a:r>
            <a:r>
              <a:rPr lang="ko-KR" altLang="en-US" sz="2800" i="0">
                <a:solidFill>
                  <a:srgbClr val="404040"/>
                </a:solidFill>
              </a:rPr>
              <a:t>일 때</a:t>
            </a:r>
            <a:r>
              <a:rPr lang="en-US" altLang="ko-KR" sz="2800" i="0">
                <a:solidFill>
                  <a:srgbClr val="404040"/>
                </a:solidFill>
              </a:rPr>
              <a:t>,</a:t>
            </a:r>
            <a:r>
              <a:rPr lang="ko-KR" altLang="en-US" sz="2800" i="0">
                <a:solidFill>
                  <a:srgbClr val="404040"/>
                </a:solidFill>
              </a:rPr>
              <a:t> </a:t>
            </a:r>
            <a:r>
              <a:rPr lang="en-US" altLang="ko-KR" sz="2800" i="0">
                <a:solidFill>
                  <a:srgbClr val="404040"/>
                </a:solidFill>
              </a:rPr>
              <a:t>2</a:t>
            </a:r>
            <a:r>
              <a:rPr lang="ko-KR" altLang="en-US" sz="2800" i="0">
                <a:solidFill>
                  <a:srgbClr val="404040"/>
                </a:solidFill>
              </a:rPr>
              <a:t>년에 </a:t>
            </a:r>
            <a:r>
              <a:rPr lang="en-US" altLang="ko-KR" sz="2800" i="0">
                <a:solidFill>
                  <a:srgbClr val="404040"/>
                </a:solidFill>
              </a:rPr>
              <a:t>m</a:t>
            </a:r>
            <a:r>
              <a:rPr lang="ko-KR" altLang="en-US" sz="2800" i="0">
                <a:solidFill>
                  <a:srgbClr val="404040"/>
                </a:solidFill>
              </a:rPr>
              <a:t>배의 성능향상</a:t>
            </a:r>
            <a:endParaRPr lang="ko-KR" altLang="en-US" sz="2800" i="0">
              <a:solidFill>
                <a:srgbClr val="404040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39248" y="545211"/>
            <a:ext cx="1043148" cy="10149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"/>
              <p:cNvSpPr/>
              <p:nvPr/>
            </p:nvSpPr>
            <p:spPr>
              <a:xfrm>
                <a:off x="6797802" y="1842135"/>
                <a:ext cx="1314450" cy="8667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800">
                          <a:latin typeface="Cambria Math"/>
                          <a:sym typeface="Cambria Math"/>
                        </a:rPr>
                        <m:t>=</m:t>
                      </m:r>
                      <m:sSup>
                        <m:sSupPr>
                          <m:ctrlPr>
                            <a:rPr sz="2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800" i="1">
                              <a:latin typeface="Cambria Math"/>
                              <a:sym typeface="Cambria Math"/>
                            </a:rPr>
                            <m:t>∆</m:t>
                          </m:r>
                          <m:r>
                            <a:rPr sz="2800" i="1">
                              <a:latin typeface="Cambria Math"/>
                              <a:sym typeface="Cambria Math"/>
                            </a:rPr>
                            <m:t>𝑃</m:t>
                          </m:r>
                        </m:e>
                        <m:sup>
                          <m:f>
                            <m:fPr>
                              <m:ctrlPr>
                                <a:rPr sz="28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sz="2800" i="1">
                                  <a:latin typeface="Cambria Math"/>
                                  <a:sym typeface="Cambria Math"/>
                                </a:rPr>
                                <m:t>∆</m:t>
                              </m:r>
                              <m:r>
                                <a:rPr sz="2800" i="1">
                                  <a:latin typeface="Cambria Math"/>
                                  <a:sym typeface="Cambria Math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6" name=""/>
              <p:cNvSpPr txBox="1"/>
              <p:nvPr/>
            </p:nvSpPr>
            <p:spPr>
              <a:xfrm>
                <a:off x="6797802" y="1842135"/>
                <a:ext cx="1314450" cy="866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692658"/>
            <a:ext cx="9806939" cy="720090"/>
          </a:xfrm>
        </p:spPr>
        <p:txBody>
          <a:bodyPr/>
          <a:lstStyle/>
          <a:p>
            <a:pPr algn="l">
              <a:defRPr/>
            </a:pPr>
            <a:r>
              <a:rPr lang="en-US" altLang="ko-KR" sz="3600">
                <a:solidFill>
                  <a:srgbClr val="7a7cc4"/>
                </a:solidFill>
                <a:latin typeface="나눔스퀘어_ac Bold"/>
                <a:ea typeface="나눔스퀘어_ac Bold"/>
              </a:rPr>
              <a:t>#4</a:t>
            </a:r>
            <a:r>
              <a:rPr lang="en-US" altLang="ko-KR" sz="3600">
                <a:latin typeface="나눔스퀘어_ac Bold"/>
                <a:ea typeface="나눔스퀘어_ac Bold"/>
              </a:rPr>
              <a:t> </a:t>
            </a:r>
            <a:r>
              <a:rPr lang="ko-KR" altLang="en-US" sz="3600">
                <a:latin typeface="나눔스퀘어_ac Bold"/>
                <a:ea typeface="나눔스퀘어_ac Bold"/>
              </a:rPr>
              <a:t>데이터 해석</a:t>
            </a: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3645027"/>
            <a:ext cx="10972798" cy="248113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>
                <a:solidFill>
                  <a:srgbClr val="404040"/>
                </a:solidFill>
              </a:rPr>
              <a:t>Core i7 CPU (ST)</a:t>
            </a:r>
            <a:r>
              <a:rPr lang="ko-KR" altLang="en-US" sz="2800">
                <a:solidFill>
                  <a:srgbClr val="404040"/>
                </a:solidFill>
              </a:rPr>
              <a:t> 기준 무어 수가 크게 변하지 않는 모습을 보임</a:t>
            </a:r>
            <a:endParaRPr lang="ko-KR" altLang="en-US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800">
                <a:solidFill>
                  <a:srgbClr val="404040"/>
                </a:solidFill>
              </a:rPr>
              <a:t>평균 무어 수 </a:t>
            </a:r>
            <a:r>
              <a:rPr lang="en-US" altLang="ko-KR" sz="2800">
                <a:solidFill>
                  <a:srgbClr val="404040"/>
                </a:solidFill>
              </a:rPr>
              <a:t>=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1.2119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(1</a:t>
            </a:r>
            <a:r>
              <a:rPr lang="ko-KR" altLang="en-US" sz="2800">
                <a:solidFill>
                  <a:srgbClr val="404040"/>
                </a:solidFill>
              </a:rPr>
              <a:t>년에 약 </a:t>
            </a:r>
            <a:r>
              <a:rPr lang="en-US" altLang="ko-KR" sz="2800">
                <a:solidFill>
                  <a:srgbClr val="404040"/>
                </a:solidFill>
              </a:rPr>
              <a:t>1.10</a:t>
            </a:r>
            <a:r>
              <a:rPr lang="ko-KR" altLang="en-US" sz="2800">
                <a:solidFill>
                  <a:srgbClr val="404040"/>
                </a:solidFill>
              </a:rPr>
              <a:t>배 성능 증가</a:t>
            </a:r>
            <a:r>
              <a:rPr lang="en-US" altLang="ko-KR" sz="2800">
                <a:solidFill>
                  <a:srgbClr val="404040"/>
                </a:solidFill>
              </a:rPr>
              <a:t>)</a:t>
            </a:r>
            <a:endParaRPr lang="en-US" altLang="ko-KR" sz="2800">
              <a:solidFill>
                <a:srgbClr val="404040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39248" y="545211"/>
            <a:ext cx="1043148" cy="101498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560194"/>
            <a:ext cx="10972797" cy="1899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692658"/>
            <a:ext cx="9806939" cy="720090"/>
          </a:xfrm>
        </p:spPr>
        <p:txBody>
          <a:bodyPr/>
          <a:lstStyle/>
          <a:p>
            <a:pPr algn="l">
              <a:defRPr/>
            </a:pPr>
            <a:r>
              <a:rPr lang="en-US" altLang="ko-KR" sz="3600">
                <a:solidFill>
                  <a:srgbClr val="7a7cc4"/>
                </a:solidFill>
                <a:latin typeface="나눔스퀘어_ac Bold"/>
                <a:ea typeface="나눔스퀘어_ac Bold"/>
              </a:rPr>
              <a:t>#4</a:t>
            </a:r>
            <a:r>
              <a:rPr lang="en-US" altLang="ko-KR" sz="3600">
                <a:latin typeface="나눔스퀘어_ac Bold"/>
                <a:ea typeface="나눔스퀘어_ac Bold"/>
              </a:rPr>
              <a:t> </a:t>
            </a:r>
            <a:r>
              <a:rPr lang="ko-KR" altLang="en-US" sz="3600">
                <a:latin typeface="나눔스퀘어_ac Bold"/>
                <a:ea typeface="나눔스퀘어_ac Bold"/>
              </a:rPr>
              <a:t>데이터 해석</a:t>
            </a: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3645027"/>
            <a:ext cx="10972798" cy="248113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>
                <a:solidFill>
                  <a:srgbClr val="404040"/>
                </a:solidFill>
              </a:rPr>
              <a:t>Core i7 CPU (MT)</a:t>
            </a:r>
            <a:r>
              <a:rPr lang="ko-KR" altLang="en-US" sz="2800">
                <a:solidFill>
                  <a:srgbClr val="404040"/>
                </a:solidFill>
              </a:rPr>
              <a:t> 기준 무어 수가 크게 변하지 않다가 </a:t>
            </a:r>
            <a:r>
              <a:rPr lang="en-US" altLang="ko-KR" sz="2800">
                <a:solidFill>
                  <a:srgbClr val="404040"/>
                </a:solidFill>
              </a:rPr>
              <a:t>8,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12</a:t>
            </a:r>
            <a:r>
              <a:rPr lang="ko-KR" altLang="en-US" sz="2800">
                <a:solidFill>
                  <a:srgbClr val="404040"/>
                </a:solidFill>
              </a:rPr>
              <a:t>세대에서 커짐</a:t>
            </a:r>
            <a:endParaRPr lang="ko-KR" altLang="en-US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800">
                <a:solidFill>
                  <a:srgbClr val="404040"/>
                </a:solidFill>
              </a:rPr>
              <a:t>평균 무어 수 </a:t>
            </a:r>
            <a:r>
              <a:rPr lang="en-US" altLang="ko-KR" sz="2800">
                <a:solidFill>
                  <a:srgbClr val="404040"/>
                </a:solidFill>
              </a:rPr>
              <a:t>=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1.3416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(1</a:t>
            </a:r>
            <a:r>
              <a:rPr lang="ko-KR" altLang="en-US" sz="2800">
                <a:solidFill>
                  <a:srgbClr val="404040"/>
                </a:solidFill>
              </a:rPr>
              <a:t>년에 약 </a:t>
            </a:r>
            <a:r>
              <a:rPr lang="en-US" altLang="ko-KR" sz="2800">
                <a:solidFill>
                  <a:srgbClr val="404040"/>
                </a:solidFill>
              </a:rPr>
              <a:t>1.16</a:t>
            </a:r>
            <a:r>
              <a:rPr lang="ko-KR" altLang="en-US" sz="2800">
                <a:solidFill>
                  <a:srgbClr val="404040"/>
                </a:solidFill>
              </a:rPr>
              <a:t>배 성능 증가</a:t>
            </a:r>
            <a:r>
              <a:rPr lang="en-US" altLang="ko-KR" sz="2800">
                <a:solidFill>
                  <a:srgbClr val="404040"/>
                </a:solidFill>
              </a:rPr>
              <a:t>)</a:t>
            </a:r>
            <a:endParaRPr lang="en-US" altLang="ko-KR" sz="2800">
              <a:solidFill>
                <a:srgbClr val="404040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39248" y="545211"/>
            <a:ext cx="1043148" cy="1014983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560194"/>
            <a:ext cx="10972798" cy="1899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692658"/>
            <a:ext cx="9806939" cy="720090"/>
          </a:xfrm>
        </p:spPr>
        <p:txBody>
          <a:bodyPr/>
          <a:lstStyle/>
          <a:p>
            <a:pPr algn="l">
              <a:defRPr/>
            </a:pPr>
            <a:r>
              <a:rPr lang="en-US" altLang="ko-KR" sz="3600">
                <a:solidFill>
                  <a:srgbClr val="7a7cc4"/>
                </a:solidFill>
                <a:latin typeface="나눔스퀘어_ac Bold"/>
                <a:ea typeface="나눔스퀘어_ac Bold"/>
              </a:rPr>
              <a:t>#4</a:t>
            </a:r>
            <a:r>
              <a:rPr lang="en-US" altLang="ko-KR" sz="3600">
                <a:latin typeface="나눔스퀘어_ac Bold"/>
                <a:ea typeface="나눔스퀘어_ac Bold"/>
              </a:rPr>
              <a:t> </a:t>
            </a:r>
            <a:r>
              <a:rPr lang="ko-KR" altLang="en-US" sz="3600">
                <a:latin typeface="나눔스퀘어_ac Bold"/>
                <a:ea typeface="나눔스퀘어_ac Bold"/>
              </a:rPr>
              <a:t>데이터 해석</a:t>
            </a:r>
            <a:endParaRPr lang="ko-KR" altLang="en-US" sz="3600">
              <a:latin typeface="나눔스퀘어_ac Bold"/>
              <a:ea typeface="나눔스퀘어_ac Bold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39248" y="545211"/>
            <a:ext cx="1043148" cy="101498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668617"/>
            <a:ext cx="5486401" cy="411480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04773" y="1600200"/>
            <a:ext cx="5577623" cy="41832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692658"/>
            <a:ext cx="9806939" cy="720090"/>
          </a:xfrm>
        </p:spPr>
        <p:txBody>
          <a:bodyPr/>
          <a:lstStyle/>
          <a:p>
            <a:pPr algn="l">
              <a:defRPr/>
            </a:pPr>
            <a:r>
              <a:rPr lang="en-US" altLang="ko-KR" sz="3600">
                <a:solidFill>
                  <a:srgbClr val="7a7cc4"/>
                </a:solidFill>
                <a:latin typeface="나눔스퀘어_ac Bold"/>
                <a:ea typeface="나눔스퀘어_ac Bold"/>
              </a:rPr>
              <a:t>#5</a:t>
            </a:r>
            <a:r>
              <a:rPr lang="en-US" altLang="ko-KR" sz="3600">
                <a:latin typeface="나눔스퀘어_ac Bold"/>
                <a:ea typeface="나눔스퀘어_ac Bold"/>
              </a:rPr>
              <a:t> </a:t>
            </a:r>
            <a:r>
              <a:rPr lang="ko-KR" altLang="en-US" sz="3600">
                <a:latin typeface="나눔스퀘어_ac Bold"/>
                <a:ea typeface="나눔스퀘어_ac Bold"/>
              </a:rPr>
              <a:t>결론</a:t>
            </a: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ko-KR" altLang="en-US" sz="2800">
                <a:solidFill>
                  <a:srgbClr val="404040"/>
                </a:solidFill>
              </a:rPr>
              <a:t>성능이 완만하게 증가하다 가끔씩 크게 증가하는 경향성을 보임</a:t>
            </a:r>
            <a:endParaRPr lang="ko-KR" altLang="en-US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800">
                <a:solidFill>
                  <a:srgbClr val="404040"/>
                </a:solidFill>
              </a:rPr>
              <a:t>Core i7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(MT) </a:t>
            </a:r>
            <a:r>
              <a:rPr lang="ko-KR" altLang="en-US" sz="2800">
                <a:solidFill>
                  <a:srgbClr val="404040"/>
                </a:solidFill>
              </a:rPr>
              <a:t>기준 완만할 때 평균 무어 수 </a:t>
            </a:r>
            <a:r>
              <a:rPr lang="en-US" altLang="ko-KR" sz="2800">
                <a:solidFill>
                  <a:srgbClr val="404040"/>
                </a:solidFill>
              </a:rPr>
              <a:t>=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1.2526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(1~7,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9~11</a:t>
            </a:r>
            <a:r>
              <a:rPr lang="ko-KR" altLang="en-US" sz="2800">
                <a:solidFill>
                  <a:srgbClr val="404040"/>
                </a:solidFill>
              </a:rPr>
              <a:t>세대</a:t>
            </a:r>
            <a:r>
              <a:rPr lang="en-US" altLang="ko-KR" sz="2800">
                <a:solidFill>
                  <a:srgbClr val="404040"/>
                </a:solidFill>
              </a:rPr>
              <a:t>)</a:t>
            </a:r>
            <a:endParaRPr lang="en-US" altLang="ko-KR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800">
                <a:solidFill>
                  <a:srgbClr val="404040"/>
                </a:solidFill>
              </a:rPr>
              <a:t>크게 증가할 때 평균 무어 수 </a:t>
            </a:r>
            <a:r>
              <a:rPr lang="en-US" altLang="ko-KR" sz="2800">
                <a:solidFill>
                  <a:srgbClr val="404040"/>
                </a:solidFill>
              </a:rPr>
              <a:t>=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3.6221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(8,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12</a:t>
            </a:r>
            <a:r>
              <a:rPr lang="ko-KR" altLang="en-US" sz="2800">
                <a:solidFill>
                  <a:srgbClr val="404040"/>
                </a:solidFill>
              </a:rPr>
              <a:t>세대</a:t>
            </a:r>
            <a:r>
              <a:rPr lang="en-US" altLang="ko-KR" sz="2800">
                <a:solidFill>
                  <a:srgbClr val="404040"/>
                </a:solidFill>
              </a:rPr>
              <a:t>)</a:t>
            </a:r>
            <a:endParaRPr lang="en-US" altLang="ko-KR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800">
                <a:solidFill>
                  <a:srgbClr val="404040"/>
                </a:solidFill>
              </a:rPr>
              <a:t>평균 무어 수 </a:t>
            </a:r>
            <a:r>
              <a:rPr lang="en-US" altLang="ko-KR" sz="2800">
                <a:solidFill>
                  <a:srgbClr val="404040"/>
                </a:solidFill>
              </a:rPr>
              <a:t>=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1.3416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(1~12</a:t>
            </a:r>
            <a:r>
              <a:rPr lang="ko-KR" altLang="en-US" sz="2800">
                <a:solidFill>
                  <a:srgbClr val="404040"/>
                </a:solidFill>
              </a:rPr>
              <a:t>세대</a:t>
            </a:r>
            <a:r>
              <a:rPr lang="en-US" altLang="ko-KR" sz="2800">
                <a:solidFill>
                  <a:srgbClr val="404040"/>
                </a:solidFill>
              </a:rPr>
              <a:t>)</a:t>
            </a:r>
            <a:endParaRPr lang="en-US" altLang="ko-KR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800">
                <a:solidFill>
                  <a:srgbClr val="404040"/>
                </a:solidFill>
              </a:rPr>
              <a:t>무어의 법칙은 </a:t>
            </a:r>
            <a:r>
              <a:rPr lang="en-US" altLang="ko-KR" sz="2800">
                <a:solidFill>
                  <a:srgbClr val="404040"/>
                </a:solidFill>
              </a:rPr>
              <a:t>2010</a:t>
            </a:r>
            <a:r>
              <a:rPr lang="ko-KR" altLang="en-US" sz="2800">
                <a:solidFill>
                  <a:srgbClr val="404040"/>
                </a:solidFill>
              </a:rPr>
              <a:t>년 이후로 깨졌다</a:t>
            </a:r>
            <a:r>
              <a:rPr lang="en-US" altLang="ko-KR" sz="2800">
                <a:solidFill>
                  <a:srgbClr val="404040"/>
                </a:solidFill>
              </a:rPr>
              <a:t>.</a:t>
            </a:r>
            <a:endParaRPr lang="en-US" altLang="ko-KR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rgbClr val="404040"/>
                </a:solidFill>
              </a:rPr>
              <a:t> </a:t>
            </a:r>
            <a:endParaRPr lang="ko-KR" altLang="en-US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800">
                <a:solidFill>
                  <a:srgbClr val="404040"/>
                </a:solidFill>
              </a:rPr>
              <a:t>(</a:t>
            </a:r>
            <a:r>
              <a:rPr lang="ko-KR" altLang="en-US" sz="2800">
                <a:solidFill>
                  <a:srgbClr val="404040"/>
                </a:solidFill>
              </a:rPr>
              <a:t>수정</a:t>
            </a:r>
            <a:r>
              <a:rPr lang="en-US" altLang="ko-KR" sz="2800">
                <a:solidFill>
                  <a:srgbClr val="404040"/>
                </a:solidFill>
              </a:rPr>
              <a:t>)^2</a:t>
            </a:r>
            <a:r>
              <a:rPr lang="ko-KR" altLang="en-US" sz="2800">
                <a:solidFill>
                  <a:srgbClr val="404040"/>
                </a:solidFill>
              </a:rPr>
              <a:t>된 무어의 법칙</a:t>
            </a:r>
            <a:endParaRPr lang="ko-KR" altLang="en-US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800">
                <a:solidFill>
                  <a:srgbClr val="404040"/>
                </a:solidFill>
              </a:rPr>
              <a:t>1.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CPU</a:t>
            </a:r>
            <a:r>
              <a:rPr lang="ko-KR" altLang="en-US" sz="2800">
                <a:solidFill>
                  <a:srgbClr val="404040"/>
                </a:solidFill>
              </a:rPr>
              <a:t>의 성능은 완만하게 증가하다 외부 요인이 있을 때 크게 증가한다</a:t>
            </a:r>
            <a:r>
              <a:rPr lang="en-US" altLang="ko-KR" sz="2800">
                <a:solidFill>
                  <a:srgbClr val="404040"/>
                </a:solidFill>
              </a:rPr>
              <a:t>.</a:t>
            </a:r>
            <a:endParaRPr lang="en-US" altLang="ko-KR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800">
                <a:solidFill>
                  <a:srgbClr val="404040"/>
                </a:solidFill>
              </a:rPr>
              <a:t>2.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CPU</a:t>
            </a:r>
            <a:r>
              <a:rPr lang="ko-KR" altLang="en-US" sz="2800">
                <a:solidFill>
                  <a:srgbClr val="404040"/>
                </a:solidFill>
              </a:rPr>
              <a:t>의 성능은 평균적으로 </a:t>
            </a:r>
            <a:r>
              <a:rPr lang="en-US" altLang="ko-KR" sz="2800">
                <a:solidFill>
                  <a:srgbClr val="404040"/>
                </a:solidFill>
              </a:rPr>
              <a:t>2</a:t>
            </a:r>
            <a:r>
              <a:rPr lang="ko-KR" altLang="en-US" sz="2800">
                <a:solidFill>
                  <a:srgbClr val="404040"/>
                </a:solidFill>
              </a:rPr>
              <a:t>년에 </a:t>
            </a:r>
            <a:r>
              <a:rPr lang="en-US" altLang="ko-KR" sz="2800">
                <a:solidFill>
                  <a:srgbClr val="404040"/>
                </a:solidFill>
              </a:rPr>
              <a:t>1.34</a:t>
            </a:r>
            <a:r>
              <a:rPr lang="ko-KR" altLang="en-US" sz="2800">
                <a:solidFill>
                  <a:srgbClr val="404040"/>
                </a:solidFill>
              </a:rPr>
              <a:t>배 증가한다</a:t>
            </a:r>
            <a:r>
              <a:rPr lang="en-US" altLang="ko-KR" sz="2800">
                <a:solidFill>
                  <a:srgbClr val="404040"/>
                </a:solidFill>
              </a:rPr>
              <a:t>.</a:t>
            </a:r>
            <a:endParaRPr lang="en-US" altLang="ko-KR" sz="2800">
              <a:solidFill>
                <a:srgbClr val="404040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39248" y="545211"/>
            <a:ext cx="1043148" cy="1014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692658"/>
            <a:ext cx="9806939" cy="720090"/>
          </a:xfrm>
        </p:spPr>
        <p:txBody>
          <a:bodyPr/>
          <a:lstStyle/>
          <a:p>
            <a:pPr algn="l">
              <a:defRPr/>
            </a:pPr>
            <a:r>
              <a:rPr lang="en-US" altLang="ko-KR" sz="3600">
                <a:solidFill>
                  <a:srgbClr val="7a7cc4"/>
                </a:solidFill>
                <a:latin typeface="나눔스퀘어_ac Bold"/>
                <a:ea typeface="나눔스퀘어_ac Bold"/>
              </a:rPr>
              <a:t>#6</a:t>
            </a:r>
            <a:r>
              <a:rPr lang="en-US" altLang="ko-KR" sz="3600">
                <a:latin typeface="나눔스퀘어_ac Bold"/>
                <a:ea typeface="나눔스퀘어_ac Bold"/>
              </a:rPr>
              <a:t> </a:t>
            </a:r>
            <a:r>
              <a:rPr lang="ko-KR" altLang="en-US" sz="3600">
                <a:latin typeface="나눔스퀘어_ac Bold"/>
                <a:ea typeface="나눔스퀘어_ac Bold"/>
              </a:rPr>
              <a:t>끝</a:t>
            </a: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  <a:defRPr/>
            </a:pPr>
            <a:r>
              <a:rPr lang="ko-KR" altLang="en-US" sz="3600">
                <a:solidFill>
                  <a:srgbClr val="404040"/>
                </a:solidFill>
                <a:latin typeface="나눔스퀘어_ac Bold"/>
                <a:ea typeface="나눔스퀘어_ac Bold"/>
              </a:rPr>
              <a:t>감사합니다</a:t>
            </a:r>
            <a:endParaRPr lang="ko-KR" altLang="en-US" sz="3600">
              <a:solidFill>
                <a:srgbClr val="404040"/>
              </a:solidFill>
              <a:latin typeface="나눔스퀘어_ac Bold"/>
              <a:ea typeface="나눔스퀘어_ac Bold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39248" y="545211"/>
            <a:ext cx="1043148" cy="1014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692658"/>
            <a:ext cx="9806939" cy="720090"/>
          </a:xfrm>
        </p:spPr>
        <p:txBody>
          <a:bodyPr/>
          <a:lstStyle/>
          <a:p>
            <a:pPr algn="l">
              <a:defRPr/>
            </a:pPr>
            <a:r>
              <a:rPr lang="en-US" altLang="ko-KR" sz="3600">
                <a:solidFill>
                  <a:srgbClr val="7a7cc4"/>
                </a:solidFill>
                <a:latin typeface="나눔스퀘어_ac Bold"/>
                <a:ea typeface="나눔스퀘어_ac Bold"/>
              </a:rPr>
              <a:t>#1</a:t>
            </a:r>
            <a:r>
              <a:rPr lang="en-US" altLang="ko-KR" sz="3600">
                <a:latin typeface="나눔스퀘어_ac Bold"/>
                <a:ea typeface="나눔스퀘어_ac Bold"/>
              </a:rPr>
              <a:t> </a:t>
            </a:r>
            <a:r>
              <a:rPr lang="ko-KR" altLang="en-US" sz="3600">
                <a:latin typeface="나눔스퀘어_ac Bold"/>
                <a:ea typeface="나눔스퀘어_ac Bold"/>
              </a:rPr>
              <a:t>Moore's Law</a:t>
            </a: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600200"/>
            <a:ext cx="5486397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800" i="0">
                <a:solidFill>
                  <a:srgbClr val="404040"/>
                </a:solidFill>
              </a:rPr>
              <a:t>백준 채점서버 </a:t>
            </a:r>
            <a:r>
              <a:rPr lang="en-US" altLang="ko-KR" sz="2800" i="0">
                <a:solidFill>
                  <a:srgbClr val="404040"/>
                </a:solidFill>
              </a:rPr>
              <a:t>CPU</a:t>
            </a:r>
            <a:endParaRPr lang="en-US" altLang="ko-KR" sz="2800" i="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800" i="0">
                <a:solidFill>
                  <a:srgbClr val="404040"/>
                </a:solidFill>
              </a:rPr>
              <a:t>Intel Xeon E5-2666v3</a:t>
            </a:r>
            <a:endParaRPr lang="ko-KR" altLang="en-US" sz="2800" i="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endParaRPr lang="ko-KR" altLang="en-US" sz="2800" i="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800" i="0">
                <a:solidFill>
                  <a:srgbClr val="404040"/>
                </a:solidFill>
              </a:rPr>
              <a:t>CPU</a:t>
            </a:r>
            <a:r>
              <a:rPr lang="ko-KR" altLang="en-US" sz="2800" i="0">
                <a:solidFill>
                  <a:srgbClr val="404040"/>
                </a:solidFill>
              </a:rPr>
              <a:t> 성능 향상 </a:t>
            </a:r>
            <a:r>
              <a:rPr lang="en-US" altLang="ko-KR" sz="2800" i="0">
                <a:solidFill>
                  <a:srgbClr val="404040"/>
                </a:solidFill>
              </a:rPr>
              <a:t>=</a:t>
            </a:r>
            <a:r>
              <a:rPr lang="ko-KR" altLang="en-US" sz="2800" i="0">
                <a:solidFill>
                  <a:srgbClr val="404040"/>
                </a:solidFill>
              </a:rPr>
              <a:t> </a:t>
            </a:r>
            <a:r>
              <a:rPr lang="en-US" altLang="ko-KR" sz="2800" i="0">
                <a:solidFill>
                  <a:srgbClr val="404040"/>
                </a:solidFill>
              </a:rPr>
              <a:t>TLE</a:t>
            </a:r>
            <a:r>
              <a:rPr lang="ko-KR" altLang="en-US" sz="2800" i="0">
                <a:solidFill>
                  <a:srgbClr val="404040"/>
                </a:solidFill>
              </a:rPr>
              <a:t> 확률 감소</a:t>
            </a:r>
            <a:r>
              <a:rPr lang="en-US" altLang="ko-KR" sz="2800" i="0">
                <a:solidFill>
                  <a:srgbClr val="404040"/>
                </a:solidFill>
              </a:rPr>
              <a:t>?</a:t>
            </a:r>
            <a:endParaRPr lang="ko-KR" altLang="en-US" sz="2800" i="0">
              <a:solidFill>
                <a:srgbClr val="404040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39248" y="545211"/>
            <a:ext cx="1043148" cy="101498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1" y="1600199"/>
            <a:ext cx="5126354" cy="4534851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3696335"/>
            <a:ext cx="2108962" cy="2108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692658"/>
            <a:ext cx="9806939" cy="720090"/>
          </a:xfrm>
        </p:spPr>
        <p:txBody>
          <a:bodyPr/>
          <a:lstStyle/>
          <a:p>
            <a:pPr algn="l">
              <a:defRPr/>
            </a:pPr>
            <a:r>
              <a:rPr lang="en-US" altLang="ko-KR" sz="3600">
                <a:solidFill>
                  <a:srgbClr val="7a7cc4"/>
                </a:solidFill>
                <a:latin typeface="나눔스퀘어_ac Bold"/>
                <a:ea typeface="나눔스퀘어_ac Bold"/>
              </a:rPr>
              <a:t>#1</a:t>
            </a:r>
            <a:r>
              <a:rPr lang="en-US" altLang="ko-KR" sz="3600">
                <a:latin typeface="나눔스퀘어_ac Bold"/>
                <a:ea typeface="나눔스퀘어_ac Bold"/>
              </a:rPr>
              <a:t> </a:t>
            </a:r>
            <a:r>
              <a:rPr lang="ko-KR" altLang="en-US" sz="3600">
                <a:latin typeface="나눔스퀘어_ac Bold"/>
                <a:ea typeface="나눔스퀘어_ac Bold"/>
              </a:rPr>
              <a:t>Moore's Law</a:t>
            </a: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sz="2400" i="1">
                <a:solidFill>
                  <a:srgbClr val="404040"/>
                </a:solidFill>
              </a:rPr>
              <a:t>“The complexity for minimum component costs has increased at a rate of roughly a factor of two per year. Certainly over the short term this rate can be expected to continue, if not to increase. Over the longer term, the rate of increase is a bit more uncertain, although there is no reason to believe it will not remain nearly constant for at least 10 years.”</a:t>
            </a:r>
            <a:endParaRPr lang="en-US" altLang="ko-KR" sz="2400" i="1">
              <a:solidFill>
                <a:srgbClr val="404040"/>
              </a:solidFill>
            </a:endParaRPr>
          </a:p>
          <a:p>
            <a:pPr marL="0" indent="0" algn="r">
              <a:buNone/>
              <a:defRPr/>
            </a:pPr>
            <a:r>
              <a:rPr lang="en-US" altLang="ko-KR" sz="2400">
                <a:solidFill>
                  <a:srgbClr val="404040"/>
                </a:solidFill>
              </a:rPr>
              <a:t>- Gordon Moore, 1965</a:t>
            </a:r>
            <a:endParaRPr lang="en-US" altLang="ko-KR" sz="24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endParaRPr lang="en-US" altLang="ko-KR" sz="24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400">
                <a:solidFill>
                  <a:srgbClr val="404040"/>
                </a:solidFill>
              </a:rPr>
              <a:t>번역</a:t>
            </a:r>
            <a:r>
              <a:rPr lang="en-US" altLang="ko-KR" sz="2400">
                <a:solidFill>
                  <a:srgbClr val="404040"/>
                </a:solidFill>
              </a:rPr>
              <a:t>:</a:t>
            </a:r>
            <a:r>
              <a:rPr lang="ko-KR" altLang="en-US" sz="2400">
                <a:solidFill>
                  <a:srgbClr val="404040"/>
                </a:solidFill>
              </a:rPr>
              <a:t> 반도체의 </a:t>
            </a:r>
            <a:r>
              <a:rPr lang="en-US" altLang="en-US" sz="2400">
                <a:solidFill>
                  <a:srgbClr val="404040"/>
                </a:solidFill>
              </a:rPr>
              <a:t>TR density</a:t>
            </a:r>
            <a:r>
              <a:rPr lang="ko-KR" altLang="en-US" sz="2400">
                <a:solidFill>
                  <a:srgbClr val="404040"/>
                </a:solidFill>
              </a:rPr>
              <a:t>가 적어도 </a:t>
            </a:r>
            <a:r>
              <a:rPr lang="en-US" altLang="ko-KR" sz="2400">
                <a:solidFill>
                  <a:srgbClr val="404040"/>
                </a:solidFill>
              </a:rPr>
              <a:t>10</a:t>
            </a:r>
            <a:r>
              <a:rPr lang="ko-KR" altLang="en-US" sz="2400">
                <a:solidFill>
                  <a:srgbClr val="404040"/>
                </a:solidFill>
              </a:rPr>
              <a:t>년동안은 </a:t>
            </a:r>
            <a:r>
              <a:rPr lang="en-US" altLang="ko-KR" sz="2400">
                <a:solidFill>
                  <a:srgbClr val="404040"/>
                </a:solidFill>
              </a:rPr>
              <a:t>1</a:t>
            </a:r>
            <a:r>
              <a:rPr lang="ko-KR" altLang="en-US" sz="2400">
                <a:solidFill>
                  <a:srgbClr val="404040"/>
                </a:solidFill>
              </a:rPr>
              <a:t>년에 </a:t>
            </a:r>
            <a:r>
              <a:rPr lang="en-US" altLang="ko-KR" sz="2400">
                <a:solidFill>
                  <a:srgbClr val="404040"/>
                </a:solidFill>
              </a:rPr>
              <a:t>2</a:t>
            </a:r>
            <a:r>
              <a:rPr lang="ko-KR" altLang="en-US" sz="2400">
                <a:solidFill>
                  <a:srgbClr val="404040"/>
                </a:solidFill>
              </a:rPr>
              <a:t>배 증가한다</a:t>
            </a:r>
            <a:r>
              <a:rPr lang="en-US" altLang="ko-KR" sz="2400">
                <a:solidFill>
                  <a:srgbClr val="404040"/>
                </a:solidFill>
              </a:rPr>
              <a:t>.</a:t>
            </a:r>
            <a:endParaRPr lang="en-US" altLang="ko-KR" sz="24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600">
                <a:solidFill>
                  <a:srgbClr val="404040"/>
                </a:solidFill>
              </a:rPr>
              <a:t>(10</a:t>
            </a:r>
            <a:r>
              <a:rPr lang="ko-KR" altLang="en-US" sz="1600">
                <a:solidFill>
                  <a:srgbClr val="404040"/>
                </a:solidFill>
              </a:rPr>
              <a:t>년 뒤인 </a:t>
            </a:r>
            <a:r>
              <a:rPr lang="en-US" altLang="ko-KR" sz="1600">
                <a:solidFill>
                  <a:srgbClr val="404040"/>
                </a:solidFill>
              </a:rPr>
              <a:t>1975</a:t>
            </a:r>
            <a:r>
              <a:rPr lang="ko-KR" altLang="en-US" sz="1600">
                <a:solidFill>
                  <a:srgbClr val="404040"/>
                </a:solidFill>
              </a:rPr>
              <a:t>년에 </a:t>
            </a:r>
            <a:r>
              <a:rPr lang="en-US" altLang="ko-KR" sz="1600">
                <a:solidFill>
                  <a:srgbClr val="404040"/>
                </a:solidFill>
              </a:rPr>
              <a:t>2</a:t>
            </a:r>
            <a:r>
              <a:rPr lang="ko-KR" altLang="en-US" sz="1600">
                <a:solidFill>
                  <a:srgbClr val="404040"/>
                </a:solidFill>
              </a:rPr>
              <a:t>년에 </a:t>
            </a:r>
            <a:r>
              <a:rPr lang="en-US" altLang="ko-KR" sz="1600">
                <a:solidFill>
                  <a:srgbClr val="404040"/>
                </a:solidFill>
              </a:rPr>
              <a:t>2</a:t>
            </a:r>
            <a:r>
              <a:rPr lang="ko-KR" altLang="en-US" sz="1600">
                <a:solidFill>
                  <a:srgbClr val="404040"/>
                </a:solidFill>
              </a:rPr>
              <a:t>배 증가한다 수정</a:t>
            </a:r>
            <a:r>
              <a:rPr lang="en-US" altLang="ko-KR" sz="1600">
                <a:solidFill>
                  <a:srgbClr val="404040"/>
                </a:solidFill>
              </a:rPr>
              <a:t>)</a:t>
            </a:r>
            <a:endParaRPr lang="en-US" altLang="ko-KR" sz="16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>
                <a:solidFill>
                  <a:srgbClr val="404040"/>
                </a:solidFill>
              </a:rPr>
              <a:t>T</a:t>
            </a:r>
            <a:r>
              <a:rPr lang="en-US" altLang="en-US" sz="2400">
                <a:solidFill>
                  <a:srgbClr val="404040"/>
                </a:solidFill>
              </a:rPr>
              <a:t>R density</a:t>
            </a:r>
            <a:r>
              <a:rPr lang="ko-KR" altLang="en-US" sz="2400">
                <a:solidFill>
                  <a:srgbClr val="404040"/>
                </a:solidFill>
              </a:rPr>
              <a:t>의 </a:t>
            </a:r>
            <a:r>
              <a:rPr lang="en-US" altLang="ko-KR" sz="2400">
                <a:solidFill>
                  <a:srgbClr val="404040"/>
                </a:solidFill>
              </a:rPr>
              <a:t>2</a:t>
            </a:r>
            <a:r>
              <a:rPr lang="ko-KR" altLang="en-US" sz="2400">
                <a:solidFill>
                  <a:srgbClr val="404040"/>
                </a:solidFill>
              </a:rPr>
              <a:t>배 증가 </a:t>
            </a:r>
            <a:r>
              <a:rPr lang="en-US" altLang="ko-KR" sz="2400">
                <a:solidFill>
                  <a:srgbClr val="404040"/>
                </a:solidFill>
              </a:rPr>
              <a:t>=</a:t>
            </a:r>
            <a:r>
              <a:rPr lang="ko-KR" altLang="en-US" sz="2400">
                <a:solidFill>
                  <a:srgbClr val="404040"/>
                </a:solidFill>
              </a:rPr>
              <a:t> 동일 Die Size에서 </a:t>
            </a:r>
            <a:r>
              <a:rPr lang="en-US" altLang="ko-KR" sz="2400">
                <a:solidFill>
                  <a:srgbClr val="404040"/>
                </a:solidFill>
              </a:rPr>
              <a:t>Perf</a:t>
            </a:r>
            <a:r>
              <a:rPr lang="ko-KR" altLang="en-US" sz="2400">
                <a:solidFill>
                  <a:srgbClr val="404040"/>
                </a:solidFill>
              </a:rPr>
              <a:t>의 </a:t>
            </a:r>
            <a:r>
              <a:rPr lang="en-US" altLang="ko-KR" sz="2400">
                <a:solidFill>
                  <a:srgbClr val="404040"/>
                </a:solidFill>
              </a:rPr>
              <a:t>2</a:t>
            </a:r>
            <a:r>
              <a:rPr lang="ko-KR" altLang="en-US" sz="2400">
                <a:solidFill>
                  <a:srgbClr val="404040"/>
                </a:solidFill>
              </a:rPr>
              <a:t>배 증가</a:t>
            </a:r>
            <a:endParaRPr lang="ko-KR" altLang="en-US" sz="2400">
              <a:solidFill>
                <a:srgbClr val="404040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39248" y="545211"/>
            <a:ext cx="1043148" cy="1014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692658"/>
            <a:ext cx="9806939" cy="720090"/>
          </a:xfrm>
        </p:spPr>
        <p:txBody>
          <a:bodyPr/>
          <a:lstStyle/>
          <a:p>
            <a:pPr algn="l">
              <a:defRPr/>
            </a:pPr>
            <a:r>
              <a:rPr lang="en-US" altLang="ko-KR" sz="3600">
                <a:solidFill>
                  <a:srgbClr val="7a7cc4"/>
                </a:solidFill>
                <a:latin typeface="나눔스퀘어_ac Bold"/>
                <a:ea typeface="나눔스퀘어_ac Bold"/>
              </a:rPr>
              <a:t>#1</a:t>
            </a:r>
            <a:r>
              <a:rPr lang="en-US" altLang="ko-KR" sz="3600">
                <a:latin typeface="나눔스퀘어_ac Bold"/>
                <a:ea typeface="나눔스퀘어_ac Bold"/>
              </a:rPr>
              <a:t> </a:t>
            </a:r>
            <a:r>
              <a:rPr lang="ko-KR" altLang="en-US" sz="3600">
                <a:latin typeface="나눔스퀘어_ac Bold"/>
                <a:ea typeface="나눔스퀘어_ac Bold"/>
              </a:rPr>
              <a:t>Moore's Law</a:t>
            </a:r>
            <a:endParaRPr lang="ko-KR" altLang="en-US" sz="3600">
              <a:latin typeface="나눔스퀘어_ac Bold"/>
              <a:ea typeface="나눔스퀘어_ac Bold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39248" y="545211"/>
            <a:ext cx="1043148" cy="1014983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83586" y="1560194"/>
            <a:ext cx="7048262" cy="454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692658"/>
            <a:ext cx="9806939" cy="720090"/>
          </a:xfrm>
        </p:spPr>
        <p:txBody>
          <a:bodyPr/>
          <a:lstStyle/>
          <a:p>
            <a:pPr algn="l">
              <a:defRPr/>
            </a:pPr>
            <a:r>
              <a:rPr lang="en-US" altLang="ko-KR" sz="3600">
                <a:solidFill>
                  <a:srgbClr val="7a7cc4"/>
                </a:solidFill>
                <a:latin typeface="나눔스퀘어_ac Bold"/>
                <a:ea typeface="나눔스퀘어_ac Bold"/>
              </a:rPr>
              <a:t>#2</a:t>
            </a:r>
            <a:r>
              <a:rPr lang="en-US" altLang="ko-KR" sz="3600">
                <a:latin typeface="나눔스퀘어_ac Bold"/>
                <a:ea typeface="나눔스퀘어_ac Bold"/>
              </a:rPr>
              <a:t> GeekBench 5</a:t>
            </a:r>
            <a:endParaRPr lang="en-US" altLang="ko-KR" sz="3600">
              <a:latin typeface="나눔스퀘어_ac Bold"/>
              <a:ea typeface="나눔스퀘어_ac 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sz="2800">
                <a:solidFill>
                  <a:srgbClr val="404040"/>
                </a:solidFill>
              </a:rPr>
              <a:t>Cryptography, Integer, Floating Point </a:t>
            </a:r>
            <a:r>
              <a:rPr lang="ko-KR" altLang="en-US" sz="2800">
                <a:solidFill>
                  <a:srgbClr val="404040"/>
                </a:solidFill>
              </a:rPr>
              <a:t>항목에 대한 </a:t>
            </a:r>
            <a:r>
              <a:rPr lang="en-US" altLang="ko-KR" sz="2800">
                <a:solidFill>
                  <a:srgbClr val="404040"/>
                </a:solidFill>
              </a:rPr>
              <a:t>CPU</a:t>
            </a:r>
            <a:r>
              <a:rPr lang="ko-KR" altLang="en-US" sz="2800">
                <a:solidFill>
                  <a:srgbClr val="404040"/>
                </a:solidFill>
              </a:rPr>
              <a:t>의 성능 측정</a:t>
            </a:r>
            <a:endParaRPr lang="ko-KR" altLang="en-US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800">
                <a:solidFill>
                  <a:srgbClr val="404040"/>
                </a:solidFill>
              </a:rPr>
              <a:t>CPU Core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1</a:t>
            </a:r>
            <a:r>
              <a:rPr lang="ko-KR" altLang="en-US" sz="2800">
                <a:solidFill>
                  <a:srgbClr val="404040"/>
                </a:solidFill>
              </a:rPr>
              <a:t>개 Single-Core Performance</a:t>
            </a:r>
            <a:endParaRPr lang="ko-KR" altLang="en-US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800">
                <a:solidFill>
                  <a:srgbClr val="404040"/>
                </a:solidFill>
              </a:rPr>
              <a:t>CPU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Core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n</a:t>
            </a:r>
            <a:r>
              <a:rPr lang="ko-KR" altLang="en-US" sz="2800">
                <a:solidFill>
                  <a:srgbClr val="404040"/>
                </a:solidFill>
              </a:rPr>
              <a:t>개 Multi-Core Performance</a:t>
            </a:r>
            <a:endParaRPr lang="ko-KR" altLang="en-US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800">
                <a:solidFill>
                  <a:srgbClr val="404040"/>
                </a:solidFill>
              </a:rPr>
              <a:t>2</a:t>
            </a:r>
            <a:r>
              <a:rPr lang="ko-KR" altLang="en-US" sz="2800">
                <a:solidFill>
                  <a:srgbClr val="404040"/>
                </a:solidFill>
              </a:rPr>
              <a:t>가지의 점수를 확인할 수 있음</a:t>
            </a:r>
            <a:endParaRPr lang="ko-KR" altLang="en-US" sz="2800">
              <a:solidFill>
                <a:srgbClr val="404040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39248" y="545211"/>
            <a:ext cx="1043148" cy="101498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54276" y="4149090"/>
            <a:ext cx="7645399" cy="12446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1" y="4149090"/>
            <a:ext cx="1244675" cy="1244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692658"/>
            <a:ext cx="9806939" cy="720090"/>
          </a:xfrm>
        </p:spPr>
        <p:txBody>
          <a:bodyPr/>
          <a:lstStyle/>
          <a:p>
            <a:pPr algn="l">
              <a:defRPr/>
            </a:pPr>
            <a:r>
              <a:rPr lang="en-US" altLang="ko-KR" sz="3600">
                <a:solidFill>
                  <a:srgbClr val="7a7cc4"/>
                </a:solidFill>
                <a:latin typeface="나눔스퀘어_ac Bold"/>
                <a:ea typeface="나눔스퀘어_ac Bold"/>
              </a:rPr>
              <a:t>#3</a:t>
            </a:r>
            <a:r>
              <a:rPr lang="en-US" altLang="ko-KR" sz="3600">
                <a:latin typeface="나눔스퀘어_ac Bold"/>
                <a:ea typeface="나눔스퀘어_ac Bold"/>
              </a:rPr>
              <a:t> </a:t>
            </a:r>
            <a:r>
              <a:rPr lang="ko-KR" altLang="en-US" sz="3600">
                <a:latin typeface="나눔스퀘어_ac Bold"/>
                <a:ea typeface="나눔스퀘어_ac Bold"/>
              </a:rPr>
              <a:t>크롤링</a:t>
            </a: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>
                <a:solidFill>
                  <a:srgbClr val="404040"/>
                </a:solidFill>
                <a:hlinkClick r:id="rId2"/>
              </a:rPr>
              <a:t>https://github.com/sivcde0405/WebCrawling_Geekbench</a:t>
            </a:r>
            <a:endParaRPr lang="en-US" altLang="ko-KR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000" i="1">
                <a:solidFill>
                  <a:srgbClr val="404040"/>
                </a:solidFill>
              </a:rPr>
              <a:t>selenium,</a:t>
            </a:r>
            <a:r>
              <a:rPr lang="ko-KR" altLang="en-US" sz="2000" i="1">
                <a:solidFill>
                  <a:srgbClr val="404040"/>
                </a:solidFill>
              </a:rPr>
              <a:t> </a:t>
            </a:r>
            <a:r>
              <a:rPr lang="en-US" altLang="ko-KR" sz="2000" i="1">
                <a:solidFill>
                  <a:srgbClr val="404040"/>
                </a:solidFill>
              </a:rPr>
              <a:t>chromedriver_autoinstaller,</a:t>
            </a:r>
            <a:r>
              <a:rPr lang="ko-KR" altLang="en-US" sz="2000" i="1">
                <a:solidFill>
                  <a:srgbClr val="404040"/>
                </a:solidFill>
              </a:rPr>
              <a:t> </a:t>
            </a:r>
            <a:r>
              <a:rPr lang="en-US" altLang="ko-KR" sz="2000" i="1">
                <a:solidFill>
                  <a:srgbClr val="404040"/>
                </a:solidFill>
              </a:rPr>
              <a:t>psutil,</a:t>
            </a:r>
            <a:r>
              <a:rPr lang="ko-KR" altLang="en-US" sz="2000" i="1">
                <a:solidFill>
                  <a:srgbClr val="404040"/>
                </a:solidFill>
              </a:rPr>
              <a:t> </a:t>
            </a:r>
            <a:r>
              <a:rPr lang="en-US" altLang="ko-KR" sz="2000" i="1">
                <a:solidFill>
                  <a:srgbClr val="404040"/>
                </a:solidFill>
              </a:rPr>
              <a:t>bs4,</a:t>
            </a:r>
            <a:r>
              <a:rPr lang="ko-KR" altLang="en-US" sz="2000" i="1">
                <a:solidFill>
                  <a:srgbClr val="404040"/>
                </a:solidFill>
              </a:rPr>
              <a:t> </a:t>
            </a:r>
            <a:r>
              <a:rPr lang="en-US" altLang="ko-KR" sz="2000" i="1">
                <a:solidFill>
                  <a:srgbClr val="404040"/>
                </a:solidFill>
              </a:rPr>
              <a:t>openpyxl,</a:t>
            </a:r>
            <a:r>
              <a:rPr lang="ko-KR" altLang="en-US" sz="2000" i="1">
                <a:solidFill>
                  <a:srgbClr val="404040"/>
                </a:solidFill>
              </a:rPr>
              <a:t> matplotlib 등</a:t>
            </a:r>
            <a:r>
              <a:rPr lang="ko-KR" altLang="en-US" sz="2400" i="1">
                <a:solidFill>
                  <a:srgbClr val="404040"/>
                </a:solidFill>
              </a:rPr>
              <a:t>  </a:t>
            </a:r>
            <a:r>
              <a:rPr lang="ko-KR" altLang="en-US" sz="2400">
                <a:solidFill>
                  <a:srgbClr val="404040"/>
                </a:solidFill>
              </a:rPr>
              <a:t>라이브러리 사용</a:t>
            </a:r>
            <a:endParaRPr lang="ko-KR" altLang="en-US" sz="24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800">
                <a:solidFill>
                  <a:srgbClr val="404040"/>
                </a:solidFill>
              </a:rPr>
              <a:t> </a:t>
            </a:r>
            <a:endParaRPr lang="ko-KR" altLang="en-US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en-US" altLang="ko-KR">
                <a:solidFill>
                  <a:srgbClr val="404040"/>
                </a:solidFill>
                <a:hlinkClick r:id="rId3"/>
              </a:rPr>
              <a:t>https://browser.geekbench.com/</a:t>
            </a:r>
            <a:endParaRPr lang="en-US" altLang="ko-KR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400">
                <a:solidFill>
                  <a:srgbClr val="404040"/>
                </a:solidFill>
              </a:rPr>
              <a:t>전 세계 </a:t>
            </a:r>
            <a:r>
              <a:rPr lang="en-US" altLang="ko-KR" sz="2400">
                <a:solidFill>
                  <a:srgbClr val="404040"/>
                </a:solidFill>
              </a:rPr>
              <a:t>GeekBench </a:t>
            </a:r>
            <a:r>
              <a:rPr lang="ko-KR" altLang="en-US" sz="2400">
                <a:solidFill>
                  <a:srgbClr val="404040"/>
                </a:solidFill>
              </a:rPr>
              <a:t>결과 확인</a:t>
            </a:r>
            <a:endParaRPr lang="ko-KR" altLang="en-US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endParaRPr lang="ko-KR" altLang="en-US" sz="24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endParaRPr lang="ko-KR" altLang="en-US" sz="2400">
              <a:solidFill>
                <a:srgbClr val="404040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39248" y="545211"/>
            <a:ext cx="1043148" cy="101498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1" y="4123297"/>
            <a:ext cx="5486399" cy="2002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692658"/>
            <a:ext cx="9806939" cy="720090"/>
          </a:xfrm>
        </p:spPr>
        <p:txBody>
          <a:bodyPr/>
          <a:lstStyle/>
          <a:p>
            <a:pPr algn="l">
              <a:defRPr/>
            </a:pPr>
            <a:r>
              <a:rPr lang="en-US" altLang="ko-KR" sz="3600">
                <a:solidFill>
                  <a:srgbClr val="7a7cc4"/>
                </a:solidFill>
                <a:latin typeface="나눔스퀘어_ac Bold"/>
                <a:ea typeface="나눔스퀘어_ac Bold"/>
              </a:rPr>
              <a:t>#3</a:t>
            </a:r>
            <a:r>
              <a:rPr lang="en-US" altLang="ko-KR" sz="3600">
                <a:latin typeface="나눔스퀘어_ac Bold"/>
                <a:ea typeface="나눔스퀘어_ac Bold"/>
              </a:rPr>
              <a:t> </a:t>
            </a:r>
            <a:r>
              <a:rPr lang="ko-KR" altLang="en-US" sz="3600">
                <a:latin typeface="나눔스퀘어_ac Bold"/>
                <a:ea typeface="나눔스퀘어_ac Bold"/>
              </a:rPr>
              <a:t>크롤링</a:t>
            </a: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sz="2800">
                <a:solidFill>
                  <a:srgbClr val="404040"/>
                </a:solidFill>
              </a:rPr>
              <a:t>CPU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DB</a:t>
            </a:r>
            <a:r>
              <a:rPr lang="ko-KR" altLang="en-US" sz="2800">
                <a:solidFill>
                  <a:srgbClr val="404040"/>
                </a:solidFill>
              </a:rPr>
              <a:t>에 있는 각 </a:t>
            </a:r>
            <a:r>
              <a:rPr lang="en-US" altLang="ko-KR" sz="2800">
                <a:solidFill>
                  <a:srgbClr val="404040"/>
                </a:solidFill>
              </a:rPr>
              <a:t>CPU</a:t>
            </a:r>
            <a:r>
              <a:rPr lang="ko-KR" altLang="en-US" sz="2800">
                <a:solidFill>
                  <a:srgbClr val="404040"/>
                </a:solidFill>
              </a:rPr>
              <a:t>의 벤치마크 데이터 최대 </a:t>
            </a:r>
            <a:r>
              <a:rPr lang="en-US" altLang="ko-KR" sz="2800">
                <a:solidFill>
                  <a:srgbClr val="404040"/>
                </a:solidFill>
              </a:rPr>
              <a:t>750</a:t>
            </a:r>
            <a:r>
              <a:rPr lang="ko-KR" altLang="en-US" sz="2800">
                <a:solidFill>
                  <a:srgbClr val="404040"/>
                </a:solidFill>
              </a:rPr>
              <a:t>개를 크롤링</a:t>
            </a:r>
            <a:endParaRPr lang="en-US" altLang="ko-KR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400" i="1">
                <a:solidFill>
                  <a:srgbClr val="ff6600"/>
                </a:solidFill>
              </a:rPr>
              <a:t>benchpage = min(benchlen+1, 31)</a:t>
            </a:r>
            <a:endParaRPr lang="ko-KR" altLang="en-US" sz="2400" i="1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400" i="1">
                <a:solidFill>
                  <a:srgbClr val="ff6600"/>
                </a:solidFill>
              </a:rPr>
              <a:t>bench</a:t>
            </a:r>
            <a:r>
              <a:rPr lang="en-US" altLang="ko-KR" sz="2400" i="1">
                <a:solidFill>
                  <a:srgbClr val="ff6600"/>
                </a:solidFill>
              </a:rPr>
              <a:t>thing = benchpage * 25</a:t>
            </a:r>
            <a:endParaRPr lang="en-US" altLang="ko-KR" sz="2400" i="1">
              <a:solidFill>
                <a:srgbClr val="404040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39248" y="545211"/>
            <a:ext cx="1043148" cy="101498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1" y="3429000"/>
            <a:ext cx="4483330" cy="863644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96000" y="3140964"/>
            <a:ext cx="4724642" cy="1892397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9599" y="5326022"/>
            <a:ext cx="7493384" cy="8001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692658"/>
            <a:ext cx="9806939" cy="720090"/>
          </a:xfrm>
        </p:spPr>
        <p:txBody>
          <a:bodyPr/>
          <a:lstStyle/>
          <a:p>
            <a:pPr algn="l">
              <a:defRPr/>
            </a:pPr>
            <a:r>
              <a:rPr lang="en-US" altLang="ko-KR" sz="3600">
                <a:solidFill>
                  <a:srgbClr val="7a7cc4"/>
                </a:solidFill>
                <a:latin typeface="나눔스퀘어_ac Bold"/>
                <a:ea typeface="나눔스퀘어_ac Bold"/>
              </a:rPr>
              <a:t>#3</a:t>
            </a:r>
            <a:r>
              <a:rPr lang="en-US" altLang="ko-KR" sz="3600">
                <a:latin typeface="나눔스퀘어_ac Bold"/>
                <a:ea typeface="나눔스퀘어_ac Bold"/>
              </a:rPr>
              <a:t> </a:t>
            </a:r>
            <a:r>
              <a:rPr lang="ko-KR" altLang="en-US" sz="3600">
                <a:latin typeface="나눔스퀘어_ac Bold"/>
                <a:ea typeface="나눔스퀘어_ac Bold"/>
              </a:rPr>
              <a:t>크롤링</a:t>
            </a: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sz="2800">
                <a:solidFill>
                  <a:srgbClr val="404040"/>
                </a:solidFill>
              </a:rPr>
              <a:t>크롤링의 안정성을 높이기 위해 </a:t>
            </a:r>
            <a:r>
              <a:rPr lang="en-US" altLang="ko-KR" sz="2800">
                <a:solidFill>
                  <a:srgbClr val="404040"/>
                </a:solidFill>
              </a:rPr>
              <a:t>MS Azure VM</a:t>
            </a:r>
            <a:r>
              <a:rPr lang="ko-KR" altLang="en-US" sz="2800">
                <a:solidFill>
                  <a:srgbClr val="404040"/>
                </a:solidFill>
              </a:rPr>
              <a:t> 사용</a:t>
            </a:r>
            <a:endParaRPr lang="ko-KR" altLang="en-US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800">
                <a:solidFill>
                  <a:srgbClr val="404040"/>
                </a:solidFill>
              </a:rPr>
              <a:t>리눅스 </a:t>
            </a:r>
            <a:r>
              <a:rPr lang="en-US" altLang="ko-KR" sz="2800">
                <a:solidFill>
                  <a:srgbClr val="404040"/>
                </a:solidFill>
              </a:rPr>
              <a:t>VM</a:t>
            </a:r>
            <a:r>
              <a:rPr lang="ko-KR" altLang="en-US" sz="2800">
                <a:solidFill>
                  <a:srgbClr val="404040"/>
                </a:solidFill>
              </a:rPr>
              <a:t>에 </a:t>
            </a:r>
            <a:r>
              <a:rPr lang="en-US" altLang="ko-KR" sz="2800">
                <a:solidFill>
                  <a:srgbClr val="404040"/>
                </a:solidFill>
              </a:rPr>
              <a:t>SSH</a:t>
            </a:r>
            <a:r>
              <a:rPr lang="ko-KR" altLang="en-US" sz="2800">
                <a:solidFill>
                  <a:srgbClr val="404040"/>
                </a:solidFill>
              </a:rPr>
              <a:t> 접속해 리눅스 상에서 </a:t>
            </a:r>
            <a:r>
              <a:rPr lang="en-US" altLang="ko-KR" sz="2800">
                <a:solidFill>
                  <a:srgbClr val="404040"/>
                </a:solidFill>
              </a:rPr>
              <a:t>python</a:t>
            </a:r>
            <a:r>
              <a:rPr lang="ko-KR" altLang="en-US" sz="2800">
                <a:solidFill>
                  <a:srgbClr val="404040"/>
                </a:solidFill>
              </a:rPr>
              <a:t> 코드 실행</a:t>
            </a:r>
            <a:endParaRPr lang="ko-KR" altLang="en-US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800">
                <a:solidFill>
                  <a:srgbClr val="404040"/>
                </a:solidFill>
              </a:rPr>
              <a:t>-&gt;</a:t>
            </a:r>
            <a:r>
              <a:rPr lang="ko-KR" altLang="en-US" sz="2800">
                <a:solidFill>
                  <a:srgbClr val="404040"/>
                </a:solidFill>
              </a:rPr>
              <a:t> </a:t>
            </a:r>
            <a:r>
              <a:rPr lang="en-US" altLang="ko-KR" sz="2800">
                <a:solidFill>
                  <a:srgbClr val="404040"/>
                </a:solidFill>
              </a:rPr>
              <a:t>Google Colab</a:t>
            </a:r>
            <a:r>
              <a:rPr lang="ko-KR" altLang="en-US" sz="2800">
                <a:solidFill>
                  <a:srgbClr val="404040"/>
                </a:solidFill>
              </a:rPr>
              <a:t> 무료 인스턴스</a:t>
            </a:r>
            <a:r>
              <a:rPr lang="en-US" altLang="ko-KR" sz="2800">
                <a:solidFill>
                  <a:srgbClr val="404040"/>
                </a:solidFill>
              </a:rPr>
              <a:t>, </a:t>
            </a:r>
            <a:r>
              <a:rPr lang="ko-KR" altLang="en-US" sz="2800">
                <a:solidFill>
                  <a:srgbClr val="404040"/>
                </a:solidFill>
              </a:rPr>
              <a:t>로컬보다 높은 안정성 확보</a:t>
            </a:r>
            <a:endParaRPr lang="ko-KR" altLang="en-US" sz="2800">
              <a:solidFill>
                <a:srgbClr val="404040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39248" y="545211"/>
            <a:ext cx="1043148" cy="101498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1" y="3863181"/>
            <a:ext cx="5638799" cy="1738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692658"/>
            <a:ext cx="9806939" cy="720090"/>
          </a:xfrm>
        </p:spPr>
        <p:txBody>
          <a:bodyPr/>
          <a:lstStyle/>
          <a:p>
            <a:pPr algn="l">
              <a:defRPr/>
            </a:pPr>
            <a:r>
              <a:rPr lang="en-US" altLang="ko-KR" sz="3600">
                <a:solidFill>
                  <a:srgbClr val="7a7cc4"/>
                </a:solidFill>
                <a:latin typeface="나눔스퀘어_ac Bold"/>
                <a:ea typeface="나눔스퀘어_ac Bold"/>
              </a:rPr>
              <a:t>#3</a:t>
            </a:r>
            <a:r>
              <a:rPr lang="en-US" altLang="ko-KR" sz="3600">
                <a:latin typeface="나눔스퀘어_ac Bold"/>
                <a:ea typeface="나눔스퀘어_ac Bold"/>
              </a:rPr>
              <a:t> </a:t>
            </a:r>
            <a:r>
              <a:rPr lang="ko-KR" altLang="en-US" sz="3600">
                <a:latin typeface="나눔스퀘어_ac Bold"/>
                <a:ea typeface="나눔스퀘어_ac Bold"/>
              </a:rPr>
              <a:t>크롤링</a:t>
            </a: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sz="2800">
                <a:solidFill>
                  <a:srgbClr val="404040"/>
                </a:solidFill>
              </a:rPr>
              <a:t>비교적 데이터 오염이 적은 </a:t>
            </a:r>
            <a:r>
              <a:rPr lang="en-US" altLang="ko-KR" sz="2800">
                <a:solidFill>
                  <a:srgbClr val="404040"/>
                </a:solidFill>
              </a:rPr>
              <a:t>Windows</a:t>
            </a:r>
            <a:r>
              <a:rPr lang="ko-KR" altLang="en-US" sz="2800">
                <a:solidFill>
                  <a:srgbClr val="404040"/>
                </a:solidFill>
              </a:rPr>
              <a:t> 환경의 데이터만 사용</a:t>
            </a:r>
            <a:endParaRPr lang="ko-KR" altLang="en-US" sz="2800">
              <a:solidFill>
                <a:srgbClr val="40404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800">
                <a:solidFill>
                  <a:srgbClr val="404040"/>
                </a:solidFill>
              </a:rPr>
              <a:t>(MacOS, Linux</a:t>
            </a:r>
            <a:r>
              <a:rPr lang="ko-KR" altLang="en-US" sz="2800">
                <a:solidFill>
                  <a:srgbClr val="404040"/>
                </a:solidFill>
              </a:rPr>
              <a:t>는 가상머신에 의해 데이터 오염</a:t>
            </a:r>
            <a:r>
              <a:rPr lang="en-US" altLang="ko-KR" sz="2800">
                <a:solidFill>
                  <a:srgbClr val="404040"/>
                </a:solidFill>
              </a:rPr>
              <a:t>)</a:t>
            </a:r>
            <a:endParaRPr lang="en-US" altLang="ko-KR" sz="2800">
              <a:solidFill>
                <a:srgbClr val="404040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39248" y="545211"/>
            <a:ext cx="1043148" cy="101498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1" y="2680241"/>
            <a:ext cx="5162815" cy="182889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1" y="4797171"/>
            <a:ext cx="3617811" cy="1328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대충 만든 테마">
      <a:dk1>
        <a:srgbClr val="000000"/>
      </a:dk1>
      <a:lt1>
        <a:srgbClr val="ffffff"/>
      </a:lt1>
      <a:dk2>
        <a:srgbClr val="404040"/>
      </a:dk2>
      <a:lt2>
        <a:srgbClr val="bfbfbf"/>
      </a:lt2>
      <a:accent1>
        <a:srgbClr val="eeeeee"/>
      </a:accent1>
      <a:accent2>
        <a:srgbClr val="a8f9ec"/>
      </a:accent2>
      <a:accent3>
        <a:srgbClr val="9aebf8"/>
      </a:accent3>
      <a:accent4>
        <a:srgbClr val="79dff5"/>
      </a:accent4>
      <a:accent5>
        <a:srgbClr val="7a95c4"/>
      </a:accent5>
      <a:accent6>
        <a:srgbClr val="7a7cc4"/>
      </a:accent6>
      <a:hlink>
        <a:srgbClr val="ff0000"/>
      </a:hlink>
      <a:folHlink>
        <a:srgbClr val="ff6600"/>
      </a:folHlink>
    </a:clrScheme>
    <a:fontScheme name="그냥 대충만든 테마">
      <a:majorFont>
        <a:latin typeface="나눔스퀘어_ac Bold"/>
        <a:ea typeface="나눔스퀘어_ac Bold"/>
        <a:cs typeface="나눔스퀘어_ac Bold"/>
      </a:majorFont>
      <a:minorFont>
        <a:latin typeface="나눔스퀘어_ac"/>
        <a:ea typeface="나눔스퀘어_ac"/>
        <a:cs typeface="나눔스퀘어_ac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447</ep:Words>
  <ep:PresentationFormat>화면 슬라이드 쇼(4:3)</ep:PresentationFormat>
  <ep:Paragraphs>85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한컴오피스</vt:lpstr>
      <vt:lpstr>크롤링을 이용한 무어의 법칙 반증</vt:lpstr>
      <vt:lpstr>#1 Moore's Law</vt:lpstr>
      <vt:lpstr>#1 Moore's Law</vt:lpstr>
      <vt:lpstr>#2 GeekBench 5</vt:lpstr>
      <vt:lpstr>#2 GeekBench 5</vt:lpstr>
      <vt:lpstr>#3 크롤링</vt:lpstr>
      <vt:lpstr>#3 크롤링</vt:lpstr>
      <vt:lpstr>#3 크롤링</vt:lpstr>
      <vt:lpstr>#3 크롤링</vt:lpstr>
      <vt:lpstr>#3 데이터 가공</vt:lpstr>
      <vt:lpstr>#4 데이터 해석</vt:lpstr>
      <vt:lpstr>#4 데이터 해석</vt:lpstr>
      <vt:lpstr>#4 데이터 해석</vt:lpstr>
      <vt:lpstr>#4 데이터 해석</vt:lpstr>
      <vt:lpstr>#4 데이터 해석</vt:lpstr>
      <vt:lpstr>#4 데이터 해석</vt:lpstr>
      <vt:lpstr>#5 결론</vt:lpstr>
      <vt:lpstr>#5 결론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2022-05-14T05:44:56.565</dcterms:created>
  <dc:creator>Silina Kerman</dc:creator>
  <cp:lastModifiedBy>Silina Kerman</cp:lastModifiedBy>
  <dcterms:modified xsi:type="dcterms:W3CDTF">2022-09-16T04:41:35.940</dcterms:modified>
  <cp:revision>128</cp:revision>
  <dc:title>대충 제목</dc:title>
  <cp:version>1000.0000.01</cp:version>
</cp:coreProperties>
</file>