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2"/>
    <p:sldId id="313" r:id="rId3"/>
    <p:sldId id="286" r:id="rId4"/>
    <p:sldId id="285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5" r:id="rId13"/>
    <p:sldId id="303" r:id="rId14"/>
    <p:sldId id="298" r:id="rId15"/>
    <p:sldId id="299" r:id="rId16"/>
    <p:sldId id="312" r:id="rId17"/>
    <p:sldId id="311" r:id="rId18"/>
    <p:sldId id="301" r:id="rId19"/>
    <p:sldId id="306" r:id="rId20"/>
    <p:sldId id="304" r:id="rId21"/>
    <p:sldId id="302" r:id="rId22"/>
    <p:sldId id="307" r:id="rId23"/>
    <p:sldId id="300" r:id="rId24"/>
    <p:sldId id="308" r:id="rId25"/>
    <p:sldId id="309" r:id="rId26"/>
    <p:sldId id="310" r:id="rId27"/>
    <p:sldId id="287" r:id="rId28"/>
    <p:sldId id="289" r:id="rId29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708"/>
    <a:srgbClr val="7F8EA4"/>
    <a:srgbClr val="7890A4"/>
    <a:srgbClr val="637286"/>
    <a:srgbClr val="7183A4"/>
    <a:srgbClr val="344664"/>
    <a:srgbClr val="A0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0" autoAdjust="0"/>
  </p:normalViewPr>
  <p:slideViewPr>
    <p:cSldViewPr snapToGrid="0" snapToObjects="1">
      <p:cViewPr>
        <p:scale>
          <a:sx n="50" d="100"/>
          <a:sy n="50" d="100"/>
        </p:scale>
        <p:origin x="1137" y="1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183CA-13C5-B843-A98D-69AACD3729BD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D12B-7B06-7249-91BF-DF4162005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447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0" y="1904869"/>
            <a:ext cx="3691436" cy="232667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8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38588" y="7233229"/>
            <a:ext cx="5303837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60000"/>
              </a:lnSpc>
              <a:buNone/>
              <a:defRPr sz="2000" baseline="0">
                <a:solidFill>
                  <a:srgbClr val="7183A4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3465590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ativ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3215031"/>
            <a:ext cx="9560651" cy="5578132"/>
          </a:xfrm>
        </p:spPr>
        <p:txBody>
          <a:bodyPr vert="horz" anchor="t" anchorCtr="0"/>
          <a:lstStyle>
            <a:lvl1pPr marL="0" indent="0" algn="l">
              <a:buNone/>
              <a:defRPr/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50000"/>
              <a:buFont typeface="Lucida Grande"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952500" y="1451475"/>
            <a:ext cx="9978606" cy="1625600"/>
          </a:xfrm>
          <a:prstGeom prst="rect">
            <a:avLst/>
          </a:prstGeom>
        </p:spPr>
        <p:txBody>
          <a:bodyPr vert="horz"/>
          <a:lstStyle>
            <a:lvl1pPr>
              <a:defRPr sz="5000" b="0" i="0" baseline="0">
                <a:latin typeface="Avenir LT Std 55 Roman"/>
                <a:cs typeface="Avenir LT Std 55 Roman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8932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ative +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2025469"/>
            <a:ext cx="9560651" cy="6333611"/>
          </a:xfrm>
        </p:spPr>
        <p:txBody>
          <a:bodyPr vert="horz" anchor="t" anchorCtr="0"/>
          <a:lstStyle>
            <a:lvl1pPr marL="0" indent="0" algn="l">
              <a:buNone/>
              <a:defRPr/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50000"/>
              <a:buFont typeface="Lucida Grande"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02742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1676607" y="2031259"/>
            <a:ext cx="9559925" cy="6334125"/>
          </a:xfrm>
        </p:spPr>
        <p:txBody>
          <a:bodyPr vert="horz"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14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57054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06378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06378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0" y="1904869"/>
            <a:ext cx="3691436" cy="232667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0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Presenter Contact Info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93528" y="7745351"/>
            <a:ext cx="7153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www.whitehouse.gov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/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7F8EA4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usds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7F8EA4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091883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Contact Info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893528" y="7745351"/>
            <a:ext cx="7153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www.whitehouse.gov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/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usds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pic>
        <p:nvPicPr>
          <p:cNvPr id="6" name="Picture 5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6" y="2025474"/>
            <a:ext cx="3570562" cy="21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60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- dark">
    <p:bg>
      <p:bgPr>
        <a:solidFill>
          <a:srgbClr val="344664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93318" y="5529263"/>
            <a:ext cx="9194989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130000"/>
              </a:lnSpc>
              <a:buNone/>
              <a:defRPr sz="5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938588" y="7233229"/>
            <a:ext cx="5303837" cy="1335087"/>
          </a:xfrm>
        </p:spPr>
        <p:txBody>
          <a:bodyPr vert="horz">
            <a:normAutofit/>
          </a:bodyPr>
          <a:lstStyle>
            <a:lvl1pPr marL="0" indent="0" algn="ctr">
              <a:lnSpc>
                <a:spcPct val="60000"/>
              </a:lnSpc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pic>
        <p:nvPicPr>
          <p:cNvPr id="2" name="Picture 1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6" y="2395199"/>
            <a:ext cx="3570562" cy="21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77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DS-logo-on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5" y="1888793"/>
            <a:ext cx="2614258" cy="164774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5516" y="3970563"/>
            <a:ext cx="9542792" cy="2893787"/>
          </a:xfrm>
        </p:spPr>
        <p:txBody>
          <a:bodyPr vert="horz">
            <a:normAutofit/>
          </a:bodyPr>
          <a:lstStyle>
            <a:lvl1pPr marL="0" indent="0" algn="l">
              <a:buNone/>
              <a:defRPr sz="6000" baseline="0">
                <a:solidFill>
                  <a:srgbClr val="344664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5516" y="7233229"/>
            <a:ext cx="7596910" cy="1335087"/>
          </a:xfrm>
        </p:spPr>
        <p:txBody>
          <a:bodyPr vert="horz">
            <a:normAutofit/>
          </a:bodyPr>
          <a:lstStyle>
            <a:lvl1pPr marL="0" indent="0" algn="l">
              <a:lnSpc>
                <a:spcPct val="60000"/>
              </a:lnSpc>
              <a:buNone/>
              <a:defRPr sz="2000" baseline="0">
                <a:solidFill>
                  <a:srgbClr val="7183A4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63312993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dark">
    <p:bg>
      <p:bgPr>
        <a:solidFill>
          <a:srgbClr val="344664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5516" y="3970563"/>
            <a:ext cx="9542792" cy="2893787"/>
          </a:xfrm>
        </p:spPr>
        <p:txBody>
          <a:bodyPr vert="horz">
            <a:normAutofit/>
          </a:bodyPr>
          <a:lstStyle>
            <a:lvl1pPr marL="0" indent="0" algn="l">
              <a:buNone/>
              <a:defRPr sz="6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5516" y="7233229"/>
            <a:ext cx="7596910" cy="1335087"/>
          </a:xfrm>
        </p:spPr>
        <p:txBody>
          <a:bodyPr vert="horz">
            <a:normAutofit/>
          </a:bodyPr>
          <a:lstStyle>
            <a:lvl1pPr marL="0" indent="0" algn="l">
              <a:lnSpc>
                <a:spcPct val="60000"/>
              </a:lnSpc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pic>
        <p:nvPicPr>
          <p:cNvPr id="5" name="Picture 4" descr="USDS-logo-ondar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6" y="1954847"/>
            <a:ext cx="2568490" cy="1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079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itle - Silver">
    <p:bg>
      <p:bgPr>
        <a:solidFill>
          <a:srgbClr val="7F8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60967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itle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2427348"/>
            <a:ext cx="10464800" cy="410045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LT Std 55 Roman"/>
                <a:cs typeface="Avenir LT Std 55 Roman"/>
              </a:defRPr>
            </a:lvl1pPr>
          </a:lstStyle>
          <a:p>
            <a:pPr lvl="0">
              <a:defRPr sz="1800"/>
            </a:pPr>
            <a:r>
              <a:rPr sz="8000" dirty="0" smtClean="0"/>
              <a:t>Text</a:t>
            </a:r>
            <a:endParaRPr sz="8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73990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-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3215024"/>
            <a:ext cx="9978606" cy="5578086"/>
          </a:xfrm>
        </p:spPr>
        <p:txBody>
          <a:bodyPr vert="horz" anchor="t"/>
          <a:lstStyle>
            <a:lvl4pPr>
              <a:defRPr>
                <a:solidFill>
                  <a:srgbClr val="7F8EA4"/>
                </a:solidFill>
              </a:defRPr>
            </a:lvl4pPr>
            <a:lvl5pPr>
              <a:defRPr>
                <a:solidFill>
                  <a:srgbClr val="7F8EA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952500" y="1451475"/>
            <a:ext cx="9978606" cy="1625600"/>
          </a:xfrm>
          <a:prstGeom prst="rect">
            <a:avLst/>
          </a:prstGeom>
        </p:spPr>
        <p:txBody>
          <a:bodyPr vert="horz"/>
          <a:lstStyle>
            <a:lvl1pPr>
              <a:defRPr sz="5000" baseline="0">
                <a:latin typeface="Avenir LT Std 55 Roman"/>
                <a:cs typeface="Avenir LT Std 55 Roman"/>
              </a:defRPr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0389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52500" y="1977244"/>
            <a:ext cx="11099800" cy="6815919"/>
          </a:xfrm>
        </p:spPr>
        <p:txBody>
          <a:bodyPr vert="horz" anchor="t"/>
          <a:lstStyle>
            <a:lvl4pPr>
              <a:defRPr>
                <a:solidFill>
                  <a:srgbClr val="7F8EA4"/>
                </a:solidFill>
              </a:defRPr>
            </a:lvl4pPr>
            <a:lvl5pPr>
              <a:defRPr>
                <a:solidFill>
                  <a:srgbClr val="7F8EA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38300" y="9172609"/>
            <a:ext cx="1109980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A0992C"/>
                </a:solidFill>
                <a:effectLst/>
                <a:uFillTx/>
                <a:latin typeface="Avenir Next Regular"/>
                <a:ea typeface="+mj-ea"/>
                <a:cs typeface="Avenir Next Regular"/>
                <a:sym typeface="Helvetica Light"/>
              </a:rPr>
              <a:t>U.S. DIGITAL SERVICE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A0992C"/>
              </a:solidFill>
              <a:effectLst/>
              <a:uFillTx/>
              <a:latin typeface="Avenir Next Regular"/>
              <a:ea typeface="+mj-ea"/>
              <a:cs typeface="Avenir Next Regula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03026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</a:t>
            </a:r>
            <a:r>
              <a:rPr sz="3600" dirty="0" smtClean="0"/>
              <a:t>Three</a:t>
            </a:r>
            <a:endParaRPr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  <p:sldLayoutId id="2147483666" r:id="rId4"/>
    <p:sldLayoutId id="2147483651" r:id="rId5"/>
    <p:sldLayoutId id="2147483668" r:id="rId6"/>
    <p:sldLayoutId id="2147483669" r:id="rId7"/>
    <p:sldLayoutId id="2147483670" r:id="rId8"/>
    <p:sldLayoutId id="2147483679" r:id="rId9"/>
    <p:sldLayoutId id="2147483671" r:id="rId10"/>
    <p:sldLayoutId id="2147483672" r:id="rId11"/>
    <p:sldLayoutId id="2147483678" r:id="rId12"/>
    <p:sldLayoutId id="2147483675" r:id="rId13"/>
    <p:sldLayoutId id="2147483676" r:id="rId14"/>
    <p:sldLayoutId id="2147483677" r:id="rId15"/>
    <p:sldLayoutId id="2147483673" r:id="rId16"/>
    <p:sldLayoutId id="2147483674" r:id="rId17"/>
  </p:sldLayoutIdLst>
  <p:transition spd="med"/>
  <p:txStyles>
    <p:titleStyle>
      <a:lvl1pPr algn="l" defTabSz="584200">
        <a:defRPr lang="en-US" sz="6000" dirty="0">
          <a:solidFill>
            <a:srgbClr val="344664"/>
          </a:solidFill>
          <a:latin typeface="Avenir Next Regular"/>
          <a:ea typeface="+mj-ea"/>
          <a:cs typeface="Avenir Next Regular"/>
          <a:sym typeface="Helvetica Light"/>
        </a:defRPr>
      </a:lvl1pPr>
      <a:lvl2pPr indent="228600" algn="ctr" defTabSz="584200">
        <a:defRPr sz="8000">
          <a:latin typeface="+mj-lt"/>
          <a:ea typeface="+mj-ea"/>
          <a:cs typeface="+mj-cs"/>
          <a:sym typeface="Helvetica Light"/>
        </a:defRPr>
      </a:lvl2pPr>
      <a:lvl3pPr indent="457200" algn="ctr" defTabSz="584200">
        <a:defRPr sz="8000">
          <a:latin typeface="+mj-lt"/>
          <a:ea typeface="+mj-ea"/>
          <a:cs typeface="+mj-cs"/>
          <a:sym typeface="Helvetica Light"/>
        </a:defRPr>
      </a:lvl3pPr>
      <a:lvl4pPr indent="685800" algn="ctr" defTabSz="584200">
        <a:defRPr sz="8000">
          <a:latin typeface="+mj-lt"/>
          <a:ea typeface="+mj-ea"/>
          <a:cs typeface="+mj-cs"/>
          <a:sym typeface="Helvetica Light"/>
        </a:defRPr>
      </a:lvl4pPr>
      <a:lvl5pPr indent="914400" algn="ctr" defTabSz="584200">
        <a:defRPr sz="8000">
          <a:latin typeface="+mj-lt"/>
          <a:ea typeface="+mj-ea"/>
          <a:cs typeface="+mj-cs"/>
          <a:sym typeface="Helvetica Light"/>
        </a:defRPr>
      </a:lvl5pPr>
      <a:lvl6pPr indent="1143000" algn="ctr" defTabSz="584200">
        <a:defRPr sz="8000">
          <a:latin typeface="+mj-lt"/>
          <a:ea typeface="+mj-ea"/>
          <a:cs typeface="+mj-cs"/>
          <a:sym typeface="Helvetica Light"/>
        </a:defRPr>
      </a:lvl6pPr>
      <a:lvl7pPr indent="1371600" algn="ctr" defTabSz="584200">
        <a:defRPr sz="8000">
          <a:latin typeface="+mj-lt"/>
          <a:ea typeface="+mj-ea"/>
          <a:cs typeface="+mj-cs"/>
          <a:sym typeface="Helvetica Light"/>
        </a:defRPr>
      </a:lvl7pPr>
      <a:lvl8pPr indent="1600200" algn="ctr" defTabSz="584200">
        <a:defRPr sz="8000">
          <a:latin typeface="+mj-lt"/>
          <a:ea typeface="+mj-ea"/>
          <a:cs typeface="+mj-cs"/>
          <a:sym typeface="Helvetica Light"/>
        </a:defRPr>
      </a:lvl8pPr>
      <a:lvl9pPr indent="1828800" algn="ctr" defTabSz="584200">
        <a:defRPr sz="8000">
          <a:latin typeface="+mj-lt"/>
          <a:ea typeface="+mj-ea"/>
          <a:cs typeface="+mj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50000"/>
        <a:buFont typeface="Lucida Grande"/>
        <a:buChar char="►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1pPr>
      <a:lvl2pPr marL="889000" indent="-444500" defTabSz="584200">
        <a:spcBef>
          <a:spcPts val="4200"/>
        </a:spcBef>
        <a:buSzPct val="50000"/>
        <a:buFont typeface="Lucida Grande"/>
        <a:buChar char="&gt;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 b="0" i="0">
          <a:solidFill>
            <a:srgbClr val="7183A4"/>
          </a:solidFill>
          <a:latin typeface="Avenir LT Std 55 Roman"/>
          <a:ea typeface="+mj-ea"/>
          <a:cs typeface="Avenir LT Std 55 Roman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solidFill>
            <a:schemeClr val="accent1">
              <a:lumMod val="50000"/>
            </a:schemeClr>
          </a:solidFill>
          <a:latin typeface="Avenir Next Regular"/>
          <a:ea typeface="+mj-ea"/>
          <a:cs typeface="Avenir Next Regular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solidFill>
            <a:schemeClr val="accent1">
              <a:lumMod val="50000"/>
            </a:schemeClr>
          </a:solidFill>
          <a:latin typeface="Avenir Next Regular"/>
          <a:ea typeface="+mj-ea"/>
          <a:cs typeface="Avenir Next Regular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H1: </a:t>
            </a:r>
            <a:r>
              <a:rPr lang="en-US" dirty="0" smtClean="0"/>
              <a:t>Communications Goals Defense Digital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Cyrus Sethna, USDS </a:t>
            </a:r>
            <a:r>
              <a:rPr lang="en-US" dirty="0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DDS sits directly underneath SECDEF.</a:t>
            </a:r>
          </a:p>
          <a:p>
            <a:pPr lvl="1"/>
            <a:r>
              <a:rPr lang="en-US" dirty="0" smtClean="0"/>
              <a:t>In the eye of the hurricane.</a:t>
            </a:r>
          </a:p>
          <a:p>
            <a:pPr lvl="1"/>
            <a:r>
              <a:rPr lang="en-US" dirty="0" smtClean="0"/>
              <a:t>Ability to work laterally, not beholden to others.</a:t>
            </a:r>
          </a:p>
          <a:p>
            <a:pPr lvl="1"/>
            <a:r>
              <a:rPr lang="en-US" dirty="0" smtClean="0"/>
              <a:t>Parachute in from the top to address national security priorities.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of the spear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72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don’t have to be a bureaucrat.</a:t>
            </a:r>
          </a:p>
          <a:p>
            <a:r>
              <a:rPr lang="en-US" dirty="0" smtClean="0"/>
              <a:t>Come and work on high impact work.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of duty for nerds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35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Agile, quick, using the tip of the spear to work laterally across the entire DoD.</a:t>
            </a:r>
          </a:p>
          <a:p>
            <a:r>
              <a:rPr lang="en-US" dirty="0" smtClean="0"/>
              <a:t>Time-bound, tour of duty model puts the emphasis on getting shit done.</a:t>
            </a:r>
          </a:p>
          <a:p>
            <a:r>
              <a:rPr lang="en-US" dirty="0" smtClean="0"/>
              <a:t>“The Defense Department must move at the speed of relevancy.” – SECDEF James </a:t>
            </a:r>
            <a:r>
              <a:rPr lang="en-US" dirty="0" err="1" smtClean="0"/>
              <a:t>Mattis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team of nerds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15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are getting the DoD up to industry standard.</a:t>
            </a:r>
          </a:p>
          <a:p>
            <a:r>
              <a:rPr lang="en-US" dirty="0" smtClean="0"/>
              <a:t>Focus on proofs of concept; MVPs.</a:t>
            </a:r>
          </a:p>
          <a:p>
            <a:r>
              <a:rPr lang="en-US" dirty="0" smtClean="0"/>
              <a:t>Usability.</a:t>
            </a:r>
            <a:endParaRPr lang="en-US" dirty="0"/>
          </a:p>
          <a:p>
            <a:r>
              <a:rPr lang="en-US" dirty="0" smtClean="0"/>
              <a:t>Potential for projects to scale.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330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Embrace a counterculture within DoD.</a:t>
            </a:r>
          </a:p>
          <a:p>
            <a:r>
              <a:rPr lang="en-US" dirty="0" smtClean="0"/>
              <a:t>We are a small, patriotic group of nerds committed to serving the security and defense of our nation.</a:t>
            </a:r>
          </a:p>
          <a:p>
            <a:r>
              <a:rPr lang="en-US" dirty="0" smtClean="0"/>
              <a:t>We work out of the Rebel Base in the Pentagon.</a:t>
            </a:r>
          </a:p>
          <a:p>
            <a:r>
              <a:rPr lang="en-US" dirty="0" smtClean="0"/>
              <a:t>Recruits “see themselves in us.”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Rebel Alliance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549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431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successful communication strategy at DDS requires a symbiotic relationship between independent media and DDS-controlled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NYT</a:t>
            </a:r>
          </a:p>
          <a:p>
            <a:r>
              <a:rPr lang="en-US" dirty="0" smtClean="0"/>
              <a:t>Wired</a:t>
            </a:r>
          </a:p>
          <a:p>
            <a:r>
              <a:rPr lang="en-US" dirty="0" smtClean="0"/>
              <a:t>CBS</a:t>
            </a:r>
          </a:p>
          <a:p>
            <a:r>
              <a:rPr lang="en-US" dirty="0" smtClean="0"/>
              <a:t>Technology press</a:t>
            </a:r>
          </a:p>
          <a:p>
            <a:r>
              <a:rPr lang="en-US" dirty="0" smtClean="0"/>
              <a:t>Defense press</a:t>
            </a:r>
          </a:p>
          <a:p>
            <a:r>
              <a:rPr lang="en-US" dirty="0" smtClean="0"/>
              <a:t>Military press</a:t>
            </a:r>
          </a:p>
          <a:p>
            <a:r>
              <a:rPr lang="en-US" dirty="0" smtClean="0"/>
              <a:t>Civic technology influencers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05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 content calendar for monthly updates</a:t>
            </a:r>
          </a:p>
          <a:p>
            <a:r>
              <a:rPr lang="en-US" dirty="0" smtClean="0"/>
              <a:t>Feature stories about work as well as profiles of DDS members.</a:t>
            </a:r>
          </a:p>
          <a:p>
            <a:r>
              <a:rPr lang="en-US" dirty="0" smtClean="0"/>
              <a:t>Allow audiences outside DDS to “see themselves in us.”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Medium blog: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91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Identify primary sources of traffic for blog posts.</a:t>
            </a:r>
          </a:p>
          <a:p>
            <a:r>
              <a:rPr lang="en-US" dirty="0" smtClean="0"/>
              <a:t>What clear patterns emerge?</a:t>
            </a:r>
          </a:p>
          <a:p>
            <a:r>
              <a:rPr lang="en-US" dirty="0" smtClean="0"/>
              <a:t>How effective is our messaging at reaching our stated target audiences?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Blog: 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18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Defense Digital Service delivers results. A SWAT Team of nerds at the Defense Department, DDS strives to be agile, adaptive, </a:t>
            </a:r>
            <a:r>
              <a:rPr lang="en-US" smtClean="0"/>
              <a:t>and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4433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Inform potential recruits about our work and culture.</a:t>
            </a:r>
          </a:p>
          <a:p>
            <a:r>
              <a:rPr lang="en-US" dirty="0" smtClean="0"/>
              <a:t>Educate DoD employees on DDS work, projects, and capabilities.</a:t>
            </a:r>
          </a:p>
          <a:p>
            <a:r>
              <a:rPr lang="en-US" dirty="0" smtClean="0"/>
              <a:t>Serve as a resource to media, external leaders, and everyday people on DDS.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0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Google Analytics to track traffic to DDS.mil</a:t>
            </a:r>
          </a:p>
          <a:p>
            <a:r>
              <a:rPr lang="en-US" dirty="0" smtClean="0"/>
              <a:t>Ability to fine-tune messaging and CTAs for our target audiences.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298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engagement look on Twitter?</a:t>
            </a:r>
          </a:p>
          <a:p>
            <a:r>
              <a:rPr lang="en-US" dirty="0" smtClean="0"/>
              <a:t>What functions of the handle can be programmatically automated to drive engagement, awareness, and traffic to other channels?</a:t>
            </a:r>
          </a:p>
          <a:p>
            <a:r>
              <a:rPr lang="en-US" dirty="0" smtClean="0"/>
              <a:t>Use commercial social media management tools to schedule content.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en-US" dirty="0"/>
              <a:t>@</a:t>
            </a:r>
            <a:r>
              <a:rPr lang="en-US" dirty="0" err="1"/>
              <a:t>DefenseDigital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92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&amp; Key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570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Medium tools indicate average traffic increase across posts.</a:t>
            </a:r>
          </a:p>
          <a:p>
            <a:r>
              <a:rPr lang="en-US" dirty="0" smtClean="0"/>
              <a:t>Reach X followers by June 2018.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223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Analytics conclusively determine we are regularly reaching our target audiences.</a:t>
            </a:r>
          </a:p>
          <a:p>
            <a:r>
              <a:rPr lang="en-US" dirty="0" smtClean="0"/>
              <a:t>Strong calls to action maintain or increase CTRs to USDS.gov/join</a:t>
            </a:r>
          </a:p>
          <a:p>
            <a:r>
              <a:rPr lang="en-US" dirty="0" smtClean="0"/>
              <a:t>Data supports website redesign increases usability.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785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US" dirty="0" smtClean="0"/>
              <a:t>Twitter engagement (Favorites, RTs, Follows) increases by X% in H1</a:t>
            </a:r>
          </a:p>
          <a:p>
            <a:r>
              <a:rPr lang="en-US" dirty="0" smtClean="0"/>
              <a:t>Build relationships with allies:</a:t>
            </a:r>
          </a:p>
          <a:p>
            <a:pPr lvl="1"/>
            <a:r>
              <a:rPr lang="en-US" dirty="0" smtClean="0"/>
              <a:t>Code for America</a:t>
            </a:r>
          </a:p>
          <a:p>
            <a:pPr lvl="1"/>
            <a:r>
              <a:rPr lang="en-US" dirty="0" smtClean="0"/>
              <a:t>Vets Who Code</a:t>
            </a:r>
          </a:p>
          <a:p>
            <a:pPr lvl="1"/>
            <a:r>
              <a:rPr lang="en-US" dirty="0" smtClean="0"/>
              <a:t>Partnership for Public Service</a:t>
            </a:r>
          </a:p>
          <a:p>
            <a:pPr lvl="1"/>
            <a:r>
              <a:rPr lang="en-US" dirty="0" smtClean="0"/>
              <a:t>Army/ Navy/ Air Force/ Marines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442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Here’s a really nice story I wrote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about some important stuff. </a:t>
            </a:r>
          </a:p>
          <a:p>
            <a:r>
              <a:rPr lang="en-US" dirty="0" smtClean="0"/>
              <a:t>You guys, this stuff is really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important, 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143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3318" y="4581525"/>
            <a:ext cx="9194989" cy="3095625"/>
          </a:xfrm>
        </p:spPr>
        <p:txBody>
          <a:bodyPr>
            <a:normAutofit/>
          </a:bodyPr>
          <a:lstStyle/>
          <a:p>
            <a:r>
              <a:rPr lang="en-US" dirty="0" smtClean="0"/>
              <a:t>cyrus@friends.dds.mil </a:t>
            </a:r>
            <a:br>
              <a:rPr lang="en-US" dirty="0" smtClean="0"/>
            </a:br>
            <a:r>
              <a:rPr lang="en-US" dirty="0" smtClean="0"/>
              <a:t>-OR-</a:t>
            </a:r>
            <a:br>
              <a:rPr lang="en-US" dirty="0" smtClean="0"/>
            </a:br>
            <a:r>
              <a:rPr lang="en-US" dirty="0" smtClean="0"/>
              <a:t>cyrus.l.sethna@omb.eop.gov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669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 smtClean="0"/>
          </a:p>
          <a:p>
            <a:r>
              <a:rPr lang="en-US" dirty="0" smtClean="0"/>
              <a:t>Primary &amp; Secondary Audiences</a:t>
            </a:r>
            <a:endParaRPr lang="en-US" dirty="0" smtClean="0"/>
          </a:p>
          <a:p>
            <a:r>
              <a:rPr lang="en-US" dirty="0" smtClean="0"/>
              <a:t>Key Messages</a:t>
            </a:r>
            <a:endParaRPr lang="en-US" dirty="0" smtClean="0"/>
          </a:p>
          <a:p>
            <a:r>
              <a:rPr lang="en-US" dirty="0" smtClean="0"/>
              <a:t>Channels</a:t>
            </a:r>
          </a:p>
          <a:p>
            <a:r>
              <a:rPr lang="en-US" dirty="0" smtClean="0"/>
              <a:t>Outcomes &amp; Key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0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Recruit technical talent</a:t>
            </a:r>
          </a:p>
          <a:p>
            <a:r>
              <a:rPr lang="en-US" dirty="0" smtClean="0"/>
              <a:t>Maintain a repository of work</a:t>
            </a:r>
          </a:p>
          <a:p>
            <a:r>
              <a:rPr lang="en-US" dirty="0" smtClean="0"/>
              <a:t>Tell stories</a:t>
            </a:r>
          </a:p>
          <a:p>
            <a:r>
              <a:rPr lang="en-US" dirty="0" smtClean="0"/>
              <a:t>Bolster morale</a:t>
            </a:r>
          </a:p>
          <a:p>
            <a:r>
              <a:rPr lang="en-US" dirty="0" smtClean="0"/>
              <a:t>Work collaboratively with other PA offices across </a:t>
            </a:r>
            <a:r>
              <a:rPr lang="en-US" dirty="0"/>
              <a:t>T</a:t>
            </a:r>
            <a:r>
              <a:rPr lang="en-US" dirty="0" smtClean="0"/>
              <a:t>he Pentagon.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issues to 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24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Audiences: </a:t>
            </a:r>
            <a:br>
              <a:rPr lang="en-US" dirty="0" smtClean="0"/>
            </a:br>
            <a:r>
              <a:rPr lang="en-US" dirty="0" smtClean="0"/>
              <a:t>Primary &amp; Secondary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9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Technology Influencers</a:t>
            </a:r>
          </a:p>
          <a:p>
            <a:r>
              <a:rPr lang="en-US" dirty="0" smtClean="0"/>
              <a:t>Technology Press</a:t>
            </a:r>
          </a:p>
          <a:p>
            <a:r>
              <a:rPr lang="en-US" dirty="0" smtClean="0"/>
              <a:t>Federal Government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82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DoD Internal</a:t>
            </a:r>
          </a:p>
          <a:p>
            <a:r>
              <a:rPr lang="en-US" dirty="0" smtClean="0"/>
              <a:t>Government/ Military Press</a:t>
            </a:r>
          </a:p>
          <a:p>
            <a:r>
              <a:rPr lang="en-US" dirty="0" smtClean="0"/>
              <a:t>DoD Press (external)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36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0565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USDS Presentation Theme">
      <a:dk1>
        <a:srgbClr val="344664"/>
      </a:dk1>
      <a:lt1>
        <a:sysClr val="window" lastClr="FFFFFF"/>
      </a:lt1>
      <a:dk2>
        <a:srgbClr val="A0992C"/>
      </a:dk2>
      <a:lt2>
        <a:srgbClr val="7F8EA4"/>
      </a:lt2>
      <a:accent1>
        <a:srgbClr val="A2992C"/>
      </a:accent1>
      <a:accent2>
        <a:srgbClr val="D9C708"/>
      </a:accent2>
      <a:accent3>
        <a:srgbClr val="334463"/>
      </a:accent3>
      <a:accent4>
        <a:srgbClr val="7F8EA4"/>
      </a:accent4>
      <a:accent5>
        <a:srgbClr val="2E65B7"/>
      </a:accent5>
      <a:accent6>
        <a:srgbClr val="637286"/>
      </a:accent6>
      <a:hlink>
        <a:srgbClr val="596BAC"/>
      </a:hlink>
      <a:folHlink>
        <a:srgbClr val="D9C708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582</Words>
  <Application>Microsoft Office PowerPoint</Application>
  <PresentationFormat>Custom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Avenir LT Std 55 Roman</vt:lpstr>
      <vt:lpstr>Avenir Next Regular</vt:lpstr>
      <vt:lpstr>Calibri</vt:lpstr>
      <vt:lpstr>Helvetica Light</vt:lpstr>
      <vt:lpstr>Lucida Grande</vt:lpstr>
      <vt:lpstr>White</vt:lpstr>
      <vt:lpstr>PowerPoint Presentation</vt:lpstr>
      <vt:lpstr>PowerPoint Presentation</vt:lpstr>
      <vt:lpstr>COMPONENTS</vt:lpstr>
      <vt:lpstr>Goals</vt:lpstr>
      <vt:lpstr>Most important issues to DDS</vt:lpstr>
      <vt:lpstr>Audiences:  Primary &amp; Secondary</vt:lpstr>
      <vt:lpstr>Primary Audiences</vt:lpstr>
      <vt:lpstr>Secondary Audiences</vt:lpstr>
      <vt:lpstr>Key Messages</vt:lpstr>
      <vt:lpstr>Tip of the spear</vt:lpstr>
      <vt:lpstr>Tour of duty for nerds</vt:lpstr>
      <vt:lpstr>SWAT team of nerds</vt:lpstr>
      <vt:lpstr>Delivery driven</vt:lpstr>
      <vt:lpstr>Rebel Alliance</vt:lpstr>
      <vt:lpstr>Channels</vt:lpstr>
      <vt:lpstr>PowerPoint Presentation</vt:lpstr>
      <vt:lpstr>Press</vt:lpstr>
      <vt:lpstr>DDS Medium blog: usage</vt:lpstr>
      <vt:lpstr>Blog: moving forward</vt:lpstr>
      <vt:lpstr>DDS.mil</vt:lpstr>
      <vt:lpstr>Google Analytics</vt:lpstr>
      <vt:lpstr>Twitter @DefenseDigital</vt:lpstr>
      <vt:lpstr>Outcomes &amp; Key Results</vt:lpstr>
      <vt:lpstr>Blog</vt:lpstr>
      <vt:lpstr>DDS.mil</vt:lpstr>
      <vt:lpstr>Twitter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myUSCIS</dc:title>
  <dc:creator>Sethna, Cyrus L. EOP/OMB</dc:creator>
  <cp:lastModifiedBy>Sethna, Cyrus L. EOP/OMB</cp:lastModifiedBy>
  <cp:revision>47</cp:revision>
  <dcterms:modified xsi:type="dcterms:W3CDTF">2018-03-10T15:52:06Z</dcterms:modified>
</cp:coreProperties>
</file>