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heme/theme4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7" r:id="rId3"/>
  </p:sldMasterIdLst>
  <p:notesMasterIdLst>
    <p:notesMasterId r:id="rId8"/>
  </p:notesMasterIdLst>
  <p:sldIdLst>
    <p:sldId id="257" r:id="rId4"/>
    <p:sldId id="256" r:id="rId5"/>
    <p:sldId id="259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BD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8" y="144"/>
      </p:cViewPr>
      <p:guideLst>
        <p:guide orient="horz" pos="21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sv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3.sv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4.jpeg"/><Relationship Id="rId5" Type="http://schemas.openxmlformats.org/officeDocument/2006/relationships/tags" Target="../tags/tag7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1.jpe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3.sv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3.sv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2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4.jpeg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9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1.jpe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5" Type="http://schemas.openxmlformats.org/officeDocument/2006/relationships/image" Target="../media/image3.svg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23.xml"/><Relationship Id="rId4" Type="http://schemas.openxmlformats.org/officeDocument/2006/relationships/tags" Target="../tags/tag32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27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image" Target="../media/image3.svg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image" Target="../media/image2.pn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image" Target="../media/image4.jpeg"/><Relationship Id="rId5" Type="http://schemas.openxmlformats.org/officeDocument/2006/relationships/tags" Target="../tags/tag33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57.xml"/><Relationship Id="rId7" Type="http://schemas.openxmlformats.org/officeDocument/2006/relationships/tags" Target="../tags/tag361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73.xml"/><Relationship Id="rId9" Type="http://schemas.openxmlformats.org/officeDocument/2006/relationships/tags" Target="../tags/tag37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9246" r="20423" b="984"/>
          <a:stretch>
            <a:fillRect/>
          </a:stretch>
        </p:blipFill>
        <p:spPr>
          <a:xfrm>
            <a:off x="5145270" y="-1"/>
            <a:ext cx="7046730" cy="6858000"/>
          </a:xfrm>
          <a:custGeom>
            <a:avLst/>
            <a:gdLst>
              <a:gd name="connsiteX0" fmla="*/ 4411509 w 7046730"/>
              <a:gd name="connsiteY0" fmla="*/ 0 h 6858000"/>
              <a:gd name="connsiteX1" fmla="*/ 7046730 w 7046730"/>
              <a:gd name="connsiteY1" fmla="*/ 0 h 6858000"/>
              <a:gd name="connsiteX2" fmla="*/ 7046730 w 7046730"/>
              <a:gd name="connsiteY2" fmla="*/ 6858000 h 6858000"/>
              <a:gd name="connsiteX3" fmla="*/ 0 w 7046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6730" h="6858000">
                <a:moveTo>
                  <a:pt x="4411509" y="0"/>
                </a:moveTo>
                <a:lnTo>
                  <a:pt x="7046730" y="0"/>
                </a:lnTo>
                <a:lnTo>
                  <a:pt x="7046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梯形 19"/>
          <p:cNvSpPr/>
          <p:nvPr>
            <p:custDataLst>
              <p:tags r:id="rId3"/>
            </p:custDataLst>
          </p:nvPr>
        </p:nvSpPr>
        <p:spPr>
          <a:xfrm rot="3625264">
            <a:off x="7183593" y="2137168"/>
            <a:ext cx="1154552" cy="383460"/>
          </a:xfrm>
          <a:prstGeom prst="trapezoid">
            <a:avLst>
              <a:gd name="adj" fmla="val 435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>
            <p:custDataLst>
              <p:tags r:id="rId4"/>
            </p:custDataLst>
          </p:nvPr>
        </p:nvSpPr>
        <p:spPr>
          <a:xfrm rot="10800000">
            <a:off x="6594816" y="-381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图形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67599" y="2995200"/>
            <a:ext cx="5460629" cy="1123200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60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67600" y="2372244"/>
            <a:ext cx="5460628" cy="583200"/>
          </a:xfrm>
        </p:spPr>
        <p:txBody>
          <a:bodyPr lIns="91440" tIns="45720" rIns="91440" bIns="4572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3200" b="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79162" y="4158954"/>
            <a:ext cx="2138082" cy="45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93946" y="4201453"/>
            <a:ext cx="1792129" cy="370800"/>
          </a:xfr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汇报人姓名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7750" r="39835" b="11080"/>
          <a:stretch>
            <a:fillRect/>
          </a:stretch>
        </p:blipFill>
        <p:spPr>
          <a:xfrm>
            <a:off x="5398421" y="3"/>
            <a:ext cx="6793580" cy="6857999"/>
          </a:xfrm>
          <a:custGeom>
            <a:avLst/>
            <a:gdLst>
              <a:gd name="connsiteX0" fmla="*/ 4188061 w 6793580"/>
              <a:gd name="connsiteY0" fmla="*/ 0 h 6857999"/>
              <a:gd name="connsiteX1" fmla="*/ 6793580 w 6793580"/>
              <a:gd name="connsiteY1" fmla="*/ 0 h 6857999"/>
              <a:gd name="connsiteX2" fmla="*/ 6793580 w 6793580"/>
              <a:gd name="connsiteY2" fmla="*/ 6857999 h 6857999"/>
              <a:gd name="connsiteX3" fmla="*/ 0 w 6793580"/>
              <a:gd name="connsiteY3" fmla="*/ 6857999 h 6857999"/>
              <a:gd name="connsiteX4" fmla="*/ 0 w 6793580"/>
              <a:gd name="connsiteY4" fmla="*/ 685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3580" h="6857999">
                <a:moveTo>
                  <a:pt x="4188061" y="0"/>
                </a:moveTo>
                <a:lnTo>
                  <a:pt x="6793580" y="0"/>
                </a:lnTo>
                <a:lnTo>
                  <a:pt x="6793580" y="6857999"/>
                </a:lnTo>
                <a:lnTo>
                  <a:pt x="0" y="6857999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" name="梯形 9"/>
          <p:cNvSpPr/>
          <p:nvPr>
            <p:custDataLst>
              <p:tags r:id="rId3"/>
            </p:custDataLst>
          </p:nvPr>
        </p:nvSpPr>
        <p:spPr>
          <a:xfrm rot="3625264">
            <a:off x="7181723" y="2140766"/>
            <a:ext cx="1158825" cy="383460"/>
          </a:xfrm>
          <a:prstGeom prst="trapezoid">
            <a:avLst>
              <a:gd name="adj" fmla="val 43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10800000">
            <a:off x="6598626" y="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96900" y="3088640"/>
            <a:ext cx="5092065" cy="89916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596900" y="4035425"/>
            <a:ext cx="5093335" cy="69342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69882" y="1035267"/>
            <a:ext cx="965771" cy="82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686300" cy="686625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425" y="-3809"/>
            <a:ext cx="12192000" cy="2669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3175" y="5029201"/>
            <a:ext cx="12192000" cy="18114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9246" r="20423" b="984"/>
          <a:stretch>
            <a:fillRect/>
          </a:stretch>
        </p:blipFill>
        <p:spPr>
          <a:xfrm>
            <a:off x="5145270" y="-1"/>
            <a:ext cx="7046730" cy="6858000"/>
          </a:xfrm>
          <a:custGeom>
            <a:avLst/>
            <a:gdLst>
              <a:gd name="connsiteX0" fmla="*/ 4411509 w 7046730"/>
              <a:gd name="connsiteY0" fmla="*/ 0 h 6858000"/>
              <a:gd name="connsiteX1" fmla="*/ 7046730 w 7046730"/>
              <a:gd name="connsiteY1" fmla="*/ 0 h 6858000"/>
              <a:gd name="connsiteX2" fmla="*/ 7046730 w 7046730"/>
              <a:gd name="connsiteY2" fmla="*/ 6858000 h 6858000"/>
              <a:gd name="connsiteX3" fmla="*/ 0 w 7046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6730" h="6858000">
                <a:moveTo>
                  <a:pt x="4411509" y="0"/>
                </a:moveTo>
                <a:lnTo>
                  <a:pt x="7046730" y="0"/>
                </a:lnTo>
                <a:lnTo>
                  <a:pt x="7046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梯形 19"/>
          <p:cNvSpPr/>
          <p:nvPr userDrawn="1">
            <p:custDataLst>
              <p:tags r:id="rId3"/>
            </p:custDataLst>
          </p:nvPr>
        </p:nvSpPr>
        <p:spPr>
          <a:xfrm rot="3625264">
            <a:off x="7183593" y="2137168"/>
            <a:ext cx="1154552" cy="383460"/>
          </a:xfrm>
          <a:prstGeom prst="trapezoid">
            <a:avLst>
              <a:gd name="adj" fmla="val 435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>
            <p:custDataLst>
              <p:tags r:id="rId4"/>
            </p:custDataLst>
          </p:nvPr>
        </p:nvSpPr>
        <p:spPr>
          <a:xfrm rot="10800000">
            <a:off x="6594816" y="-381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图形 2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67599" y="2995200"/>
            <a:ext cx="5460629" cy="1123200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60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67600" y="2372244"/>
            <a:ext cx="5460628" cy="583200"/>
          </a:xfrm>
        </p:spPr>
        <p:txBody>
          <a:bodyPr lIns="91440" tIns="45720" rIns="91440" bIns="4572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3200" b="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79162" y="4158954"/>
            <a:ext cx="2138082" cy="45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93946" y="4201453"/>
            <a:ext cx="1792129" cy="370800"/>
          </a:xfr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汇报人姓名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67653" y="1519200"/>
            <a:ext cx="6098400" cy="1940400"/>
          </a:xfrm>
        </p:spPr>
        <p:txBody>
          <a:bodyPr lIns="91440" tIns="45720" rIns="91440" bIns="45720" anchor="t" anchorCtr="0">
            <a:normAutofit/>
          </a:bodyPr>
          <a:lstStyle>
            <a:lvl1pPr>
              <a:defRPr sz="60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69200" y="3459600"/>
            <a:ext cx="2390400" cy="709200"/>
          </a:xfrm>
        </p:spPr>
        <p:txBody>
          <a:bodyPr lIns="91440" tIns="45720" rIns="91440" bIns="4572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0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6"/>
            </p:custDataLst>
          </p:nvPr>
        </p:nvSpPr>
        <p:spPr>
          <a:xfrm>
            <a:off x="9790001" y="4719484"/>
            <a:ext cx="2158251" cy="2138516"/>
          </a:xfrm>
          <a:custGeom>
            <a:avLst/>
            <a:gdLst>
              <a:gd name="connsiteX0" fmla="*/ 984783 w 2158251"/>
              <a:gd name="connsiteY0" fmla="*/ 0 h 2138516"/>
              <a:gd name="connsiteX1" fmla="*/ 2158251 w 2158251"/>
              <a:gd name="connsiteY1" fmla="*/ 0 h 2138516"/>
              <a:gd name="connsiteX2" fmla="*/ 1173468 w 2158251"/>
              <a:gd name="connsiteY2" fmla="*/ 2138516 h 2138516"/>
              <a:gd name="connsiteX3" fmla="*/ 0 w 2158251"/>
              <a:gd name="connsiteY3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251" h="2138516">
                <a:moveTo>
                  <a:pt x="984783" y="0"/>
                </a:moveTo>
                <a:lnTo>
                  <a:pt x="2158251" y="0"/>
                </a:lnTo>
                <a:lnTo>
                  <a:pt x="1173468" y="2138516"/>
                </a:lnTo>
                <a:lnTo>
                  <a:pt x="0" y="21385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 userDrawn="1">
            <p:custDataLst>
              <p:tags r:id="rId7"/>
            </p:custDataLst>
          </p:nvPr>
        </p:nvSpPr>
        <p:spPr>
          <a:xfrm>
            <a:off x="7698658" y="0"/>
            <a:ext cx="2450290" cy="2772697"/>
          </a:xfrm>
          <a:prstGeom prst="parallelogram">
            <a:avLst>
              <a:gd name="adj" fmla="val 52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>
            <p:custDataLst>
              <p:tags r:id="rId8"/>
            </p:custDataLst>
          </p:nvPr>
        </p:nvSpPr>
        <p:spPr>
          <a:xfrm>
            <a:off x="1188678" y="4334306"/>
            <a:ext cx="965771" cy="82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9"/>
            </p:custDataLst>
          </p:nvPr>
        </p:nvSpPr>
        <p:spPr>
          <a:xfrm rot="1568113">
            <a:off x="8033983" y="-655071"/>
            <a:ext cx="3613355" cy="8756543"/>
          </a:xfrm>
          <a:custGeom>
            <a:avLst/>
            <a:gdLst>
              <a:gd name="connsiteX0" fmla="*/ 2277573 w 3613355"/>
              <a:gd name="connsiteY0" fmla="*/ 0 h 8756543"/>
              <a:gd name="connsiteX1" fmla="*/ 3613355 w 3613355"/>
              <a:gd name="connsiteY1" fmla="*/ 2722435 h 8756543"/>
              <a:gd name="connsiteX2" fmla="*/ 3613355 w 3613355"/>
              <a:gd name="connsiteY2" fmla="*/ 6983624 h 8756543"/>
              <a:gd name="connsiteX3" fmla="*/ 0 w 3613355"/>
              <a:gd name="connsiteY3" fmla="*/ 8756543 h 8756543"/>
              <a:gd name="connsiteX4" fmla="*/ 0 w 3613355"/>
              <a:gd name="connsiteY4" fmla="*/ 1117508 h 87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55" h="8756543">
                <a:moveTo>
                  <a:pt x="2277573" y="0"/>
                </a:moveTo>
                <a:lnTo>
                  <a:pt x="3613355" y="2722435"/>
                </a:lnTo>
                <a:lnTo>
                  <a:pt x="3613355" y="6983624"/>
                </a:lnTo>
                <a:lnTo>
                  <a:pt x="0" y="8756543"/>
                </a:lnTo>
                <a:lnTo>
                  <a:pt x="0" y="1117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69200" y="4582800"/>
            <a:ext cx="3758400" cy="1663200"/>
          </a:xfrm>
        </p:spPr>
        <p:txBody>
          <a:bodyPr lIns="91440" tIns="45720" rIns="91440" bIns="4572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单击此处添加文本具体内容，简明扼要地阐述你的观点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 userDrawn="1">
            <p:custDataLst>
              <p:tags r:id="rId1"/>
            </p:custDataLst>
          </p:nvPr>
        </p:nvSpPr>
        <p:spPr>
          <a:xfrm>
            <a:off x="1662544" y="820759"/>
            <a:ext cx="8880764" cy="1759527"/>
          </a:xfrm>
          <a:prstGeom prst="parallelogram">
            <a:avLst>
              <a:gd name="adj" fmla="val 525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9707418" y="827178"/>
            <a:ext cx="2522683" cy="1759527"/>
          </a:xfrm>
          <a:custGeom>
            <a:avLst/>
            <a:gdLst>
              <a:gd name="connsiteX0" fmla="*/ 924790 w 2522683"/>
              <a:gd name="connsiteY0" fmla="*/ 0 h 1759527"/>
              <a:gd name="connsiteX1" fmla="*/ 2522683 w 2522683"/>
              <a:gd name="connsiteY1" fmla="*/ 0 h 1759527"/>
              <a:gd name="connsiteX2" fmla="*/ 2522683 w 2522683"/>
              <a:gd name="connsiteY2" fmla="*/ 1759527 h 1759527"/>
              <a:gd name="connsiteX3" fmla="*/ 0 w 2522683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683" h="1759527">
                <a:moveTo>
                  <a:pt x="924790" y="0"/>
                </a:moveTo>
                <a:lnTo>
                  <a:pt x="2522683" y="0"/>
                </a:lnTo>
                <a:lnTo>
                  <a:pt x="2522683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-38099" y="826076"/>
            <a:ext cx="2536535" cy="1759527"/>
          </a:xfrm>
          <a:custGeom>
            <a:avLst/>
            <a:gdLst>
              <a:gd name="connsiteX0" fmla="*/ 0 w 2536535"/>
              <a:gd name="connsiteY0" fmla="*/ 0 h 1759527"/>
              <a:gd name="connsiteX1" fmla="*/ 2536535 w 2536535"/>
              <a:gd name="connsiteY1" fmla="*/ 0 h 1759527"/>
              <a:gd name="connsiteX2" fmla="*/ 1611745 w 2536535"/>
              <a:gd name="connsiteY2" fmla="*/ 1759527 h 1759527"/>
              <a:gd name="connsiteX3" fmla="*/ 0 w 2536535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535" h="1759527">
                <a:moveTo>
                  <a:pt x="0" y="0"/>
                </a:moveTo>
                <a:lnTo>
                  <a:pt x="2536535" y="0"/>
                </a:lnTo>
                <a:lnTo>
                  <a:pt x="1611745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67653" y="1519200"/>
            <a:ext cx="6098400" cy="1940400"/>
          </a:xfrm>
        </p:spPr>
        <p:txBody>
          <a:bodyPr lIns="91440" tIns="45720" rIns="91440" bIns="45720" anchor="t" anchorCtr="0">
            <a:normAutofit/>
          </a:bodyPr>
          <a:lstStyle>
            <a:lvl1pPr>
              <a:defRPr sz="60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69200" y="3459600"/>
            <a:ext cx="2390400" cy="709200"/>
          </a:xfrm>
        </p:spPr>
        <p:txBody>
          <a:bodyPr lIns="91440" tIns="45720" rIns="91440" bIns="4572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0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>
            <a:off x="9790001" y="4719484"/>
            <a:ext cx="2158251" cy="2138516"/>
          </a:xfrm>
          <a:custGeom>
            <a:avLst/>
            <a:gdLst>
              <a:gd name="connsiteX0" fmla="*/ 984783 w 2158251"/>
              <a:gd name="connsiteY0" fmla="*/ 0 h 2138516"/>
              <a:gd name="connsiteX1" fmla="*/ 2158251 w 2158251"/>
              <a:gd name="connsiteY1" fmla="*/ 0 h 2138516"/>
              <a:gd name="connsiteX2" fmla="*/ 1173468 w 2158251"/>
              <a:gd name="connsiteY2" fmla="*/ 2138516 h 2138516"/>
              <a:gd name="connsiteX3" fmla="*/ 0 w 2158251"/>
              <a:gd name="connsiteY3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251" h="2138516">
                <a:moveTo>
                  <a:pt x="984783" y="0"/>
                </a:moveTo>
                <a:lnTo>
                  <a:pt x="2158251" y="0"/>
                </a:lnTo>
                <a:lnTo>
                  <a:pt x="1173468" y="2138516"/>
                </a:lnTo>
                <a:lnTo>
                  <a:pt x="0" y="21385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7"/>
            </p:custDataLst>
          </p:nvPr>
        </p:nvSpPr>
        <p:spPr>
          <a:xfrm>
            <a:off x="7698658" y="0"/>
            <a:ext cx="2450290" cy="2772697"/>
          </a:xfrm>
          <a:prstGeom prst="parallelogram">
            <a:avLst>
              <a:gd name="adj" fmla="val 52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188678" y="4334306"/>
            <a:ext cx="965771" cy="82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 rot="1568113">
            <a:off x="8033983" y="-655071"/>
            <a:ext cx="3613355" cy="8756543"/>
          </a:xfrm>
          <a:custGeom>
            <a:avLst/>
            <a:gdLst>
              <a:gd name="connsiteX0" fmla="*/ 2277573 w 3613355"/>
              <a:gd name="connsiteY0" fmla="*/ 0 h 8756543"/>
              <a:gd name="connsiteX1" fmla="*/ 3613355 w 3613355"/>
              <a:gd name="connsiteY1" fmla="*/ 2722435 h 8756543"/>
              <a:gd name="connsiteX2" fmla="*/ 3613355 w 3613355"/>
              <a:gd name="connsiteY2" fmla="*/ 6983624 h 8756543"/>
              <a:gd name="connsiteX3" fmla="*/ 0 w 3613355"/>
              <a:gd name="connsiteY3" fmla="*/ 8756543 h 8756543"/>
              <a:gd name="connsiteX4" fmla="*/ 0 w 3613355"/>
              <a:gd name="connsiteY4" fmla="*/ 1117508 h 87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55" h="8756543">
                <a:moveTo>
                  <a:pt x="2277573" y="0"/>
                </a:moveTo>
                <a:lnTo>
                  <a:pt x="3613355" y="2722435"/>
                </a:lnTo>
                <a:lnTo>
                  <a:pt x="3613355" y="6983624"/>
                </a:lnTo>
                <a:lnTo>
                  <a:pt x="0" y="8756543"/>
                </a:lnTo>
                <a:lnTo>
                  <a:pt x="0" y="1117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69200" y="4582800"/>
            <a:ext cx="3758400" cy="1663200"/>
          </a:xfrm>
        </p:spPr>
        <p:txBody>
          <a:bodyPr lIns="91440" tIns="45720" rIns="91440" bIns="4572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单击此处添加文本具体内容，简明扼要地阐述你的观点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7750" r="39835" b="11080"/>
          <a:stretch>
            <a:fillRect/>
          </a:stretch>
        </p:blipFill>
        <p:spPr>
          <a:xfrm>
            <a:off x="5398421" y="3"/>
            <a:ext cx="6793580" cy="6857999"/>
          </a:xfrm>
          <a:custGeom>
            <a:avLst/>
            <a:gdLst>
              <a:gd name="connsiteX0" fmla="*/ 4188061 w 6793580"/>
              <a:gd name="connsiteY0" fmla="*/ 0 h 6857999"/>
              <a:gd name="connsiteX1" fmla="*/ 6793580 w 6793580"/>
              <a:gd name="connsiteY1" fmla="*/ 0 h 6857999"/>
              <a:gd name="connsiteX2" fmla="*/ 6793580 w 6793580"/>
              <a:gd name="connsiteY2" fmla="*/ 6857999 h 6857999"/>
              <a:gd name="connsiteX3" fmla="*/ 0 w 6793580"/>
              <a:gd name="connsiteY3" fmla="*/ 6857999 h 6857999"/>
              <a:gd name="connsiteX4" fmla="*/ 0 w 6793580"/>
              <a:gd name="connsiteY4" fmla="*/ 685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3580" h="6857999">
                <a:moveTo>
                  <a:pt x="4188061" y="0"/>
                </a:moveTo>
                <a:lnTo>
                  <a:pt x="6793580" y="0"/>
                </a:lnTo>
                <a:lnTo>
                  <a:pt x="6793580" y="6857999"/>
                </a:lnTo>
                <a:lnTo>
                  <a:pt x="0" y="6857999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" name="梯形 9"/>
          <p:cNvSpPr/>
          <p:nvPr userDrawn="1">
            <p:custDataLst>
              <p:tags r:id="rId3"/>
            </p:custDataLst>
          </p:nvPr>
        </p:nvSpPr>
        <p:spPr>
          <a:xfrm rot="3625264">
            <a:off x="7181723" y="2140766"/>
            <a:ext cx="1158825" cy="383460"/>
          </a:xfrm>
          <a:prstGeom prst="trapezoid">
            <a:avLst>
              <a:gd name="adj" fmla="val 43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12" name="等腰三角形 11"/>
          <p:cNvSpPr/>
          <p:nvPr userDrawn="1">
            <p:custDataLst>
              <p:tags r:id="rId5"/>
            </p:custDataLst>
          </p:nvPr>
        </p:nvSpPr>
        <p:spPr>
          <a:xfrm rot="10800000">
            <a:off x="6598626" y="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96900" y="3088640"/>
            <a:ext cx="5092065" cy="89916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596900" y="4035425"/>
            <a:ext cx="5093335" cy="69342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669882" y="1035267"/>
            <a:ext cx="965771" cy="82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686300" cy="686625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425" y="-3809"/>
            <a:ext cx="12192000" cy="2669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-3175" y="5029201"/>
            <a:ext cx="12192000" cy="18114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9246" r="20423" b="984"/>
          <a:stretch>
            <a:fillRect/>
          </a:stretch>
        </p:blipFill>
        <p:spPr>
          <a:xfrm>
            <a:off x="5145270" y="-1"/>
            <a:ext cx="7046730" cy="6858000"/>
          </a:xfrm>
          <a:custGeom>
            <a:avLst/>
            <a:gdLst>
              <a:gd name="connsiteX0" fmla="*/ 4411509 w 7046730"/>
              <a:gd name="connsiteY0" fmla="*/ 0 h 6858000"/>
              <a:gd name="connsiteX1" fmla="*/ 7046730 w 7046730"/>
              <a:gd name="connsiteY1" fmla="*/ 0 h 6858000"/>
              <a:gd name="connsiteX2" fmla="*/ 7046730 w 7046730"/>
              <a:gd name="connsiteY2" fmla="*/ 6858000 h 6858000"/>
              <a:gd name="connsiteX3" fmla="*/ 0 w 7046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6730" h="6858000">
                <a:moveTo>
                  <a:pt x="4411509" y="0"/>
                </a:moveTo>
                <a:lnTo>
                  <a:pt x="7046730" y="0"/>
                </a:lnTo>
                <a:lnTo>
                  <a:pt x="7046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梯形 19"/>
          <p:cNvSpPr/>
          <p:nvPr userDrawn="1">
            <p:custDataLst>
              <p:tags r:id="rId3"/>
            </p:custDataLst>
          </p:nvPr>
        </p:nvSpPr>
        <p:spPr>
          <a:xfrm rot="3625264">
            <a:off x="7183593" y="2137168"/>
            <a:ext cx="1154552" cy="383460"/>
          </a:xfrm>
          <a:prstGeom prst="trapezoid">
            <a:avLst>
              <a:gd name="adj" fmla="val 435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>
            <p:custDataLst>
              <p:tags r:id="rId4"/>
            </p:custDataLst>
          </p:nvPr>
        </p:nvSpPr>
        <p:spPr>
          <a:xfrm rot="10800000">
            <a:off x="6594816" y="-381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2" name="图形 2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67599" y="2995200"/>
            <a:ext cx="5460629" cy="1123200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60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67600" y="2372244"/>
            <a:ext cx="5460628" cy="583200"/>
          </a:xfrm>
        </p:spPr>
        <p:txBody>
          <a:bodyPr lIns="91440" tIns="45720" rIns="91440" bIns="4572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3200" b="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79162" y="4158954"/>
            <a:ext cx="2138082" cy="45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93946" y="4201453"/>
            <a:ext cx="1792129" cy="370800"/>
          </a:xfr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汇报人姓名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67653" y="1519200"/>
            <a:ext cx="6098400" cy="1940400"/>
          </a:xfrm>
        </p:spPr>
        <p:txBody>
          <a:bodyPr lIns="91440" tIns="45720" rIns="91440" bIns="45720" anchor="t" anchorCtr="0">
            <a:normAutofit/>
          </a:bodyPr>
          <a:lstStyle>
            <a:lvl1pPr>
              <a:defRPr sz="60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69200" y="3459600"/>
            <a:ext cx="2390400" cy="709200"/>
          </a:xfrm>
        </p:spPr>
        <p:txBody>
          <a:bodyPr lIns="91440" tIns="45720" rIns="91440" bIns="4572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0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6"/>
            </p:custDataLst>
          </p:nvPr>
        </p:nvSpPr>
        <p:spPr>
          <a:xfrm>
            <a:off x="9790001" y="4719484"/>
            <a:ext cx="2158251" cy="2138516"/>
          </a:xfrm>
          <a:custGeom>
            <a:avLst/>
            <a:gdLst>
              <a:gd name="connsiteX0" fmla="*/ 984783 w 2158251"/>
              <a:gd name="connsiteY0" fmla="*/ 0 h 2138516"/>
              <a:gd name="connsiteX1" fmla="*/ 2158251 w 2158251"/>
              <a:gd name="connsiteY1" fmla="*/ 0 h 2138516"/>
              <a:gd name="connsiteX2" fmla="*/ 1173468 w 2158251"/>
              <a:gd name="connsiteY2" fmla="*/ 2138516 h 2138516"/>
              <a:gd name="connsiteX3" fmla="*/ 0 w 2158251"/>
              <a:gd name="connsiteY3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251" h="2138516">
                <a:moveTo>
                  <a:pt x="984783" y="0"/>
                </a:moveTo>
                <a:lnTo>
                  <a:pt x="2158251" y="0"/>
                </a:lnTo>
                <a:lnTo>
                  <a:pt x="1173468" y="2138516"/>
                </a:lnTo>
                <a:lnTo>
                  <a:pt x="0" y="21385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 userDrawn="1">
            <p:custDataLst>
              <p:tags r:id="rId7"/>
            </p:custDataLst>
          </p:nvPr>
        </p:nvSpPr>
        <p:spPr>
          <a:xfrm>
            <a:off x="7698658" y="0"/>
            <a:ext cx="2450290" cy="2772697"/>
          </a:xfrm>
          <a:prstGeom prst="parallelogram">
            <a:avLst>
              <a:gd name="adj" fmla="val 52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>
            <p:custDataLst>
              <p:tags r:id="rId8"/>
            </p:custDataLst>
          </p:nvPr>
        </p:nvSpPr>
        <p:spPr>
          <a:xfrm>
            <a:off x="1188678" y="4334306"/>
            <a:ext cx="965771" cy="82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9"/>
            </p:custDataLst>
          </p:nvPr>
        </p:nvSpPr>
        <p:spPr>
          <a:xfrm rot="1568113">
            <a:off x="8033983" y="-655071"/>
            <a:ext cx="3613355" cy="8756543"/>
          </a:xfrm>
          <a:custGeom>
            <a:avLst/>
            <a:gdLst>
              <a:gd name="connsiteX0" fmla="*/ 2277573 w 3613355"/>
              <a:gd name="connsiteY0" fmla="*/ 0 h 8756543"/>
              <a:gd name="connsiteX1" fmla="*/ 3613355 w 3613355"/>
              <a:gd name="connsiteY1" fmla="*/ 2722435 h 8756543"/>
              <a:gd name="connsiteX2" fmla="*/ 3613355 w 3613355"/>
              <a:gd name="connsiteY2" fmla="*/ 6983624 h 8756543"/>
              <a:gd name="connsiteX3" fmla="*/ 0 w 3613355"/>
              <a:gd name="connsiteY3" fmla="*/ 8756543 h 8756543"/>
              <a:gd name="connsiteX4" fmla="*/ 0 w 3613355"/>
              <a:gd name="connsiteY4" fmla="*/ 1117508 h 87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55" h="8756543">
                <a:moveTo>
                  <a:pt x="2277573" y="0"/>
                </a:moveTo>
                <a:lnTo>
                  <a:pt x="3613355" y="2722435"/>
                </a:lnTo>
                <a:lnTo>
                  <a:pt x="3613355" y="6983624"/>
                </a:lnTo>
                <a:lnTo>
                  <a:pt x="0" y="8756543"/>
                </a:lnTo>
                <a:lnTo>
                  <a:pt x="0" y="1117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69200" y="4582800"/>
            <a:ext cx="3758400" cy="1663200"/>
          </a:xfrm>
        </p:spPr>
        <p:txBody>
          <a:bodyPr lIns="91440" tIns="45720" rIns="91440" bIns="4572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单击此处添加文本具体内容，简明扼要地阐述你的观点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 userDrawn="1">
            <p:custDataLst>
              <p:tags r:id="rId1"/>
            </p:custDataLst>
          </p:nvPr>
        </p:nvSpPr>
        <p:spPr>
          <a:xfrm>
            <a:off x="1662544" y="820759"/>
            <a:ext cx="8880764" cy="1759527"/>
          </a:xfrm>
          <a:prstGeom prst="parallelogram">
            <a:avLst>
              <a:gd name="adj" fmla="val 525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9707418" y="827178"/>
            <a:ext cx="2522683" cy="1759527"/>
          </a:xfrm>
          <a:custGeom>
            <a:avLst/>
            <a:gdLst>
              <a:gd name="connsiteX0" fmla="*/ 924790 w 2522683"/>
              <a:gd name="connsiteY0" fmla="*/ 0 h 1759527"/>
              <a:gd name="connsiteX1" fmla="*/ 2522683 w 2522683"/>
              <a:gd name="connsiteY1" fmla="*/ 0 h 1759527"/>
              <a:gd name="connsiteX2" fmla="*/ 2522683 w 2522683"/>
              <a:gd name="connsiteY2" fmla="*/ 1759527 h 1759527"/>
              <a:gd name="connsiteX3" fmla="*/ 0 w 2522683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683" h="1759527">
                <a:moveTo>
                  <a:pt x="924790" y="0"/>
                </a:moveTo>
                <a:lnTo>
                  <a:pt x="2522683" y="0"/>
                </a:lnTo>
                <a:lnTo>
                  <a:pt x="2522683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-38099" y="826076"/>
            <a:ext cx="2536535" cy="1759527"/>
          </a:xfrm>
          <a:custGeom>
            <a:avLst/>
            <a:gdLst>
              <a:gd name="connsiteX0" fmla="*/ 0 w 2536535"/>
              <a:gd name="connsiteY0" fmla="*/ 0 h 1759527"/>
              <a:gd name="connsiteX1" fmla="*/ 2536535 w 2536535"/>
              <a:gd name="connsiteY1" fmla="*/ 0 h 1759527"/>
              <a:gd name="connsiteX2" fmla="*/ 1611745 w 2536535"/>
              <a:gd name="connsiteY2" fmla="*/ 1759527 h 1759527"/>
              <a:gd name="connsiteX3" fmla="*/ 0 w 2536535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535" h="1759527">
                <a:moveTo>
                  <a:pt x="0" y="0"/>
                </a:moveTo>
                <a:lnTo>
                  <a:pt x="2536535" y="0"/>
                </a:lnTo>
                <a:lnTo>
                  <a:pt x="1611745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7750" r="39835" b="11080"/>
          <a:stretch>
            <a:fillRect/>
          </a:stretch>
        </p:blipFill>
        <p:spPr>
          <a:xfrm>
            <a:off x="5398421" y="3"/>
            <a:ext cx="6793580" cy="6857999"/>
          </a:xfrm>
          <a:custGeom>
            <a:avLst/>
            <a:gdLst>
              <a:gd name="connsiteX0" fmla="*/ 4188061 w 6793580"/>
              <a:gd name="connsiteY0" fmla="*/ 0 h 6857999"/>
              <a:gd name="connsiteX1" fmla="*/ 6793580 w 6793580"/>
              <a:gd name="connsiteY1" fmla="*/ 0 h 6857999"/>
              <a:gd name="connsiteX2" fmla="*/ 6793580 w 6793580"/>
              <a:gd name="connsiteY2" fmla="*/ 6857999 h 6857999"/>
              <a:gd name="connsiteX3" fmla="*/ 0 w 6793580"/>
              <a:gd name="connsiteY3" fmla="*/ 6857999 h 6857999"/>
              <a:gd name="connsiteX4" fmla="*/ 0 w 6793580"/>
              <a:gd name="connsiteY4" fmla="*/ 685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3580" h="6857999">
                <a:moveTo>
                  <a:pt x="4188061" y="0"/>
                </a:moveTo>
                <a:lnTo>
                  <a:pt x="6793580" y="0"/>
                </a:lnTo>
                <a:lnTo>
                  <a:pt x="6793580" y="6857999"/>
                </a:lnTo>
                <a:lnTo>
                  <a:pt x="0" y="6857999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" name="梯形 9"/>
          <p:cNvSpPr/>
          <p:nvPr userDrawn="1">
            <p:custDataLst>
              <p:tags r:id="rId3"/>
            </p:custDataLst>
          </p:nvPr>
        </p:nvSpPr>
        <p:spPr>
          <a:xfrm rot="3625264">
            <a:off x="7181723" y="2140766"/>
            <a:ext cx="1158825" cy="383460"/>
          </a:xfrm>
          <a:prstGeom prst="trapezoid">
            <a:avLst>
              <a:gd name="adj" fmla="val 43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12" name="等腰三角形 11"/>
          <p:cNvSpPr/>
          <p:nvPr userDrawn="1">
            <p:custDataLst>
              <p:tags r:id="rId5"/>
            </p:custDataLst>
          </p:nvPr>
        </p:nvSpPr>
        <p:spPr>
          <a:xfrm rot="10800000">
            <a:off x="6598626" y="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96900" y="3088640"/>
            <a:ext cx="5092065" cy="89916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596900" y="4035425"/>
            <a:ext cx="5093335" cy="69342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669882" y="1035267"/>
            <a:ext cx="965771" cy="82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686300" cy="686625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425" y="-3809"/>
            <a:ext cx="12192000" cy="2669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-3175" y="5029201"/>
            <a:ext cx="12192000" cy="18114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>
            <p:custDataLst>
              <p:tags r:id="rId1"/>
            </p:custDataLst>
          </p:nvPr>
        </p:nvSpPr>
        <p:spPr>
          <a:xfrm>
            <a:off x="1662544" y="820759"/>
            <a:ext cx="8880764" cy="1759527"/>
          </a:xfrm>
          <a:prstGeom prst="parallelogram">
            <a:avLst>
              <a:gd name="adj" fmla="val 525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9707418" y="827178"/>
            <a:ext cx="2522683" cy="1759527"/>
          </a:xfrm>
          <a:custGeom>
            <a:avLst/>
            <a:gdLst>
              <a:gd name="connsiteX0" fmla="*/ 924790 w 2522683"/>
              <a:gd name="connsiteY0" fmla="*/ 0 h 1759527"/>
              <a:gd name="connsiteX1" fmla="*/ 2522683 w 2522683"/>
              <a:gd name="connsiteY1" fmla="*/ 0 h 1759527"/>
              <a:gd name="connsiteX2" fmla="*/ 2522683 w 2522683"/>
              <a:gd name="connsiteY2" fmla="*/ 1759527 h 1759527"/>
              <a:gd name="connsiteX3" fmla="*/ 0 w 2522683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683" h="1759527">
                <a:moveTo>
                  <a:pt x="924790" y="0"/>
                </a:moveTo>
                <a:lnTo>
                  <a:pt x="2522683" y="0"/>
                </a:lnTo>
                <a:lnTo>
                  <a:pt x="2522683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-38099" y="826076"/>
            <a:ext cx="2536535" cy="1759527"/>
          </a:xfrm>
          <a:custGeom>
            <a:avLst/>
            <a:gdLst>
              <a:gd name="connsiteX0" fmla="*/ 0 w 2536535"/>
              <a:gd name="connsiteY0" fmla="*/ 0 h 1759527"/>
              <a:gd name="connsiteX1" fmla="*/ 2536535 w 2536535"/>
              <a:gd name="connsiteY1" fmla="*/ 0 h 1759527"/>
              <a:gd name="connsiteX2" fmla="*/ 1611745 w 2536535"/>
              <a:gd name="connsiteY2" fmla="*/ 1759527 h 1759527"/>
              <a:gd name="connsiteX3" fmla="*/ 0 w 2536535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535" h="1759527">
                <a:moveTo>
                  <a:pt x="0" y="0"/>
                </a:moveTo>
                <a:lnTo>
                  <a:pt x="2536535" y="0"/>
                </a:lnTo>
                <a:lnTo>
                  <a:pt x="1611745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3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ags" Target="../tags/tag13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12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3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32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2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tags" Target="../tags/tag2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tags" Target="../tags/tag2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ags" Target="../tags/tag2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tags" Target="../tags/tag260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tags" Target="../tags/tag2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87.xml"/><Relationship Id="rId7" Type="http://schemas.openxmlformats.org/officeDocument/2006/relationships/image" Target="../media/image5.png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88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391.xml"/><Relationship Id="rId7" Type="http://schemas.openxmlformats.org/officeDocument/2006/relationships/image" Target="../media/image8.JPG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96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398.xml"/><Relationship Id="rId10" Type="http://schemas.openxmlformats.org/officeDocument/2006/relationships/image" Target="../media/image14.png"/><Relationship Id="rId4" Type="http://schemas.openxmlformats.org/officeDocument/2006/relationships/tags" Target="../tags/tag397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01.xml"/><Relationship Id="rId7" Type="http://schemas.openxmlformats.org/officeDocument/2006/relationships/image" Target="../media/image6.png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67410" y="3277870"/>
            <a:ext cx="5460365" cy="534670"/>
          </a:xfrm>
        </p:spPr>
        <p:txBody>
          <a:bodyPr>
            <a:noAutofit/>
          </a:bodyPr>
          <a:lstStyle/>
          <a:p>
            <a:r>
              <a:rPr lang="zh-CN" altLang="en-US" sz="2800" b="0"/>
              <a:t>实习生工作阶段性总结汇报</a:t>
            </a:r>
          </a:p>
        </p:txBody>
      </p:sp>
      <p:sp>
        <p:nvSpPr>
          <p:cNvPr id="31" name="副标题 30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68235" y="2570364"/>
            <a:ext cx="5460628" cy="583200"/>
          </a:xfrm>
        </p:spPr>
        <p:txBody>
          <a:bodyPr/>
          <a:lstStyle/>
          <a:p>
            <a:r>
              <a:rPr lang="zh-CN" altLang="en-US" sz="2400" b="1"/>
              <a:t>清华</a:t>
            </a:r>
            <a:r>
              <a:rPr lang="en-US" altLang="zh-CN" sz="2400" b="1"/>
              <a:t>-</a:t>
            </a:r>
            <a:r>
              <a:rPr lang="zh-CN" altLang="en-US" sz="2400" b="1"/>
              <a:t>讯飞联合研究中心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263015" y="4201160"/>
            <a:ext cx="1600835" cy="370840"/>
          </a:xfrm>
        </p:spPr>
        <p:txBody>
          <a:bodyPr/>
          <a:lstStyle/>
          <a:p>
            <a:r>
              <a:rPr lang="en-US" altLang="zh-CN"/>
              <a:t>2021.07.30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5090" y="58420"/>
            <a:ext cx="5182870" cy="1203960"/>
            <a:chOff x="1367" y="2275"/>
            <a:chExt cx="8162" cy="1896"/>
          </a:xfrm>
        </p:grpSpPr>
        <p:pic>
          <p:nvPicPr>
            <p:cNvPr id="3" name="图片 2" descr="清华大学带色log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7" y="2703"/>
              <a:ext cx="2492" cy="1039"/>
            </a:xfrm>
            <a:prstGeom prst="rect">
              <a:avLst/>
            </a:prstGeom>
          </p:spPr>
        </p:pic>
        <p:pic>
          <p:nvPicPr>
            <p:cNvPr id="4" name="图片 3" descr="标识横版组合(纯黑）"/>
            <p:cNvPicPr>
              <a:picLocks noChangeAspect="1"/>
            </p:cNvPicPr>
            <p:nvPr/>
          </p:nvPicPr>
          <p:blipFill>
            <a:blip r:embed="rId8">
              <a:alphaModFix amt="58000"/>
            </a:blip>
            <a:stretch>
              <a:fillRect/>
            </a:stretch>
          </p:blipFill>
          <p:spPr>
            <a:xfrm>
              <a:off x="3641" y="2275"/>
              <a:ext cx="3380" cy="1896"/>
            </a:xfrm>
            <a:prstGeom prst="rect">
              <a:avLst/>
            </a:prstGeom>
          </p:spPr>
        </p:pic>
        <p:pic>
          <p:nvPicPr>
            <p:cNvPr id="5" name="图片 4" descr="公司logo_画板 1"/>
            <p:cNvPicPr>
              <a:picLocks noChangeAspect="1"/>
            </p:cNvPicPr>
            <p:nvPr/>
          </p:nvPicPr>
          <p:blipFill>
            <a:blip r:embed="rId9">
              <a:alphaModFix amt="85000"/>
            </a:blip>
            <a:stretch>
              <a:fillRect/>
            </a:stretch>
          </p:blipFill>
          <p:spPr>
            <a:xfrm>
              <a:off x="7021" y="2866"/>
              <a:ext cx="2509" cy="71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110" y="608644"/>
            <a:ext cx="722900" cy="189563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rgbClr val="0B3BD3"/>
          </a:solidFill>
          <a:ln>
            <a:noFill/>
          </a:ln>
        </p:spPr>
        <p:style>
          <a:lnRef idx="2">
            <a:srgbClr val="FFE463">
              <a:shade val="50000"/>
            </a:srgbClr>
          </a:lnRef>
          <a:fillRef idx="1">
            <a:srgbClr val="FFE463"/>
          </a:fillRef>
          <a:effectRef idx="0">
            <a:srgbClr val="FFE463"/>
          </a:effectRef>
          <a:fontRef idx="minor">
            <a:srgbClr val="FFFFFF"/>
          </a:fontRef>
        </p:style>
        <p:txBody>
          <a:bodyPr rtlCol="0" anchor="ctr"/>
          <a:lstStyle/>
          <a:p>
            <a:pPr algn="ctr" defTabSz="456565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140" y="784943"/>
            <a:ext cx="736735" cy="635116"/>
          </a:xfrm>
          <a:prstGeom prst="triangle">
            <a:avLst/>
          </a:prstGeom>
          <a:solidFill>
            <a:srgbClr val="0B3BD3"/>
          </a:solidFill>
          <a:ln>
            <a:noFill/>
          </a:ln>
        </p:spPr>
        <p:style>
          <a:lnRef idx="2">
            <a:srgbClr val="FFE463">
              <a:shade val="50000"/>
            </a:srgbClr>
          </a:lnRef>
          <a:fillRef idx="1">
            <a:srgbClr val="FFE463"/>
          </a:fillRef>
          <a:effectRef idx="0">
            <a:srgbClr val="FFE463"/>
          </a:effectRef>
          <a:fontRef idx="minor">
            <a:srgbClr val="FFFFFF"/>
          </a:fontRef>
        </p:style>
        <p:txBody>
          <a:bodyPr rtlCol="0" anchor="ctr"/>
          <a:lstStyle/>
          <a:p>
            <a:pPr algn="ctr" defTabSz="456565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83195" y="241301"/>
            <a:ext cx="5484345" cy="721879"/>
          </a:xfrm>
          <a:prstGeom prst="rect">
            <a:avLst/>
          </a:prstGeom>
          <a:noFill/>
        </p:spPr>
        <p:txBody>
          <a:bodyPr wrap="square" lIns="90000" tIns="0" rIns="90000" bIns="0" rtlCol="0" anchor="b" anchorCtr="0">
            <a:normAutofit/>
          </a:bodyPr>
          <a:lstStyle/>
          <a:p>
            <a:pPr marL="0" indent="0" algn="l" defTabSz="4565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>
                <a:latin typeface="Arial" panose="020B0604020202020204" pitchFamily="34" charset="0"/>
                <a:ea typeface="+mn-ea"/>
                <a:cs typeface="+mn-ea"/>
              </a:rPr>
              <a:t>实习生工作阶段性总结汇报</a:t>
            </a: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883195" y="1016000"/>
            <a:ext cx="5484345" cy="501533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rmAutofit/>
          </a:bodyPr>
          <a:lstStyle/>
          <a:p>
            <a:pPr marL="0" indent="0" algn="l" defTabSz="4565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>
                <a:solidFill>
                  <a:srgbClr val="000000">
                    <a:lumMod val="50000"/>
                    <a:lumOff val="50000"/>
                  </a:srgbClr>
                </a:solidFill>
              </a:rPr>
              <a:t>清华-讯飞联合研究中心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3285" y="1787525"/>
            <a:ext cx="4812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自我简介：陈宇皓，浙江杭州人，</a:t>
            </a:r>
            <a:r>
              <a:rPr lang="en-CA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岁，滑铁卢大学（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University of Waterloo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）数学院（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Faculty of Mathematics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）计算机科学系（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Computer Science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）本科在读，目前是惠及智医的一名实习软件工程师。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285" y="3858105"/>
            <a:ext cx="4812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工作汇报：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在周梦强老师团队：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分析并处理长治地方各医院的病例数据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查找异常病例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应用相应算法（孤立森林和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t-SNE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）从而产生训练集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E51D4-1BBF-481E-9D34-EE95AE9B5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89" y="734133"/>
            <a:ext cx="2171471" cy="3154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894FE8-FE8B-487C-ADF5-E0974EBC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0" y="3858105"/>
            <a:ext cx="423672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70F218-A458-40ED-9D52-B47EA00B8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2" r="11017"/>
          <a:stretch/>
        </p:blipFill>
        <p:spPr bwMode="auto">
          <a:xfrm>
            <a:off x="6261317" y="881535"/>
            <a:ext cx="2171472" cy="29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110" y="608644"/>
            <a:ext cx="722900" cy="189563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rgbClr val="0B3BD3"/>
          </a:solidFill>
          <a:ln>
            <a:noFill/>
          </a:ln>
        </p:spPr>
        <p:style>
          <a:lnRef idx="2">
            <a:srgbClr val="FFE463">
              <a:shade val="50000"/>
            </a:srgbClr>
          </a:lnRef>
          <a:fillRef idx="1">
            <a:srgbClr val="FFE463"/>
          </a:fillRef>
          <a:effectRef idx="0">
            <a:srgbClr val="FFE463"/>
          </a:effectRef>
          <a:fontRef idx="minor">
            <a:srgbClr val="FFFFFF"/>
          </a:fontRef>
        </p:style>
        <p:txBody>
          <a:bodyPr rtlCol="0" anchor="ctr"/>
          <a:lstStyle/>
          <a:p>
            <a:pPr algn="ctr" defTabSz="456565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140" y="784943"/>
            <a:ext cx="736735" cy="635116"/>
          </a:xfrm>
          <a:prstGeom prst="triangle">
            <a:avLst/>
          </a:prstGeom>
          <a:solidFill>
            <a:srgbClr val="0B3BD3"/>
          </a:solidFill>
          <a:ln>
            <a:noFill/>
          </a:ln>
        </p:spPr>
        <p:style>
          <a:lnRef idx="2">
            <a:srgbClr val="FFE463">
              <a:shade val="50000"/>
            </a:srgbClr>
          </a:lnRef>
          <a:fillRef idx="1">
            <a:srgbClr val="FFE463"/>
          </a:fillRef>
          <a:effectRef idx="0">
            <a:srgbClr val="FFE463"/>
          </a:effectRef>
          <a:fontRef idx="minor">
            <a:srgbClr val="FFFFFF"/>
          </a:fontRef>
        </p:style>
        <p:txBody>
          <a:bodyPr rtlCol="0" anchor="ctr"/>
          <a:lstStyle/>
          <a:p>
            <a:pPr algn="ctr" defTabSz="456565">
              <a:lnSpc>
                <a:spcPct val="130000"/>
              </a:lnSpc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83195" y="241301"/>
            <a:ext cx="5484345" cy="721879"/>
          </a:xfrm>
          <a:prstGeom prst="rect">
            <a:avLst/>
          </a:prstGeom>
          <a:noFill/>
        </p:spPr>
        <p:txBody>
          <a:bodyPr wrap="square" lIns="90000" tIns="0" rIns="90000" bIns="0" rtlCol="0" anchor="b" anchorCtr="0">
            <a:normAutofit/>
          </a:bodyPr>
          <a:lstStyle/>
          <a:p>
            <a:pPr marL="0" indent="0" algn="l" defTabSz="4565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>
                <a:latin typeface="Arial" panose="020B0604020202020204" pitchFamily="34" charset="0"/>
                <a:ea typeface="+mn-ea"/>
                <a:cs typeface="+mn-ea"/>
              </a:rPr>
              <a:t>实习生工作阶段性总结汇报</a:t>
            </a: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883195" y="1016000"/>
            <a:ext cx="5484345" cy="501533"/>
          </a:xfrm>
          <a:prstGeom prst="rect">
            <a:avLst/>
          </a:prstGeom>
          <a:noFill/>
        </p:spPr>
        <p:txBody>
          <a:bodyPr wrap="square" lIns="90000" tIns="0" rIns="90000" bIns="0" rtlCol="0" anchor="t" anchorCtr="0">
            <a:normAutofit/>
          </a:bodyPr>
          <a:lstStyle/>
          <a:p>
            <a:pPr marL="0" indent="0" algn="l" defTabSz="4565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>
                <a:solidFill>
                  <a:srgbClr val="000000">
                    <a:lumMod val="50000"/>
                    <a:lumOff val="50000"/>
                  </a:srgbClr>
                </a:solidFill>
              </a:rPr>
              <a:t>清华-讯飞联合研究中心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17761-0390-4598-A506-4DE5ACB0C56C}"/>
              </a:ext>
            </a:extLst>
          </p:cNvPr>
          <p:cNvSpPr txBox="1"/>
          <p:nvPr/>
        </p:nvSpPr>
        <p:spPr>
          <a:xfrm>
            <a:off x="883195" y="1570353"/>
            <a:ext cx="61272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对长治市地方各医院的数据集预处理，发现了数据中的“出院日期”一项存在谬误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针对脑梗死病例的数据集，编写相关统计图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对各项变量的关联度计算并比较，构建了多个一维回归模型和一个很粗糙的多项回归模型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学习孤立森林算法，并改写该算法制作模型从而输出异常脑梗死病例数据集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学习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t-SNE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，画出散点图，查找孤立森林算法输出的异常值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结果：孤立森林算法输出了占整个训练集</a:t>
            </a:r>
            <a:r>
              <a:rPr lang="en-CA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左右的异常值，通过分析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t-SNE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散点图，发现外环的点阵对应上了上述异常值，查找成功。</a:t>
            </a: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AE94A-C047-4FCE-A2CF-FE4CD6215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565" y="3016051"/>
            <a:ext cx="2236153" cy="1276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D9057-2EF6-4D5C-A44A-006AA38E1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282" y="1570353"/>
            <a:ext cx="2065286" cy="1445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713CD8-E370-4B85-B4E5-B5B477A0E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0567" y="1570352"/>
            <a:ext cx="2236153" cy="14456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6D0F04-F36D-4057-A612-C99D60CE70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5281" y="3016051"/>
            <a:ext cx="2065281" cy="8258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84EB2BD-F4D4-4AFE-8755-86DD3279B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453" y="3749628"/>
            <a:ext cx="2236152" cy="202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>
            <a:extLst>
              <a:ext uri="{FF2B5EF4-FFF2-40B4-BE49-F238E27FC236}">
                <a16:creationId xmlns:a16="http://schemas.microsoft.com/office/drawing/2014/main" id="{36295A94-8BF4-41C0-A796-377AA8204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C061B56-2970-4D77-8413-ED1F6129C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40" y="4225016"/>
            <a:ext cx="2812160" cy="1602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2165" y="2503170"/>
            <a:ext cx="5092065" cy="89916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感谢观看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812165" y="3449955"/>
            <a:ext cx="5093335" cy="693420"/>
          </a:xfrm>
        </p:spPr>
        <p:txBody>
          <a:bodyPr/>
          <a:lstStyle/>
          <a:p>
            <a:r>
              <a:rPr lang="en-US" altLang="zh-CN"/>
              <a:t>Thanks for watching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5090" y="58420"/>
            <a:ext cx="5182870" cy="1203960"/>
            <a:chOff x="1367" y="2275"/>
            <a:chExt cx="8162" cy="1896"/>
          </a:xfrm>
        </p:grpSpPr>
        <p:pic>
          <p:nvPicPr>
            <p:cNvPr id="3" name="图片 2" descr="清华大学带色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7" y="2703"/>
              <a:ext cx="2492" cy="1039"/>
            </a:xfrm>
            <a:prstGeom prst="rect">
              <a:avLst/>
            </a:prstGeom>
          </p:spPr>
        </p:pic>
        <p:pic>
          <p:nvPicPr>
            <p:cNvPr id="2" name="图片 1" descr="标识横版组合(纯黑）"/>
            <p:cNvPicPr>
              <a:picLocks noChangeAspect="1"/>
            </p:cNvPicPr>
            <p:nvPr/>
          </p:nvPicPr>
          <p:blipFill>
            <a:blip r:embed="rId7">
              <a:alphaModFix amt="58000"/>
            </a:blip>
            <a:stretch>
              <a:fillRect/>
            </a:stretch>
          </p:blipFill>
          <p:spPr>
            <a:xfrm>
              <a:off x="3641" y="2275"/>
              <a:ext cx="3380" cy="1896"/>
            </a:xfrm>
            <a:prstGeom prst="rect">
              <a:avLst/>
            </a:prstGeom>
          </p:spPr>
        </p:pic>
        <p:pic>
          <p:nvPicPr>
            <p:cNvPr id="7" name="图片 6" descr="公司logo_画板 1"/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>
              <a:off x="7021" y="2866"/>
              <a:ext cx="2509" cy="71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8、11、13、16、18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906"/>
  <p:tag name="KSO_WM_TEMPLATE_MASTER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8、11、13、16、18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906"/>
  <p:tag name="KSO_WM_TEMPLATE_MASTER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8、11、13、16、18"/>
  <p:tag name="KSO_WM_SLIDE_ID" val="custom20218906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906"/>
  <p:tag name="KSO_WM_SLIDE_LAYOUT" val="a_b_f"/>
  <p:tag name="KSO_WM_SLIDE_LAYOUT_CNT" val="1_1_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工作研讨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1*a*1"/>
  <p:tag name="KSO_WM_TEMPLATE_CATEGORY" val="custom"/>
  <p:tag name="KSO_WM_TEMPLATE_INDEX" val="20218906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XX部门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1*b*1"/>
  <p:tag name="KSO_WM_TEMPLATE_CATEGORY" val="custom"/>
  <p:tag name="KSO_WM_TEMPLATE_INDEX" val="20218906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主持人：XXX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906_1*f*1"/>
  <p:tag name="KSO_WM_TEMPLATE_CATEGORY" val="custom"/>
  <p:tag name="KSO_WM_TEMPLATE_INDEX" val="20218906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85304_1"/>
  <p:tag name="KSO_WM_TEMPLATE_SUBCATEGORY" val="19"/>
  <p:tag name="KSO_WM_TEMPLATE_MASTER_TYPE" val="0"/>
  <p:tag name="KSO_WM_TEMPLATE_COLOR_TYPE" val="1"/>
  <p:tag name="KSO_WM_SLIDE_TYPE" val="text"/>
  <p:tag name="KSO_WM_SLIDE_SUBTYPE" val="picTxt"/>
  <p:tag name="KSO_WM_SLIDE_ITEM_CNT" val="2"/>
  <p:tag name="KSO_WM_SLIDE_INDEX" val="1"/>
  <p:tag name="KSO_WM_TAG_VERSION" val="1.0"/>
  <p:tag name="KSO_WM_BEAUTIFY_FLAG" val="#wm#"/>
  <p:tag name="KSO_WM_TEMPLATE_CATEGORY" val="diagram"/>
  <p:tag name="KSO_WM_TEMPLATE_INDEX" val="20185304"/>
  <p:tag name="KSO_WM_SLIDE_LAYOUT" val="a_f_b_d_w"/>
  <p:tag name="KSO_WM_SLIDE_LAYOUT_CNT" val="1_1_1_1_1"/>
  <p:tag name="KSO_WM_UNIT_SHOW_EDIT_AREA_INDICATION" val="1"/>
  <p:tag name="KSO_WM_TEMPLATE_THUMBS_INDEX" val="1、4、7、12、13、14、15、16、17、18、20、24、25、28、33、36、40、43、44"/>
  <p:tag name="KSO_WM_SLIDE_POSITION" val="69*80"/>
  <p:tag name="KSO_WM_SLIDE_SIZE" val="814*4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85304_1*i*4"/>
  <p:tag name="KSO_WM_TEMPLATE_CATEGORY" val="diagram"/>
  <p:tag name="KSO_WM_TEMPLATE_INDEX" val="20185304"/>
  <p:tag name="KSO_WM_UNIT_INDEX" val="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85304_1*i*5"/>
  <p:tag name="KSO_WM_TEMPLATE_CATEGORY" val="diagram"/>
  <p:tag name="KSO_WM_TEMPLATE_INDEX" val="20185304"/>
  <p:tag name="KSO_WM_UNIT_INDEX" val="5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304"/>
  <p:tag name="KSO_WM_UNIT_TYPE" val="a"/>
  <p:tag name="KSO_WM_UNIT_INDEX" val="1"/>
  <p:tag name="KSO_WM_UNIT_ID" val="diagram20185304_1*a*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DD YOUR TITLE HER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304"/>
  <p:tag name="KSO_WM_UNIT_TYPE" val="b"/>
  <p:tag name="KSO_WM_UNIT_INDEX" val="1"/>
  <p:tag name="KSO_WM_UNIT_ID" val="diagram20185304_1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 ipsum dolor sit amet, consectetuer adipisci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85304_1"/>
  <p:tag name="KSO_WM_TEMPLATE_SUBCATEGORY" val="19"/>
  <p:tag name="KSO_WM_TEMPLATE_MASTER_TYPE" val="0"/>
  <p:tag name="KSO_WM_TEMPLATE_COLOR_TYPE" val="1"/>
  <p:tag name="KSO_WM_SLIDE_TYPE" val="text"/>
  <p:tag name="KSO_WM_SLIDE_SUBTYPE" val="picTxt"/>
  <p:tag name="KSO_WM_SLIDE_ITEM_CNT" val="2"/>
  <p:tag name="KSO_WM_SLIDE_INDEX" val="1"/>
  <p:tag name="KSO_WM_TAG_VERSION" val="1.0"/>
  <p:tag name="KSO_WM_BEAUTIFY_FLAG" val="#wm#"/>
  <p:tag name="KSO_WM_TEMPLATE_CATEGORY" val="diagram"/>
  <p:tag name="KSO_WM_TEMPLATE_INDEX" val="20185304"/>
  <p:tag name="KSO_WM_SLIDE_LAYOUT" val="a_f_b_d_w"/>
  <p:tag name="KSO_WM_SLIDE_LAYOUT_CNT" val="1_1_1_1_1"/>
  <p:tag name="KSO_WM_UNIT_SHOW_EDIT_AREA_INDICATION" val="1"/>
  <p:tag name="KSO_WM_TEMPLATE_THUMBS_INDEX" val="1、4、7、12、13、14、15、16、17、18、20、24、25、28、33、36、40、43、44"/>
  <p:tag name="KSO_WM_SLIDE_POSITION" val="69*80"/>
  <p:tag name="KSO_WM_SLIDE_SIZE" val="814*42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85304_1*i*4"/>
  <p:tag name="KSO_WM_TEMPLATE_CATEGORY" val="diagram"/>
  <p:tag name="KSO_WM_TEMPLATE_INDEX" val="20185304"/>
  <p:tag name="KSO_WM_UNIT_INDEX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85304_1*i*5"/>
  <p:tag name="KSO_WM_TEMPLATE_CATEGORY" val="diagram"/>
  <p:tag name="KSO_WM_TEMPLATE_INDEX" val="20185304"/>
  <p:tag name="KSO_WM_UNIT_INDEX" val="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304"/>
  <p:tag name="KSO_WM_UNIT_TYPE" val="a"/>
  <p:tag name="KSO_WM_UNIT_INDEX" val="1"/>
  <p:tag name="KSO_WM_UNIT_ID" val="diagram20185304_1*a*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DD YOUR TITLE HER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304"/>
  <p:tag name="KSO_WM_UNIT_TYPE" val="b"/>
  <p:tag name="KSO_WM_UNIT_INDEX" val="1"/>
  <p:tag name="KSO_WM_UNIT_ID" val="diagram20185304_1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 ipsum dolor sit amet, consectetuer adipisci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18"/>
  <p:tag name="KSO_WM_TEMPLATE_SUBCATEGORY" val="0"/>
  <p:tag name="KSO_WM_TEMPLATE_MASTER_TYPE" val="1"/>
  <p:tag name="KSO_WM_TEMPLATE_COLOR_TYPE" val="0"/>
  <p:tag name="KSO_WM_SLIDE_TYPE" val="endPage"/>
  <p:tag name="KSO_WM_SLIDE_SUBTYPE" val="pureTxt"/>
  <p:tag name="KSO_WM_SLIDE_ITEM_CNT" val="0"/>
  <p:tag name="KSO_WM_SLIDE_INDEX" val="18"/>
  <p:tag name="KSO_WM_TAG_VERSION" val="1.0"/>
  <p:tag name="KSO_WM_BEAUTIFY_FLAG" val="#wm#"/>
  <p:tag name="KSO_WM_TEMPLATE_CATEGORY" val="custom"/>
  <p:tag name="KSO_WM_TEMPLATE_INDEX" val="20218906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18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PRESET_TEXT" val="感谢观看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18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PRESET_TEXT" val="Thanks for watch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8、11、13、16、18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906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部门工作研讨汇报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B3BD3"/>
      </a:accent1>
      <a:accent2>
        <a:srgbClr val="1445E0"/>
      </a:accent2>
      <a:accent3>
        <a:srgbClr val="1D4FED"/>
      </a:accent3>
      <a:accent4>
        <a:srgbClr val="4550C5"/>
      </a:accent4>
      <a:accent5>
        <a:srgbClr val="8C4768"/>
      </a:accent5>
      <a:accent6>
        <a:srgbClr val="D33F0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部门工作研讨汇报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B3BD3"/>
      </a:accent1>
      <a:accent2>
        <a:srgbClr val="1445E0"/>
      </a:accent2>
      <a:accent3>
        <a:srgbClr val="1D4FED"/>
      </a:accent3>
      <a:accent4>
        <a:srgbClr val="4550C5"/>
      </a:accent4>
      <a:accent5>
        <a:srgbClr val="8C4768"/>
      </a:accent5>
      <a:accent6>
        <a:srgbClr val="D33F0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部门工作研讨汇报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B3BD3"/>
      </a:accent1>
      <a:accent2>
        <a:srgbClr val="1445E0"/>
      </a:accent2>
      <a:accent3>
        <a:srgbClr val="1D4FED"/>
      </a:accent3>
      <a:accent4>
        <a:srgbClr val="4550C5"/>
      </a:accent4>
      <a:accent5>
        <a:srgbClr val="8C4768"/>
      </a:accent5>
      <a:accent6>
        <a:srgbClr val="D33F0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415</Words>
  <Application>Microsoft Office PowerPoint</Application>
  <PresentationFormat>宽屏</PresentationFormat>
  <Paragraphs>25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1_Office 主题​​</vt:lpstr>
      <vt:lpstr>2_Office 主题​​</vt:lpstr>
      <vt:lpstr>3_Office 主题​​</vt:lpstr>
      <vt:lpstr>实习生工作阶段性总结汇报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实习生工作阶段性总结汇报</dc:title>
  <dc:creator/>
  <cp:lastModifiedBy>Alex Chen</cp:lastModifiedBy>
  <cp:revision>182</cp:revision>
  <dcterms:created xsi:type="dcterms:W3CDTF">2019-06-19T02:08:00Z</dcterms:created>
  <dcterms:modified xsi:type="dcterms:W3CDTF">2021-07-30T03:46:18Z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C2EF0646945542E580E288647A9ECDB8</vt:lpwstr>
  </property>
</Properties>
</file>