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93779" autoAdjust="0"/>
  </p:normalViewPr>
  <p:slideViewPr>
    <p:cSldViewPr snapToGrid="0" snapToObjects="1">
      <p:cViewPr varScale="1">
        <p:scale>
          <a:sx n="100" d="100"/>
          <a:sy n="100" d="100"/>
        </p:scale>
        <p:origin x="2088" y="78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82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2000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"/>
          <p:cNvGraphicFramePr/>
          <p:nvPr>
            <p:extLst>
              <p:ext uri="{D42A27DB-BD31-4B8C-83A1-F6EECF244321}">
                <p14:modId xmlns:p14="http://schemas.microsoft.com/office/powerpoint/2010/main" val="2719259777"/>
              </p:ext>
            </p:extLst>
          </p:nvPr>
        </p:nvGraphicFramePr>
        <p:xfrm>
          <a:off x="916624" y="1966914"/>
          <a:ext cx="10363195" cy="3056306"/>
        </p:xfrm>
        <a:graphic>
          <a:graphicData uri="http://schemas.openxmlformats.org/drawingml/2006/table">
            <a:tbl>
              <a:tblPr/>
              <a:tblGrid>
                <a:gridCol w="194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94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제목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ko-KR" sz="1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전체시스템 개요</a:t>
                      </a:r>
                      <a:r>
                        <a:rPr lang="ko-KR" altLang="en-US" sz="18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4">
                <a:tc rowSpan="7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목차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시스템개요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시스템구성도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3.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기능 목록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4.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비기능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목록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5. 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화면 설계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6. 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개발 및 수행환경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194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8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201"/>
                        </a:spcBef>
                        <a:tabLst>
                          <a:tab pos="0" algn="l"/>
                        </a:tabLst>
                        <a:defRPr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7. </a:t>
                      </a:r>
                      <a:r>
                        <a:rPr lang="ko-KR" alt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개발업무 모듈 목록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95DA0-507E-EA69-7ABF-524A31F79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58810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실시간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신호체계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모니터링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프로그램을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제작한다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. H2o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시스템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테크놀로지사의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제품인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T</a:t>
            </a:r>
            <a:r>
              <a:rPr lang="en-US" altLang="ko-KR" sz="2000" b="0" i="0" u="none" strike="noStrike" baseline="0" dirty="0">
                <a:latin typeface="굴림"/>
                <a:ea typeface="굴림"/>
                <a:cs typeface="굴림"/>
              </a:rPr>
              <a:t>ITAN</a:t>
            </a: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000" b="0" i="0" u="none" strike="noStrike" baseline="0" dirty="0" err="1">
                <a:latin typeface="굴림"/>
                <a:ea typeface="굴림"/>
                <a:cs typeface="굴림"/>
              </a:rPr>
              <a:t>DDS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의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통신체계를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활용하고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물리적인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상황과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소프트웨어의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결에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필요한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응용프로그램과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endParaRPr lang="en-US" sz="2000" b="0" i="0" u="none" strike="noStrike" baseline="0" dirty="0">
              <a:latin typeface="굴림"/>
              <a:ea typeface="굴림"/>
              <a:cs typeface="굴림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라이브러리를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이용해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개발한다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.</a:t>
            </a:r>
            <a:endParaRPr lang="EN-US" sz="2000" dirty="0">
              <a:latin typeface="굴림"/>
              <a:ea typeface="굴림"/>
              <a:cs typeface="굴림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이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프로그램의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당위성으론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현재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교통신호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및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신호체계에는</a:t>
            </a:r>
            <a:r>
              <a:rPr lang="en-US" sz="200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일정타임이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지나거나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사람이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직접</a:t>
            </a:r>
            <a:endParaRPr lang="en-US" sz="2000" b="0" i="0" u="none" strike="noStrike" baseline="0" dirty="0">
              <a:latin typeface="굴림"/>
              <a:ea typeface="굴림"/>
              <a:cs typeface="굴림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신호에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신호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(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버튼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)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등을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이용해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사용하지만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lang="EN-US" sz="2000" b="0" i="0" u="none" strike="noStrike" baseline="0" dirty="0" err="1">
                <a:latin typeface="굴림"/>
                <a:ea typeface="굴림"/>
                <a:cs typeface="굴림"/>
              </a:rPr>
              <a:t>TDDS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의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통신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체계를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사용하면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주변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모든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개체와</a:t>
            </a:r>
            <a:endParaRPr lang="en-US" sz="2000" b="0" i="0" u="none" strike="noStrike" baseline="0" dirty="0">
              <a:latin typeface="굴림"/>
              <a:ea typeface="굴림"/>
              <a:cs typeface="굴림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서로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데이터를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실시간으로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주고받아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보행자신호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,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차량신호가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자동으로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최적의</a:t>
            </a:r>
            <a:r>
              <a:rPr lang="en-US" sz="200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신호체계를</a:t>
            </a:r>
            <a:endParaRPr lang="en-US" sz="2000" dirty="0">
              <a:latin typeface="굴림"/>
              <a:ea typeface="굴림"/>
              <a:cs typeface="굴림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구현할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수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있다고</a:t>
            </a:r>
            <a:r>
              <a:rPr sz="2000" b="0" i="0" u="none" strike="noStrike" baseline="0" dirty="0">
                <a:latin typeface="굴림"/>
                <a:ea typeface="굴림"/>
                <a:cs typeface="굴림"/>
              </a:rPr>
              <a:t> </a:t>
            </a:r>
            <a:r>
              <a:rPr sz="2000" b="0" i="0" u="none" strike="noStrike" baseline="0" dirty="0" err="1">
                <a:latin typeface="굴림"/>
                <a:ea typeface="굴림"/>
                <a:cs typeface="굴림"/>
              </a:rPr>
              <a:t>생각한다</a:t>
            </a:r>
            <a:r>
              <a:rPr lang="EN-US" sz="2000" b="0" i="0" u="none" strike="noStrike" baseline="0" dirty="0">
                <a:latin typeface="굴림"/>
                <a:ea typeface="굴림"/>
                <a:cs typeface="굴림"/>
              </a:rPr>
              <a:t>.</a:t>
            </a: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카메라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또는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신호를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통해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물체끼리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데이터를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주고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받는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상황을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만들어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endParaRPr lang="en-US" sz="2000" i="0" u="none" strike="noStrike" baseline="0" dirty="0">
              <a:latin typeface="굴림"/>
              <a:ea typeface="굴림"/>
              <a:cs typeface="바탕"/>
            </a:endParaRPr>
          </a:p>
          <a:p>
            <a:pPr marL="25400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실시간으로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lang="EN-US" sz="2000" i="0" u="none" strike="noStrike" baseline="0" dirty="0" err="1">
                <a:latin typeface="굴림"/>
                <a:ea typeface="굴림"/>
                <a:cs typeface="바탕"/>
              </a:rPr>
              <a:t>DDS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에서</a:t>
            </a:r>
            <a:r>
              <a:rPr sz="2000" i="0" u="none" strike="noStrike" baseline="0" dirty="0">
                <a:latin typeface="굴림"/>
                <a:ea typeface="굴림"/>
                <a:cs typeface="바탕"/>
              </a:rPr>
              <a:t> </a:t>
            </a:r>
            <a:r>
              <a:rPr sz="2000" i="0" u="none" strike="noStrike" baseline="0" dirty="0" err="1">
                <a:latin typeface="굴림"/>
                <a:ea typeface="굴림"/>
                <a:cs typeface="바탕"/>
              </a:rPr>
              <a:t>모니터링한다</a:t>
            </a:r>
            <a:r>
              <a:rPr lang="EN-US" sz="2000" i="0" u="none" strike="noStrike" baseline="0" dirty="0">
                <a:latin typeface="굴림"/>
                <a:ea typeface="굴림"/>
                <a:cs typeface="바탕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973BD0-1152-3B57-F22C-CE490E63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1580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1. </a:t>
                      </a:r>
                      <a:r>
                        <a:rPr lang="ko-KR" altLang="en-US" b="1" dirty="0"/>
                        <a:t>시스템 개요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74803" y="1280374"/>
            <a:ext cx="8884030" cy="5577626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752B8F-29EF-A762-256D-E8D78B01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88491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2. </a:t>
                      </a:r>
                      <a:r>
                        <a:rPr lang="ko-KR" altLang="en-US" b="1" dirty="0"/>
                        <a:t>시스템 구성도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/>
          <p:cNvGraphicFramePr/>
          <p:nvPr>
            <p:extLst>
              <p:ext uri="{D42A27DB-BD31-4B8C-83A1-F6EECF244321}">
                <p14:modId xmlns:p14="http://schemas.microsoft.com/office/powerpoint/2010/main" val="1577894208"/>
              </p:ext>
            </p:extLst>
          </p:nvPr>
        </p:nvGraphicFramePr>
        <p:xfrm>
          <a:off x="609599" y="1447114"/>
          <a:ext cx="10767252" cy="4858388"/>
        </p:xfrm>
        <a:graphic>
          <a:graphicData uri="http://schemas.openxmlformats.org/drawingml/2006/table">
            <a:tbl>
              <a:tblPr/>
              <a:tblGrid>
                <a:gridCol w="56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기능목록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TL.001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보행자 신호등은 표준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3</a:t>
                      </a: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색 신호등이 적색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, </a:t>
                      </a:r>
                      <a:r>
                        <a:rPr sz="1000" b="0" i="0" u="none" strike="noStrike" baseline="0">
                          <a:latin typeface="맑은 고딕"/>
                          <a:cs typeface="바탕"/>
                        </a:rPr>
                        <a:t>황색일경우</a:t>
                      </a: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 녹색으로 표시되어야 한다</a:t>
                      </a:r>
                      <a:endParaRPr lang="en-US" altLang="ko-KR" sz="1000" b="0" strike="noStrike" spc="-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TL.002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보행자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표준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색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신호등이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녹색일경우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적색으로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표시되어야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TL.003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보행자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신호등은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색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자율적으로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항상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통신을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할 수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있어야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TL.004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보행자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데모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전송할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수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있어야한다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TL.005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보행자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상태는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로그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형태로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저장되어야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SL.001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색 신호등은 보행자 신호등이 적색일경우 녹색으로 표시되어야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SL.002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색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방범용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카메라와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항상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주고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받아야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00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SL.003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색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방범용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카메라의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차가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오지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않는다는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받으면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일시적으로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황색으로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유지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후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적색으로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변경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되어야한다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SL.004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색 신호등은 보행자 신호등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방범용 카메라와 자율적으로 항상 통신을 할 수 있어야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CA.001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사용자에게 영상이 출력되는 화면을 제공하여 실시간으로 영상을 확인할 수 있다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CA.002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사용자에게 화질및 프레임을 설정할 수 있는 기능을 제공해야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CA.003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도로의 차가 오는 상태를 데이터로 출력 할 수 있어야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CA.004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상태를 표준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색 신호등과 항상 통신 할 수 있어야한다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DDL.001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실시간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모니터링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사용자에게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방범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카메라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보행자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색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신호등의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및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각각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제공하여야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46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DDL.002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63880" algn="l"/>
                        </a:tabLs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실시간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모니터링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로컬내에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어디서든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즉각적으로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확인할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수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있어야한다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7B1C13-1DE7-8BA3-6DCC-4D55BF6C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22759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3-1.</a:t>
                      </a:r>
                      <a:r>
                        <a:rPr lang="ko-KR" altLang="en-US" b="1" dirty="0"/>
                        <a:t> 기능 목록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/>
          <p:cNvGraphicFramePr/>
          <p:nvPr>
            <p:extLst>
              <p:ext uri="{D42A27DB-BD31-4B8C-83A1-F6EECF244321}">
                <p14:modId xmlns:p14="http://schemas.microsoft.com/office/powerpoint/2010/main" val="3705585448"/>
              </p:ext>
            </p:extLst>
          </p:nvPr>
        </p:nvGraphicFramePr>
        <p:xfrm>
          <a:off x="713739" y="1868391"/>
          <a:ext cx="10764522" cy="3802457"/>
        </p:xfrm>
        <a:graphic>
          <a:graphicData uri="http://schemas.openxmlformats.org/drawingml/2006/table">
            <a:tbl>
              <a:tblPr/>
              <a:tblGrid>
                <a:gridCol w="56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18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기능목록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18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DDL.003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실시간 상호작용 모니터링 프로그램은 방범 카메라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, </a:t>
                      </a: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보행자 신호등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, </a:t>
                      </a: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표준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3</a:t>
                      </a:r>
                      <a:r>
                        <a:rPr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색 신호등의 연결 상태를 표시하여 송수신 간 연결 상태를 확인할 수 있도록 해야한다</a:t>
                      </a:r>
                      <a:r>
                        <a:rPr lang="EN-US" sz="1000" b="0" i="0" u="none" strike="noStrike" baseline="0"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4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DDL.004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실시간 상호작용 모니터링 프로그램은 방범 카메라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보행자 신호등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표준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색 신호등의 상태를 실시간으로 모니터링하고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해당 상태를 사용자에게 명확하게 표시해야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DDL.005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실시간 상호작용 모니터링 프로그램은 방범카메라의 영상을 출력 해야한다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2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DDL.006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실시간 상호작용 모니터링 프로그램은 로그 버튼을 누르면 로그 폴더가 열려야 한다</a:t>
                      </a:r>
                      <a:r>
                        <a:rPr lang="EN-US" sz="1000" b="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DDL.007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실시간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모니터링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과거의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및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상태를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로그로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저장되어야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4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DDL.008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실시간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상호작용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모니터링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프로그램은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사용자의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명령에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따라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영상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전송을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시작하거나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중단할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수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있어야</a:t>
                      </a:r>
                      <a:r>
                        <a:rPr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b="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C7B05D-50A3-D180-01C1-A102105D0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0189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3-2.</a:t>
                      </a:r>
                      <a:r>
                        <a:rPr lang="ko-KR" altLang="en-US" b="1" dirty="0"/>
                        <a:t> 기능 목록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9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/>
          <p:cNvGraphicFramePr/>
          <p:nvPr>
            <p:extLst>
              <p:ext uri="{D42A27DB-BD31-4B8C-83A1-F6EECF244321}">
                <p14:modId xmlns:p14="http://schemas.microsoft.com/office/powerpoint/2010/main" val="2419727968"/>
              </p:ext>
            </p:extLst>
          </p:nvPr>
        </p:nvGraphicFramePr>
        <p:xfrm>
          <a:off x="712373" y="1789642"/>
          <a:ext cx="10767252" cy="4087053"/>
        </p:xfrm>
        <a:graphic>
          <a:graphicData uri="http://schemas.openxmlformats.org/drawingml/2006/table">
            <a:tbl>
              <a:tblPr/>
              <a:tblGrid>
                <a:gridCol w="56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2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번호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기능목록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설명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sz="1000" b="1" i="0" u="none" strike="noStrike" baseline="0">
                          <a:latin typeface="바탕"/>
                          <a:ea typeface="바탕"/>
                          <a:cs typeface="바탕"/>
                        </a:rPr>
                        <a:t>TL.006</a:t>
                      </a:r>
                      <a:endParaRPr lang="en-US" altLang="ko-KR" sz="1000" b="1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보행자 신호등은 보행자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운전자에게 항상 보여야한다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latin typeface="굴림"/>
                          <a:ea typeface="굴림"/>
                          <a:cs typeface="굴림"/>
                        </a:rPr>
                        <a:t>TL.007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보행자 신호등은 표준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3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색 신호등이 작동하는 동시에 자율적으로 통신을 할 때에도 안정적으로 작동되어야 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latin typeface="굴림"/>
                          <a:ea typeface="굴림"/>
                          <a:cs typeface="굴림"/>
                        </a:rPr>
                        <a:t>TL.008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sz="100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00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 버튼 모두 각기 다른 토픽명을 가진다</a:t>
                      </a:r>
                      <a:r>
                        <a:rPr lang="en-US" altLang="ko-KR" sz="100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en-US" sz="1000" strike="noStrike" spc="-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latin typeface="굴림"/>
                          <a:ea typeface="굴림"/>
                          <a:cs typeface="굴림"/>
                        </a:rPr>
                        <a:t>CA.005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실시간 전송 중 최소한의 지연 시간을 가져야 하며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이 지연이 사용자의 경험에 영향을 주지 않아야 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latin typeface="굴림"/>
                          <a:ea typeface="굴림"/>
                          <a:cs typeface="굴림"/>
                        </a:rPr>
                        <a:t>CA.006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방범 카메라는 화질과 프레임률을 유지하면서 안정적으로 영상을 전송해야 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cs typeface="굴림"/>
                        </a:rPr>
                        <a:t>DDL.009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실시간 상호작용 모니터링 프로그램은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Windows 10 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에서 호환이 가능하도록 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39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  <a:cs typeface="굴림"/>
                        </a:rPr>
                        <a:t>DDL.010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최대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15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일치의 데이터를 보관하기 위해서 메모리는 최대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5GB </a:t>
                      </a: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이상이 필요하다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cs typeface="굴림"/>
                        </a:rPr>
                        <a:t>DDL.011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>
                          <a:latin typeface="굴림"/>
                          <a:ea typeface="굴림"/>
                          <a:cs typeface="굴림"/>
                        </a:rPr>
                        <a:t>물체 간의 상호작용 데이터는 안전하게 저장되고 사용자의 개인 정보는 보호돼야 한다</a:t>
                      </a:r>
                      <a:r>
                        <a:rPr lang="EN-US" sz="1000" i="0" u="none" strike="noStrike" baseline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47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0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sz="1000" b="1" i="0" u="none" strike="noStrike" baseline="0">
                          <a:solidFill>
                            <a:srgbClr val="000000"/>
                          </a:solidFill>
                          <a:latin typeface="굴림"/>
                          <a:ea typeface="굴림"/>
                          <a:cs typeface="굴림"/>
                        </a:rPr>
                        <a:t>DDL.012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프로그램을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실행할시</a:t>
                      </a:r>
                      <a:r>
                        <a:rPr lang="EN-US"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24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시간 </a:t>
                      </a: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이상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없이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실행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되어야</a:t>
                      </a:r>
                      <a:r>
                        <a:rPr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 </a:t>
                      </a:r>
                      <a:r>
                        <a:rPr sz="1000" i="0" u="none" strike="noStrike" baseline="0" dirty="0" err="1">
                          <a:latin typeface="굴림"/>
                          <a:ea typeface="굴림"/>
                          <a:cs typeface="굴림"/>
                        </a:rPr>
                        <a:t>한다</a:t>
                      </a:r>
                      <a:r>
                        <a:rPr lang="EN-US" sz="100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8231"/>
              </p:ext>
            </p:extLst>
          </p:nvPr>
        </p:nvGraphicFramePr>
        <p:xfrm>
          <a:off x="916624" y="350308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실시간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상호작용</a:t>
                      </a:r>
                      <a:r>
                        <a:rPr lang="ko-KR" altLang="en-US"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sz="1700" b="1" i="0" u="none" strike="noStrike" baseline="0" dirty="0" err="1">
                          <a:latin typeface="맑은 고딕"/>
                          <a:ea typeface="맑은 고딕"/>
                          <a:cs typeface="맑은 고딕"/>
                        </a:rPr>
                        <a:t>모니터링</a:t>
                      </a:r>
                      <a:endParaRPr sz="1700" b="1" i="0" u="none" strike="noStrike" baseline="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4.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비기능</a:t>
                      </a:r>
                      <a:r>
                        <a:rPr lang="ko-KR" altLang="en-US" b="1" dirty="0"/>
                        <a:t> 목록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41424"/>
              </p:ext>
            </p:extLst>
          </p:nvPr>
        </p:nvGraphicFramePr>
        <p:xfrm>
          <a:off x="916624" y="343627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실시간 상호작용</a:t>
                      </a:r>
                      <a:r>
                        <a:rPr lang="ko-KR" altLang="en-US"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모니터링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5.</a:t>
                      </a:r>
                      <a:r>
                        <a:rPr lang="ko-KR" altLang="en-US" b="1" dirty="0"/>
                        <a:t> 화면 설계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C679CA0-E05D-66BC-C3DA-480FEB9A9CF5}"/>
              </a:ext>
            </a:extLst>
          </p:cNvPr>
          <p:cNvGrpSpPr/>
          <p:nvPr/>
        </p:nvGrpSpPr>
        <p:grpSpPr>
          <a:xfrm>
            <a:off x="3011152" y="1331327"/>
            <a:ext cx="6169694" cy="5324478"/>
            <a:chOff x="3000375" y="352425"/>
            <a:chExt cx="6686550" cy="60198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A805EB-46BC-E4B8-C7E9-C6A59EFB4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00375" y="352425"/>
              <a:ext cx="6686550" cy="6019800"/>
              <a:chOff x="2752725" y="419100"/>
              <a:chExt cx="6686550" cy="60198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9C81E7-795F-5831-BEFA-BD7837CC9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2725" y="419100"/>
                <a:ext cx="6686550" cy="6019800"/>
              </a:xfrm>
              <a:prstGeom prst="rect">
                <a:avLst/>
              </a:prstGeom>
            </p:spPr>
          </p:pic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09680F5-ADDB-A5E1-A33D-97F72A14E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725" y="6210300"/>
                <a:ext cx="666988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036BC9F-323A-C9A6-EB3E-F28C5AA75671}"/>
                  </a:ext>
                </a:extLst>
              </p:cNvPr>
              <p:cNvSpPr/>
              <p:nvPr/>
            </p:nvSpPr>
            <p:spPr>
              <a:xfrm>
                <a:off x="2870199" y="4965702"/>
                <a:ext cx="6467475" cy="1015989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D94CA86-19CD-D2D4-E203-A622FD36EEF6}"/>
                  </a:ext>
                </a:extLst>
              </p:cNvPr>
              <p:cNvSpPr/>
              <p:nvPr/>
            </p:nvSpPr>
            <p:spPr>
              <a:xfrm>
                <a:off x="2752725" y="6210300"/>
                <a:ext cx="6669881" cy="2285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6CE154B-9958-AB2F-4B71-B81B75933363}"/>
                  </a:ext>
                </a:extLst>
              </p:cNvPr>
              <p:cNvSpPr/>
              <p:nvPr/>
            </p:nvSpPr>
            <p:spPr>
              <a:xfrm>
                <a:off x="7607300" y="6210300"/>
                <a:ext cx="1815306" cy="22859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Version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8BE5999D-1107-9B5B-CBBE-0F92C146B57D}"/>
                  </a:ext>
                </a:extLst>
              </p:cNvPr>
              <p:cNvSpPr/>
              <p:nvPr/>
            </p:nvSpPr>
            <p:spPr>
              <a:xfrm rot="10800000">
                <a:off x="2882900" y="5981691"/>
                <a:ext cx="520700" cy="177800"/>
              </a:xfrm>
              <a:prstGeom prst="round2Same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8" name="사각형: 둥근 위쪽 모서리 17">
                <a:extLst>
                  <a:ext uri="{FF2B5EF4-FFF2-40B4-BE49-F238E27FC236}">
                    <a16:creationId xmlns:a16="http://schemas.microsoft.com/office/drawing/2014/main" id="{EAFC28F9-45C6-51DA-2B47-3ED3B42EA7A6}"/>
                  </a:ext>
                </a:extLst>
              </p:cNvPr>
              <p:cNvSpPr/>
              <p:nvPr/>
            </p:nvSpPr>
            <p:spPr>
              <a:xfrm rot="10800000">
                <a:off x="3416300" y="5981691"/>
                <a:ext cx="520700" cy="177800"/>
              </a:xfrm>
              <a:prstGeom prst="round2Same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A51F2F-19C0-750E-621D-2E74BA41A51C}"/>
                  </a:ext>
                </a:extLst>
              </p:cNvPr>
              <p:cNvSpPr txBox="1"/>
              <p:nvPr/>
            </p:nvSpPr>
            <p:spPr>
              <a:xfrm>
                <a:off x="2856229" y="5954064"/>
                <a:ext cx="5969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Output</a:t>
                </a:r>
                <a:endParaRPr lang="ko-KR" altLang="en-US" sz="9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0F757C-4DB2-C213-DA2F-C59B7E28AC3E}"/>
                  </a:ext>
                </a:extLst>
              </p:cNvPr>
              <p:cNvSpPr txBox="1"/>
              <p:nvPr/>
            </p:nvSpPr>
            <p:spPr>
              <a:xfrm>
                <a:off x="3403600" y="5954064"/>
                <a:ext cx="5969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Status</a:t>
                </a:r>
                <a:endParaRPr lang="ko-KR" altLang="en-US" sz="900" b="1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21C6F6-305B-716E-6440-C8A7E1DF9F5B}"/>
                  </a:ext>
                </a:extLst>
              </p:cNvPr>
              <p:cNvSpPr/>
              <p:nvPr/>
            </p:nvSpPr>
            <p:spPr>
              <a:xfrm>
                <a:off x="3622675" y="885841"/>
                <a:ext cx="5715000" cy="3886191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E80D3E4-5260-32F2-FBE4-D4C889D3D245}"/>
                  </a:ext>
                </a:extLst>
              </p:cNvPr>
              <p:cNvSpPr/>
              <p:nvPr/>
            </p:nvSpPr>
            <p:spPr>
              <a:xfrm>
                <a:off x="2820988" y="885841"/>
                <a:ext cx="739775" cy="389098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7E71442-6160-A98F-E8AA-CB33D1CAD6C0}"/>
                  </a:ext>
                </a:extLst>
              </p:cNvPr>
              <p:cNvGrpSpPr/>
              <p:nvPr/>
            </p:nvGrpSpPr>
            <p:grpSpPr>
              <a:xfrm>
                <a:off x="2903539" y="1068435"/>
                <a:ext cx="593726" cy="3489284"/>
                <a:chOff x="2882899" y="1058893"/>
                <a:chExt cx="593726" cy="3489284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8FD6B4-A6B1-25FE-A465-499A77FF3C68}"/>
                    </a:ext>
                  </a:extLst>
                </p:cNvPr>
                <p:cNvSpPr/>
                <p:nvPr/>
              </p:nvSpPr>
              <p:spPr>
                <a:xfrm>
                  <a:off x="2882899" y="1470060"/>
                  <a:ext cx="593725" cy="228589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Log</a:t>
                  </a:r>
                  <a:endParaRPr lang="ko-KR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FB24D1B-3764-5713-00DC-DF9F97F727A3}"/>
                    </a:ext>
                  </a:extLst>
                </p:cNvPr>
                <p:cNvSpPr/>
                <p:nvPr/>
              </p:nvSpPr>
              <p:spPr>
                <a:xfrm>
                  <a:off x="2889249" y="1058893"/>
                  <a:ext cx="587376" cy="228589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Storage</a:t>
                  </a:r>
                  <a:endParaRPr lang="ko-KR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9778502-C3FA-68A2-F562-9F706B0BCC4B}"/>
                    </a:ext>
                  </a:extLst>
                </p:cNvPr>
                <p:cNvSpPr/>
                <p:nvPr/>
              </p:nvSpPr>
              <p:spPr>
                <a:xfrm>
                  <a:off x="2882899" y="4319588"/>
                  <a:ext cx="593725" cy="228589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Option</a:t>
                  </a:r>
                  <a:endParaRPr lang="ko-KR" altLang="en-US" sz="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938E84-3062-69F6-574A-14126D0C07E7}"/>
                </a:ext>
              </a:extLst>
            </p:cNvPr>
            <p:cNvSpPr/>
            <p:nvPr/>
          </p:nvSpPr>
          <p:spPr>
            <a:xfrm>
              <a:off x="3870325" y="819166"/>
              <a:ext cx="2844800" cy="19430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6B5A6C-F81F-DE2D-3C5E-3B25F31FCA47}"/>
                </a:ext>
              </a:extLst>
            </p:cNvPr>
            <p:cNvSpPr/>
            <p:nvPr/>
          </p:nvSpPr>
          <p:spPr>
            <a:xfrm>
              <a:off x="6727825" y="819166"/>
              <a:ext cx="2844800" cy="19430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63D6E1-8591-4939-2EE8-CA4C30607500}"/>
                </a:ext>
              </a:extLst>
            </p:cNvPr>
            <p:cNvSpPr/>
            <p:nvPr/>
          </p:nvSpPr>
          <p:spPr>
            <a:xfrm>
              <a:off x="3870325" y="2752726"/>
              <a:ext cx="2844800" cy="19430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87CA75-AB3D-F694-5103-4B7F9CA73809}"/>
                </a:ext>
              </a:extLst>
            </p:cNvPr>
            <p:cNvSpPr/>
            <p:nvPr/>
          </p:nvSpPr>
          <p:spPr>
            <a:xfrm>
              <a:off x="6727824" y="2752726"/>
              <a:ext cx="2844800" cy="19430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16B970-10EA-FC33-98AD-4FA44F70387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98140" y="2006753"/>
            <a:ext cx="1051858" cy="13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43EBAD2-85C3-F0C3-D608-DE305EFD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9" y="1516524"/>
            <a:ext cx="2261941" cy="130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4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9F6F2E-3AD7-1F43-8E29-5D480E7B4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69353"/>
              </p:ext>
            </p:extLst>
          </p:nvPr>
        </p:nvGraphicFramePr>
        <p:xfrm>
          <a:off x="916624" y="338780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4000" dirty="0"/>
                        <a:t>설계서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실시간 상호작용</a:t>
                      </a:r>
                      <a:r>
                        <a:rPr lang="ko-KR" altLang="en-US"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모니터링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 dirty="0"/>
                        <a:t>6.</a:t>
                      </a:r>
                      <a:r>
                        <a:rPr lang="ko-KR" altLang="en-US" b="1" dirty="0"/>
                        <a:t> 개발 및 수행환경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DC47E8-5427-C22A-602D-0D433A6A98AE}"/>
              </a:ext>
            </a:extLst>
          </p:cNvPr>
          <p:cNvSpPr txBox="1"/>
          <p:nvPr/>
        </p:nvSpPr>
        <p:spPr>
          <a:xfrm>
            <a:off x="916624" y="1596325"/>
            <a:ext cx="10358751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개발환경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  OS : Raspberry Pi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  </a:t>
            </a:r>
            <a:r>
              <a:rPr lang="ko-KR" altLang="en-US" dirty="0"/>
              <a:t>개발 언어 </a:t>
            </a:r>
            <a:r>
              <a:rPr lang="en-US" altLang="ko-KR" dirty="0"/>
              <a:t>: C / C++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  </a:t>
            </a:r>
            <a:r>
              <a:rPr lang="ko-KR" altLang="en-US" dirty="0"/>
              <a:t>개발 툴 </a:t>
            </a:r>
            <a:r>
              <a:rPr lang="en-US" altLang="ko-KR" dirty="0"/>
              <a:t>: Visual Studio 2019 / </a:t>
            </a:r>
            <a:r>
              <a:rPr lang="en-US" altLang="ko-KR" dirty="0" err="1"/>
              <a:t>openCV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수행환경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  </a:t>
            </a:r>
            <a:r>
              <a:rPr lang="ko-KR" altLang="en-US" dirty="0"/>
              <a:t>개발 환경과 동일</a:t>
            </a:r>
          </a:p>
        </p:txBody>
      </p:sp>
    </p:spTree>
    <p:extLst>
      <p:ext uri="{BB962C8B-B14F-4D97-AF65-F5344CB8AC3E}">
        <p14:creationId xmlns:p14="http://schemas.microsoft.com/office/powerpoint/2010/main" val="61881605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6624" y="338780"/>
          <a:ext cx="10358751" cy="762846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3454398"/>
                <a:gridCol w="3449955"/>
                <a:gridCol w="3454398"/>
              </a:tblGrid>
              <a:tr h="370840"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4000"/>
                        <a:t>설계서</a:t>
                      </a:r>
                      <a:endParaRPr lang="ko-KR" altLang="en-US" sz="4000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시스템 명</a:t>
                      </a: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/>
                        <a:t>목차</a:t>
                      </a:r>
                      <a:endParaRPr lang="ko-KR" altLang="en-US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392006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실시간 상호작용</a:t>
                      </a:r>
                      <a:r>
                        <a:rPr lang="ko-KR" altLang="en-US"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신호등</a:t>
                      </a:r>
                      <a:r>
                        <a:rPr sz="1700" b="1" i="0" u="none" strike="noStrike" baseline="0">
                          <a:latin typeface="맑은 고딕"/>
                          <a:ea typeface="맑은 고딕"/>
                          <a:cs typeface="맑은 고딕"/>
                        </a:rPr>
                        <a:t> 모니터링</a:t>
                      </a:r>
                      <a:endParaRPr sz="1700" b="1" i="0" u="none" strike="noStrike" baseline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b="1"/>
                        <a:t>7.</a:t>
                      </a:r>
                      <a:r>
                        <a:rPr lang="ko-KR" altLang="en-US" b="1"/>
                        <a:t> 개발업무 모듈목록</a:t>
                      </a:r>
                      <a:endParaRPr lang="ko-KR" altLang="en-US" b="1"/>
                    </a:p>
                  </a:txBody>
                  <a:tcPr marL="91440" marR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410ABA-E8ED-002F-20B4-0A704D1CA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54108"/>
              </p:ext>
            </p:extLst>
          </p:nvPr>
        </p:nvGraphicFramePr>
        <p:xfrm>
          <a:off x="648070" y="1959044"/>
          <a:ext cx="10895859" cy="2597459"/>
        </p:xfrm>
        <a:graphic>
          <a:graphicData uri="http://schemas.openxmlformats.org/drawingml/2006/table">
            <a:tbl>
              <a:tblPr/>
              <a:tblGrid>
                <a:gridCol w="1176309">
                  <a:extLst>
                    <a:ext uri="{9D8B030D-6E8A-4147-A177-3AD203B41FA5}">
                      <a16:colId xmlns:a16="http://schemas.microsoft.com/office/drawing/2014/main" val="1960873789"/>
                    </a:ext>
                  </a:extLst>
                </a:gridCol>
                <a:gridCol w="1442256">
                  <a:extLst>
                    <a:ext uri="{9D8B030D-6E8A-4147-A177-3AD203B41FA5}">
                      <a16:colId xmlns:a16="http://schemas.microsoft.com/office/drawing/2014/main" val="3581977822"/>
                    </a:ext>
                  </a:extLst>
                </a:gridCol>
                <a:gridCol w="6427445">
                  <a:extLst>
                    <a:ext uri="{9D8B030D-6E8A-4147-A177-3AD203B41FA5}">
                      <a16:colId xmlns:a16="http://schemas.microsoft.com/office/drawing/2014/main" val="621541348"/>
                    </a:ext>
                  </a:extLst>
                </a:gridCol>
                <a:gridCol w="1849849">
                  <a:extLst>
                    <a:ext uri="{9D8B030D-6E8A-4147-A177-3AD203B41FA5}">
                      <a16:colId xmlns:a16="http://schemas.microsoft.com/office/drawing/2014/main" val="3024271050"/>
                    </a:ext>
                  </a:extLst>
                </a:gridCol>
              </a:tblGrid>
              <a:tr h="56707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모듈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200" b="1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내용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2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연관번호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69124"/>
                  </a:ext>
                </a:extLst>
              </a:tr>
              <a:tr h="507596"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Real-time</a:t>
                      </a:r>
                      <a:r>
                        <a:rPr lang="ko-KR" altLang="en-US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Interactive</a:t>
                      </a:r>
                      <a:r>
                        <a:rPr lang="ko-KR" altLang="en-US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Traffic</a:t>
                      </a:r>
                      <a:r>
                        <a:rPr lang="ko-KR" altLang="en-US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Light</a:t>
                      </a:r>
                      <a:r>
                        <a:rPr lang="ko-KR" altLang="en-US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100" b="0" strike="noStrike" spc="-1" dirty="0">
                          <a:solidFill>
                            <a:schemeClr val="tx1"/>
                          </a:solidFill>
                          <a:latin typeface="맑은 고딕"/>
                        </a:rPr>
                        <a:t>Monitoring.exe</a:t>
                      </a:r>
                      <a:endParaRPr lang="en-US" sz="1100" b="0" strike="noStrike" spc="-1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SCN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물체의 모니터링을 통해 데이터를 주고받는 상황을 볼 수 있다</a:t>
                      </a:r>
                      <a:r>
                        <a:rPr lang="en-US" altLang="ko-KR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10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423435"/>
                  </a:ext>
                </a:extLst>
              </a:tr>
              <a:tr h="507596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STR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 데이터들을 저장하거나 불러올 수 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44927"/>
                  </a:ext>
                </a:extLst>
              </a:tr>
              <a:tr h="507596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CHT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데이터의 상태를 보거나 데이터들의 현재 진행 상황 등을 볼 수 있는 내역을 제공한다</a:t>
                      </a:r>
                      <a:r>
                        <a:rPr lang="en-US" altLang="ko-KR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646118"/>
                  </a:ext>
                </a:extLst>
              </a:tr>
              <a:tr h="507596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endParaRPr lang="en-US" sz="1000" b="0" strike="noStrike" spc="-1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000" b="1" strike="noStrike" kern="1200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프로그램에 대한 여러가지 설정들을 제공한다</a:t>
                      </a:r>
                      <a:r>
                        <a:rPr lang="en-US" altLang="ko-KR" sz="1000" b="0" i="0" u="none" strike="noStrike" baseline="0" dirty="0">
                          <a:latin typeface="굴림"/>
                          <a:ea typeface="굴림"/>
                          <a:cs typeface="굴림"/>
                        </a:rPr>
                        <a:t>.</a:t>
                      </a: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endParaRPr lang="EN-US" sz="1000" b="0" i="0" u="none" strike="noStrike" baseline="0" dirty="0">
                        <a:latin typeface="굴림"/>
                        <a:ea typeface="굴림"/>
                        <a:cs typeface="굴림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88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38717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</ep:Words>
  <ep:PresentationFormat>와이드스크린</ep:PresentationFormat>
  <ep:Paragraphs>15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2023-11-06T00:29:01.000</dcterms:created>
  <dc:creator>조영후</dc:creator>
  <cp:lastModifiedBy>조영후</cp:lastModifiedBy>
  <dcterms:modified xsi:type="dcterms:W3CDTF">2023-11-06T12:36:45.027</dcterms:modified>
  <cp:revision>25</cp:revision>
  <dc:title>PowerPoint 프레젠테이션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