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7" r:id="rId4"/>
    <p:sldId id="270" r:id="rId5"/>
    <p:sldId id="283" r:id="rId6"/>
    <p:sldId id="256" r:id="rId7"/>
    <p:sldId id="284" r:id="rId8"/>
    <p:sldId id="261" r:id="rId9"/>
    <p:sldId id="286" r:id="rId10"/>
    <p:sldId id="262" r:id="rId11"/>
    <p:sldId id="287" r:id="rId12"/>
    <p:sldId id="264" r:id="rId13"/>
    <p:sldId id="288" r:id="rId14"/>
    <p:sldId id="266" r:id="rId15"/>
  </p:sldIdLst>
  <p:sldSz cx="9144000" cy="5143500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2B7"/>
    <a:srgbClr val="4BB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804" y="108"/>
      </p:cViewPr>
      <p:guideLst>
        <p:guide orient="horz" pos="1586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32A48B7-17D6-4D87-A460-2E41D98EEE6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D3A906-355D-4761-BC48-33B508F655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9F48F6-EFC0-4DE9-B53A-557A8CFE758F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65715C-9E1C-4688-B2AC-A8486D72389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52388C-BC9D-4D42-BD49-7F45C19E992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F40C00-7D37-4FA2-BD76-0A2A5A0FCEA6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D273B1-9738-4644-AAAD-85025631F71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19FAFD-4370-4E72-B203-CE1E280F73C3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9F48F6-EFC0-4DE9-B53A-557A8CFE758F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65715C-9E1C-4688-B2AC-A8486D72389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0025" y="179388"/>
            <a:ext cx="8821738" cy="4849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9E3E57-34D2-4041-B1CC-3063D51EC213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AEE60A-7DC7-4286-84F6-914A7DFBE5B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EE8AA8-2675-44AA-9DA5-8179A0BB5375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B89F73-A215-4AF3-A9AF-21AFAF7A580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E287AB-8B1D-4598-B051-A767CF5EC8D0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8C1398-D278-4FE3-A71B-92CCBD7AF4F2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52388C-BC9D-4D42-BD49-7F45C19E992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F40C00-7D37-4FA2-BD76-0A2A5A0FCEA6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D273B1-9738-4644-AAAD-85025631F71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19FAFD-4370-4E72-B203-CE1E280F73C3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0025" y="179388"/>
            <a:ext cx="8821738" cy="4849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9E3E57-34D2-4041-B1CC-3063D51EC213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AEE60A-7DC7-4286-84F6-914A7DFBE5B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EE8AA8-2675-44AA-9DA5-8179A0BB5375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B89F73-A215-4AF3-A9AF-21AFAF7A580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E287AB-8B1D-4598-B051-A767CF5EC8D0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8C1398-D278-4FE3-A71B-92CCBD7AF4F2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CDCC">
                <a:alpha val="100000"/>
              </a:srgbClr>
            </a:gs>
            <a:gs pos="34000">
              <a:srgbClr val="5DBAC2">
                <a:alpha val="100000"/>
              </a:srgbClr>
            </a:gs>
            <a:gs pos="74080">
              <a:srgbClr val="468DAD">
                <a:alpha val="100000"/>
              </a:srgbClr>
            </a:gs>
            <a:gs pos="100000">
              <a:srgbClr val="295F94">
                <a:alpha val="10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E2E9A8-9F61-4753-8401-5B3F54A839E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86275D-7271-418B-9A32-D38A67F9810A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DeVinne Txt BT" pitchFamily="18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Existence Light" pitchFamily="34" charset="0"/>
          <a:ea typeface="方正兰亭超细黑简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717290" y="894398"/>
            <a:ext cx="1698625" cy="16986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8" name="组合 8"/>
          <p:cNvGrpSpPr/>
          <p:nvPr/>
        </p:nvGrpSpPr>
        <p:grpSpPr>
          <a:xfrm>
            <a:off x="3969703" y="1143635"/>
            <a:ext cx="1193800" cy="1201738"/>
            <a:chOff x="5026818" y="2006993"/>
            <a:chExt cx="2132807" cy="2132807"/>
          </a:xfrm>
        </p:grpSpPr>
        <p:sp>
          <p:nvSpPr>
            <p:cNvPr id="10" name="椭圆 9"/>
            <p:cNvSpPr/>
            <p:nvPr/>
          </p:nvSpPr>
          <p:spPr>
            <a:xfrm>
              <a:off x="5026818" y="2006993"/>
              <a:ext cx="2132807" cy="2132807"/>
            </a:xfrm>
            <a:prstGeom prst="ellipse">
              <a:avLst/>
            </a:prstGeom>
            <a:solidFill>
              <a:srgbClr val="51A2B7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方正兰亭特黑简体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140265" y="2119691"/>
              <a:ext cx="1905913" cy="190741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方正兰亭特黑简体" pitchFamily="2" charset="-122"/>
                <a:cs typeface="+mn-cs"/>
              </a:endParaRPr>
            </a:p>
          </p:txBody>
        </p:sp>
      </p:grpSp>
      <p:sp>
        <p:nvSpPr>
          <p:cNvPr id="14341" name="TextBox 4"/>
          <p:cNvSpPr/>
          <p:nvPr/>
        </p:nvSpPr>
        <p:spPr>
          <a:xfrm>
            <a:off x="1274763" y="2967038"/>
            <a:ext cx="65836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基于物联网的疫情信息播报系统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2" name="矩形 8"/>
          <p:cNvSpPr/>
          <p:nvPr/>
        </p:nvSpPr>
        <p:spPr>
          <a:xfrm>
            <a:off x="1356360" y="3709670"/>
            <a:ext cx="14274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指导老师：朱静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4" name="Freeform 33"/>
          <p:cNvSpPr>
            <a:spLocks noEditPoints="1"/>
          </p:cNvSpPr>
          <p:nvPr/>
        </p:nvSpPr>
        <p:spPr>
          <a:xfrm>
            <a:off x="4220528" y="1565910"/>
            <a:ext cx="692150" cy="3571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49" h="436">
                <a:moveTo>
                  <a:pt x="549" y="132"/>
                </a:moveTo>
                <a:lnTo>
                  <a:pt x="274" y="0"/>
                </a:lnTo>
                <a:lnTo>
                  <a:pt x="0" y="132"/>
                </a:lnTo>
                <a:lnTo>
                  <a:pt x="38" y="156"/>
                </a:lnTo>
                <a:lnTo>
                  <a:pt x="38" y="360"/>
                </a:lnTo>
                <a:lnTo>
                  <a:pt x="57" y="360"/>
                </a:lnTo>
                <a:lnTo>
                  <a:pt x="57" y="168"/>
                </a:lnTo>
                <a:lnTo>
                  <a:pt x="113" y="201"/>
                </a:lnTo>
                <a:lnTo>
                  <a:pt x="113" y="436"/>
                </a:lnTo>
                <a:lnTo>
                  <a:pt x="435" y="436"/>
                </a:lnTo>
                <a:lnTo>
                  <a:pt x="435" y="201"/>
                </a:lnTo>
                <a:lnTo>
                  <a:pt x="549" y="132"/>
                </a:lnTo>
                <a:close/>
                <a:moveTo>
                  <a:pt x="274" y="21"/>
                </a:moveTo>
                <a:lnTo>
                  <a:pt x="511" y="135"/>
                </a:lnTo>
                <a:lnTo>
                  <a:pt x="274" y="277"/>
                </a:lnTo>
                <a:lnTo>
                  <a:pt x="38" y="135"/>
                </a:lnTo>
                <a:lnTo>
                  <a:pt x="274" y="21"/>
                </a:lnTo>
                <a:close/>
                <a:moveTo>
                  <a:pt x="416" y="417"/>
                </a:moveTo>
                <a:lnTo>
                  <a:pt x="132" y="417"/>
                </a:lnTo>
                <a:lnTo>
                  <a:pt x="132" y="213"/>
                </a:lnTo>
                <a:lnTo>
                  <a:pt x="274" y="298"/>
                </a:lnTo>
                <a:lnTo>
                  <a:pt x="416" y="213"/>
                </a:lnTo>
                <a:lnTo>
                  <a:pt x="416" y="417"/>
                </a:lnTo>
                <a:close/>
              </a:path>
            </a:pathLst>
          </a:custGeom>
          <a:solidFill>
            <a:srgbClr val="51A2B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矩形 8"/>
          <p:cNvSpPr/>
          <p:nvPr/>
        </p:nvSpPr>
        <p:spPr>
          <a:xfrm>
            <a:off x="1356360" y="4114800"/>
            <a:ext cx="14274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答辩人：陈宇航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20"/>
          <p:cNvSpPr/>
          <p:nvPr/>
        </p:nvSpPr>
        <p:spPr>
          <a:xfrm>
            <a:off x="4017963" y="407988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579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063" y="1130935"/>
            <a:ext cx="4321175" cy="2881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66335" y="1197610"/>
            <a:ext cx="3536950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1.2021年12月28日进行选题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2.2022年1月1日到2月13日 完成论文综述和外文翻译工作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3.2022年春季学期开学后两周内完成node服务器的搭建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4.2022年春季学期第三到四周完成用vue.js实现的页面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5.2022年春季学期第五周创建好MongoDB数据库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6.2022年春季学期第六到九周完成硬件设计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7.2022年春季学期第十到十二周完成项目的测试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8.2022年春季学期第十五周完善毕业设计报告的编写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9.毕业论文答辩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5205" y="608965"/>
            <a:ext cx="2719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功能结构图</a:t>
            </a:r>
            <a:r>
              <a:rPr lang="en-US" altLang="zh-CN" sz="2000">
                <a:solidFill>
                  <a:schemeClr val="bg1"/>
                </a:solidFill>
              </a:rPr>
              <a:t>: 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3" name="图片 -21474826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3410" y="1225550"/>
            <a:ext cx="5025390" cy="3474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Box 4"/>
          <p:cNvSpPr/>
          <p:nvPr/>
        </p:nvSpPr>
        <p:spPr>
          <a:xfrm>
            <a:off x="2171700" y="2787650"/>
            <a:ext cx="47548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感谢各位老师批评指正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604" name="组合 3"/>
          <p:cNvGrpSpPr/>
          <p:nvPr/>
        </p:nvGrpSpPr>
        <p:grpSpPr>
          <a:xfrm>
            <a:off x="4027488" y="1490663"/>
            <a:ext cx="1193800" cy="1201737"/>
            <a:chOff x="4027488" y="1490663"/>
            <a:chExt cx="1193800" cy="1201737"/>
          </a:xfrm>
        </p:grpSpPr>
        <p:grpSp>
          <p:nvGrpSpPr>
            <p:cNvPr id="25605" name="组合 8"/>
            <p:cNvGrpSpPr/>
            <p:nvPr/>
          </p:nvGrpSpPr>
          <p:grpSpPr>
            <a:xfrm>
              <a:off x="4027488" y="1490663"/>
              <a:ext cx="1193800" cy="1201737"/>
              <a:chOff x="5026818" y="2006993"/>
              <a:chExt cx="2132807" cy="213280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5026818" y="2006993"/>
                <a:ext cx="2132807" cy="2132807"/>
              </a:xfrm>
              <a:prstGeom prst="ellipse">
                <a:avLst/>
              </a:prstGeom>
              <a:solidFill>
                <a:srgbClr val="51A2B7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140265" y="2119691"/>
                <a:ext cx="1905913" cy="1907411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</p:grpSp>
        <p:pic>
          <p:nvPicPr>
            <p:cNvPr id="25608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83200" y="1793836"/>
              <a:ext cx="917437" cy="67523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0025" y="179388"/>
            <a:ext cx="8821738" cy="4849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TextBox 4"/>
          <p:cNvSpPr/>
          <p:nvPr/>
        </p:nvSpPr>
        <p:spPr>
          <a:xfrm>
            <a:off x="476250" y="388938"/>
            <a:ext cx="12446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4"/>
          <p:cNvSpPr>
            <a:spLocks noChangeArrowheads="1"/>
          </p:cNvSpPr>
          <p:nvPr/>
        </p:nvSpPr>
        <p:spPr bwMode="auto">
          <a:xfrm>
            <a:off x="1643063" y="544513"/>
            <a:ext cx="185737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CONTENTS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5364" name="组合 8"/>
          <p:cNvGrpSpPr/>
          <p:nvPr/>
        </p:nvGrpSpPr>
        <p:grpSpPr>
          <a:xfrm>
            <a:off x="623888" y="1592263"/>
            <a:ext cx="1541462" cy="1552575"/>
            <a:chOff x="5026818" y="2006993"/>
            <a:chExt cx="2132807" cy="2132807"/>
          </a:xfrm>
        </p:grpSpPr>
        <p:sp>
          <p:nvSpPr>
            <p:cNvPr id="35" name="椭圆 34"/>
            <p:cNvSpPr/>
            <p:nvPr/>
          </p:nvSpPr>
          <p:spPr>
            <a:xfrm>
              <a:off x="5026818" y="2006993"/>
              <a:ext cx="2132807" cy="2132807"/>
            </a:xfrm>
            <a:prstGeom prst="ellipse">
              <a:avLst/>
            </a:prstGeom>
            <a:solidFill>
              <a:srgbClr val="51A2B7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方正兰亭特黑简体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141036" y="2120394"/>
              <a:ext cx="1904370" cy="190600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方正兰亭特黑简体" pitchFamily="2" charset="-122"/>
                <a:cs typeface="+mn-cs"/>
              </a:endParaRPr>
            </a:p>
          </p:txBody>
        </p:sp>
      </p:grpSp>
      <p:grpSp>
        <p:nvGrpSpPr>
          <p:cNvPr id="3" name="组合 50"/>
          <p:cNvGrpSpPr/>
          <p:nvPr/>
        </p:nvGrpSpPr>
        <p:grpSpPr>
          <a:xfrm>
            <a:off x="1136824" y="1981638"/>
            <a:ext cx="658260" cy="655639"/>
            <a:chOff x="5491163" y="4059238"/>
            <a:chExt cx="398463" cy="396876"/>
          </a:xfrm>
          <a:solidFill>
            <a:srgbClr val="51A2B7"/>
          </a:solidFill>
        </p:grpSpPr>
        <p:sp>
          <p:nvSpPr>
            <p:cNvPr id="52" name="Freeform 180"/>
            <p:cNvSpPr/>
            <p:nvPr/>
          </p:nvSpPr>
          <p:spPr bwMode="auto">
            <a:xfrm>
              <a:off x="5848351" y="4059238"/>
              <a:ext cx="41275" cy="41275"/>
            </a:xfrm>
            <a:custGeom>
              <a:avLst/>
              <a:gdLst>
                <a:gd name="T0" fmla="*/ 0 w 19"/>
                <a:gd name="T1" fmla="*/ 9 h 19"/>
                <a:gd name="T2" fmla="*/ 10 w 19"/>
                <a:gd name="T3" fmla="*/ 19 h 19"/>
                <a:gd name="T4" fmla="*/ 14 w 19"/>
                <a:gd name="T5" fmla="*/ 5 h 19"/>
                <a:gd name="T6" fmla="*/ 0 w 1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0" y="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7" y="12"/>
                    <a:pt x="19" y="10"/>
                    <a:pt x="14" y="5"/>
                  </a:cubicBezTo>
                  <a:cubicBezTo>
                    <a:pt x="9" y="0"/>
                    <a:pt x="7" y="2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  <p:sp>
          <p:nvSpPr>
            <p:cNvPr id="53" name="Freeform 181"/>
            <p:cNvSpPr>
              <a:spLocks noEditPoints="1"/>
            </p:cNvSpPr>
            <p:nvPr/>
          </p:nvSpPr>
          <p:spPr bwMode="auto">
            <a:xfrm>
              <a:off x="5621338" y="4071938"/>
              <a:ext cx="252413" cy="254000"/>
            </a:xfrm>
            <a:custGeom>
              <a:avLst/>
              <a:gdLst>
                <a:gd name="T0" fmla="*/ 0 w 159"/>
                <a:gd name="T1" fmla="*/ 160 h 160"/>
                <a:gd name="T2" fmla="*/ 15 w 159"/>
                <a:gd name="T3" fmla="*/ 126 h 160"/>
                <a:gd name="T4" fmla="*/ 140 w 159"/>
                <a:gd name="T5" fmla="*/ 0 h 160"/>
                <a:gd name="T6" fmla="*/ 159 w 159"/>
                <a:gd name="T7" fmla="*/ 21 h 160"/>
                <a:gd name="T8" fmla="*/ 33 w 159"/>
                <a:gd name="T9" fmla="*/ 148 h 160"/>
                <a:gd name="T10" fmla="*/ 0 w 159"/>
                <a:gd name="T11" fmla="*/ 160 h 160"/>
                <a:gd name="T12" fmla="*/ 22 w 159"/>
                <a:gd name="T13" fmla="*/ 133 h 160"/>
                <a:gd name="T14" fmla="*/ 16 w 159"/>
                <a:gd name="T15" fmla="*/ 145 h 160"/>
                <a:gd name="T16" fmla="*/ 29 w 159"/>
                <a:gd name="T17" fmla="*/ 140 h 160"/>
                <a:gd name="T18" fmla="*/ 147 w 159"/>
                <a:gd name="T19" fmla="*/ 21 h 160"/>
                <a:gd name="T20" fmla="*/ 140 w 159"/>
                <a:gd name="T21" fmla="*/ 13 h 160"/>
                <a:gd name="T22" fmla="*/ 22 w 159"/>
                <a:gd name="T23" fmla="*/ 13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60">
                  <a:moveTo>
                    <a:pt x="0" y="160"/>
                  </a:moveTo>
                  <a:lnTo>
                    <a:pt x="15" y="126"/>
                  </a:lnTo>
                  <a:lnTo>
                    <a:pt x="140" y="0"/>
                  </a:lnTo>
                  <a:lnTo>
                    <a:pt x="159" y="21"/>
                  </a:lnTo>
                  <a:lnTo>
                    <a:pt x="33" y="148"/>
                  </a:lnTo>
                  <a:lnTo>
                    <a:pt x="0" y="160"/>
                  </a:lnTo>
                  <a:close/>
                  <a:moveTo>
                    <a:pt x="22" y="133"/>
                  </a:moveTo>
                  <a:lnTo>
                    <a:pt x="16" y="145"/>
                  </a:lnTo>
                  <a:lnTo>
                    <a:pt x="29" y="140"/>
                  </a:lnTo>
                  <a:lnTo>
                    <a:pt x="147" y="21"/>
                  </a:lnTo>
                  <a:lnTo>
                    <a:pt x="140" y="13"/>
                  </a:lnTo>
                  <a:lnTo>
                    <a:pt x="2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  <p:sp>
          <p:nvSpPr>
            <p:cNvPr id="54" name="Freeform 182"/>
            <p:cNvSpPr/>
            <p:nvPr/>
          </p:nvSpPr>
          <p:spPr bwMode="auto">
            <a:xfrm>
              <a:off x="5634038" y="4278313"/>
              <a:ext cx="36513" cy="36513"/>
            </a:xfrm>
            <a:custGeom>
              <a:avLst/>
              <a:gdLst>
                <a:gd name="T0" fmla="*/ 23 w 23"/>
                <a:gd name="T1" fmla="*/ 14 h 23"/>
                <a:gd name="T2" fmla="*/ 0 w 23"/>
                <a:gd name="T3" fmla="*/ 23 h 23"/>
                <a:gd name="T4" fmla="*/ 0 w 23"/>
                <a:gd name="T5" fmla="*/ 23 h 23"/>
                <a:gd name="T6" fmla="*/ 10 w 23"/>
                <a:gd name="T7" fmla="*/ 0 h 23"/>
                <a:gd name="T8" fmla="*/ 23 w 23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4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0" y="0"/>
                  </a:ln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  <p:sp>
          <p:nvSpPr>
            <p:cNvPr id="55" name="Freeform 183"/>
            <p:cNvSpPr/>
            <p:nvPr/>
          </p:nvSpPr>
          <p:spPr bwMode="auto">
            <a:xfrm>
              <a:off x="5491163" y="4152901"/>
              <a:ext cx="303213" cy="303213"/>
            </a:xfrm>
            <a:custGeom>
              <a:avLst/>
              <a:gdLst>
                <a:gd name="T0" fmla="*/ 191 w 191"/>
                <a:gd name="T1" fmla="*/ 191 h 191"/>
                <a:gd name="T2" fmla="*/ 0 w 191"/>
                <a:gd name="T3" fmla="*/ 191 h 191"/>
                <a:gd name="T4" fmla="*/ 0 w 191"/>
                <a:gd name="T5" fmla="*/ 0 h 191"/>
                <a:gd name="T6" fmla="*/ 157 w 191"/>
                <a:gd name="T7" fmla="*/ 0 h 191"/>
                <a:gd name="T8" fmla="*/ 157 w 191"/>
                <a:gd name="T9" fmla="*/ 9 h 191"/>
                <a:gd name="T10" fmla="*/ 10 w 191"/>
                <a:gd name="T11" fmla="*/ 9 h 191"/>
                <a:gd name="T12" fmla="*/ 10 w 191"/>
                <a:gd name="T13" fmla="*/ 181 h 191"/>
                <a:gd name="T14" fmla="*/ 183 w 191"/>
                <a:gd name="T15" fmla="*/ 181 h 191"/>
                <a:gd name="T16" fmla="*/ 183 w 191"/>
                <a:gd name="T17" fmla="*/ 34 h 191"/>
                <a:gd name="T18" fmla="*/ 191 w 191"/>
                <a:gd name="T19" fmla="*/ 34 h 191"/>
                <a:gd name="T20" fmla="*/ 191 w 191"/>
                <a:gd name="T2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91">
                  <a:moveTo>
                    <a:pt x="191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"/>
                  </a:lnTo>
                  <a:lnTo>
                    <a:pt x="10" y="9"/>
                  </a:lnTo>
                  <a:lnTo>
                    <a:pt x="10" y="181"/>
                  </a:lnTo>
                  <a:lnTo>
                    <a:pt x="183" y="181"/>
                  </a:lnTo>
                  <a:lnTo>
                    <a:pt x="183" y="34"/>
                  </a:lnTo>
                  <a:lnTo>
                    <a:pt x="191" y="34"/>
                  </a:lnTo>
                  <a:lnTo>
                    <a:pt x="191" y="1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</p:grpSp>
      <p:sp>
        <p:nvSpPr>
          <p:cNvPr id="59" name="矩形 5"/>
          <p:cNvSpPr>
            <a:spLocks noChangeArrowheads="1"/>
          </p:cNvSpPr>
          <p:nvPr/>
        </p:nvSpPr>
        <p:spPr bwMode="auto">
          <a:xfrm>
            <a:off x="504825" y="3451225"/>
            <a:ext cx="1825625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选题的背景与意义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369" name="矩形 6"/>
          <p:cNvSpPr/>
          <p:nvPr/>
        </p:nvSpPr>
        <p:spPr>
          <a:xfrm>
            <a:off x="3103563" y="3451225"/>
            <a:ext cx="9956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基本思路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0" name="矩形 7"/>
          <p:cNvSpPr/>
          <p:nvPr/>
        </p:nvSpPr>
        <p:spPr>
          <a:xfrm>
            <a:off x="5314950" y="3451225"/>
            <a:ext cx="9956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技术路线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1" name="矩形 8"/>
          <p:cNvSpPr/>
          <p:nvPr/>
        </p:nvSpPr>
        <p:spPr>
          <a:xfrm>
            <a:off x="7558088" y="3451225"/>
            <a:ext cx="9956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72" name="组合 7"/>
          <p:cNvGrpSpPr/>
          <p:nvPr/>
        </p:nvGrpSpPr>
        <p:grpSpPr>
          <a:xfrm>
            <a:off x="2835275" y="1592263"/>
            <a:ext cx="1541463" cy="1552575"/>
            <a:chOff x="2835452" y="1592196"/>
            <a:chExt cx="1541727" cy="1551979"/>
          </a:xfrm>
        </p:grpSpPr>
        <p:grpSp>
          <p:nvGrpSpPr>
            <p:cNvPr id="15373" name="组合 8"/>
            <p:cNvGrpSpPr/>
            <p:nvPr/>
          </p:nvGrpSpPr>
          <p:grpSpPr>
            <a:xfrm>
              <a:off x="2835452" y="1592196"/>
              <a:ext cx="1541727" cy="1551979"/>
              <a:chOff x="5026818" y="2006993"/>
              <a:chExt cx="2132807" cy="213280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5026818" y="2006993"/>
                <a:ext cx="2132807" cy="2132807"/>
              </a:xfrm>
              <a:prstGeom prst="ellipse">
                <a:avLst/>
              </a:prstGeom>
              <a:solidFill>
                <a:srgbClr val="51A2B7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141036" y="2120394"/>
                <a:ext cx="1904370" cy="190600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</p:grpSp>
        <p:grpSp>
          <p:nvGrpSpPr>
            <p:cNvPr id="7" name="组合 66"/>
            <p:cNvGrpSpPr/>
            <p:nvPr/>
          </p:nvGrpSpPr>
          <p:grpSpPr>
            <a:xfrm>
              <a:off x="3421526" y="1981083"/>
              <a:ext cx="369579" cy="774205"/>
              <a:chOff x="6421438" y="4065588"/>
              <a:chExt cx="184150" cy="385763"/>
            </a:xfrm>
            <a:solidFill>
              <a:srgbClr val="51A2B7"/>
            </a:solidFill>
          </p:grpSpPr>
          <p:sp>
            <p:nvSpPr>
              <p:cNvPr id="68" name="Freeform 184"/>
              <p:cNvSpPr>
                <a:spLocks noEditPoints="1"/>
              </p:cNvSpPr>
              <p:nvPr/>
            </p:nvSpPr>
            <p:spPr bwMode="auto">
              <a:xfrm>
                <a:off x="6453188" y="4065588"/>
                <a:ext cx="122238" cy="285750"/>
              </a:xfrm>
              <a:custGeom>
                <a:avLst/>
                <a:gdLst>
                  <a:gd name="T0" fmla="*/ 28 w 56"/>
                  <a:gd name="T1" fmla="*/ 132 h 132"/>
                  <a:gd name="T2" fmla="*/ 0 w 56"/>
                  <a:gd name="T3" fmla="*/ 104 h 132"/>
                  <a:gd name="T4" fmla="*/ 0 w 56"/>
                  <a:gd name="T5" fmla="*/ 28 h 132"/>
                  <a:gd name="T6" fmla="*/ 28 w 56"/>
                  <a:gd name="T7" fmla="*/ 0 h 132"/>
                  <a:gd name="T8" fmla="*/ 56 w 56"/>
                  <a:gd name="T9" fmla="*/ 28 h 132"/>
                  <a:gd name="T10" fmla="*/ 56 w 56"/>
                  <a:gd name="T11" fmla="*/ 104 h 132"/>
                  <a:gd name="T12" fmla="*/ 28 w 56"/>
                  <a:gd name="T13" fmla="*/ 132 h 132"/>
                  <a:gd name="T14" fmla="*/ 28 w 56"/>
                  <a:gd name="T15" fmla="*/ 6 h 132"/>
                  <a:gd name="T16" fmla="*/ 6 w 56"/>
                  <a:gd name="T17" fmla="*/ 28 h 132"/>
                  <a:gd name="T18" fmla="*/ 6 w 56"/>
                  <a:gd name="T19" fmla="*/ 104 h 132"/>
                  <a:gd name="T20" fmla="*/ 28 w 56"/>
                  <a:gd name="T21" fmla="*/ 126 h 132"/>
                  <a:gd name="T22" fmla="*/ 50 w 56"/>
                  <a:gd name="T23" fmla="*/ 104 h 132"/>
                  <a:gd name="T24" fmla="*/ 50 w 56"/>
                  <a:gd name="T25" fmla="*/ 28 h 132"/>
                  <a:gd name="T26" fmla="*/ 28 w 56"/>
                  <a:gd name="T27" fmla="*/ 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132">
                    <a:moveTo>
                      <a:pt x="28" y="132"/>
                    </a:moveTo>
                    <a:cubicBezTo>
                      <a:pt x="12" y="132"/>
                      <a:pt x="0" y="120"/>
                      <a:pt x="0" y="10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3" y="0"/>
                      <a:pt x="56" y="12"/>
                      <a:pt x="56" y="28"/>
                    </a:cubicBez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120"/>
                      <a:pt x="43" y="132"/>
                      <a:pt x="28" y="132"/>
                    </a:cubicBezTo>
                    <a:close/>
                    <a:moveTo>
                      <a:pt x="28" y="6"/>
                    </a:moveTo>
                    <a:cubicBezTo>
                      <a:pt x="16" y="6"/>
                      <a:pt x="6" y="16"/>
                      <a:pt x="6" y="28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6" y="116"/>
                      <a:pt x="16" y="126"/>
                      <a:pt x="28" y="126"/>
                    </a:cubicBezTo>
                    <a:cubicBezTo>
                      <a:pt x="40" y="126"/>
                      <a:pt x="50" y="116"/>
                      <a:pt x="50" y="104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16"/>
                      <a:pt x="40" y="6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69" name="Freeform 185"/>
              <p:cNvSpPr/>
              <p:nvPr/>
            </p:nvSpPr>
            <p:spPr bwMode="auto">
              <a:xfrm>
                <a:off x="6421438" y="4208463"/>
                <a:ext cx="184150" cy="177800"/>
              </a:xfrm>
              <a:custGeom>
                <a:avLst/>
                <a:gdLst>
                  <a:gd name="T0" fmla="*/ 43 w 85"/>
                  <a:gd name="T1" fmla="*/ 82 h 82"/>
                  <a:gd name="T2" fmla="*/ 0 w 85"/>
                  <a:gd name="T3" fmla="*/ 39 h 82"/>
                  <a:gd name="T4" fmla="*/ 0 w 85"/>
                  <a:gd name="T5" fmla="*/ 0 h 82"/>
                  <a:gd name="T6" fmla="*/ 6 w 85"/>
                  <a:gd name="T7" fmla="*/ 0 h 82"/>
                  <a:gd name="T8" fmla="*/ 6 w 85"/>
                  <a:gd name="T9" fmla="*/ 39 h 82"/>
                  <a:gd name="T10" fmla="*/ 43 w 85"/>
                  <a:gd name="T11" fmla="*/ 76 h 82"/>
                  <a:gd name="T12" fmla="*/ 79 w 85"/>
                  <a:gd name="T13" fmla="*/ 39 h 82"/>
                  <a:gd name="T14" fmla="*/ 79 w 85"/>
                  <a:gd name="T15" fmla="*/ 0 h 82"/>
                  <a:gd name="T16" fmla="*/ 85 w 85"/>
                  <a:gd name="T17" fmla="*/ 0 h 82"/>
                  <a:gd name="T18" fmla="*/ 85 w 85"/>
                  <a:gd name="T19" fmla="*/ 39 h 82"/>
                  <a:gd name="T20" fmla="*/ 43 w 85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82">
                    <a:moveTo>
                      <a:pt x="43" y="82"/>
                    </a:moveTo>
                    <a:cubicBezTo>
                      <a:pt x="19" y="82"/>
                      <a:pt x="0" y="63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3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39"/>
                      <a:pt x="85" y="39"/>
                      <a:pt x="85" y="39"/>
                    </a:cubicBezTo>
                    <a:cubicBezTo>
                      <a:pt x="85" y="63"/>
                      <a:pt x="66" y="82"/>
                      <a:pt x="43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0" name="Rectangle 186"/>
              <p:cNvSpPr>
                <a:spLocks noChangeArrowheads="1"/>
              </p:cNvSpPr>
              <p:nvPr/>
            </p:nvSpPr>
            <p:spPr bwMode="auto">
              <a:xfrm>
                <a:off x="6461126" y="4438651"/>
                <a:ext cx="107950" cy="127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1" name="Rectangle 187"/>
              <p:cNvSpPr>
                <a:spLocks noChangeArrowheads="1"/>
              </p:cNvSpPr>
              <p:nvPr/>
            </p:nvSpPr>
            <p:spPr bwMode="auto">
              <a:xfrm>
                <a:off x="6508751" y="4379913"/>
                <a:ext cx="12700" cy="650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</p:grpSp>
      </p:grpSp>
      <p:grpSp>
        <p:nvGrpSpPr>
          <p:cNvPr id="15377" name="组合 8"/>
          <p:cNvGrpSpPr/>
          <p:nvPr/>
        </p:nvGrpSpPr>
        <p:grpSpPr>
          <a:xfrm>
            <a:off x="5046663" y="1592263"/>
            <a:ext cx="1543050" cy="1552575"/>
            <a:chOff x="5047413" y="1592196"/>
            <a:chExt cx="1541727" cy="1551979"/>
          </a:xfrm>
        </p:grpSpPr>
        <p:grpSp>
          <p:nvGrpSpPr>
            <p:cNvPr id="15378" name="组合 8"/>
            <p:cNvGrpSpPr/>
            <p:nvPr/>
          </p:nvGrpSpPr>
          <p:grpSpPr>
            <a:xfrm>
              <a:off x="5047413" y="1592196"/>
              <a:ext cx="1541727" cy="1551979"/>
              <a:chOff x="5026818" y="2006993"/>
              <a:chExt cx="2132807" cy="2132807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026818" y="2006993"/>
                <a:ext cx="2132807" cy="2132807"/>
              </a:xfrm>
              <a:prstGeom prst="ellipse">
                <a:avLst/>
              </a:prstGeom>
              <a:solidFill>
                <a:srgbClr val="51A2B7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140919" y="2120394"/>
                <a:ext cx="1904605" cy="190600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</p:grpSp>
        <p:grpSp>
          <p:nvGrpSpPr>
            <p:cNvPr id="10" name="组合 71"/>
            <p:cNvGrpSpPr/>
            <p:nvPr/>
          </p:nvGrpSpPr>
          <p:grpSpPr>
            <a:xfrm>
              <a:off x="5554752" y="2110219"/>
              <a:ext cx="527049" cy="515932"/>
              <a:chOff x="5502276" y="3243263"/>
              <a:chExt cx="376237" cy="368301"/>
            </a:xfrm>
            <a:solidFill>
              <a:srgbClr val="51A2B7"/>
            </a:solidFill>
          </p:grpSpPr>
          <p:sp>
            <p:nvSpPr>
              <p:cNvPr id="73" name="Freeform 129"/>
              <p:cNvSpPr>
                <a:spLocks noEditPoints="1"/>
              </p:cNvSpPr>
              <p:nvPr/>
            </p:nvSpPr>
            <p:spPr bwMode="auto">
              <a:xfrm>
                <a:off x="5694363" y="3448051"/>
                <a:ext cx="184150" cy="16351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4" name="Freeform 130"/>
              <p:cNvSpPr>
                <a:spLocks noEditPoints="1"/>
              </p:cNvSpPr>
              <p:nvPr/>
            </p:nvSpPr>
            <p:spPr bwMode="auto">
              <a:xfrm>
                <a:off x="5502276" y="3243263"/>
                <a:ext cx="174625" cy="173038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5" name="Freeform 131"/>
              <p:cNvSpPr>
                <a:spLocks noEditPoints="1"/>
              </p:cNvSpPr>
              <p:nvPr/>
            </p:nvSpPr>
            <p:spPr bwMode="auto">
              <a:xfrm>
                <a:off x="5508626" y="3267076"/>
                <a:ext cx="344488" cy="325438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</p:grpSp>
      </p:grpSp>
      <p:grpSp>
        <p:nvGrpSpPr>
          <p:cNvPr id="15382" name="组合 9"/>
          <p:cNvGrpSpPr/>
          <p:nvPr/>
        </p:nvGrpSpPr>
        <p:grpSpPr>
          <a:xfrm>
            <a:off x="7259638" y="1592263"/>
            <a:ext cx="1541462" cy="1552575"/>
            <a:chOff x="7259373" y="1592196"/>
            <a:chExt cx="1541727" cy="1551979"/>
          </a:xfrm>
        </p:grpSpPr>
        <p:grpSp>
          <p:nvGrpSpPr>
            <p:cNvPr id="15383" name="组合 8"/>
            <p:cNvGrpSpPr/>
            <p:nvPr/>
          </p:nvGrpSpPr>
          <p:grpSpPr>
            <a:xfrm>
              <a:off x="7259373" y="1592196"/>
              <a:ext cx="1541727" cy="1551979"/>
              <a:chOff x="5026818" y="2006993"/>
              <a:chExt cx="2132807" cy="213280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026818" y="2006993"/>
                <a:ext cx="2132807" cy="2132807"/>
              </a:xfrm>
              <a:prstGeom prst="ellipse">
                <a:avLst/>
              </a:prstGeom>
              <a:solidFill>
                <a:srgbClr val="51A2B7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141036" y="2120394"/>
                <a:ext cx="1904370" cy="190600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</p:grpSp>
        <p:sp>
          <p:nvSpPr>
            <p:cNvPr id="15386" name="Freeform 5"/>
            <p:cNvSpPr>
              <a:spLocks noEditPoints="1"/>
            </p:cNvSpPr>
            <p:nvPr/>
          </p:nvSpPr>
          <p:spPr>
            <a:xfrm>
              <a:off x="7699242" y="1976866"/>
              <a:ext cx="661988" cy="782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17" h="493">
                  <a:moveTo>
                    <a:pt x="417" y="95"/>
                  </a:moveTo>
                  <a:lnTo>
                    <a:pt x="322" y="0"/>
                  </a:lnTo>
                  <a:lnTo>
                    <a:pt x="114" y="0"/>
                  </a:lnTo>
                  <a:lnTo>
                    <a:pt x="114" y="76"/>
                  </a:lnTo>
                  <a:lnTo>
                    <a:pt x="0" y="76"/>
                  </a:lnTo>
                  <a:lnTo>
                    <a:pt x="0" y="493"/>
                  </a:lnTo>
                  <a:lnTo>
                    <a:pt x="303" y="493"/>
                  </a:lnTo>
                  <a:lnTo>
                    <a:pt x="303" y="417"/>
                  </a:lnTo>
                  <a:lnTo>
                    <a:pt x="417" y="417"/>
                  </a:lnTo>
                  <a:lnTo>
                    <a:pt x="417" y="95"/>
                  </a:lnTo>
                  <a:close/>
                  <a:moveTo>
                    <a:pt x="322" y="29"/>
                  </a:moveTo>
                  <a:lnTo>
                    <a:pt x="391" y="95"/>
                  </a:lnTo>
                  <a:lnTo>
                    <a:pt x="322" y="95"/>
                  </a:lnTo>
                  <a:lnTo>
                    <a:pt x="322" y="29"/>
                  </a:lnTo>
                  <a:close/>
                  <a:moveTo>
                    <a:pt x="19" y="474"/>
                  </a:moveTo>
                  <a:lnTo>
                    <a:pt x="19" y="95"/>
                  </a:lnTo>
                  <a:lnTo>
                    <a:pt x="190" y="95"/>
                  </a:lnTo>
                  <a:lnTo>
                    <a:pt x="190" y="190"/>
                  </a:lnTo>
                  <a:lnTo>
                    <a:pt x="284" y="190"/>
                  </a:lnTo>
                  <a:lnTo>
                    <a:pt x="284" y="474"/>
                  </a:lnTo>
                  <a:lnTo>
                    <a:pt x="19" y="474"/>
                  </a:lnTo>
                  <a:close/>
                  <a:moveTo>
                    <a:pt x="208" y="105"/>
                  </a:moveTo>
                  <a:lnTo>
                    <a:pt x="277" y="171"/>
                  </a:lnTo>
                  <a:lnTo>
                    <a:pt x="208" y="171"/>
                  </a:lnTo>
                  <a:lnTo>
                    <a:pt x="208" y="105"/>
                  </a:lnTo>
                  <a:close/>
                  <a:moveTo>
                    <a:pt x="303" y="398"/>
                  </a:moveTo>
                  <a:lnTo>
                    <a:pt x="303" y="171"/>
                  </a:lnTo>
                  <a:lnTo>
                    <a:pt x="208" y="76"/>
                  </a:lnTo>
                  <a:lnTo>
                    <a:pt x="133" y="76"/>
                  </a:lnTo>
                  <a:lnTo>
                    <a:pt x="133" y="19"/>
                  </a:lnTo>
                  <a:lnTo>
                    <a:pt x="303" y="19"/>
                  </a:lnTo>
                  <a:lnTo>
                    <a:pt x="303" y="114"/>
                  </a:lnTo>
                  <a:lnTo>
                    <a:pt x="398" y="114"/>
                  </a:lnTo>
                  <a:lnTo>
                    <a:pt x="398" y="398"/>
                  </a:lnTo>
                  <a:lnTo>
                    <a:pt x="303" y="398"/>
                  </a:lnTo>
                  <a:close/>
                </a:path>
              </a:pathLst>
            </a:custGeom>
            <a:solidFill>
              <a:srgbClr val="51A2B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665220" y="179705"/>
            <a:ext cx="1555115" cy="249364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42030" y="271780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01</a:t>
            </a:r>
            <a:endParaRPr lang="en-US" altLang="zh-CN" sz="8800">
              <a:solidFill>
                <a:schemeClr val="bg1"/>
              </a:solidFill>
              <a:latin typeface="Impact" panose="020B080603090205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1775" y="433324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33775" y="413512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8"/>
          <p:cNvGrpSpPr/>
          <p:nvPr/>
        </p:nvGrpSpPr>
        <p:grpSpPr>
          <a:xfrm>
            <a:off x="3816985" y="794385"/>
            <a:ext cx="1253490" cy="1229360"/>
            <a:chOff x="5026818" y="2006993"/>
            <a:chExt cx="2132807" cy="2132807"/>
          </a:xfrm>
        </p:grpSpPr>
        <p:sp>
          <p:nvSpPr>
            <p:cNvPr id="13" name="椭圆 12"/>
            <p:cNvSpPr/>
            <p:nvPr/>
          </p:nvSpPr>
          <p:spPr>
            <a:xfrm>
              <a:off x="5026818" y="2006993"/>
              <a:ext cx="2132807" cy="2132807"/>
            </a:xfrm>
            <a:prstGeom prst="ellipse">
              <a:avLst/>
            </a:prstGeom>
            <a:solidFill>
              <a:srgbClr val="51A2B7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方正兰亭特黑简体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41036" y="2120394"/>
              <a:ext cx="1904370" cy="190600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Calibri" panose="020F0502020204030204"/>
                <a:ea typeface="方正兰亭特黑简体" pitchFamily="2" charset="-122"/>
                <a:cs typeface="+mn-cs"/>
              </a:endParaRPr>
            </a:p>
          </p:txBody>
        </p:sp>
      </p:grpSp>
      <p:grpSp>
        <p:nvGrpSpPr>
          <p:cNvPr id="15" name="组合 50"/>
          <p:cNvGrpSpPr/>
          <p:nvPr/>
        </p:nvGrpSpPr>
        <p:grpSpPr>
          <a:xfrm>
            <a:off x="4226560" y="1097915"/>
            <a:ext cx="535940" cy="519430"/>
            <a:chOff x="5491163" y="4059238"/>
            <a:chExt cx="398463" cy="396876"/>
          </a:xfrm>
          <a:solidFill>
            <a:srgbClr val="51A2B7"/>
          </a:solidFill>
        </p:grpSpPr>
        <p:sp>
          <p:nvSpPr>
            <p:cNvPr id="52" name="Freeform 180"/>
            <p:cNvSpPr/>
            <p:nvPr/>
          </p:nvSpPr>
          <p:spPr bwMode="auto">
            <a:xfrm>
              <a:off x="5848351" y="4059238"/>
              <a:ext cx="41275" cy="41275"/>
            </a:xfrm>
            <a:custGeom>
              <a:avLst/>
              <a:gdLst>
                <a:gd name="T0" fmla="*/ 0 w 19"/>
                <a:gd name="T1" fmla="*/ 9 h 19"/>
                <a:gd name="T2" fmla="*/ 10 w 19"/>
                <a:gd name="T3" fmla="*/ 19 h 19"/>
                <a:gd name="T4" fmla="*/ 14 w 19"/>
                <a:gd name="T5" fmla="*/ 5 h 19"/>
                <a:gd name="T6" fmla="*/ 0 w 1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0" y="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7" y="12"/>
                    <a:pt x="19" y="10"/>
                    <a:pt x="14" y="5"/>
                  </a:cubicBezTo>
                  <a:cubicBezTo>
                    <a:pt x="9" y="0"/>
                    <a:pt x="7" y="2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  <p:sp>
          <p:nvSpPr>
            <p:cNvPr id="53" name="Freeform 181"/>
            <p:cNvSpPr>
              <a:spLocks noEditPoints="1"/>
            </p:cNvSpPr>
            <p:nvPr/>
          </p:nvSpPr>
          <p:spPr bwMode="auto">
            <a:xfrm>
              <a:off x="5621338" y="4071938"/>
              <a:ext cx="252413" cy="254000"/>
            </a:xfrm>
            <a:custGeom>
              <a:avLst/>
              <a:gdLst>
                <a:gd name="T0" fmla="*/ 0 w 159"/>
                <a:gd name="T1" fmla="*/ 160 h 160"/>
                <a:gd name="T2" fmla="*/ 15 w 159"/>
                <a:gd name="T3" fmla="*/ 126 h 160"/>
                <a:gd name="T4" fmla="*/ 140 w 159"/>
                <a:gd name="T5" fmla="*/ 0 h 160"/>
                <a:gd name="T6" fmla="*/ 159 w 159"/>
                <a:gd name="T7" fmla="*/ 21 h 160"/>
                <a:gd name="T8" fmla="*/ 33 w 159"/>
                <a:gd name="T9" fmla="*/ 148 h 160"/>
                <a:gd name="T10" fmla="*/ 0 w 159"/>
                <a:gd name="T11" fmla="*/ 160 h 160"/>
                <a:gd name="T12" fmla="*/ 22 w 159"/>
                <a:gd name="T13" fmla="*/ 133 h 160"/>
                <a:gd name="T14" fmla="*/ 16 w 159"/>
                <a:gd name="T15" fmla="*/ 145 h 160"/>
                <a:gd name="T16" fmla="*/ 29 w 159"/>
                <a:gd name="T17" fmla="*/ 140 h 160"/>
                <a:gd name="T18" fmla="*/ 147 w 159"/>
                <a:gd name="T19" fmla="*/ 21 h 160"/>
                <a:gd name="T20" fmla="*/ 140 w 159"/>
                <a:gd name="T21" fmla="*/ 13 h 160"/>
                <a:gd name="T22" fmla="*/ 22 w 159"/>
                <a:gd name="T23" fmla="*/ 13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60">
                  <a:moveTo>
                    <a:pt x="0" y="160"/>
                  </a:moveTo>
                  <a:lnTo>
                    <a:pt x="15" y="126"/>
                  </a:lnTo>
                  <a:lnTo>
                    <a:pt x="140" y="0"/>
                  </a:lnTo>
                  <a:lnTo>
                    <a:pt x="159" y="21"/>
                  </a:lnTo>
                  <a:lnTo>
                    <a:pt x="33" y="148"/>
                  </a:lnTo>
                  <a:lnTo>
                    <a:pt x="0" y="160"/>
                  </a:lnTo>
                  <a:close/>
                  <a:moveTo>
                    <a:pt x="22" y="133"/>
                  </a:moveTo>
                  <a:lnTo>
                    <a:pt x="16" y="145"/>
                  </a:lnTo>
                  <a:lnTo>
                    <a:pt x="29" y="140"/>
                  </a:lnTo>
                  <a:lnTo>
                    <a:pt x="147" y="21"/>
                  </a:lnTo>
                  <a:lnTo>
                    <a:pt x="140" y="13"/>
                  </a:lnTo>
                  <a:lnTo>
                    <a:pt x="2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  <p:sp>
          <p:nvSpPr>
            <p:cNvPr id="54" name="Freeform 182"/>
            <p:cNvSpPr/>
            <p:nvPr/>
          </p:nvSpPr>
          <p:spPr bwMode="auto">
            <a:xfrm>
              <a:off x="5634038" y="4278313"/>
              <a:ext cx="36513" cy="36513"/>
            </a:xfrm>
            <a:custGeom>
              <a:avLst/>
              <a:gdLst>
                <a:gd name="T0" fmla="*/ 23 w 23"/>
                <a:gd name="T1" fmla="*/ 14 h 23"/>
                <a:gd name="T2" fmla="*/ 0 w 23"/>
                <a:gd name="T3" fmla="*/ 23 h 23"/>
                <a:gd name="T4" fmla="*/ 0 w 23"/>
                <a:gd name="T5" fmla="*/ 23 h 23"/>
                <a:gd name="T6" fmla="*/ 10 w 23"/>
                <a:gd name="T7" fmla="*/ 0 h 23"/>
                <a:gd name="T8" fmla="*/ 23 w 23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4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0" y="0"/>
                  </a:ln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  <p:sp>
          <p:nvSpPr>
            <p:cNvPr id="55" name="Freeform 183"/>
            <p:cNvSpPr/>
            <p:nvPr/>
          </p:nvSpPr>
          <p:spPr bwMode="auto">
            <a:xfrm>
              <a:off x="5491163" y="4152901"/>
              <a:ext cx="303213" cy="303213"/>
            </a:xfrm>
            <a:custGeom>
              <a:avLst/>
              <a:gdLst>
                <a:gd name="T0" fmla="*/ 191 w 191"/>
                <a:gd name="T1" fmla="*/ 191 h 191"/>
                <a:gd name="T2" fmla="*/ 0 w 191"/>
                <a:gd name="T3" fmla="*/ 191 h 191"/>
                <a:gd name="T4" fmla="*/ 0 w 191"/>
                <a:gd name="T5" fmla="*/ 0 h 191"/>
                <a:gd name="T6" fmla="*/ 157 w 191"/>
                <a:gd name="T7" fmla="*/ 0 h 191"/>
                <a:gd name="T8" fmla="*/ 157 w 191"/>
                <a:gd name="T9" fmla="*/ 9 h 191"/>
                <a:gd name="T10" fmla="*/ 10 w 191"/>
                <a:gd name="T11" fmla="*/ 9 h 191"/>
                <a:gd name="T12" fmla="*/ 10 w 191"/>
                <a:gd name="T13" fmla="*/ 181 h 191"/>
                <a:gd name="T14" fmla="*/ 183 w 191"/>
                <a:gd name="T15" fmla="*/ 181 h 191"/>
                <a:gd name="T16" fmla="*/ 183 w 191"/>
                <a:gd name="T17" fmla="*/ 34 h 191"/>
                <a:gd name="T18" fmla="*/ 191 w 191"/>
                <a:gd name="T19" fmla="*/ 34 h 191"/>
                <a:gd name="T20" fmla="*/ 191 w 191"/>
                <a:gd name="T2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91">
                  <a:moveTo>
                    <a:pt x="191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"/>
                  </a:lnTo>
                  <a:lnTo>
                    <a:pt x="10" y="9"/>
                  </a:lnTo>
                  <a:lnTo>
                    <a:pt x="10" y="181"/>
                  </a:lnTo>
                  <a:lnTo>
                    <a:pt x="183" y="181"/>
                  </a:lnTo>
                  <a:lnTo>
                    <a:pt x="183" y="34"/>
                  </a:lnTo>
                  <a:lnTo>
                    <a:pt x="191" y="34"/>
                  </a:lnTo>
                  <a:lnTo>
                    <a:pt x="191" y="1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/>
                <a:ea typeface="方正中等线简体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矩形 37"/>
          <p:cNvSpPr/>
          <p:nvPr/>
        </p:nvSpPr>
        <p:spPr>
          <a:xfrm>
            <a:off x="3937000" y="341313"/>
            <a:ext cx="2011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选题的背景和意义</a:t>
            </a:r>
            <a:endParaRPr lang="zh-CN" altLang="en-US" sz="1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638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940435"/>
            <a:ext cx="4485005" cy="2990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24425" y="896620"/>
            <a:ext cx="37947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物联网在网络应用飞速发展的当下，对我们的生活方方面面都有着影响。在我国，物联网概念的前身是传感网，中国科学院早在1999年就启动了传感网技术的研究，并且取得了一系列的科研成果，十二五时期我国在物联网发展政策环境 技术研发 标准颜值 产业培育以及行业应用方面取得了显著成绩，物联网应用推广进入实质阶段， 随着技术的不断成熟，国内以及形成了完整的产业链条，涌现诸多优秀的芯片没中断设备生产商以及解决方案提供商。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当前全球新冠肺炎疫情大流行仍处于高位运行，新型变异株不断出现，我国持续面临较大的疫情输入压力。</a:t>
            </a:r>
            <a:r>
              <a:rPr lang="en-US" altLang="zh-CN"/>
              <a:t>2022</a:t>
            </a:r>
            <a:r>
              <a:rPr lang="zh-CN" altLang="en-US"/>
              <a:t>年元旦和春节期间，境外回国人员增多，境内人员流动性增加，疫情输入和传播风险。本项目结合了物联网技术，实现对疫情基本数据收集和处理，并且选择核合适的嵌入式平台完成疫情的数据展示与播报系统，实现对当前疫情的实时了解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665220" y="179705"/>
            <a:ext cx="1555115" cy="249364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71775" y="433324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33775" y="413512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33775" y="268986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02</a:t>
            </a:r>
            <a:endParaRPr lang="en-US" altLang="zh-CN" sz="8800">
              <a:solidFill>
                <a:schemeClr val="bg1"/>
              </a:solidFill>
              <a:latin typeface="Impact" panose="020B0806030902050204" charset="0"/>
            </a:endParaRPr>
          </a:p>
        </p:txBody>
      </p:sp>
      <p:grpSp>
        <p:nvGrpSpPr>
          <p:cNvPr id="15372" name="组合 7"/>
          <p:cNvGrpSpPr/>
          <p:nvPr/>
        </p:nvGrpSpPr>
        <p:grpSpPr>
          <a:xfrm>
            <a:off x="3772535" y="812165"/>
            <a:ext cx="1290320" cy="1228725"/>
            <a:chOff x="2835452" y="1592196"/>
            <a:chExt cx="1541727" cy="1551979"/>
          </a:xfrm>
        </p:grpSpPr>
        <p:grpSp>
          <p:nvGrpSpPr>
            <p:cNvPr id="15373" name="组合 8"/>
            <p:cNvGrpSpPr/>
            <p:nvPr/>
          </p:nvGrpSpPr>
          <p:grpSpPr>
            <a:xfrm>
              <a:off x="2835452" y="1592196"/>
              <a:ext cx="1541727" cy="1551979"/>
              <a:chOff x="5026818" y="2006993"/>
              <a:chExt cx="2132807" cy="213280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5026818" y="2006993"/>
                <a:ext cx="2132807" cy="2132807"/>
              </a:xfrm>
              <a:prstGeom prst="ellipse">
                <a:avLst/>
              </a:prstGeom>
              <a:solidFill>
                <a:srgbClr val="51A2B7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141036" y="2120394"/>
                <a:ext cx="1904370" cy="190600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</p:grpSp>
        <p:grpSp>
          <p:nvGrpSpPr>
            <p:cNvPr id="8" name="组合 66"/>
            <p:cNvGrpSpPr/>
            <p:nvPr/>
          </p:nvGrpSpPr>
          <p:grpSpPr>
            <a:xfrm>
              <a:off x="3421526" y="1981083"/>
              <a:ext cx="369579" cy="774205"/>
              <a:chOff x="6421438" y="4065588"/>
              <a:chExt cx="184150" cy="385763"/>
            </a:xfrm>
            <a:solidFill>
              <a:srgbClr val="51A2B7"/>
            </a:solidFill>
          </p:grpSpPr>
          <p:sp>
            <p:nvSpPr>
              <p:cNvPr id="68" name="Freeform 184"/>
              <p:cNvSpPr>
                <a:spLocks noEditPoints="1"/>
              </p:cNvSpPr>
              <p:nvPr/>
            </p:nvSpPr>
            <p:spPr bwMode="auto">
              <a:xfrm>
                <a:off x="6453188" y="4065588"/>
                <a:ext cx="122238" cy="285750"/>
              </a:xfrm>
              <a:custGeom>
                <a:avLst/>
                <a:gdLst>
                  <a:gd name="T0" fmla="*/ 28 w 56"/>
                  <a:gd name="T1" fmla="*/ 132 h 132"/>
                  <a:gd name="T2" fmla="*/ 0 w 56"/>
                  <a:gd name="T3" fmla="*/ 104 h 132"/>
                  <a:gd name="T4" fmla="*/ 0 w 56"/>
                  <a:gd name="T5" fmla="*/ 28 h 132"/>
                  <a:gd name="T6" fmla="*/ 28 w 56"/>
                  <a:gd name="T7" fmla="*/ 0 h 132"/>
                  <a:gd name="T8" fmla="*/ 56 w 56"/>
                  <a:gd name="T9" fmla="*/ 28 h 132"/>
                  <a:gd name="T10" fmla="*/ 56 w 56"/>
                  <a:gd name="T11" fmla="*/ 104 h 132"/>
                  <a:gd name="T12" fmla="*/ 28 w 56"/>
                  <a:gd name="T13" fmla="*/ 132 h 132"/>
                  <a:gd name="T14" fmla="*/ 28 w 56"/>
                  <a:gd name="T15" fmla="*/ 6 h 132"/>
                  <a:gd name="T16" fmla="*/ 6 w 56"/>
                  <a:gd name="T17" fmla="*/ 28 h 132"/>
                  <a:gd name="T18" fmla="*/ 6 w 56"/>
                  <a:gd name="T19" fmla="*/ 104 h 132"/>
                  <a:gd name="T20" fmla="*/ 28 w 56"/>
                  <a:gd name="T21" fmla="*/ 126 h 132"/>
                  <a:gd name="T22" fmla="*/ 50 w 56"/>
                  <a:gd name="T23" fmla="*/ 104 h 132"/>
                  <a:gd name="T24" fmla="*/ 50 w 56"/>
                  <a:gd name="T25" fmla="*/ 28 h 132"/>
                  <a:gd name="T26" fmla="*/ 28 w 56"/>
                  <a:gd name="T27" fmla="*/ 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132">
                    <a:moveTo>
                      <a:pt x="28" y="132"/>
                    </a:moveTo>
                    <a:cubicBezTo>
                      <a:pt x="12" y="132"/>
                      <a:pt x="0" y="120"/>
                      <a:pt x="0" y="10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3" y="0"/>
                      <a:pt x="56" y="12"/>
                      <a:pt x="56" y="28"/>
                    </a:cubicBez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120"/>
                      <a:pt x="43" y="132"/>
                      <a:pt x="28" y="132"/>
                    </a:cubicBezTo>
                    <a:close/>
                    <a:moveTo>
                      <a:pt x="28" y="6"/>
                    </a:moveTo>
                    <a:cubicBezTo>
                      <a:pt x="16" y="6"/>
                      <a:pt x="6" y="16"/>
                      <a:pt x="6" y="28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6" y="116"/>
                      <a:pt x="16" y="126"/>
                      <a:pt x="28" y="126"/>
                    </a:cubicBezTo>
                    <a:cubicBezTo>
                      <a:pt x="40" y="126"/>
                      <a:pt x="50" y="116"/>
                      <a:pt x="50" y="104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16"/>
                      <a:pt x="40" y="6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69" name="Freeform 185"/>
              <p:cNvSpPr/>
              <p:nvPr/>
            </p:nvSpPr>
            <p:spPr bwMode="auto">
              <a:xfrm>
                <a:off x="6421438" y="4208463"/>
                <a:ext cx="184150" cy="177800"/>
              </a:xfrm>
              <a:custGeom>
                <a:avLst/>
                <a:gdLst>
                  <a:gd name="T0" fmla="*/ 43 w 85"/>
                  <a:gd name="T1" fmla="*/ 82 h 82"/>
                  <a:gd name="T2" fmla="*/ 0 w 85"/>
                  <a:gd name="T3" fmla="*/ 39 h 82"/>
                  <a:gd name="T4" fmla="*/ 0 w 85"/>
                  <a:gd name="T5" fmla="*/ 0 h 82"/>
                  <a:gd name="T6" fmla="*/ 6 w 85"/>
                  <a:gd name="T7" fmla="*/ 0 h 82"/>
                  <a:gd name="T8" fmla="*/ 6 w 85"/>
                  <a:gd name="T9" fmla="*/ 39 h 82"/>
                  <a:gd name="T10" fmla="*/ 43 w 85"/>
                  <a:gd name="T11" fmla="*/ 76 h 82"/>
                  <a:gd name="T12" fmla="*/ 79 w 85"/>
                  <a:gd name="T13" fmla="*/ 39 h 82"/>
                  <a:gd name="T14" fmla="*/ 79 w 85"/>
                  <a:gd name="T15" fmla="*/ 0 h 82"/>
                  <a:gd name="T16" fmla="*/ 85 w 85"/>
                  <a:gd name="T17" fmla="*/ 0 h 82"/>
                  <a:gd name="T18" fmla="*/ 85 w 85"/>
                  <a:gd name="T19" fmla="*/ 39 h 82"/>
                  <a:gd name="T20" fmla="*/ 43 w 85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82">
                    <a:moveTo>
                      <a:pt x="43" y="82"/>
                    </a:moveTo>
                    <a:cubicBezTo>
                      <a:pt x="19" y="82"/>
                      <a:pt x="0" y="63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3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39"/>
                      <a:pt x="85" y="39"/>
                      <a:pt x="85" y="39"/>
                    </a:cubicBezTo>
                    <a:cubicBezTo>
                      <a:pt x="85" y="63"/>
                      <a:pt x="66" y="82"/>
                      <a:pt x="43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0" name="Rectangle 186"/>
              <p:cNvSpPr>
                <a:spLocks noChangeArrowheads="1"/>
              </p:cNvSpPr>
              <p:nvPr/>
            </p:nvSpPr>
            <p:spPr bwMode="auto">
              <a:xfrm>
                <a:off x="6461126" y="4438651"/>
                <a:ext cx="107950" cy="127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1" name="Rectangle 187"/>
              <p:cNvSpPr>
                <a:spLocks noChangeArrowheads="1"/>
              </p:cNvSpPr>
              <p:nvPr/>
            </p:nvSpPr>
            <p:spPr bwMode="auto">
              <a:xfrm>
                <a:off x="6508751" y="4379913"/>
                <a:ext cx="12700" cy="650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3300" y="2968625"/>
            <a:ext cx="2376488" cy="15875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矩形 63"/>
          <p:cNvSpPr/>
          <p:nvPr/>
        </p:nvSpPr>
        <p:spPr>
          <a:xfrm>
            <a:off x="4017963" y="41116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基本思路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2983" y="1381125"/>
            <a:ext cx="2374900" cy="15875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7883" y="2968625"/>
            <a:ext cx="2376488" cy="15875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248" y="1381125"/>
            <a:ext cx="2374900" cy="15875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52783" y="1381125"/>
            <a:ext cx="2374900" cy="15875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52783" y="2968625"/>
            <a:ext cx="2374900" cy="15875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3155" y="1557020"/>
            <a:ext cx="6958965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esp32</a:t>
            </a:r>
            <a:r>
              <a:rPr lang="zh-CN" altLang="en-US"/>
              <a:t>发送网络请求</a:t>
            </a:r>
            <a:r>
              <a:rPr lang="en-US" altLang="zh-CN"/>
              <a:t>, </a:t>
            </a:r>
            <a:r>
              <a:rPr lang="zh-CN" altLang="en-US"/>
              <a:t>实现疫情基本数据的采集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vue.js</a:t>
            </a:r>
            <a:r>
              <a:rPr lang="zh-CN" altLang="en-US"/>
              <a:t>搭建一个基本的网页来展示数据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3.node.js</a:t>
            </a:r>
            <a:r>
              <a:rPr lang="zh-CN" altLang="en-US"/>
              <a:t>搭建的服务器请求疫情数据</a:t>
            </a:r>
            <a:r>
              <a:rPr lang="en-US" altLang="zh-CN"/>
              <a:t> </a:t>
            </a:r>
            <a:r>
              <a:rPr lang="zh-CN" altLang="en-US"/>
              <a:t>然后将处理后的数据存储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用</a:t>
            </a:r>
            <a:r>
              <a:rPr lang="en-US" altLang="zh-CN"/>
              <a:t>MongoDB</a:t>
            </a:r>
            <a:r>
              <a:rPr lang="zh-CN" altLang="en-US"/>
              <a:t>数据库来存储处理之后的数据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5.esp32</a:t>
            </a:r>
            <a:r>
              <a:rPr lang="zh-CN" altLang="en-US"/>
              <a:t>通过串口通信</a:t>
            </a:r>
            <a:r>
              <a:rPr lang="en-US" altLang="zh-CN"/>
              <a:t> </a:t>
            </a:r>
            <a:r>
              <a:rPr lang="zh-CN" altLang="en-US"/>
              <a:t>将请求回来的数据发送到串口屏并且做展示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用</a:t>
            </a:r>
            <a:r>
              <a:rPr lang="en-US" altLang="zh-CN"/>
              <a:t>SYN6288</a:t>
            </a:r>
            <a:r>
              <a:rPr lang="zh-CN" altLang="en-US"/>
              <a:t>语音模块实现语音播报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665220" y="179705"/>
            <a:ext cx="1555115" cy="249364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71775" y="433324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33775" y="413512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6795" y="268986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03</a:t>
            </a:r>
            <a:endParaRPr lang="en-US" altLang="zh-CN" sz="8800">
              <a:solidFill>
                <a:schemeClr val="bg1"/>
              </a:solidFill>
              <a:latin typeface="Impact" panose="020B0806030902050204" charset="0"/>
            </a:endParaRPr>
          </a:p>
        </p:txBody>
      </p:sp>
      <p:grpSp>
        <p:nvGrpSpPr>
          <p:cNvPr id="15377" name="组合 8"/>
          <p:cNvGrpSpPr/>
          <p:nvPr/>
        </p:nvGrpSpPr>
        <p:grpSpPr>
          <a:xfrm>
            <a:off x="3815080" y="826135"/>
            <a:ext cx="1255395" cy="1200785"/>
            <a:chOff x="5047413" y="1592196"/>
            <a:chExt cx="1541727" cy="1551979"/>
          </a:xfrm>
        </p:grpSpPr>
        <p:grpSp>
          <p:nvGrpSpPr>
            <p:cNvPr id="15378" name="组合 8"/>
            <p:cNvGrpSpPr/>
            <p:nvPr/>
          </p:nvGrpSpPr>
          <p:grpSpPr>
            <a:xfrm>
              <a:off x="5047413" y="1592196"/>
              <a:ext cx="1541727" cy="1551979"/>
              <a:chOff x="5026818" y="2006993"/>
              <a:chExt cx="2132807" cy="2132807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026818" y="2006993"/>
                <a:ext cx="2132807" cy="2132807"/>
              </a:xfrm>
              <a:prstGeom prst="ellipse">
                <a:avLst/>
              </a:prstGeom>
              <a:solidFill>
                <a:srgbClr val="51A2B7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140919" y="2120394"/>
                <a:ext cx="1904605" cy="190600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</p:grpSp>
        <p:grpSp>
          <p:nvGrpSpPr>
            <p:cNvPr id="10" name="组合 71"/>
            <p:cNvGrpSpPr/>
            <p:nvPr/>
          </p:nvGrpSpPr>
          <p:grpSpPr>
            <a:xfrm>
              <a:off x="5554752" y="2110219"/>
              <a:ext cx="527049" cy="515932"/>
              <a:chOff x="5502276" y="3243263"/>
              <a:chExt cx="376237" cy="368301"/>
            </a:xfrm>
            <a:solidFill>
              <a:srgbClr val="51A2B7"/>
            </a:solidFill>
          </p:grpSpPr>
          <p:sp>
            <p:nvSpPr>
              <p:cNvPr id="73" name="Freeform 129"/>
              <p:cNvSpPr>
                <a:spLocks noEditPoints="1"/>
              </p:cNvSpPr>
              <p:nvPr/>
            </p:nvSpPr>
            <p:spPr bwMode="auto">
              <a:xfrm>
                <a:off x="5694363" y="3448051"/>
                <a:ext cx="184150" cy="16351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4" name="Freeform 130"/>
              <p:cNvSpPr>
                <a:spLocks noEditPoints="1"/>
              </p:cNvSpPr>
              <p:nvPr/>
            </p:nvSpPr>
            <p:spPr bwMode="auto">
              <a:xfrm>
                <a:off x="5502276" y="3243263"/>
                <a:ext cx="174625" cy="173038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5" name="Freeform 131"/>
              <p:cNvSpPr>
                <a:spLocks noEditPoints="1"/>
              </p:cNvSpPr>
              <p:nvPr/>
            </p:nvSpPr>
            <p:spPr bwMode="auto">
              <a:xfrm>
                <a:off x="5508626" y="3267076"/>
                <a:ext cx="344488" cy="325438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矩形 8"/>
          <p:cNvSpPr/>
          <p:nvPr/>
        </p:nvSpPr>
        <p:spPr>
          <a:xfrm>
            <a:off x="3611563" y="40798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914400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技术路线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2" name="矩形 14"/>
          <p:cNvSpPr/>
          <p:nvPr/>
        </p:nvSpPr>
        <p:spPr>
          <a:xfrm>
            <a:off x="3332163" y="696913"/>
            <a:ext cx="2359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research ways and process</a:t>
            </a:r>
            <a:endParaRPr lang="en-US" altLang="zh-CN" sz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TextBox 46"/>
          <p:cNvSpPr txBox="1"/>
          <p:nvPr/>
        </p:nvSpPr>
        <p:spPr>
          <a:xfrm>
            <a:off x="859155" y="1903730"/>
            <a:ext cx="1825625" cy="2139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522605" eaLnBrk="0" hangingPunct="0"/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4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303" y="1701800"/>
            <a:ext cx="3165475" cy="2640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任意多边形 5"/>
          <p:cNvSpPr/>
          <p:nvPr/>
        </p:nvSpPr>
        <p:spPr>
          <a:xfrm>
            <a:off x="1573213" y="1514475"/>
            <a:ext cx="2144713" cy="388938"/>
          </a:xfrm>
          <a:custGeom>
            <a:avLst/>
            <a:gdLst>
              <a:gd name="connsiteX0" fmla="*/ 0 w 2143594"/>
              <a:gd name="connsiteY0" fmla="*/ 0 h 389745"/>
              <a:gd name="connsiteX1" fmla="*/ 749508 w 2143594"/>
              <a:gd name="connsiteY1" fmla="*/ 0 h 389745"/>
              <a:gd name="connsiteX2" fmla="*/ 1753849 w 2143594"/>
              <a:gd name="connsiteY2" fmla="*/ 0 h 389745"/>
              <a:gd name="connsiteX3" fmla="*/ 2143594 w 2143594"/>
              <a:gd name="connsiteY3" fmla="*/ 389745 h 3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94" h="389745">
                <a:moveTo>
                  <a:pt x="0" y="0"/>
                </a:moveTo>
                <a:lnTo>
                  <a:pt x="749508" y="0"/>
                </a:lnTo>
                <a:lnTo>
                  <a:pt x="1753849" y="0"/>
                </a:lnTo>
                <a:lnTo>
                  <a:pt x="2143594" y="389745"/>
                </a:lnTo>
              </a:path>
            </a:pathLst>
          </a:custGeom>
          <a:noFill/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 flipV="1">
            <a:off x="1606550" y="3167063"/>
            <a:ext cx="2111375" cy="182563"/>
          </a:xfrm>
          <a:custGeom>
            <a:avLst/>
            <a:gdLst>
              <a:gd name="connsiteX0" fmla="*/ 0 w 2143594"/>
              <a:gd name="connsiteY0" fmla="*/ 0 h 389745"/>
              <a:gd name="connsiteX1" fmla="*/ 749508 w 2143594"/>
              <a:gd name="connsiteY1" fmla="*/ 0 h 389745"/>
              <a:gd name="connsiteX2" fmla="*/ 1753849 w 2143594"/>
              <a:gd name="connsiteY2" fmla="*/ 0 h 389745"/>
              <a:gd name="connsiteX3" fmla="*/ 2143594 w 2143594"/>
              <a:gd name="connsiteY3" fmla="*/ 389745 h 3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94" h="389745">
                <a:moveTo>
                  <a:pt x="0" y="0"/>
                </a:moveTo>
                <a:lnTo>
                  <a:pt x="749508" y="0"/>
                </a:lnTo>
                <a:lnTo>
                  <a:pt x="1753849" y="0"/>
                </a:lnTo>
                <a:lnTo>
                  <a:pt x="2143594" y="389745"/>
                </a:lnTo>
              </a:path>
            </a:pathLst>
          </a:custGeom>
          <a:noFill/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任意多边形 49"/>
          <p:cNvSpPr/>
          <p:nvPr/>
        </p:nvSpPr>
        <p:spPr>
          <a:xfrm flipH="1">
            <a:off x="4830763" y="1482725"/>
            <a:ext cx="1455738" cy="325438"/>
          </a:xfrm>
          <a:custGeom>
            <a:avLst/>
            <a:gdLst>
              <a:gd name="connsiteX0" fmla="*/ 0 w 2143594"/>
              <a:gd name="connsiteY0" fmla="*/ 0 h 389745"/>
              <a:gd name="connsiteX1" fmla="*/ 749508 w 2143594"/>
              <a:gd name="connsiteY1" fmla="*/ 0 h 389745"/>
              <a:gd name="connsiteX2" fmla="*/ 1753849 w 2143594"/>
              <a:gd name="connsiteY2" fmla="*/ 0 h 389745"/>
              <a:gd name="connsiteX3" fmla="*/ 2143594 w 2143594"/>
              <a:gd name="connsiteY3" fmla="*/ 389745 h 3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94" h="389745">
                <a:moveTo>
                  <a:pt x="0" y="0"/>
                </a:moveTo>
                <a:lnTo>
                  <a:pt x="749508" y="0"/>
                </a:lnTo>
                <a:lnTo>
                  <a:pt x="1753849" y="0"/>
                </a:lnTo>
                <a:lnTo>
                  <a:pt x="2143594" y="389745"/>
                </a:lnTo>
              </a:path>
            </a:pathLst>
          </a:custGeom>
          <a:noFill/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 flipH="1" flipV="1">
            <a:off x="5691505" y="2359978"/>
            <a:ext cx="1455738" cy="325438"/>
          </a:xfrm>
          <a:custGeom>
            <a:avLst/>
            <a:gdLst>
              <a:gd name="connsiteX0" fmla="*/ 0 w 2143594"/>
              <a:gd name="connsiteY0" fmla="*/ 0 h 389745"/>
              <a:gd name="connsiteX1" fmla="*/ 749508 w 2143594"/>
              <a:gd name="connsiteY1" fmla="*/ 0 h 389745"/>
              <a:gd name="connsiteX2" fmla="*/ 1753849 w 2143594"/>
              <a:gd name="connsiteY2" fmla="*/ 0 h 389745"/>
              <a:gd name="connsiteX3" fmla="*/ 2143594 w 2143594"/>
              <a:gd name="connsiteY3" fmla="*/ 389745 h 3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94" h="389745">
                <a:moveTo>
                  <a:pt x="0" y="0"/>
                </a:moveTo>
                <a:lnTo>
                  <a:pt x="749508" y="0"/>
                </a:lnTo>
                <a:lnTo>
                  <a:pt x="1753849" y="0"/>
                </a:lnTo>
                <a:lnTo>
                  <a:pt x="2143594" y="389745"/>
                </a:lnTo>
              </a:path>
            </a:pathLst>
          </a:custGeom>
          <a:noFill/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783908" y="2324735"/>
            <a:ext cx="2144713" cy="388938"/>
          </a:xfrm>
          <a:custGeom>
            <a:avLst/>
            <a:gdLst>
              <a:gd name="connsiteX0" fmla="*/ 0 w 2143594"/>
              <a:gd name="connsiteY0" fmla="*/ 0 h 389745"/>
              <a:gd name="connsiteX1" fmla="*/ 749508 w 2143594"/>
              <a:gd name="connsiteY1" fmla="*/ 0 h 389745"/>
              <a:gd name="connsiteX2" fmla="*/ 1753849 w 2143594"/>
              <a:gd name="connsiteY2" fmla="*/ 0 h 389745"/>
              <a:gd name="connsiteX3" fmla="*/ 2143594 w 2143594"/>
              <a:gd name="connsiteY3" fmla="*/ 389745 h 3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94" h="389745">
                <a:moveTo>
                  <a:pt x="0" y="0"/>
                </a:moveTo>
                <a:lnTo>
                  <a:pt x="749508" y="0"/>
                </a:lnTo>
                <a:lnTo>
                  <a:pt x="1753849" y="0"/>
                </a:lnTo>
                <a:lnTo>
                  <a:pt x="2143594" y="389745"/>
                </a:lnTo>
              </a:path>
            </a:pathLst>
          </a:custGeom>
          <a:noFill/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 flipH="1" flipV="1">
            <a:off x="4991100" y="3236913"/>
            <a:ext cx="1455738" cy="325438"/>
          </a:xfrm>
          <a:custGeom>
            <a:avLst/>
            <a:gdLst>
              <a:gd name="connsiteX0" fmla="*/ 0 w 2143594"/>
              <a:gd name="connsiteY0" fmla="*/ 0 h 389745"/>
              <a:gd name="connsiteX1" fmla="*/ 749508 w 2143594"/>
              <a:gd name="connsiteY1" fmla="*/ 0 h 389745"/>
              <a:gd name="connsiteX2" fmla="*/ 1753849 w 2143594"/>
              <a:gd name="connsiteY2" fmla="*/ 0 h 389745"/>
              <a:gd name="connsiteX3" fmla="*/ 2143594 w 2143594"/>
              <a:gd name="connsiteY3" fmla="*/ 389745 h 3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94" h="389745">
                <a:moveTo>
                  <a:pt x="0" y="0"/>
                </a:moveTo>
                <a:lnTo>
                  <a:pt x="749508" y="0"/>
                </a:lnTo>
                <a:lnTo>
                  <a:pt x="1753849" y="0"/>
                </a:lnTo>
                <a:lnTo>
                  <a:pt x="2143594" y="389745"/>
                </a:lnTo>
              </a:path>
            </a:pathLst>
          </a:custGeom>
          <a:noFill/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0005" y="1341755"/>
            <a:ext cx="221361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node.js </a:t>
            </a:r>
            <a:r>
              <a:rPr lang="zh-CN" altLang="en-US">
                <a:solidFill>
                  <a:schemeClr val="bg1"/>
                </a:solidFill>
              </a:rPr>
              <a:t>用于服务器开发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75" y="1341755"/>
            <a:ext cx="10642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串口通信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515" y="2117725"/>
            <a:ext cx="6756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界面显示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595" y="2527935"/>
            <a:ext cx="14300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MongoDB</a:t>
            </a:r>
            <a:r>
              <a:rPr lang="zh-CN" altLang="en-US">
                <a:solidFill>
                  <a:schemeClr val="bg1"/>
                </a:solidFill>
              </a:rPr>
              <a:t>数据库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6530" y="3412490"/>
            <a:ext cx="181165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vue.js</a:t>
            </a:r>
            <a:r>
              <a:rPr lang="zh-CN" altLang="en-US">
                <a:solidFill>
                  <a:schemeClr val="bg1"/>
                </a:solidFill>
              </a:rPr>
              <a:t>页面展示数据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080" y="3167380"/>
            <a:ext cx="140525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esp32+arduino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665220" y="179705"/>
            <a:ext cx="1555115" cy="249364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71775" y="433324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33775" y="413512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66795" y="268986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04</a:t>
            </a:r>
            <a:endParaRPr lang="en-US" altLang="zh-CN" sz="8800">
              <a:solidFill>
                <a:schemeClr val="bg1"/>
              </a:solidFill>
              <a:latin typeface="Impact" panose="020B0806030902050204" charset="0"/>
            </a:endParaRPr>
          </a:p>
        </p:txBody>
      </p:sp>
      <p:grpSp>
        <p:nvGrpSpPr>
          <p:cNvPr id="15377" name="组合 8"/>
          <p:cNvGrpSpPr/>
          <p:nvPr/>
        </p:nvGrpSpPr>
        <p:grpSpPr>
          <a:xfrm>
            <a:off x="3815080" y="826135"/>
            <a:ext cx="1255395" cy="1200785"/>
            <a:chOff x="5047413" y="1592196"/>
            <a:chExt cx="1541727" cy="1551979"/>
          </a:xfrm>
        </p:grpSpPr>
        <p:grpSp>
          <p:nvGrpSpPr>
            <p:cNvPr id="15378" name="组合 8"/>
            <p:cNvGrpSpPr/>
            <p:nvPr/>
          </p:nvGrpSpPr>
          <p:grpSpPr>
            <a:xfrm>
              <a:off x="5047413" y="1592196"/>
              <a:ext cx="1541727" cy="1551979"/>
              <a:chOff x="5026818" y="2006993"/>
              <a:chExt cx="2132807" cy="2132807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026818" y="2006993"/>
                <a:ext cx="2132807" cy="2132807"/>
              </a:xfrm>
              <a:prstGeom prst="ellipse">
                <a:avLst/>
              </a:prstGeom>
              <a:solidFill>
                <a:srgbClr val="51A2B7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140919" y="2120394"/>
                <a:ext cx="1904605" cy="190600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482600" dist="2794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/>
                  <a:ea typeface="方正兰亭特黑简体" pitchFamily="2" charset="-122"/>
                  <a:cs typeface="+mn-cs"/>
                </a:endParaRPr>
              </a:p>
            </p:txBody>
          </p:sp>
        </p:grpSp>
        <p:grpSp>
          <p:nvGrpSpPr>
            <p:cNvPr id="10" name="组合 71"/>
            <p:cNvGrpSpPr/>
            <p:nvPr/>
          </p:nvGrpSpPr>
          <p:grpSpPr>
            <a:xfrm>
              <a:off x="5554752" y="2110219"/>
              <a:ext cx="527049" cy="515932"/>
              <a:chOff x="5502276" y="3243263"/>
              <a:chExt cx="376237" cy="368301"/>
            </a:xfrm>
            <a:solidFill>
              <a:srgbClr val="51A2B7"/>
            </a:solidFill>
          </p:grpSpPr>
          <p:sp>
            <p:nvSpPr>
              <p:cNvPr id="73" name="Freeform 129"/>
              <p:cNvSpPr>
                <a:spLocks noEditPoints="1"/>
              </p:cNvSpPr>
              <p:nvPr/>
            </p:nvSpPr>
            <p:spPr bwMode="auto">
              <a:xfrm>
                <a:off x="5694363" y="3448051"/>
                <a:ext cx="184150" cy="16351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4" name="Freeform 130"/>
              <p:cNvSpPr>
                <a:spLocks noEditPoints="1"/>
              </p:cNvSpPr>
              <p:nvPr/>
            </p:nvSpPr>
            <p:spPr bwMode="auto">
              <a:xfrm>
                <a:off x="5502276" y="3243263"/>
                <a:ext cx="174625" cy="173038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  <p:sp>
            <p:nvSpPr>
              <p:cNvPr id="75" name="Freeform 131"/>
              <p:cNvSpPr>
                <a:spLocks noEditPoints="1"/>
              </p:cNvSpPr>
              <p:nvPr/>
            </p:nvSpPr>
            <p:spPr bwMode="auto">
              <a:xfrm>
                <a:off x="5508626" y="3267076"/>
                <a:ext cx="344488" cy="325438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方正中等线简体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402,&quot;width&quot;:9260}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Vinne Txt BT斜">
      <a:majorFont>
        <a:latin typeface="DeVinne Txt B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Vinne Txt BT斜">
      <a:majorFont>
        <a:latin typeface="DeVinne Txt B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全屏显示(16:9)</PresentationFormat>
  <Paragraphs>87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DeVinne Txt BT</vt:lpstr>
      <vt:lpstr>Segoe Print</vt:lpstr>
      <vt:lpstr>Calibri</vt:lpstr>
      <vt:lpstr>方正兰亭特黑简体</vt:lpstr>
      <vt:lpstr>黑体</vt:lpstr>
      <vt:lpstr>Existence Light</vt:lpstr>
      <vt:lpstr>方正兰亭超细黑简体</vt:lpstr>
      <vt:lpstr>方正兰亭细黑_GBK_M</vt:lpstr>
      <vt:lpstr>Arial</vt:lpstr>
      <vt:lpstr>Calibri</vt:lpstr>
      <vt:lpstr>方正兰亭特黑简体</vt:lpstr>
      <vt:lpstr>Segoe UI Light</vt:lpstr>
      <vt:lpstr>方正中等线简体</vt:lpstr>
      <vt:lpstr>Arial Unicode MS</vt:lpstr>
      <vt:lpstr>Impact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熊猫设计出品</dc:creator>
  <cp:lastModifiedBy>曾经拥有</cp:lastModifiedBy>
  <cp:revision>170</cp:revision>
  <dcterms:created xsi:type="dcterms:W3CDTF">2015-04-19T13:54:52Z</dcterms:created>
  <dcterms:modified xsi:type="dcterms:W3CDTF">2022-01-11T13:32:34Z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63D85469EA5E481ABB90DB4882F5680B</vt:lpwstr>
  </property>
</Properties>
</file>