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62" r:id="rId4"/>
    <p:sldId id="263" r:id="rId5"/>
    <p:sldId id="264" r:id="rId6"/>
    <p:sldId id="265" r:id="rId7"/>
    <p:sldId id="267" r:id="rId8"/>
    <p:sldId id="266" r:id="rId9"/>
    <p:sldId id="268" r:id="rId10"/>
    <p:sldId id="269" r:id="rId11"/>
    <p:sldId id="270" r:id="rId12"/>
    <p:sldId id="271" r:id="rId13"/>
    <p:sldId id="272" r:id="rId14"/>
    <p:sldId id="261" r:id="rId15"/>
    <p:sldId id="286" r:id="rId16"/>
    <p:sldId id="32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48" autoAdjust="0"/>
  </p:normalViewPr>
  <p:slideViewPr>
    <p:cSldViewPr snapToGrid="0">
      <p:cViewPr varScale="1">
        <p:scale>
          <a:sx n="41" d="100"/>
          <a:sy n="41" d="100"/>
        </p:scale>
        <p:origin x="77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l-GR" sz="1300" b="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rPr>
            <a:t>Εισαγωγή στο 5</a:t>
          </a:r>
          <a:r>
            <a:rPr lang="en-US" sz="1300" b="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rPr>
            <a:t>G</a:t>
          </a:r>
          <a:endParaRPr lang="en-US" sz="1300" b="0" dirty="0">
            <a:latin typeface="Georgia" panose="02040502050405020303" pitchFamily="18" charset="0"/>
          </a:endParaRP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l-GR" sz="13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rPr>
            <a:t>Ο τρόπος λειτουργίας των έξυπνων πόλεων</a:t>
          </a:r>
          <a:endParaRPr lang="en-US" sz="1300" dirty="0">
            <a:latin typeface="Georgia" panose="02040502050405020303" pitchFamily="18" charset="0"/>
          </a:endParaRP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BF2D14E7-4FEE-4B2E-A7FC-574B75FF6C8B}">
      <dgm:prSet phldrT="[Text]"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GB" sz="13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rPr>
            <a:t>O</a:t>
          </a:r>
          <a:r>
            <a:rPr lang="el-GR" sz="13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τρόπο που συνδέονται μεταξύ τους το 5</a:t>
          </a:r>
          <a:r>
            <a:rPr lang="en-GB" sz="13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rPr>
            <a:t>G</a:t>
          </a:r>
          <a:r>
            <a:rPr lang="el-GR" sz="13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και η έξυπνες πόλεις</a:t>
          </a:r>
          <a:endParaRPr lang="en-US" sz="1300" dirty="0">
            <a:latin typeface="Georgia" panose="02040502050405020303" pitchFamily="18" charset="0"/>
          </a:endParaRPr>
        </a:p>
      </dgm:t>
    </dgm:pt>
    <dgm:pt modelId="{45FD2FA4-AC18-4E47-A0A7-921F54A4FF2C}" type="parTrans" cxnId="{C0D00788-3AE2-46BB-B6B0-5C7F9C16A31F}">
      <dgm:prSet/>
      <dgm:spPr/>
      <dgm:t>
        <a:bodyPr/>
        <a:lstStyle/>
        <a:p>
          <a:endParaRPr lang="el-GR"/>
        </a:p>
      </dgm:t>
    </dgm:pt>
    <dgm:pt modelId="{6B81D5E3-2970-4F52-9382-AEBBACCC0ED0}" type="sibTrans" cxnId="{C0D00788-3AE2-46BB-B6B0-5C7F9C16A31F}">
      <dgm:prSet/>
      <dgm:spPr/>
      <dgm:t>
        <a:bodyPr/>
        <a:lstStyle/>
        <a:p>
          <a:endParaRPr lang="el-GR"/>
        </a:p>
      </dgm:t>
    </dgm:pt>
    <dgm:pt modelId="{F009C51A-E790-4AFC-A2BA-1513492841A2}">
      <dgm:prSet phldrT="[Text]"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l-GR" sz="13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rPr>
            <a:t>Οι προκλήσεις και ευκαιρίες που υπάρχουν όταν συνδυαστούν τα δυο μεταξύ τους </a:t>
          </a:r>
          <a:endParaRPr lang="en-US" sz="1300" dirty="0">
            <a:latin typeface="Georgia" panose="02040502050405020303" pitchFamily="18" charset="0"/>
          </a:endParaRPr>
        </a:p>
      </dgm:t>
    </dgm:pt>
    <dgm:pt modelId="{FED0A76E-5D03-4096-8476-21F4A79BAA88}" type="parTrans" cxnId="{7FD512DF-9CD3-4D42-93D5-7CA68F22B8E5}">
      <dgm:prSet/>
      <dgm:spPr/>
      <dgm:t>
        <a:bodyPr/>
        <a:lstStyle/>
        <a:p>
          <a:endParaRPr lang="el-GR"/>
        </a:p>
      </dgm:t>
    </dgm:pt>
    <dgm:pt modelId="{885A3712-BE6F-4429-ABB0-361C276F1DEA}" type="sibTrans" cxnId="{7FD512DF-9CD3-4D42-93D5-7CA68F22B8E5}">
      <dgm:prSet/>
      <dgm:spPr/>
      <dgm:t>
        <a:bodyPr/>
        <a:lstStyle/>
        <a:p>
          <a:endParaRPr lang="el-GR"/>
        </a:p>
      </dgm:t>
    </dgm:pt>
    <dgm:pt modelId="{8F0FC8AA-A755-4F4B-B5BE-2858B3F9D54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13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rPr>
            <a:t>E</a:t>
          </a:r>
          <a:r>
            <a:rPr lang="el-GR" sz="13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rPr>
            <a:t>πεξήγηση των τεχνολογιών</a:t>
          </a:r>
          <a:endParaRPr lang="en-US" sz="1300" dirty="0">
            <a:latin typeface="Georgia" panose="02040502050405020303" pitchFamily="18" charset="0"/>
          </a:endParaRPr>
        </a:p>
      </dgm:t>
    </dgm:pt>
    <dgm:pt modelId="{F0BCB80C-48F0-4219-83D4-A3CBC20A61F6}" type="parTrans" cxnId="{9E9960E5-2A19-4A22-A237-5C06D044B071}">
      <dgm:prSet/>
      <dgm:spPr/>
      <dgm:t>
        <a:bodyPr/>
        <a:lstStyle/>
        <a:p>
          <a:endParaRPr lang="el-GR"/>
        </a:p>
      </dgm:t>
    </dgm:pt>
    <dgm:pt modelId="{38FB55FA-57C6-44BC-B1FE-F7F37D2F6A50}" type="sibTrans" cxnId="{9E9960E5-2A19-4A22-A237-5C06D044B071}">
      <dgm:prSet/>
      <dgm:spPr/>
      <dgm:t>
        <a:bodyPr/>
        <a:lstStyle/>
        <a:p>
          <a:endParaRPr lang="el-GR"/>
        </a:p>
      </dgm:t>
    </dgm:pt>
    <dgm:pt modelId="{F891A8E5-B578-4FAB-BDFA-90633BDF2F4D}">
      <dgm:prSet phldrT="[Text]"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l-GR" sz="13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rPr>
            <a:t>Χαρακτηρίστηκα και παραδείγματα</a:t>
          </a:r>
          <a:endParaRPr lang="en-US" sz="1300" dirty="0">
            <a:latin typeface="Georgia" panose="02040502050405020303" pitchFamily="18" charset="0"/>
          </a:endParaRPr>
        </a:p>
      </dgm:t>
    </dgm:pt>
    <dgm:pt modelId="{0D546C70-7E7D-4E20-B3B3-F65D601C462C}" type="parTrans" cxnId="{5D3D2291-5E6D-4F56-BE0F-78E493C7E115}">
      <dgm:prSet/>
      <dgm:spPr/>
      <dgm:t>
        <a:bodyPr/>
        <a:lstStyle/>
        <a:p>
          <a:endParaRPr lang="el-GR"/>
        </a:p>
      </dgm:t>
    </dgm:pt>
    <dgm:pt modelId="{F7225054-1B38-4B46-A731-570E93408DB3}" type="sibTrans" cxnId="{5D3D2291-5E6D-4F56-BE0F-78E493C7E115}">
      <dgm:prSet/>
      <dgm:spPr/>
      <dgm:t>
        <a:bodyPr/>
        <a:lstStyle/>
        <a:p>
          <a:endParaRPr lang="el-GR"/>
        </a:p>
      </dgm:t>
    </dgm:pt>
    <dgm:pt modelId="{CCA345FF-DCD6-47BC-8C3E-CA5DB6BEF6A7}">
      <dgm:prSet phldrT="[Text]"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l-GR" sz="1300" dirty="0">
              <a:latin typeface="Georgia" panose="02040502050405020303" pitchFamily="18" charset="0"/>
            </a:rPr>
            <a:t>Συμπεράσματα </a:t>
          </a:r>
          <a:endParaRPr lang="en-US" sz="1300" dirty="0">
            <a:latin typeface="Georgia" panose="02040502050405020303" pitchFamily="18" charset="0"/>
          </a:endParaRPr>
        </a:p>
      </dgm:t>
    </dgm:pt>
    <dgm:pt modelId="{9F87A9CB-116E-44BF-9C3C-F9358CD32068}" type="parTrans" cxnId="{889FAF7A-8F5C-410A-B324-3A3AD47068CE}">
      <dgm:prSet/>
      <dgm:spPr/>
      <dgm:t>
        <a:bodyPr/>
        <a:lstStyle/>
        <a:p>
          <a:endParaRPr lang="el-GR"/>
        </a:p>
      </dgm:t>
    </dgm:pt>
    <dgm:pt modelId="{EBC4B9A3-959C-4294-9A2D-73899DA1CE86}" type="sibTrans" cxnId="{889FAF7A-8F5C-410A-B324-3A3AD47068CE}">
      <dgm:prSet/>
      <dgm:spPr/>
      <dgm:t>
        <a:bodyPr/>
        <a:lstStyle/>
        <a:p>
          <a:endParaRPr lang="el-G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7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7"/>
      <dgm:spPr/>
    </dgm:pt>
    <dgm:pt modelId="{429CABD1-4116-474B-81BF-735E2CA9DD00}" type="pres">
      <dgm:prSet presAssocID="{7E5AA53B-3EEE-4DE4-BB81-9044890C2946}" presName="dstNode" presStyleLbl="node1" presStyleIdx="0" presStyleCnt="7"/>
      <dgm:spPr/>
    </dgm:pt>
    <dgm:pt modelId="{58319267-C71E-43C9-94E1-827D0616C7A7}" type="pres">
      <dgm:prSet presAssocID="{6750AC01-D39D-4F3A-9DC8-2A211EE986A2}" presName="text_1" presStyleLbl="node1" presStyleIdx="0" presStyleCnt="7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7"/>
      <dgm:spPr/>
    </dgm:pt>
    <dgm:pt modelId="{6421CD5C-365E-4237-B68D-847DCABBB166}" type="pres">
      <dgm:prSet presAssocID="{5605D28D-2CE6-4513-8566-952984E21E14}" presName="text_2" presStyleLbl="node1" presStyleIdx="1" presStyleCnt="7">
        <dgm:presLayoutVars>
          <dgm:bulletEnabled val="1"/>
        </dgm:presLayoutVars>
      </dgm:prSet>
      <dgm:spPr/>
    </dgm:pt>
    <dgm:pt modelId="{AD78F65E-C749-4517-89B1-F84171EE9897}" type="pres">
      <dgm:prSet presAssocID="{5605D28D-2CE6-4513-8566-952984E21E14}" presName="accent_2" presStyleCnt="0"/>
      <dgm:spPr/>
    </dgm:pt>
    <dgm:pt modelId="{A965097E-32F1-4AB8-8C4E-2814A7596B2F}" type="pres">
      <dgm:prSet presAssocID="{5605D28D-2CE6-4513-8566-952984E21E14}" presName="accentRepeatNode" presStyleLbl="solidFgAcc1" presStyleIdx="1" presStyleCnt="7"/>
      <dgm:spPr/>
    </dgm:pt>
    <dgm:pt modelId="{FDE251DC-FED0-42FE-B880-3C8AE4085FDF}" type="pres">
      <dgm:prSet presAssocID="{8F0FC8AA-A755-4F4B-B5BE-2858B3F9D54C}" presName="text_3" presStyleLbl="node1" presStyleIdx="2" presStyleCnt="7">
        <dgm:presLayoutVars>
          <dgm:bulletEnabled val="1"/>
        </dgm:presLayoutVars>
      </dgm:prSet>
      <dgm:spPr/>
    </dgm:pt>
    <dgm:pt modelId="{DE8B4E57-D579-4EE7-9ED6-9BF880E7E8EA}" type="pres">
      <dgm:prSet presAssocID="{8F0FC8AA-A755-4F4B-B5BE-2858B3F9D54C}" presName="accent_3" presStyleCnt="0"/>
      <dgm:spPr/>
    </dgm:pt>
    <dgm:pt modelId="{EAB904E4-4E22-4AC5-8968-586C7453519D}" type="pres">
      <dgm:prSet presAssocID="{8F0FC8AA-A755-4F4B-B5BE-2858B3F9D54C}" presName="accentRepeatNode" presStyleLbl="solidFgAcc1" presStyleIdx="2" presStyleCnt="7"/>
      <dgm:spPr/>
    </dgm:pt>
    <dgm:pt modelId="{887AA6D1-F058-4406-9C6B-F32250FC7823}" type="pres">
      <dgm:prSet presAssocID="{F891A8E5-B578-4FAB-BDFA-90633BDF2F4D}" presName="text_4" presStyleLbl="node1" presStyleIdx="3" presStyleCnt="7">
        <dgm:presLayoutVars>
          <dgm:bulletEnabled val="1"/>
        </dgm:presLayoutVars>
      </dgm:prSet>
      <dgm:spPr/>
    </dgm:pt>
    <dgm:pt modelId="{EFC3D834-E65C-4645-9B1B-70D885DE6833}" type="pres">
      <dgm:prSet presAssocID="{F891A8E5-B578-4FAB-BDFA-90633BDF2F4D}" presName="accent_4" presStyleCnt="0"/>
      <dgm:spPr/>
    </dgm:pt>
    <dgm:pt modelId="{1C3A0575-27AF-477C-B57F-C7BF2B2D16E6}" type="pres">
      <dgm:prSet presAssocID="{F891A8E5-B578-4FAB-BDFA-90633BDF2F4D}" presName="accentRepeatNode" presStyleLbl="solidFgAcc1" presStyleIdx="3" presStyleCnt="7"/>
      <dgm:spPr/>
    </dgm:pt>
    <dgm:pt modelId="{DEDEF070-4221-48C7-A21B-38087DA95DEE}" type="pres">
      <dgm:prSet presAssocID="{BF2D14E7-4FEE-4B2E-A7FC-574B75FF6C8B}" presName="text_5" presStyleLbl="node1" presStyleIdx="4" presStyleCnt="7">
        <dgm:presLayoutVars>
          <dgm:bulletEnabled val="1"/>
        </dgm:presLayoutVars>
      </dgm:prSet>
      <dgm:spPr/>
    </dgm:pt>
    <dgm:pt modelId="{14B1BC29-21BA-4172-A7A2-BE2A33803E4C}" type="pres">
      <dgm:prSet presAssocID="{BF2D14E7-4FEE-4B2E-A7FC-574B75FF6C8B}" presName="accent_5" presStyleCnt="0"/>
      <dgm:spPr/>
    </dgm:pt>
    <dgm:pt modelId="{110BBFBC-3664-4E57-92A1-67D03D6E2167}" type="pres">
      <dgm:prSet presAssocID="{BF2D14E7-4FEE-4B2E-A7FC-574B75FF6C8B}" presName="accentRepeatNode" presStyleLbl="solidFgAcc1" presStyleIdx="4" presStyleCnt="7"/>
      <dgm:spPr/>
    </dgm:pt>
    <dgm:pt modelId="{E596BB39-8042-4579-A8B5-B0EB4E8626ED}" type="pres">
      <dgm:prSet presAssocID="{F009C51A-E790-4AFC-A2BA-1513492841A2}" presName="text_6" presStyleLbl="node1" presStyleIdx="5" presStyleCnt="7">
        <dgm:presLayoutVars>
          <dgm:bulletEnabled val="1"/>
        </dgm:presLayoutVars>
      </dgm:prSet>
      <dgm:spPr/>
    </dgm:pt>
    <dgm:pt modelId="{C54CE778-01D4-4627-9CAE-4971019034B1}" type="pres">
      <dgm:prSet presAssocID="{F009C51A-E790-4AFC-A2BA-1513492841A2}" presName="accent_6" presStyleCnt="0"/>
      <dgm:spPr/>
    </dgm:pt>
    <dgm:pt modelId="{AF37A1CE-C3E3-4EA6-B07C-332AE4ED451A}" type="pres">
      <dgm:prSet presAssocID="{F009C51A-E790-4AFC-A2BA-1513492841A2}" presName="accentRepeatNode" presStyleLbl="solidFgAcc1" presStyleIdx="5" presStyleCnt="7"/>
      <dgm:spPr/>
    </dgm:pt>
    <dgm:pt modelId="{003021EF-482A-457C-B88A-FB193895C2BB}" type="pres">
      <dgm:prSet presAssocID="{CCA345FF-DCD6-47BC-8C3E-CA5DB6BEF6A7}" presName="text_7" presStyleLbl="node1" presStyleIdx="6" presStyleCnt="7">
        <dgm:presLayoutVars>
          <dgm:bulletEnabled val="1"/>
        </dgm:presLayoutVars>
      </dgm:prSet>
      <dgm:spPr/>
    </dgm:pt>
    <dgm:pt modelId="{594EC58A-CC80-4071-833A-A83C40749C77}" type="pres">
      <dgm:prSet presAssocID="{CCA345FF-DCD6-47BC-8C3E-CA5DB6BEF6A7}" presName="accent_7" presStyleCnt="0"/>
      <dgm:spPr/>
    </dgm:pt>
    <dgm:pt modelId="{45EB2AE1-72F2-467C-9DFC-CCFC86D0EEC7}" type="pres">
      <dgm:prSet presAssocID="{CCA345FF-DCD6-47BC-8C3E-CA5DB6BEF6A7}" presName="accentRepeatNode" presStyleLbl="solidFgAcc1" presStyleIdx="6" presStyleCnt="7"/>
      <dgm:spPr/>
    </dgm:pt>
  </dgm:ptLst>
  <dgm:cxnLst>
    <dgm:cxn modelId="{6E97D910-EE20-490F-8DFE-D89BF5FBE082}" type="presOf" srcId="{F009C51A-E790-4AFC-A2BA-1513492841A2}" destId="{E596BB39-8042-4579-A8B5-B0EB4E8626ED}" srcOrd="0" destOrd="0" presId="urn:microsoft.com/office/officeart/2008/layout/VerticalCurvedList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803CFD1E-08AB-4110-B2DF-9D807BCC3972}" type="presOf" srcId="{F891A8E5-B578-4FAB-BDFA-90633BDF2F4D}" destId="{887AA6D1-F058-4406-9C6B-F32250FC7823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01C00E59-8417-4BE5-BA34-CC6741A36203}" type="presOf" srcId="{BF2D14E7-4FEE-4B2E-A7FC-574B75FF6C8B}" destId="{DEDEF070-4221-48C7-A21B-38087DA95DEE}" srcOrd="0" destOrd="0" presId="urn:microsoft.com/office/officeart/2008/layout/VerticalCurvedList"/>
    <dgm:cxn modelId="{889FAF7A-8F5C-410A-B324-3A3AD47068CE}" srcId="{7E5AA53B-3EEE-4DE4-BB81-9044890C2946}" destId="{CCA345FF-DCD6-47BC-8C3E-CA5DB6BEF6A7}" srcOrd="6" destOrd="0" parTransId="{9F87A9CB-116E-44BF-9C3C-F9358CD32068}" sibTransId="{EBC4B9A3-959C-4294-9A2D-73899DA1CE86}"/>
    <dgm:cxn modelId="{FAF3F884-F0CF-440F-8CB1-B7648AB1B138}" srcId="{7E5AA53B-3EEE-4DE4-BB81-9044890C2946}" destId="{5605D28D-2CE6-4513-8566-952984E21E14}" srcOrd="1" destOrd="0" parTransId="{EB15AB98-362B-4E70-A3DA-995FC3E8BA79}" sibTransId="{823D1971-2C4D-4EC5-A874-2F463DE37109}"/>
    <dgm:cxn modelId="{C0D00788-3AE2-46BB-B6B0-5C7F9C16A31F}" srcId="{7E5AA53B-3EEE-4DE4-BB81-9044890C2946}" destId="{BF2D14E7-4FEE-4B2E-A7FC-574B75FF6C8B}" srcOrd="4" destOrd="0" parTransId="{45FD2FA4-AC18-4E47-A0A7-921F54A4FF2C}" sibTransId="{6B81D5E3-2970-4F52-9382-AEBBACCC0ED0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5D3D2291-5E6D-4F56-BE0F-78E493C7E115}" srcId="{7E5AA53B-3EEE-4DE4-BB81-9044890C2946}" destId="{F891A8E5-B578-4FAB-BDFA-90633BDF2F4D}" srcOrd="3" destOrd="0" parTransId="{0D546C70-7E7D-4E20-B3B3-F65D601C462C}" sibTransId="{F7225054-1B38-4B46-A731-570E93408DB3}"/>
    <dgm:cxn modelId="{9E49EFBE-2800-4EF9-B0EE-1D45A4289F4B}" type="presOf" srcId="{8F0FC8AA-A755-4F4B-B5BE-2858B3F9D54C}" destId="{FDE251DC-FED0-42FE-B880-3C8AE4085FDF}" srcOrd="0" destOrd="0" presId="urn:microsoft.com/office/officeart/2008/layout/VerticalCurvedList"/>
    <dgm:cxn modelId="{B7E144D6-FB69-4AE5-8553-02B50C801E37}" type="presOf" srcId="{5605D28D-2CE6-4513-8566-952984E21E14}" destId="{6421CD5C-365E-4237-B68D-847DCABBB166}" srcOrd="0" destOrd="0" presId="urn:microsoft.com/office/officeart/2008/layout/VerticalCurvedList"/>
    <dgm:cxn modelId="{7FD512DF-9CD3-4D42-93D5-7CA68F22B8E5}" srcId="{7E5AA53B-3EEE-4DE4-BB81-9044890C2946}" destId="{F009C51A-E790-4AFC-A2BA-1513492841A2}" srcOrd="5" destOrd="0" parTransId="{FED0A76E-5D03-4096-8476-21F4A79BAA88}" sibTransId="{885A3712-BE6F-4429-ABB0-361C276F1DEA}"/>
    <dgm:cxn modelId="{9E9960E5-2A19-4A22-A237-5C06D044B071}" srcId="{7E5AA53B-3EEE-4DE4-BB81-9044890C2946}" destId="{8F0FC8AA-A755-4F4B-B5BE-2858B3F9D54C}" srcOrd="2" destOrd="0" parTransId="{F0BCB80C-48F0-4219-83D4-A3CBC20A61F6}" sibTransId="{38FB55FA-57C6-44BC-B1FE-F7F37D2F6A50}"/>
    <dgm:cxn modelId="{BA9DD1FC-3EC3-435E-BE3B-6D0283A78D36}" type="presOf" srcId="{CCA345FF-DCD6-47BC-8C3E-CA5DB6BEF6A7}" destId="{003021EF-482A-457C-B88A-FB193895C2BB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D32ED485-005F-4BD7-9C7C-FFD49C21ED81}" type="presParOf" srcId="{90561C55-3C6E-4D53-85E1-2C50BCDDA392}" destId="{6421CD5C-365E-4237-B68D-847DCABBB166}" srcOrd="3" destOrd="0" presId="urn:microsoft.com/office/officeart/2008/layout/VerticalCurvedList"/>
    <dgm:cxn modelId="{2AC95013-3111-4513-B3F3-12E654BAB92F}" type="presParOf" srcId="{90561C55-3C6E-4D53-85E1-2C50BCDDA392}" destId="{AD78F65E-C749-4517-89B1-F84171EE9897}" srcOrd="4" destOrd="0" presId="urn:microsoft.com/office/officeart/2008/layout/VerticalCurvedList"/>
    <dgm:cxn modelId="{D71A90B7-BCAF-4663-B96A-87B492C284A3}" type="presParOf" srcId="{AD78F65E-C749-4517-89B1-F84171EE9897}" destId="{A965097E-32F1-4AB8-8C4E-2814A7596B2F}" srcOrd="0" destOrd="0" presId="urn:microsoft.com/office/officeart/2008/layout/VerticalCurvedList"/>
    <dgm:cxn modelId="{924EA881-8FF8-445F-A8DC-BEB466AE1C2D}" type="presParOf" srcId="{90561C55-3C6E-4D53-85E1-2C50BCDDA392}" destId="{FDE251DC-FED0-42FE-B880-3C8AE4085FDF}" srcOrd="5" destOrd="0" presId="urn:microsoft.com/office/officeart/2008/layout/VerticalCurvedList"/>
    <dgm:cxn modelId="{AF39A162-DD1C-45BE-8BFB-9A0E085A63BB}" type="presParOf" srcId="{90561C55-3C6E-4D53-85E1-2C50BCDDA392}" destId="{DE8B4E57-D579-4EE7-9ED6-9BF880E7E8EA}" srcOrd="6" destOrd="0" presId="urn:microsoft.com/office/officeart/2008/layout/VerticalCurvedList"/>
    <dgm:cxn modelId="{7B2549E1-6BB5-4047-8D0E-C176ACCB2EF3}" type="presParOf" srcId="{DE8B4E57-D579-4EE7-9ED6-9BF880E7E8EA}" destId="{EAB904E4-4E22-4AC5-8968-586C7453519D}" srcOrd="0" destOrd="0" presId="urn:microsoft.com/office/officeart/2008/layout/VerticalCurvedList"/>
    <dgm:cxn modelId="{F2498918-C7CE-442D-91DB-EFD7C51C346D}" type="presParOf" srcId="{90561C55-3C6E-4D53-85E1-2C50BCDDA392}" destId="{887AA6D1-F058-4406-9C6B-F32250FC7823}" srcOrd="7" destOrd="0" presId="urn:microsoft.com/office/officeart/2008/layout/VerticalCurvedList"/>
    <dgm:cxn modelId="{00A3B23C-84AC-4540-938C-C46A76C3CE11}" type="presParOf" srcId="{90561C55-3C6E-4D53-85E1-2C50BCDDA392}" destId="{EFC3D834-E65C-4645-9B1B-70D885DE6833}" srcOrd="8" destOrd="0" presId="urn:microsoft.com/office/officeart/2008/layout/VerticalCurvedList"/>
    <dgm:cxn modelId="{BA82A75B-E0E2-4137-B4F6-58CD90E34A9B}" type="presParOf" srcId="{EFC3D834-E65C-4645-9B1B-70D885DE6833}" destId="{1C3A0575-27AF-477C-B57F-C7BF2B2D16E6}" srcOrd="0" destOrd="0" presId="urn:microsoft.com/office/officeart/2008/layout/VerticalCurvedList"/>
    <dgm:cxn modelId="{DB6FEA9C-D933-4131-993C-4E9BAA0E07D2}" type="presParOf" srcId="{90561C55-3C6E-4D53-85E1-2C50BCDDA392}" destId="{DEDEF070-4221-48C7-A21B-38087DA95DEE}" srcOrd="9" destOrd="0" presId="urn:microsoft.com/office/officeart/2008/layout/VerticalCurvedList"/>
    <dgm:cxn modelId="{F928EC76-F078-438B-9B1C-2BD5C86D99BF}" type="presParOf" srcId="{90561C55-3C6E-4D53-85E1-2C50BCDDA392}" destId="{14B1BC29-21BA-4172-A7A2-BE2A33803E4C}" srcOrd="10" destOrd="0" presId="urn:microsoft.com/office/officeart/2008/layout/VerticalCurvedList"/>
    <dgm:cxn modelId="{A2D590F3-C955-4503-BE6A-348F9BEE262A}" type="presParOf" srcId="{14B1BC29-21BA-4172-A7A2-BE2A33803E4C}" destId="{110BBFBC-3664-4E57-92A1-67D03D6E2167}" srcOrd="0" destOrd="0" presId="urn:microsoft.com/office/officeart/2008/layout/VerticalCurvedList"/>
    <dgm:cxn modelId="{6A472424-9937-4866-ACD5-019D736144CB}" type="presParOf" srcId="{90561C55-3C6E-4D53-85E1-2C50BCDDA392}" destId="{E596BB39-8042-4579-A8B5-B0EB4E8626ED}" srcOrd="11" destOrd="0" presId="urn:microsoft.com/office/officeart/2008/layout/VerticalCurvedList"/>
    <dgm:cxn modelId="{D4491871-A277-4178-98F1-DBD4FA785FD4}" type="presParOf" srcId="{90561C55-3C6E-4D53-85E1-2C50BCDDA392}" destId="{C54CE778-01D4-4627-9CAE-4971019034B1}" srcOrd="12" destOrd="0" presId="urn:microsoft.com/office/officeart/2008/layout/VerticalCurvedList"/>
    <dgm:cxn modelId="{E0E026D8-BD53-4C2C-9D78-4C7D64DE566C}" type="presParOf" srcId="{C54CE778-01D4-4627-9CAE-4971019034B1}" destId="{AF37A1CE-C3E3-4EA6-B07C-332AE4ED451A}" srcOrd="0" destOrd="0" presId="urn:microsoft.com/office/officeart/2008/layout/VerticalCurvedList"/>
    <dgm:cxn modelId="{470EB57D-56A0-4D35-B26B-BE01F6512388}" type="presParOf" srcId="{90561C55-3C6E-4D53-85E1-2C50BCDDA392}" destId="{003021EF-482A-457C-B88A-FB193895C2BB}" srcOrd="13" destOrd="0" presId="urn:microsoft.com/office/officeart/2008/layout/VerticalCurvedList"/>
    <dgm:cxn modelId="{7694ADB8-43CD-4F78-A67B-A64F3D295E6B}" type="presParOf" srcId="{90561C55-3C6E-4D53-85E1-2C50BCDDA392}" destId="{594EC58A-CC80-4071-833A-A83C40749C77}" srcOrd="14" destOrd="0" presId="urn:microsoft.com/office/officeart/2008/layout/VerticalCurvedList"/>
    <dgm:cxn modelId="{F6CA5D2D-AF1E-4AF3-B477-A1A2010DFFCE}" type="presParOf" srcId="{594EC58A-CC80-4071-833A-A83C40749C77}" destId="{45EB2AE1-72F2-467C-9DFC-CCFC86D0EEC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250300" y="162016"/>
          <a:ext cx="6556659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300" b="0" kern="12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rPr>
            <a:t>Εισαγωγή στο 5</a:t>
          </a:r>
          <a:r>
            <a:rPr lang="en-US" sz="1300" b="0" kern="12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rPr>
            <a:t>G</a:t>
          </a:r>
          <a:endParaRPr lang="en-US" sz="1300" b="0" kern="1200" dirty="0">
            <a:latin typeface="Georgia" panose="02040502050405020303" pitchFamily="18" charset="0"/>
          </a:endParaRPr>
        </a:p>
      </dsp:txBody>
      <dsp:txXfrm>
        <a:off x="250300" y="162016"/>
        <a:ext cx="6556659" cy="323890"/>
      </dsp:txXfrm>
    </dsp:sp>
    <dsp:sp modelId="{07CB3071-D555-47DA-A36A-69EB91531FD8}">
      <dsp:nvSpPr>
        <dsp:cNvPr id="0" name=""/>
        <dsp:cNvSpPr/>
      </dsp:nvSpPr>
      <dsp:spPr>
        <a:xfrm>
          <a:off x="47868" y="121530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1CD5C-365E-4237-B68D-847DCABBB166}">
      <dsp:nvSpPr>
        <dsp:cNvPr id="0" name=""/>
        <dsp:cNvSpPr/>
      </dsp:nvSpPr>
      <dsp:spPr>
        <a:xfrm>
          <a:off x="543612" y="648137"/>
          <a:ext cx="6263347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300" kern="12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rPr>
            <a:t>Ο τρόπος λειτουργίας των έξυπνων πόλεων</a:t>
          </a:r>
          <a:endParaRPr lang="en-US" sz="1300" kern="1200" dirty="0">
            <a:latin typeface="Georgia" panose="02040502050405020303" pitchFamily="18" charset="0"/>
          </a:endParaRPr>
        </a:p>
      </dsp:txBody>
      <dsp:txXfrm>
        <a:off x="543612" y="648137"/>
        <a:ext cx="6263347" cy="323890"/>
      </dsp:txXfrm>
    </dsp:sp>
    <dsp:sp modelId="{A965097E-32F1-4AB8-8C4E-2814A7596B2F}">
      <dsp:nvSpPr>
        <dsp:cNvPr id="0" name=""/>
        <dsp:cNvSpPr/>
      </dsp:nvSpPr>
      <dsp:spPr>
        <a:xfrm>
          <a:off x="341180" y="607651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E251DC-FED0-42FE-B880-3C8AE4085FDF}">
      <dsp:nvSpPr>
        <dsp:cNvPr id="0" name=""/>
        <dsp:cNvSpPr/>
      </dsp:nvSpPr>
      <dsp:spPr>
        <a:xfrm>
          <a:off x="704345" y="1133902"/>
          <a:ext cx="6102613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rPr>
            <a:t>E</a:t>
          </a:r>
          <a:r>
            <a:rPr lang="el-GR" sz="1300" kern="12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rPr>
            <a:t>πεξήγηση των τεχνολογιών</a:t>
          </a:r>
          <a:endParaRPr lang="en-US" sz="1300" kern="1200" dirty="0">
            <a:latin typeface="Georgia" panose="02040502050405020303" pitchFamily="18" charset="0"/>
          </a:endParaRPr>
        </a:p>
      </dsp:txBody>
      <dsp:txXfrm>
        <a:off x="704345" y="1133902"/>
        <a:ext cx="6102613" cy="323890"/>
      </dsp:txXfrm>
    </dsp:sp>
    <dsp:sp modelId="{EAB904E4-4E22-4AC5-8968-586C7453519D}">
      <dsp:nvSpPr>
        <dsp:cNvPr id="0" name=""/>
        <dsp:cNvSpPr/>
      </dsp:nvSpPr>
      <dsp:spPr>
        <a:xfrm>
          <a:off x="501914" y="1093416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AA6D1-F058-4406-9C6B-F32250FC7823}">
      <dsp:nvSpPr>
        <dsp:cNvPr id="0" name=""/>
        <dsp:cNvSpPr/>
      </dsp:nvSpPr>
      <dsp:spPr>
        <a:xfrm>
          <a:off x="755666" y="1620023"/>
          <a:ext cx="6051292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l-GR" sz="1300" kern="12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rPr>
            <a:t>Χαρακτηρίστηκα και παραδείγματα</a:t>
          </a:r>
          <a:endParaRPr lang="en-US" sz="1300" kern="1200" dirty="0">
            <a:latin typeface="Georgia" panose="02040502050405020303" pitchFamily="18" charset="0"/>
          </a:endParaRPr>
        </a:p>
      </dsp:txBody>
      <dsp:txXfrm>
        <a:off x="755666" y="1620023"/>
        <a:ext cx="6051292" cy="323890"/>
      </dsp:txXfrm>
    </dsp:sp>
    <dsp:sp modelId="{1C3A0575-27AF-477C-B57F-C7BF2B2D16E6}">
      <dsp:nvSpPr>
        <dsp:cNvPr id="0" name=""/>
        <dsp:cNvSpPr/>
      </dsp:nvSpPr>
      <dsp:spPr>
        <a:xfrm>
          <a:off x="553234" y="1579537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EF070-4221-48C7-A21B-38087DA95DEE}">
      <dsp:nvSpPr>
        <dsp:cNvPr id="0" name=""/>
        <dsp:cNvSpPr/>
      </dsp:nvSpPr>
      <dsp:spPr>
        <a:xfrm>
          <a:off x="704345" y="2106144"/>
          <a:ext cx="6102613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300" kern="12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rPr>
            <a:t>O</a:t>
          </a:r>
          <a:r>
            <a:rPr lang="el-GR" sz="1300" kern="12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τρόπο που συνδέονται μεταξύ τους το 5</a:t>
          </a:r>
          <a:r>
            <a:rPr lang="en-GB" sz="1300" kern="12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rPr>
            <a:t>G</a:t>
          </a:r>
          <a:r>
            <a:rPr lang="el-GR" sz="1300" kern="12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και η έξυπνες πόλεις</a:t>
          </a:r>
          <a:endParaRPr lang="en-US" sz="1300" kern="1200" dirty="0">
            <a:latin typeface="Georgia" panose="02040502050405020303" pitchFamily="18" charset="0"/>
          </a:endParaRPr>
        </a:p>
      </dsp:txBody>
      <dsp:txXfrm>
        <a:off x="704345" y="2106144"/>
        <a:ext cx="6102613" cy="323890"/>
      </dsp:txXfrm>
    </dsp:sp>
    <dsp:sp modelId="{110BBFBC-3664-4E57-92A1-67D03D6E2167}">
      <dsp:nvSpPr>
        <dsp:cNvPr id="0" name=""/>
        <dsp:cNvSpPr/>
      </dsp:nvSpPr>
      <dsp:spPr>
        <a:xfrm>
          <a:off x="501914" y="2065658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6BB39-8042-4579-A8B5-B0EB4E8626ED}">
      <dsp:nvSpPr>
        <dsp:cNvPr id="0" name=""/>
        <dsp:cNvSpPr/>
      </dsp:nvSpPr>
      <dsp:spPr>
        <a:xfrm>
          <a:off x="543612" y="2591909"/>
          <a:ext cx="6263347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l-GR" sz="1300" kern="12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rPr>
            <a:t>Οι προκλήσεις και ευκαιρίες που υπάρχουν όταν συνδυαστούν τα δυο μεταξύ τους </a:t>
          </a:r>
          <a:endParaRPr lang="en-US" sz="1300" kern="1200" dirty="0">
            <a:latin typeface="Georgia" panose="02040502050405020303" pitchFamily="18" charset="0"/>
          </a:endParaRPr>
        </a:p>
      </dsp:txBody>
      <dsp:txXfrm>
        <a:off x="543612" y="2591909"/>
        <a:ext cx="6263347" cy="323890"/>
      </dsp:txXfrm>
    </dsp:sp>
    <dsp:sp modelId="{AF37A1CE-C3E3-4EA6-B07C-332AE4ED451A}">
      <dsp:nvSpPr>
        <dsp:cNvPr id="0" name=""/>
        <dsp:cNvSpPr/>
      </dsp:nvSpPr>
      <dsp:spPr>
        <a:xfrm>
          <a:off x="341180" y="2551423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021EF-482A-457C-B88A-FB193895C2BB}">
      <dsp:nvSpPr>
        <dsp:cNvPr id="0" name=""/>
        <dsp:cNvSpPr/>
      </dsp:nvSpPr>
      <dsp:spPr>
        <a:xfrm>
          <a:off x="250300" y="3078030"/>
          <a:ext cx="6556659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l-GR" sz="1300" kern="1200" dirty="0">
              <a:latin typeface="Georgia" panose="02040502050405020303" pitchFamily="18" charset="0"/>
            </a:rPr>
            <a:t>Συμπεράσματα </a:t>
          </a:r>
          <a:endParaRPr lang="en-US" sz="1300" kern="1200" dirty="0">
            <a:latin typeface="Georgia" panose="02040502050405020303" pitchFamily="18" charset="0"/>
          </a:endParaRPr>
        </a:p>
      </dsp:txBody>
      <dsp:txXfrm>
        <a:off x="250300" y="3078030"/>
        <a:ext cx="6556659" cy="323890"/>
      </dsp:txXfrm>
    </dsp:sp>
    <dsp:sp modelId="{45EB2AE1-72F2-467C-9DFC-CCFC86D0EEC7}">
      <dsp:nvSpPr>
        <dsp:cNvPr id="0" name=""/>
        <dsp:cNvSpPr/>
      </dsp:nvSpPr>
      <dsp:spPr>
        <a:xfrm>
          <a:off x="47868" y="3037544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53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3257476"/>
            <a:ext cx="10993549" cy="895244"/>
          </a:xfrm>
        </p:spPr>
        <p:txBody>
          <a:bodyPr>
            <a:noAutofit/>
          </a:bodyPr>
          <a:lstStyle/>
          <a:p>
            <a:r>
              <a:rPr lang="el-GR" sz="5400" b="1" cap="none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Επισκόπηση Της Τεχνολογίας 5</a:t>
            </a:r>
            <a:r>
              <a:rPr lang="en-GB" sz="5400" b="1" cap="none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 </a:t>
            </a:r>
            <a:r>
              <a:rPr lang="el-GR" sz="5400" b="1" cap="none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Σε Έξυπνες Πόλεις: Προκλήσεις Και Ευκαιρίες</a:t>
            </a:r>
            <a:br>
              <a:rPr lang="en-GB" sz="6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292" y="4633784"/>
            <a:ext cx="10993546" cy="1655805"/>
          </a:xfrm>
        </p:spPr>
        <p:txBody>
          <a:bodyPr>
            <a:normAutofit/>
          </a:bodyPr>
          <a:lstStyle/>
          <a:p>
            <a:r>
              <a:rPr lang="el-GR" sz="1800" cap="none" dirty="0">
                <a:solidFill>
                  <a:schemeClr val="bg1"/>
                </a:solidFill>
                <a:latin typeface="Georgia" panose="02040502050405020303" pitchFamily="18" charset="0"/>
              </a:rPr>
              <a:t>Αντρέας Προδρόμου</a:t>
            </a:r>
          </a:p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12B1-5C5D-49DF-AF91-33BD4322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l-GR" cap="none">
                <a:effectLst/>
              </a:rPr>
              <a:t>Παραδείγματα </a:t>
            </a:r>
            <a:r>
              <a:rPr lang="en-GB" cap="none">
                <a:effectLst/>
              </a:rPr>
              <a:t>5G </a:t>
            </a:r>
            <a:r>
              <a:rPr lang="el-GR" cap="none">
                <a:effectLst/>
              </a:rPr>
              <a:t>Σε Έξυπνες Πόλεις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8596B-4D1D-4FC6-ACE9-51F21FA3D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1048" y="2036079"/>
            <a:ext cx="6505988" cy="432777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l-GR" b="1" dirty="0">
                <a:effectLst/>
                <a:latin typeface="Georgia" panose="02040502050405020303" pitchFamily="18" charset="0"/>
              </a:rPr>
              <a:t>Έξυπνα σπίτια(</a:t>
            </a:r>
            <a:r>
              <a:rPr lang="en-US" b="1" dirty="0">
                <a:latin typeface="Georgia" panose="02040502050405020303" pitchFamily="18" charset="0"/>
              </a:rPr>
              <a:t>S</a:t>
            </a:r>
            <a:r>
              <a:rPr lang="el-GR" b="1" dirty="0">
                <a:effectLst/>
                <a:latin typeface="Georgia" panose="02040502050405020303" pitchFamily="18" charset="0"/>
              </a:rPr>
              <a:t>mart </a:t>
            </a:r>
            <a:r>
              <a:rPr lang="en-US" b="1" dirty="0">
                <a:effectLst/>
                <a:latin typeface="Georgia" panose="02040502050405020303" pitchFamily="18" charset="0"/>
              </a:rPr>
              <a:t>H</a:t>
            </a:r>
            <a:r>
              <a:rPr lang="el-GR" b="1" dirty="0">
                <a:effectLst/>
                <a:latin typeface="Georgia" panose="02040502050405020303" pitchFamily="18" charset="0"/>
              </a:rPr>
              <a:t>omes):</a:t>
            </a:r>
            <a:endParaRPr lang="en-GB" b="1" dirty="0">
              <a:effectLst/>
              <a:latin typeface="Georgia" panose="02040502050405020303" pitchFamily="18" charset="0"/>
            </a:endParaRPr>
          </a:p>
          <a:p>
            <a:pPr marL="36900" indent="0">
              <a:lnSpc>
                <a:spcPct val="150000"/>
              </a:lnSpc>
              <a:buNone/>
            </a:pPr>
            <a:r>
              <a:rPr lang="el-GR" dirty="0">
                <a:effectLst/>
                <a:latin typeface="Georgia" panose="02040502050405020303" pitchFamily="18" charset="0"/>
              </a:rPr>
              <a:t>Το 5G προσφέρει σε έξυπνα σπίτια σύνδεση υψηλής ταχύτητας μεταξύ συσκευών, δημιουργώντας έτσι ένα οικιακό αυτοματισμένο συστήματα.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l-GR" dirty="0">
                <a:effectLst/>
                <a:latin typeface="Georgia" panose="02040502050405020303" pitchFamily="18" charset="0"/>
              </a:rPr>
              <a:t>Οι συσκευές καθημερινής οικιακής χρήσης μπορούν να συνδεθούν μεταξύ τους και μπορούν να ελέγχονται και να χειρίζονται από απόσταση μέσο ενός έξυπνου τηλέφωνου.</a:t>
            </a:r>
          </a:p>
          <a:p>
            <a:endParaRPr lang="el-GR" dirty="0"/>
          </a:p>
        </p:txBody>
      </p:sp>
      <p:pic>
        <p:nvPicPr>
          <p:cNvPr id="4" name="Picture 4" descr="IoT Series: Smart Home Automation and Security - Brian Veltman">
            <a:extLst>
              <a:ext uri="{FF2B5EF4-FFF2-40B4-BE49-F238E27FC236}">
                <a16:creationId xmlns:a16="http://schemas.microsoft.com/office/drawing/2014/main" id="{3206E98B-3CAC-4C31-98DD-D8474E9BF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7036" y="2228003"/>
            <a:ext cx="4844062" cy="36330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27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5342-1006-45BF-A9E8-DEC44937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l-GR" cap="none">
                <a:effectLst/>
              </a:rPr>
              <a:t>Παραδείγματα </a:t>
            </a:r>
            <a:r>
              <a:rPr lang="en-GB" cap="none">
                <a:effectLst/>
              </a:rPr>
              <a:t>5G </a:t>
            </a:r>
            <a:r>
              <a:rPr lang="el-GR" cap="none">
                <a:effectLst/>
              </a:rPr>
              <a:t>Σε Έξυπνες Πόλεις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5279-DD12-41C5-85EE-E1FDA39AA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989804"/>
            <a:ext cx="6401498" cy="476137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l-GR" sz="1700" b="1" dirty="0">
                <a:effectLst/>
                <a:latin typeface="Georgia" panose="02040502050405020303" pitchFamily="18" charset="0"/>
              </a:rPr>
              <a:t>Έξυπνη Υγεία και Ασφάλεια(</a:t>
            </a:r>
            <a:r>
              <a:rPr lang="en-US" sz="1700" b="1" dirty="0">
                <a:effectLst/>
                <a:latin typeface="Georgia" panose="02040502050405020303" pitchFamily="18" charset="0"/>
              </a:rPr>
              <a:t>S</a:t>
            </a:r>
            <a:r>
              <a:rPr lang="el-GR" sz="1700" b="1" dirty="0">
                <a:effectLst/>
                <a:latin typeface="Georgia" panose="02040502050405020303" pitchFamily="18" charset="0"/>
              </a:rPr>
              <a:t>mart </a:t>
            </a:r>
            <a:r>
              <a:rPr lang="en-US" sz="1700" b="1" dirty="0">
                <a:latin typeface="Georgia" panose="02040502050405020303" pitchFamily="18" charset="0"/>
              </a:rPr>
              <a:t>H</a:t>
            </a:r>
            <a:r>
              <a:rPr lang="el-GR" sz="1700" b="1" dirty="0">
                <a:effectLst/>
                <a:latin typeface="Georgia" panose="02040502050405020303" pitchFamily="18" charset="0"/>
              </a:rPr>
              <a:t>ealth and </a:t>
            </a:r>
            <a:r>
              <a:rPr lang="en-US" sz="1700" b="1" dirty="0">
                <a:latin typeface="Georgia" panose="02040502050405020303" pitchFamily="18" charset="0"/>
              </a:rPr>
              <a:t>H</a:t>
            </a:r>
            <a:r>
              <a:rPr lang="el-GR" sz="1700" b="1" dirty="0">
                <a:effectLst/>
                <a:latin typeface="Georgia" panose="02040502050405020303" pitchFamily="18" charset="0"/>
              </a:rPr>
              <a:t>afety):</a:t>
            </a:r>
            <a:endParaRPr lang="en-GB" sz="1700" b="1" dirty="0">
              <a:effectLst/>
              <a:latin typeface="Georgia" panose="02040502050405020303" pitchFamily="18" charset="0"/>
            </a:endParaRPr>
          </a:p>
          <a:p>
            <a:pPr marL="36900" indent="0">
              <a:lnSpc>
                <a:spcPct val="150000"/>
              </a:lnSpc>
              <a:buNone/>
            </a:pPr>
            <a:r>
              <a:rPr lang="en-GB" sz="1700" dirty="0">
                <a:effectLst/>
                <a:latin typeface="Georgia" panose="02040502050405020303" pitchFamily="18" charset="0"/>
              </a:rPr>
              <a:t>B</a:t>
            </a:r>
            <a:r>
              <a:rPr lang="el-GR" sz="1700" dirty="0">
                <a:effectLst/>
                <a:latin typeface="Georgia" panose="02040502050405020303" pitchFamily="18" charset="0"/>
              </a:rPr>
              <a:t>ελτίωση του συστήματος υγειονομικής περίθαλψης και ασφάλειας μιας πόλης</a:t>
            </a:r>
            <a:r>
              <a:rPr lang="en-GB" sz="1700" dirty="0">
                <a:effectLst/>
                <a:latin typeface="Georgia" panose="02040502050405020303" pitchFamily="18" charset="0"/>
              </a:rPr>
              <a:t>. </a:t>
            </a:r>
            <a:r>
              <a:rPr lang="el-GR" sz="1700" dirty="0">
                <a:effectLst/>
                <a:latin typeface="Georgia" panose="02040502050405020303" pitchFamily="18" charset="0"/>
              </a:rPr>
              <a:t>Η παρακολούθηση των ασθενών ή η κατ' οικον. φροντίδα μπορεί να χρησιμοποιηθεί για τη μείωση των ποσοστών νοσηλείας</a:t>
            </a:r>
            <a:r>
              <a:rPr lang="en-GB" sz="1700" dirty="0">
                <a:effectLst/>
                <a:latin typeface="Georgia" panose="02040502050405020303" pitchFamily="18" charset="0"/>
              </a:rPr>
              <a:t>.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l-GR" sz="1700" dirty="0">
                <a:effectLst/>
                <a:latin typeface="Georgia" panose="02040502050405020303" pitchFamily="18" charset="0"/>
              </a:rPr>
              <a:t>Επίσης οι έξυπνες πόλεις που έχουν το δικό τους ευρυζωνικό δίκτυο μπορούν να λειτουργήσουν καλά σύμφωνα με τις υπηρεσίες έκτακτης ανάγκης</a:t>
            </a:r>
            <a:r>
              <a:rPr lang="en-GB" sz="1700" dirty="0">
                <a:effectLst/>
                <a:latin typeface="Georgia" panose="02040502050405020303" pitchFamily="18" charset="0"/>
              </a:rPr>
              <a:t>.</a:t>
            </a:r>
            <a:br>
              <a:rPr lang="en-GB" sz="1700" dirty="0">
                <a:effectLst/>
                <a:latin typeface="Georgia" panose="02040502050405020303" pitchFamily="18" charset="0"/>
              </a:rPr>
            </a:br>
            <a:r>
              <a:rPr lang="en-GB" sz="1700" dirty="0">
                <a:effectLst/>
                <a:latin typeface="Georgia" panose="02040502050405020303" pitchFamily="18" charset="0"/>
              </a:rPr>
              <a:t>B</a:t>
            </a:r>
            <a:r>
              <a:rPr lang="el-GR" sz="1700" dirty="0">
                <a:effectLst/>
                <a:latin typeface="Georgia" panose="02040502050405020303" pitchFamily="18" charset="0"/>
              </a:rPr>
              <a:t>ελτιωμένη ποιότητα ζωής, καλύτερο και ασφαλές περιβάλλον, η μεγαλύτερη αγορά εργασίας και καλύτερη επικοινωνία. </a:t>
            </a:r>
            <a:endParaRPr lang="en-GB" sz="1700" dirty="0">
              <a:effectLst/>
              <a:latin typeface="Georgia" panose="02040502050405020303" pitchFamily="18" charset="0"/>
            </a:endParaRPr>
          </a:p>
          <a:p>
            <a:pPr>
              <a:lnSpc>
                <a:spcPct val="90000"/>
              </a:lnSpc>
            </a:pPr>
            <a:endParaRPr lang="el-GR" sz="1500" dirty="0"/>
          </a:p>
        </p:txBody>
      </p:sp>
      <p:pic>
        <p:nvPicPr>
          <p:cNvPr id="4" name="Picture 2" descr="50,982 Work Health Safety Photos - Free &amp;amp; Royalty-Free Stock Photos from  Dreamstime">
            <a:extLst>
              <a:ext uri="{FF2B5EF4-FFF2-40B4-BE49-F238E27FC236}">
                <a16:creationId xmlns:a16="http://schemas.microsoft.com/office/drawing/2014/main" id="{9CBAF9AD-F30C-472A-90F9-9E8FBC6AFB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" r="1" b="1"/>
          <a:stretch/>
        </p:blipFill>
        <p:spPr bwMode="auto">
          <a:xfrm>
            <a:off x="6456271" y="2228002"/>
            <a:ext cx="5422392" cy="36330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019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E5C06C4-8D49-42FA-A1AF-B95658B0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l-GR" sz="3200" cap="none" dirty="0">
                <a:latin typeface="Georgia" panose="02040502050405020303" pitchFamily="18" charset="0"/>
              </a:rPr>
              <a:t>Συμπέρασμα</a:t>
            </a:r>
            <a:r>
              <a:rPr lang="en-US" sz="3200" cap="none" dirty="0">
                <a:latin typeface="Georgia" panose="02040502050405020303" pitchFamily="18" charset="0"/>
              </a:rPr>
              <a:t>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6D2F3B1-A367-49AA-8D13-10C89FDCF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l-GR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Θα μας φέρει επανάσταση στην ανθρώπινη ζωή και όχι μόνο θα ωφελήσει τις κυβερνήσεις των πόλεων για τη διαχείριση των πάντων, αλλά θα κυμαίνονται τα οφέλη και για τον απλό άνθρωπο.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Στόχος του 5G είναι να φέρει επανάσταση στη δημόσια υγειονομική περίθαλψη, τη δημόσια ασφάλεια, τις μεταφορές, τα έξυπνα σπίτια, το έξυπνο σύστημα κυκλοφορίας και σε άλλα πολλά ακόμη.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Η τεχνολογία της επόμενης ασύρματης γενιάς είναι βασικός παράγοντας για την εξέλιξη της πόλης, η οποία θα δημιουργήσει την προηγμένη υποδομή που απαιτείται για τις Έξυπνες Πόλεις.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Η επόμενη δεκαετία υπόσχεται πρωτοποριακές εξελίξεις σε πολλές τεχνολογίες και θα μεταφέρουμε σε έναν κόσμο σχεδόν νέο και πιο διαφορετικό από αυτό που βρισκόμαστε αυτή τη στιγμή.</a:t>
            </a:r>
            <a:endParaRPr lang="en-GB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0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3D21B7C-6426-441B-816E-8545DDE2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3200" cap="none" dirty="0">
                <a:latin typeface="Georgia" panose="02040502050405020303" pitchFamily="18" charset="0"/>
              </a:rPr>
              <a:t>Smart City with 5G Connections</a:t>
            </a:r>
          </a:p>
        </p:txBody>
      </p:sp>
      <p:pic>
        <p:nvPicPr>
          <p:cNvPr id="5" name="Picture 4" descr="What is a Smart City? Concept and Role of Modern Technologies">
            <a:extLst>
              <a:ext uri="{FF2B5EF4-FFF2-40B4-BE49-F238E27FC236}">
                <a16:creationId xmlns:a16="http://schemas.microsoft.com/office/drawing/2014/main" id="{26CBB898-4C19-45C0-A2B2-C0CD98697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0381" y="2115842"/>
            <a:ext cx="6971237" cy="42611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422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sz="2800" cap="none" dirty="0">
                <a:latin typeface="Georgia" panose="02040502050405020303" pitchFamily="18" charset="0"/>
              </a:rPr>
              <a:t>Smart City with 5G Connections</a:t>
            </a:r>
            <a:endParaRPr lang="en-US" dirty="0">
              <a:solidFill>
                <a:srgbClr val="FFFEFF"/>
              </a:solidFill>
            </a:endParaRP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5B9577EE-98A7-492D-9AD3-AD0943192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0501" y="874643"/>
            <a:ext cx="6985491" cy="39070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5750" y="-24953"/>
            <a:ext cx="11620500" cy="6591300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35" y="573748"/>
            <a:ext cx="9963150" cy="1649253"/>
          </a:xfrm>
        </p:spPr>
        <p:txBody>
          <a:bodyPr>
            <a:normAutofit fontScale="90000"/>
          </a:bodyPr>
          <a:lstStyle/>
          <a:p>
            <a:r>
              <a:rPr lang="el-GR" cap="none" dirty="0">
                <a:latin typeface="Georgia" panose="02040502050405020303" pitchFamily="18" charset="0"/>
              </a:rPr>
              <a:t>Ευχαριστούμε Για Την Παρακολούθηση!</a:t>
            </a:r>
            <a:endParaRPr lang="en-US" cap="none" dirty="0">
              <a:latin typeface="Georgia" panose="02040502050405020303" pitchFamily="18" charset="0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close-up of a hand&#10;&#10;Description automatically generated with medium confidence">
            <a:extLst>
              <a:ext uri="{FF2B5EF4-FFF2-40B4-BE49-F238E27FC236}">
                <a16:creationId xmlns:a16="http://schemas.microsoft.com/office/drawing/2014/main" id="{E9603A79-BE43-487F-BAD4-C39F736B0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451" y="2179799"/>
            <a:ext cx="2087678" cy="21817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951CE6-DDA4-44E2-8BED-9326FBB997B8}"/>
              </a:ext>
            </a:extLst>
          </p:cNvPr>
          <p:cNvSpPr/>
          <p:nvPr/>
        </p:nvSpPr>
        <p:spPr>
          <a:xfrm>
            <a:off x="3050081" y="3429000"/>
            <a:ext cx="3778010" cy="19313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cap="none">
                <a:solidFill>
                  <a:schemeClr val="bg1"/>
                </a:solidFill>
                <a:latin typeface="Georgia" panose="02040502050405020303" pitchFamily="18" charset="0"/>
              </a:rPr>
              <a:t>Αντρέας Προδρόμου</a:t>
            </a:r>
            <a:endParaRPr lang="el-GR" sz="2800" cap="none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24"/>
    </mc:Choice>
    <mc:Fallback xmlns="">
      <p:transition spd="slow" advTm="562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F77953-8FD9-4D6C-82BD-F7439BBC04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14B2C-E2A5-4C55-A6CF-E0DDA3DCD8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E54417-96D1-439B-A7F6-878A3A9E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967" y="3712559"/>
            <a:ext cx="9963150" cy="1499616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>
                <a:latin typeface="Georgia" panose="02040502050405020303" pitchFamily="18" charset="0"/>
              </a:rPr>
              <a:t>Γεια σας</a:t>
            </a:r>
            <a:r>
              <a:rPr lang="en-US" dirty="0">
                <a:latin typeface="Georgia" panose="02040502050405020303" pitchFamily="18" charset="0"/>
              </a:rPr>
              <a:t> !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Goodbye !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Adiós!</a:t>
            </a:r>
            <a:endParaRPr lang="el-GR" dirty="0">
              <a:latin typeface="Georgia" panose="02040502050405020303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72A01-DC6F-4700-B7AC-7668D0D7BF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6" name="Picture 5" descr="A close-up of a hand&#10;&#10;Description automatically generated with medium confidence">
            <a:extLst>
              <a:ext uri="{FF2B5EF4-FFF2-40B4-BE49-F238E27FC236}">
                <a16:creationId xmlns:a16="http://schemas.microsoft.com/office/drawing/2014/main" id="{D839B045-67C3-40EF-9FD7-C9C3427EA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905" y="0"/>
            <a:ext cx="2520280" cy="26339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C055C67-05FC-490C-AFA0-D24FB3293162}"/>
              </a:ext>
            </a:extLst>
          </p:cNvPr>
          <p:cNvSpPr/>
          <p:nvPr/>
        </p:nvSpPr>
        <p:spPr>
          <a:xfrm>
            <a:off x="3814298" y="5300397"/>
            <a:ext cx="4392488" cy="9442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00B0F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All the best! </a:t>
            </a:r>
            <a:endParaRPr lang="en-CY" sz="6000" dirty="0">
              <a:solidFill>
                <a:srgbClr val="00B0F0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5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l-GR" b="1" cap="none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Επισκόπηση Της Τεχνολογίας 5</a:t>
            </a:r>
            <a:r>
              <a:rPr lang="en-GB" b="1" cap="none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 </a:t>
            </a:r>
            <a:r>
              <a:rPr lang="el-GR" b="1" cap="none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Σε Έξυπνες Πόλεις: Προκλήσεις Και Ευκαιρίες</a:t>
            </a:r>
            <a:br>
              <a:rPr lang="en-GB" sz="2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40557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C9F2-B14B-4C0E-BD5D-D6B8C956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sz="3600" b="1" cap="none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Εισαγωγή Στο 5</a:t>
            </a:r>
            <a:r>
              <a:rPr lang="en-US" sz="3600" b="1" cap="none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l-GR" sz="3600" b="1" cap="none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l-G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90A08-FD00-403A-AB31-6869C5A1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9580"/>
            <a:ext cx="11029615" cy="447667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l-GR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Το 5</a:t>
            </a: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 </a:t>
            </a:r>
            <a:r>
              <a:rPr lang="el-GR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είναι η 5η γενιά ασύρματης τεχνολογίας και είναι ο διάδοχος των δικτύων 4G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l-GR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Η τεχνολογία 5G θα είναι σε θέση να επιτύχει σημαντικά μεγαλύτερα πρότυπα απόδοσης από τις προηγούμενες γενιές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l-GR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Προσφέρει ταχύτητα λήψης έως 20 gigab</a:t>
            </a: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l-GR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ts(Gb) ανά δευτερόλεπτο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l-GR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Χρονική καθυστέρηση για μεταφορά δεδομένων από την πηγή στον προορισμό είναι μικρότερη του 1</a:t>
            </a:r>
            <a:r>
              <a:rPr lang="en-GB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l-GR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Η Πυκνότητα σύνδεσης του  είναι από 2.000 συσκευές έως 1.000.000 ανά km</a:t>
            </a:r>
            <a:r>
              <a:rPr lang="el-GR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el-GR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εγαλύτερη απόδοση</a:t>
            </a:r>
            <a:r>
              <a:rPr lang="el-GR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και Ανάπτυξη των τεχνολογιών (</a:t>
            </a:r>
            <a:r>
              <a:rPr lang="en-GB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IoT)</a:t>
            </a:r>
            <a:endParaRPr lang="el-GR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5571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2C08-28A9-40AB-AEE6-FFB1623A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l-GR" sz="3600" b="1" cap="none" dirty="0"/>
              <a:t>Εφαρμογές Του </a:t>
            </a:r>
            <a:r>
              <a:rPr lang="en-GB" sz="3600" b="1" cap="none" dirty="0"/>
              <a:t>5G</a:t>
            </a:r>
            <a:r>
              <a:rPr lang="el-GR" sz="3600" b="1" cap="none" dirty="0"/>
              <a:t> σ</a:t>
            </a:r>
            <a:r>
              <a:rPr lang="el-GR" sz="3600" b="1" cap="none" dirty="0">
                <a:effectLst/>
              </a:rPr>
              <a:t>την Καθημερινή Ζωή</a:t>
            </a:r>
            <a:endParaRPr lang="el-GR" sz="3600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CF0D-5805-4951-9B1F-A92267838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1242" y="2228003"/>
            <a:ext cx="5944904" cy="417279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Georgia" panose="02040502050405020303" pitchFamily="18" charset="0"/>
              </a:rPr>
              <a:t>S</a:t>
            </a:r>
            <a:r>
              <a:rPr lang="el-GR" sz="2800" dirty="0">
                <a:effectLst/>
                <a:latin typeface="Georgia" panose="02040502050405020303" pitchFamily="18" charset="0"/>
              </a:rPr>
              <a:t>mart </a:t>
            </a:r>
            <a:r>
              <a:rPr lang="en-US" sz="2800" dirty="0">
                <a:effectLst/>
                <a:latin typeface="Georgia" panose="02040502050405020303" pitchFamily="18" charset="0"/>
              </a:rPr>
              <a:t>T</a:t>
            </a:r>
            <a:r>
              <a:rPr lang="el-GR" sz="2800" dirty="0">
                <a:effectLst/>
                <a:latin typeface="Georgia" panose="02040502050405020303" pitchFamily="18" charset="0"/>
              </a:rPr>
              <a:t>raffi</a:t>
            </a:r>
            <a:r>
              <a:rPr lang="en-US" sz="2800" dirty="0">
                <a:effectLst/>
                <a:latin typeface="Georgia" panose="02040502050405020303" pitchFamily="18" charset="0"/>
              </a:rPr>
              <a:t>c L</a:t>
            </a:r>
            <a:r>
              <a:rPr lang="el-GR" sz="2800" dirty="0">
                <a:effectLst/>
                <a:latin typeface="Georgia" panose="02040502050405020303" pitchFamily="18" charset="0"/>
              </a:rPr>
              <a:t>ights</a:t>
            </a:r>
            <a:endParaRPr lang="en-GB" sz="2800" dirty="0">
              <a:effectLst/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Georgia" panose="02040502050405020303" pitchFamily="18" charset="0"/>
              </a:rPr>
              <a:t>C</a:t>
            </a:r>
            <a:r>
              <a:rPr lang="el-GR" sz="2800" dirty="0">
                <a:effectLst/>
                <a:latin typeface="Georgia" panose="02040502050405020303" pitchFamily="18" charset="0"/>
              </a:rPr>
              <a:t>onnected </a:t>
            </a:r>
            <a:r>
              <a:rPr lang="en-US" sz="2800" dirty="0">
                <a:latin typeface="Georgia" panose="02040502050405020303" pitchFamily="18" charset="0"/>
              </a:rPr>
              <a:t>V</a:t>
            </a:r>
            <a:r>
              <a:rPr lang="el-GR" sz="2800" dirty="0">
                <a:effectLst/>
                <a:latin typeface="Georgia" panose="02040502050405020303" pitchFamily="18" charset="0"/>
              </a:rPr>
              <a:t>ehicles</a:t>
            </a:r>
            <a:endParaRPr lang="en-GB" sz="2800" dirty="0">
              <a:effectLst/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Georgia" panose="02040502050405020303" pitchFamily="18" charset="0"/>
              </a:rPr>
              <a:t>C</a:t>
            </a:r>
            <a:r>
              <a:rPr lang="el-GR" sz="2800" dirty="0">
                <a:effectLst/>
                <a:latin typeface="Georgia" panose="02040502050405020303" pitchFamily="18" charset="0"/>
              </a:rPr>
              <a:t>onnected </a:t>
            </a:r>
            <a:r>
              <a:rPr lang="en-US" sz="2800" dirty="0">
                <a:effectLst/>
                <a:latin typeface="Georgia" panose="02040502050405020303" pitchFamily="18" charset="0"/>
              </a:rPr>
              <a:t>H</a:t>
            </a:r>
            <a:r>
              <a:rPr lang="el-GR" sz="2800" dirty="0">
                <a:effectLst/>
                <a:latin typeface="Georgia" panose="02040502050405020303" pitchFamily="18" charset="0"/>
              </a:rPr>
              <a:t>omes</a:t>
            </a:r>
            <a:endParaRPr lang="en-GB" sz="2800" dirty="0">
              <a:effectLst/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Georgia" panose="02040502050405020303" pitchFamily="18" charset="0"/>
              </a:rPr>
              <a:t>Smart Health and Safety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Georgia" panose="02040502050405020303" pitchFamily="18" charset="0"/>
              </a:rPr>
              <a:t>Virtual Reality</a:t>
            </a:r>
          </a:p>
          <a:p>
            <a:endParaRPr lang="el-GR" dirty="0"/>
          </a:p>
        </p:txBody>
      </p:sp>
      <p:pic>
        <p:nvPicPr>
          <p:cNvPr id="4" name="Picture 6" descr="5G and National Security – CEPS">
            <a:extLst>
              <a:ext uri="{FF2B5EF4-FFF2-40B4-BE49-F238E27FC236}">
                <a16:creationId xmlns:a16="http://schemas.microsoft.com/office/drawing/2014/main" id="{D67A0118-CBAC-4338-A1E7-16FC6F7165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" r="12331" b="1"/>
          <a:stretch/>
        </p:blipFill>
        <p:spPr bwMode="auto">
          <a:xfrm>
            <a:off x="6568320" y="2355273"/>
            <a:ext cx="5232439" cy="35057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83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990607E-3D10-45A2-AB79-91C5BB85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 Cities</a:t>
            </a:r>
            <a:endParaRPr lang="en-US" sz="3600" dirty="0">
              <a:latin typeface="Georgia" panose="02040502050405020303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A5BB058-6AD6-4485-BA34-60B639542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l-GR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Έξυπνη Πόλη είναι μια πόλη η οποία έχει βασική δομή την χρησιμότητα έξυπνων λύσεων</a:t>
            </a:r>
            <a:endParaRPr lang="en-GB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l-GR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Οι έξυπνες πόλεις χρησιμοποιούν διακαώς το Διαδίκτυο των Πραγμάτων (</a:t>
            </a: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 of Things</a:t>
            </a:r>
            <a:r>
              <a:rPr lang="el-GR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l-GR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GB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l-GR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ι</a:t>
            </a: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έξυπνες πόλεις ενσωματώνουν την τεχνολογία πληροφοριών και επικοινωνιών (ΤΠΕ) 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l-GR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Υπάρχει καινοτομία, ασφάλεια, κοινωνική συνοχή και οικονομική πρόοδος 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l-GR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Η ιδέα των Έξυπνων Πόλεων αφορά τη σύνδεση πολλαπλών ψηφιακών συσκευών μέσω του διαδικτύου των πραγμάτων (</a:t>
            </a: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l-GR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84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A9CD-979C-4F25-96AC-FD0A262B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 Cities</a:t>
            </a:r>
            <a:endParaRPr lang="el-GR" sz="32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BC984-D154-4B07-8A5D-6C49AE5AF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l-GR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Η εφαρμογή του 5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l-GR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θα επιτρέψει στο 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 of Things</a:t>
            </a:r>
            <a:r>
              <a:rPr lang="el-GR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l-GR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να συμμετάσχουν και να κάνουν αυτές τις πόλεις όλο και πιο έξυπνες</a:t>
            </a:r>
          </a:p>
          <a:p>
            <a:pPr>
              <a:buFont typeface="Arial" panose="020B0604020202020204" pitchFamily="34" charset="0"/>
              <a:buChar char="•"/>
            </a:pPr>
            <a:endParaRPr lang="el-GR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l-GR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Δισεκατομμύρια συσκευές θα είναι συνδεδεμένες σε ένα δίκτυο κινητής τηλεφωνίας πολύ υψηλής ταχύτητας μέσω της πρώτης φάσης του 5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l-GR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l-GR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l-GR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Το 5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l-GR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είναι σε θέση να αντιμετωπίσει πολλά από τα κύρια προβλήματα και ζητήματα στις Έξυπνες Πόλεις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7842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E1EC-BB3A-40D4-83A7-F95488D8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b="1" cap="none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b="1" cap="none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l-GR" b="1" cap="none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Σε Έξυπνες Πόλεις: Προκλήσεις Και Ευκαιρίες</a:t>
            </a:r>
            <a:endParaRPr lang="el-GR" cap="none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D3742-E4CF-42D7-84F0-EEFAEAA3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l-GR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Η αύξηση της αποτελεσματικότητας του δικτύου</a:t>
            </a:r>
          </a:p>
          <a:p>
            <a:pPr>
              <a:buFont typeface="Arial" panose="020B0604020202020204" pitchFamily="34" charset="0"/>
              <a:buChar char="•"/>
            </a:pPr>
            <a:endParaRPr lang="el-GR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el-GR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ύξηση των συνδέσεων υψηλής ταχύτητας μεταξύ όλων των συσκευών</a:t>
            </a:r>
          </a:p>
          <a:p>
            <a:pPr>
              <a:buFont typeface="Arial" panose="020B0604020202020204" pitchFamily="34" charset="0"/>
              <a:buChar char="•"/>
            </a:pPr>
            <a:endParaRPr lang="el-GR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l-GR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Με τη ικανότητα επικοινωνίας μεταξύ τους, οι έξυπνες πόλεις θα έχουν πολύ θετικό αντίκτυπο στη διαχείριση της ενέργειας</a:t>
            </a:r>
          </a:p>
          <a:p>
            <a:pPr>
              <a:buFont typeface="Arial" panose="020B0604020202020204" pitchFamily="34" charset="0"/>
              <a:buChar char="•"/>
            </a:pPr>
            <a:endParaRPr lang="el-GR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</a:t>
            </a:r>
            <a:r>
              <a:rPr lang="el-GR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πανάσταση στην άποψή μας για τα ταξίδια και τις μετακινήσεις</a:t>
            </a:r>
            <a:endParaRPr lang="en-GB" dirty="0">
              <a:latin typeface="Georgia" panose="02040502050405020303" pitchFamily="18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4222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B086-3400-47A4-A907-1F08E10A5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cap="none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b="1" cap="none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l-GR" b="1" cap="none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Σε Έξυπνες Πόλεις: Προκλήσεις Και Ευκαιρίες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62B04-94F7-421F-81A9-A87903AA4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0043"/>
            <a:ext cx="11029615" cy="2317613"/>
          </a:xfrm>
        </p:spPr>
        <p:txBody>
          <a:bodyPr/>
          <a:lstStyle/>
          <a:p>
            <a:pPr marL="36900" indent="0">
              <a:lnSpc>
                <a:spcPct val="150000"/>
              </a:lnSpc>
              <a:buNone/>
            </a:pPr>
            <a:r>
              <a:rPr lang="el-GR" dirty="0">
                <a:latin typeface="Georgia" panose="02040502050405020303" pitchFamily="18" charset="0"/>
              </a:rPr>
              <a:t>Χαρακτηριστικά</a:t>
            </a:r>
            <a:r>
              <a:rPr lang="en-GB" dirty="0">
                <a:latin typeface="Georgia" panose="02040502050405020303" pitchFamily="18" charset="0"/>
              </a:rPr>
              <a:t>:</a:t>
            </a:r>
            <a:endParaRPr lang="el-GR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Έξυπνη Υποδομή ή τα Εξαρτήματα με Αισθητήρες που βασίζονται σε προγνωστική ανάλυση</a:t>
            </a:r>
          </a:p>
          <a:p>
            <a:pPr>
              <a:buFont typeface="Arial" panose="020B0604020202020204" pitchFamily="34" charset="0"/>
              <a:buChar char="•"/>
            </a:pPr>
            <a:endParaRPr lang="el-GR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l-GR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Έξυπνα συστήματα ασφαλείας (κάμερες παρακολούθησης, αισθητήρες κτλπα)</a:t>
            </a:r>
          </a:p>
          <a:p>
            <a:endParaRPr lang="el-GR" dirty="0"/>
          </a:p>
        </p:txBody>
      </p:sp>
      <p:pic>
        <p:nvPicPr>
          <p:cNvPr id="4" name="Picture 4" descr="5G Stocks To Buy: How The Metaverse Could Give 5G Wireless And 6G A Boost|  Investor&amp;#39;s Business Daily">
            <a:extLst>
              <a:ext uri="{FF2B5EF4-FFF2-40B4-BE49-F238E27FC236}">
                <a16:creationId xmlns:a16="http://schemas.microsoft.com/office/drawing/2014/main" id="{92FB7F76-B78F-4E29-8674-5F21C25DC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19" y="4101981"/>
            <a:ext cx="7778548" cy="26225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359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F6E7-57AD-46EB-96CF-9F401CF02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l-GR" cap="none">
                <a:effectLst/>
              </a:rPr>
              <a:t>Παραδείγματα </a:t>
            </a:r>
            <a:r>
              <a:rPr lang="en-GB" cap="none">
                <a:effectLst/>
              </a:rPr>
              <a:t>5G </a:t>
            </a:r>
            <a:r>
              <a:rPr lang="el-GR" cap="none">
                <a:effectLst/>
              </a:rPr>
              <a:t>Σε Έξυπνες Πόλεις</a:t>
            </a:r>
            <a:endParaRPr lang="el-GR" cap="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5B189-7B87-4AE1-B65F-7437A81ED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4792" y="2117166"/>
            <a:ext cx="6290715" cy="4422179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l-GR" b="1" dirty="0">
                <a:effectLst/>
                <a:latin typeface="Georgia" panose="02040502050405020303" pitchFamily="18" charset="0"/>
              </a:rPr>
              <a:t>Έξυπνη διαχείριση κυκλοφορίας</a:t>
            </a:r>
            <a:r>
              <a:rPr lang="en-US" b="1" dirty="0">
                <a:effectLst/>
                <a:latin typeface="Georgia" panose="02040502050405020303" pitchFamily="18" charset="0"/>
              </a:rPr>
              <a:t> </a:t>
            </a:r>
            <a:r>
              <a:rPr lang="el-GR" b="1" dirty="0">
                <a:effectLst/>
                <a:latin typeface="Georgia" panose="02040502050405020303" pitchFamily="18" charset="0"/>
              </a:rPr>
              <a:t>(</a:t>
            </a:r>
            <a:r>
              <a:rPr lang="en-US" b="1" dirty="0">
                <a:latin typeface="Georgia" panose="02040502050405020303" pitchFamily="18" charset="0"/>
              </a:rPr>
              <a:t>S</a:t>
            </a:r>
            <a:r>
              <a:rPr lang="el-GR" b="1" dirty="0">
                <a:effectLst/>
                <a:latin typeface="Georgia" panose="02040502050405020303" pitchFamily="18" charset="0"/>
              </a:rPr>
              <a:t>mart Traffic </a:t>
            </a:r>
            <a:r>
              <a:rPr lang="en-US" b="1" dirty="0">
                <a:latin typeface="Georgia" panose="02040502050405020303" pitchFamily="18" charset="0"/>
              </a:rPr>
              <a:t>M</a:t>
            </a:r>
            <a:r>
              <a:rPr lang="el-GR" b="1" dirty="0">
                <a:effectLst/>
                <a:latin typeface="Georgia" panose="02040502050405020303" pitchFamily="18" charset="0"/>
              </a:rPr>
              <a:t>anagement)</a:t>
            </a:r>
            <a:r>
              <a:rPr lang="en-GB" b="1" dirty="0">
                <a:effectLst/>
                <a:latin typeface="Georgia" panose="02040502050405020303" pitchFamily="18" charset="0"/>
              </a:rPr>
              <a:t>:</a:t>
            </a:r>
            <a:endParaRPr lang="el-GR" b="1" dirty="0">
              <a:effectLst/>
              <a:latin typeface="Georgia" panose="02040502050405020303" pitchFamily="18" charset="0"/>
            </a:endParaRPr>
          </a:p>
          <a:p>
            <a:pPr marL="36900" indent="0">
              <a:lnSpc>
                <a:spcPct val="150000"/>
              </a:lnSpc>
              <a:buNone/>
            </a:pPr>
            <a:r>
              <a:rPr lang="el-GR" dirty="0">
                <a:effectLst/>
                <a:latin typeface="Georgia" panose="02040502050405020303" pitchFamily="18" charset="0"/>
              </a:rPr>
              <a:t>Έξυπνα φώτα δρόμου που θα παρακολουθούν τη ροή της κυκλοφορίας με τη βοήθεια δικτύων και αισθητήρων και θα βοηθούν στον έλεγχο. 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l-GR" dirty="0">
                <a:effectLst/>
                <a:latin typeface="Georgia" panose="02040502050405020303" pitchFamily="18" charset="0"/>
              </a:rPr>
              <a:t>Θα υπάρχουν ενσωματωμένα συστήματα πλοήγησης αυτοκινήτου που θα καθοδηγούν τους οδηγούς να γνωρίζουν για τα μέρη όπως η στάθμευση και η αποφυγή από τους δρόμους που οδηγούν σε μεγάλη κυκλοφορία. 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l-GR" dirty="0">
                <a:effectLst/>
                <a:latin typeface="Georgia" panose="02040502050405020303" pitchFamily="18" charset="0"/>
              </a:rPr>
              <a:t>Προσφέρεται έτσι υψηλή παραγωγικότητα και βελτίωση της ποιότητας ζωής όλων των κατοίκων.</a:t>
            </a:r>
            <a:endParaRPr lang="en-GB" dirty="0">
              <a:effectLst/>
              <a:latin typeface="Georgia" panose="02040502050405020303" pitchFamily="18" charset="0"/>
            </a:endParaRPr>
          </a:p>
          <a:p>
            <a:pPr>
              <a:lnSpc>
                <a:spcPct val="90000"/>
              </a:lnSpc>
            </a:pPr>
            <a:endParaRPr lang="el-GR" dirty="0"/>
          </a:p>
        </p:txBody>
      </p:sp>
      <p:pic>
        <p:nvPicPr>
          <p:cNvPr id="4" name="Picture 4" descr="Global Intelligent Traffic Management System Market Study Report - PMR  Press Release">
            <a:extLst>
              <a:ext uri="{FF2B5EF4-FFF2-40B4-BE49-F238E27FC236}">
                <a16:creationId xmlns:a16="http://schemas.microsoft.com/office/drawing/2014/main" id="{A51DD52A-4E80-494D-B1A4-51CA6F68B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6" r="1" b="1"/>
          <a:stretch/>
        </p:blipFill>
        <p:spPr bwMode="auto">
          <a:xfrm>
            <a:off x="6465508" y="2329603"/>
            <a:ext cx="5422392" cy="36330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0500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800</Words>
  <Application>Microsoft Office PowerPoint</Application>
  <PresentationFormat>Ευρεία οθόνη</PresentationFormat>
  <Paragraphs>76</Paragraphs>
  <Slides>16</Slides>
  <Notes>4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16</vt:i4>
      </vt:variant>
    </vt:vector>
  </HeadingPairs>
  <TitlesOfParts>
    <vt:vector size="23" baseType="lpstr">
      <vt:lpstr>Arial</vt:lpstr>
      <vt:lpstr>Calibri</vt:lpstr>
      <vt:lpstr>Corbel</vt:lpstr>
      <vt:lpstr>Georgia</vt:lpstr>
      <vt:lpstr>Gill Sans MT</vt:lpstr>
      <vt:lpstr>Wingdings 2</vt:lpstr>
      <vt:lpstr>Dividend</vt:lpstr>
      <vt:lpstr>Επισκόπηση Της Τεχνολογίας 5G Σε Έξυπνες Πόλεις: Προκλήσεις Και Ευκαιρίες </vt:lpstr>
      <vt:lpstr>Επισκόπηση Της Τεχνολογίας 5G Σε Έξυπνες Πόλεις: Προκλήσεις Και Ευκαιρίες </vt:lpstr>
      <vt:lpstr>Εισαγωγή Στο 5G: </vt:lpstr>
      <vt:lpstr>Εφαρμογές Του 5G στην Καθημερινή Ζωή</vt:lpstr>
      <vt:lpstr>Smart Cities</vt:lpstr>
      <vt:lpstr>Smart Cities</vt:lpstr>
      <vt:lpstr>5G Σε Έξυπνες Πόλεις: Προκλήσεις Και Ευκαιρίες</vt:lpstr>
      <vt:lpstr>5G Σε Έξυπνες Πόλεις: Προκλήσεις Και Ευκαιρίες</vt:lpstr>
      <vt:lpstr>Παραδείγματα 5G Σε Έξυπνες Πόλεις</vt:lpstr>
      <vt:lpstr>Παραδείγματα 5G Σε Έξυπνες Πόλεις</vt:lpstr>
      <vt:lpstr>Παραδείγματα 5G Σε Έξυπνες Πόλεις</vt:lpstr>
      <vt:lpstr>Συμπέρασμα:</vt:lpstr>
      <vt:lpstr>Smart City with 5G Connections</vt:lpstr>
      <vt:lpstr>Smart City with 5G Connections</vt:lpstr>
      <vt:lpstr>Ευχαριστούμε Για Την Παρακολούθηση!</vt:lpstr>
      <vt:lpstr>Γεια σας ! Goodbye ! Adiós!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Prodromou Andreas</dc:creator>
  <cp:lastModifiedBy>Prodromou Andreas</cp:lastModifiedBy>
  <cp:revision>6</cp:revision>
  <dcterms:created xsi:type="dcterms:W3CDTF">2021-12-19T09:11:40Z</dcterms:created>
  <dcterms:modified xsi:type="dcterms:W3CDTF">2023-06-20T09:31:48Z</dcterms:modified>
</cp:coreProperties>
</file>