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0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91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0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70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5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5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56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2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F98-8947-45F1-B780-A071C6BD92AF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3FD2-6750-404D-BDC7-2326A563A0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5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Praat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語音標記簡介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47908"/>
            <a:ext cx="9144000" cy="1009891"/>
          </a:xfrm>
        </p:spPr>
        <p:txBody>
          <a:bodyPr/>
          <a:lstStyle/>
          <a:p>
            <a:pPr algn="r"/>
            <a:r>
              <a:rPr lang="en-US" altLang="zh-TW" dirty="0" smtClean="0"/>
              <a:t>ESB21559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陳毅軒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110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使用軟體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基本功能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語音標記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播放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學特徵呈現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靜音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非靜音偵測分段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可標記類型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邊界標記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語者分段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文字標記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語音文檔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不同軌道標記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多語者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聲學特徵標記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強度、韻律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71488"/>
            <a:ext cx="1219200" cy="12192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853984" y="2201964"/>
            <a:ext cx="5499816" cy="4233047"/>
            <a:chOff x="5853984" y="2201964"/>
            <a:chExt cx="5499816" cy="423304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3984" y="2201964"/>
              <a:ext cx="5499816" cy="35675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5853984" y="5788680"/>
              <a:ext cx="5499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上圖以 </a:t>
              </a:r>
              <a:r>
                <a:rPr lang="en-US" altLang="zh-TW" sz="1200" dirty="0" smtClean="0"/>
                <a:t>common</a:t>
              </a:r>
              <a:r>
                <a:rPr lang="zh-TW" altLang="en-US" sz="1200" dirty="0" smtClean="0"/>
                <a:t> </a:t>
              </a:r>
              <a:r>
                <a:rPr lang="en-US" altLang="zh-TW" sz="1200" dirty="0" smtClean="0"/>
                <a:t>voice</a:t>
              </a:r>
              <a:r>
                <a:rPr lang="zh-TW" altLang="en-US" sz="1200" dirty="0" smtClean="0"/>
                <a:t> 音檔為例，由上而下依序為</a:t>
              </a:r>
              <a:r>
                <a:rPr lang="en-US" altLang="zh-TW" sz="1200" dirty="0" smtClean="0"/>
                <a:t>:</a:t>
              </a:r>
            </a:p>
            <a:p>
              <a:r>
                <a:rPr lang="en-US" altLang="zh-TW" sz="1200" dirty="0" smtClean="0"/>
                <a:t>1.</a:t>
              </a:r>
              <a:r>
                <a:rPr lang="zh-TW" altLang="en-US" sz="1200" dirty="0" smtClean="0"/>
                <a:t>音訊波形圖 </a:t>
              </a:r>
              <a:r>
                <a:rPr lang="en-US" altLang="zh-TW" sz="1200" dirty="0" smtClean="0"/>
                <a:t>2.</a:t>
              </a:r>
              <a:r>
                <a:rPr lang="zh-TW" altLang="en-US" sz="1200" dirty="0" smtClean="0"/>
                <a:t>音訊頻譜圖 </a:t>
              </a:r>
              <a:r>
                <a:rPr lang="en-US" altLang="zh-TW" sz="1200" dirty="0" smtClean="0"/>
                <a:t>3.</a:t>
              </a:r>
              <a:r>
                <a:rPr lang="zh-TW" altLang="en-US" sz="1200" dirty="0" smtClean="0"/>
                <a:t>文字標記區塊 </a:t>
              </a:r>
              <a:r>
                <a:rPr lang="en-US" altLang="zh-TW" sz="1200" dirty="0" smtClean="0"/>
                <a:t>4.</a:t>
              </a:r>
              <a:r>
                <a:rPr lang="zh-TW" altLang="en-US" sz="1200" dirty="0" smtClean="0"/>
                <a:t>時間資訊與播放點選處</a:t>
              </a:r>
              <a:endParaRPr lang="en-US" altLang="zh-TW" sz="1200" dirty="0" smtClean="0"/>
            </a:p>
            <a:p>
              <a:r>
                <a:rPr lang="zh-TW" altLang="en-US" sz="1200" dirty="0" smtClean="0"/>
                <a:t>此為基本介面，中間直線為邊界標記，上方有文字輸入方塊、功能選單等等。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83" y="1378099"/>
            <a:ext cx="10515600" cy="5390725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音檔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如圖一，可複數檔案操作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點選音檔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(Sound)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，功能選單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&gt;Save&gt;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選擇格式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標記檔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如圖一，可複數檔案操作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點選標記檔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TextGrid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，功能選單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&gt;Save&gt;Save as text file…</a:t>
            </a:r>
          </a:p>
          <a:p>
            <a:pPr lvl="1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靜音偵測分段標記軌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參考圖二、圖三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點選音檔，右選單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&gt;Annotate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&gt;To </a:t>
            </a:r>
            <a:r>
              <a:rPr lang="en-US" altLang="zh-TW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TextGrid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(Silences)…</a:t>
            </a:r>
            <a:b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修改標籤、設定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圖三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)&gt;OK</a:t>
            </a:r>
          </a:p>
          <a:p>
            <a:pPr lvl="1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多軌道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參考圖三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Sol1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點選音檔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&gt;Annotate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&gt;To </a:t>
            </a:r>
            <a:r>
              <a:rPr lang="en-US" altLang="zh-TW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TextGrid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…&gt;</a:t>
            </a: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zh-TW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分開</a:t>
            </a: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各個標記軌道的名字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&gt;OK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Sol2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產生單一標記軌後</a:t>
            </a:r>
            <a:endParaRPr lang="en-US" altLang="zh-TW" sz="1800" dirty="0" smtClean="0">
              <a:solidFill>
                <a:schemeClr val="tx2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再於標記介面新增軌道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見下頁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8077662" y="16461"/>
            <a:ext cx="3895838" cy="2762445"/>
            <a:chOff x="8199261" y="365125"/>
            <a:chExt cx="3736356" cy="3599597"/>
          </a:xfrm>
        </p:grpSpPr>
        <p:sp>
          <p:nvSpPr>
            <p:cNvPr id="5" name="文字方塊 4"/>
            <p:cNvSpPr txBox="1"/>
            <p:nvPr/>
          </p:nvSpPr>
          <p:spPr>
            <a:xfrm>
              <a:off x="8199261" y="3603779"/>
              <a:ext cx="3736355" cy="36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圖</a:t>
              </a:r>
              <a:r>
                <a:rPr lang="zh-TW" altLang="en-US" sz="1200" dirty="0"/>
                <a:t>一</a:t>
              </a:r>
              <a:r>
                <a:rPr lang="en-US" altLang="zh-TW" sz="1200" dirty="0" smtClean="0"/>
                <a:t>.</a:t>
              </a:r>
              <a:r>
                <a:rPr lang="zh-TW" altLang="en-US" sz="1200" dirty="0" smtClean="0"/>
                <a:t> 音檔、標記檔由此功能鈕進入檔案資料夾選取</a:t>
              </a:r>
              <a:endParaRPr lang="zh-TW" altLang="en-US" sz="1200" dirty="0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9262" y="365125"/>
              <a:ext cx="3736355" cy="3238655"/>
            </a:xfrm>
            <a:prstGeom prst="rect">
              <a:avLst/>
            </a:prstGeom>
          </p:spPr>
        </p:pic>
      </p:grpSp>
      <p:grpSp>
        <p:nvGrpSpPr>
          <p:cNvPr id="34" name="群組 33"/>
          <p:cNvGrpSpPr/>
          <p:nvPr/>
        </p:nvGrpSpPr>
        <p:grpSpPr>
          <a:xfrm>
            <a:off x="8036398" y="2852788"/>
            <a:ext cx="3978366" cy="4012579"/>
            <a:chOff x="8117420" y="2903165"/>
            <a:chExt cx="3978366" cy="4012579"/>
          </a:xfrm>
        </p:grpSpPr>
        <p:grpSp>
          <p:nvGrpSpPr>
            <p:cNvPr id="16" name="群組 15"/>
            <p:cNvGrpSpPr/>
            <p:nvPr/>
          </p:nvGrpSpPr>
          <p:grpSpPr>
            <a:xfrm>
              <a:off x="8117420" y="2903165"/>
              <a:ext cx="3978366" cy="3738984"/>
              <a:chOff x="2291476" y="717269"/>
              <a:chExt cx="4962525" cy="4514850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1476" y="717269"/>
                <a:ext cx="4962525" cy="4514850"/>
              </a:xfrm>
              <a:prstGeom prst="rect">
                <a:avLst/>
              </a:prstGeom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0151" y="2457695"/>
                <a:ext cx="2085975" cy="742950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2398955" y="1064871"/>
                <a:ext cx="370390" cy="20834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688094" y="2249350"/>
                <a:ext cx="727276" cy="20834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375577" y="2734518"/>
                <a:ext cx="831447" cy="21702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779480" y="4108802"/>
                <a:ext cx="1181482" cy="2548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364679" y="4780344"/>
                <a:ext cx="719027" cy="2692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2719569" y="1220708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F0000"/>
                    </a:solidFill>
                  </a:rPr>
                  <a:t>1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5373584" y="2130411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5110151" y="2629115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FF0000"/>
                    </a:solidFill>
                  </a:rPr>
                  <a:t>3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464970" y="390874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FF0000"/>
                    </a:solidFill>
                  </a:rPr>
                  <a:t>4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113947" y="451485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FF0000"/>
                    </a:solidFill>
                  </a:rPr>
                  <a:t>5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" name="文字方塊 29"/>
            <p:cNvSpPr txBox="1"/>
            <p:nvPr/>
          </p:nvSpPr>
          <p:spPr>
            <a:xfrm>
              <a:off x="8117420" y="6638745"/>
              <a:ext cx="39783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圖二</a:t>
              </a:r>
              <a:r>
                <a:rPr lang="en-US" altLang="zh-TW" sz="1200" dirty="0" smtClean="0"/>
                <a:t>.</a:t>
              </a:r>
              <a:r>
                <a:rPr lang="zh-TW" altLang="en-US" sz="1200" dirty="0" smtClean="0"/>
                <a:t> 新增多標記軌的標記檔案</a:t>
              </a:r>
              <a:endParaRPr lang="zh-TW" altLang="en-US" sz="1200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024643" y="4023085"/>
            <a:ext cx="3905361" cy="2842282"/>
            <a:chOff x="3987784" y="4031994"/>
            <a:chExt cx="3905361" cy="2929917"/>
          </a:xfrm>
        </p:grpSpPr>
        <p:grpSp>
          <p:nvGrpSpPr>
            <p:cNvPr id="31" name="群組 30"/>
            <p:cNvGrpSpPr/>
            <p:nvPr/>
          </p:nvGrpSpPr>
          <p:grpSpPr>
            <a:xfrm>
              <a:off x="3987784" y="4031994"/>
              <a:ext cx="3905361" cy="2458988"/>
              <a:chOff x="4794422" y="1075038"/>
              <a:chExt cx="5487026" cy="3826730"/>
            </a:xfrm>
          </p:grpSpPr>
          <p:pic>
            <p:nvPicPr>
              <p:cNvPr id="32" name="圖片 31"/>
              <p:cNvPicPr>
                <a:picLocks noChangeAspect="1"/>
              </p:cNvPicPr>
              <p:nvPr/>
            </p:nvPicPr>
            <p:blipFill rotWithShape="1">
              <a:blip r:embed="rId5"/>
              <a:srcRect l="49884" t="6287"/>
              <a:stretch/>
            </p:blipFill>
            <p:spPr>
              <a:xfrm>
                <a:off x="4794422" y="1075038"/>
                <a:ext cx="5487026" cy="3826730"/>
              </a:xfrm>
              <a:prstGeom prst="rect">
                <a:avLst/>
              </a:pr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6178378" y="3669957"/>
                <a:ext cx="3954163" cy="6301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5" name="文字方塊 34"/>
            <p:cNvSpPr txBox="1"/>
            <p:nvPr/>
          </p:nvSpPr>
          <p:spPr>
            <a:xfrm>
              <a:off x="3987784" y="6490983"/>
              <a:ext cx="3905361" cy="47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圖三</a:t>
              </a:r>
              <a:r>
                <a:rPr lang="en-US" altLang="zh-TW" sz="1200" dirty="0" smtClean="0"/>
                <a:t>.</a:t>
              </a:r>
              <a:r>
                <a:rPr lang="zh-TW" altLang="en-US" sz="1200" dirty="0" smtClean="0"/>
                <a:t> </a:t>
              </a:r>
              <a:r>
                <a:rPr lang="en-US" altLang="zh-TW" sz="1200" dirty="0" smtClean="0"/>
                <a:t>Silence interval label</a:t>
              </a:r>
              <a:r>
                <a:rPr lang="zh-TW" altLang="en-US" sz="1200" dirty="0" smtClean="0"/>
                <a:t> 標記靜音片段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           Sounding</a:t>
              </a:r>
              <a:r>
                <a:rPr lang="zh-TW" altLang="en-US" sz="1200" dirty="0" smtClean="0"/>
                <a:t> </a:t>
              </a:r>
              <a:r>
                <a:rPr lang="en-US" altLang="zh-TW" sz="1200" dirty="0" smtClean="0"/>
                <a:t>interval label </a:t>
              </a:r>
              <a:r>
                <a:rPr lang="zh-TW" altLang="en-US" sz="1200" dirty="0" smtClean="0"/>
                <a:t>標記非靜音片</a:t>
              </a:r>
              <a:r>
                <a:rPr lang="zh-TW" altLang="en-US" sz="1200" dirty="0"/>
                <a:t>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75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標記操作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2395" y="1690688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常用功能選項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view, tier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區間標記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軌道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tier name: spk1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點標記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軌道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 tier name: point tier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多軌標記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新增標記軌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新增區間標記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Tier&gt;Add interval tier…</a:t>
            </a:r>
          </a:p>
          <a:p>
            <a:pPr marL="0" indent="0">
              <a:buNone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新增軌道標記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Tier&gt;Add point tier…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osition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軌道要放在哪一列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</a:p>
          <a:p>
            <a:pPr marL="0" indent="0">
              <a:buNone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標記軌名如圖內的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spk1,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tier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聲學特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標記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相關語法，以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praat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picture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操作，此不詳細敘述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55" y="862064"/>
            <a:ext cx="6641805" cy="4308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231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標記快捷鍵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播放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點選區間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tab/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下方區間按鈕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縮放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ctrl+I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/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左下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放大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zoom in);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ctrl+O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左下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out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縮小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zoom out)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滾動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pageup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pagedown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右下卷軸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下一個區間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alt+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方向鍵左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下一個軌道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alt+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鍵上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選擇標記軌道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游標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選取區間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&gt;enter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增加標記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游標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點選波形圖位置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點選標記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軌道上的圓圈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刪除標記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游標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alt+backspace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4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語音文檔標記共同規則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慕凡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音檔最大長度規範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發語詞規範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每日標記量驗證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標記品質檢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存檔位置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349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476</Words>
  <Application>Microsoft Office PowerPoint</Application>
  <PresentationFormat>寬螢幕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Praat 語音標記簡介</vt:lpstr>
      <vt:lpstr>使用軟體 praat</vt:lpstr>
      <vt:lpstr>檔案操作</vt:lpstr>
      <vt:lpstr>標記操作</vt:lpstr>
      <vt:lpstr>標記快捷鍵</vt:lpstr>
      <vt:lpstr>語音文檔標記共同規則(慕凡)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標記流程</dc:title>
  <dc:creator>陳毅軒21559</dc:creator>
  <cp:lastModifiedBy>陳毅軒21559</cp:lastModifiedBy>
  <cp:revision>21</cp:revision>
  <dcterms:created xsi:type="dcterms:W3CDTF">2021-02-17T08:44:48Z</dcterms:created>
  <dcterms:modified xsi:type="dcterms:W3CDTF">2021-02-19T02:34:00Z</dcterms:modified>
</cp:coreProperties>
</file>