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8"/>
  </p:notesMasterIdLst>
  <p:handoutMasterIdLst>
    <p:handoutMasterId r:id="rId69"/>
  </p:handoutMasterIdLst>
  <p:sldIdLst>
    <p:sldId id="256" r:id="rId2"/>
    <p:sldId id="324" r:id="rId3"/>
    <p:sldId id="257" r:id="rId4"/>
    <p:sldId id="258" r:id="rId5"/>
    <p:sldId id="259" r:id="rId6"/>
    <p:sldId id="305" r:id="rId7"/>
    <p:sldId id="260" r:id="rId8"/>
    <p:sldId id="261" r:id="rId9"/>
    <p:sldId id="262" r:id="rId10"/>
    <p:sldId id="306" r:id="rId11"/>
    <p:sldId id="263" r:id="rId12"/>
    <p:sldId id="264" r:id="rId13"/>
    <p:sldId id="265" r:id="rId14"/>
    <p:sldId id="266" r:id="rId15"/>
    <p:sldId id="267" r:id="rId16"/>
    <p:sldId id="268" r:id="rId17"/>
    <p:sldId id="269" r:id="rId18"/>
    <p:sldId id="326" r:id="rId19"/>
    <p:sldId id="327" r:id="rId20"/>
    <p:sldId id="272" r:id="rId21"/>
    <p:sldId id="321" r:id="rId22"/>
    <p:sldId id="270" r:id="rId23"/>
    <p:sldId id="271" r:id="rId24"/>
    <p:sldId id="273" r:id="rId25"/>
    <p:sldId id="274" r:id="rId26"/>
    <p:sldId id="275" r:id="rId27"/>
    <p:sldId id="278" r:id="rId28"/>
    <p:sldId id="276" r:id="rId29"/>
    <p:sldId id="277" r:id="rId30"/>
    <p:sldId id="279" r:id="rId31"/>
    <p:sldId id="280" r:id="rId32"/>
    <p:sldId id="282" r:id="rId33"/>
    <p:sldId id="283" r:id="rId34"/>
    <p:sldId id="322" r:id="rId35"/>
    <p:sldId id="281" r:id="rId36"/>
    <p:sldId id="284" r:id="rId37"/>
    <p:sldId id="325" r:id="rId38"/>
    <p:sldId id="323" r:id="rId39"/>
    <p:sldId id="285" r:id="rId40"/>
    <p:sldId id="286" r:id="rId41"/>
    <p:sldId id="287" r:id="rId42"/>
    <p:sldId id="288" r:id="rId43"/>
    <p:sldId id="289" r:id="rId44"/>
    <p:sldId id="290" r:id="rId45"/>
    <p:sldId id="291" r:id="rId46"/>
    <p:sldId id="292" r:id="rId47"/>
    <p:sldId id="293" r:id="rId48"/>
    <p:sldId id="313" r:id="rId49"/>
    <p:sldId id="314" r:id="rId50"/>
    <p:sldId id="315" r:id="rId51"/>
    <p:sldId id="316" r:id="rId52"/>
    <p:sldId id="317" r:id="rId53"/>
    <p:sldId id="318" r:id="rId54"/>
    <p:sldId id="294" r:id="rId55"/>
    <p:sldId id="295" r:id="rId56"/>
    <p:sldId id="296" r:id="rId57"/>
    <p:sldId id="297" r:id="rId58"/>
    <p:sldId id="301" r:id="rId59"/>
    <p:sldId id="298" r:id="rId60"/>
    <p:sldId id="299" r:id="rId61"/>
    <p:sldId id="300" r:id="rId62"/>
    <p:sldId id="312" r:id="rId63"/>
    <p:sldId id="303" r:id="rId64"/>
    <p:sldId id="302" r:id="rId65"/>
    <p:sldId id="304" r:id="rId66"/>
    <p:sldId id="319" r:id="rId67"/>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00"/>
    <a:srgbClr val="FFFF00"/>
    <a:srgbClr val="FF00FF"/>
    <a:srgbClr val="00FFFF"/>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86347" autoAdjust="0"/>
  </p:normalViewPr>
  <p:slideViewPr>
    <p:cSldViewPr>
      <p:cViewPr varScale="1">
        <p:scale>
          <a:sx n="62" d="100"/>
          <a:sy n="62" d="100"/>
        </p:scale>
        <p:origin x="18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46.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9"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467549A3-5829-45B1-A841-D03983E853D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7" name="Rectangle 3">
            <a:extLst>
              <a:ext uri="{FF2B5EF4-FFF2-40B4-BE49-F238E27FC236}">
                <a16:creationId xmlns:a16="http://schemas.microsoft.com/office/drawing/2014/main" id="{2CD050D5-EBB8-4D56-BE5D-52E27305978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313348" name="Rectangle 4">
            <a:extLst>
              <a:ext uri="{FF2B5EF4-FFF2-40B4-BE49-F238E27FC236}">
                <a16:creationId xmlns:a16="http://schemas.microsoft.com/office/drawing/2014/main" id="{D0F653E4-51FB-4068-AA47-00A8BA33BC1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9" name="Rectangle 5">
            <a:extLst>
              <a:ext uri="{FF2B5EF4-FFF2-40B4-BE49-F238E27FC236}">
                <a16:creationId xmlns:a16="http://schemas.microsoft.com/office/drawing/2014/main" id="{97380B5F-9424-4393-8D7F-4C4AE55D1314}"/>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6E25A1-304E-4038-8ED5-DAE40ADA835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FF955DAA-656A-44F8-8CE2-3E488BE487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5" name="Rectangle 3">
            <a:extLst>
              <a:ext uri="{FF2B5EF4-FFF2-40B4-BE49-F238E27FC236}">
                <a16:creationId xmlns:a16="http://schemas.microsoft.com/office/drawing/2014/main" id="{6192AF79-D84B-4C13-886C-21BA2E09E52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16388" name="Rectangle 4">
            <a:extLst>
              <a:ext uri="{FF2B5EF4-FFF2-40B4-BE49-F238E27FC236}">
                <a16:creationId xmlns:a16="http://schemas.microsoft.com/office/drawing/2014/main" id="{7FE94E26-8F8E-4847-9B9E-BBC9DA11B1F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a:extLst>
              <a:ext uri="{FF2B5EF4-FFF2-40B4-BE49-F238E27FC236}">
                <a16:creationId xmlns:a16="http://schemas.microsoft.com/office/drawing/2014/main" id="{59537D60-CE69-4C06-9A93-0792CA5762C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0038" name="Rectangle 6">
            <a:extLst>
              <a:ext uri="{FF2B5EF4-FFF2-40B4-BE49-F238E27FC236}">
                <a16:creationId xmlns:a16="http://schemas.microsoft.com/office/drawing/2014/main" id="{FD39F853-97CD-44A0-B504-965C2FE1C89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9" name="Rectangle 7">
            <a:extLst>
              <a:ext uri="{FF2B5EF4-FFF2-40B4-BE49-F238E27FC236}">
                <a16:creationId xmlns:a16="http://schemas.microsoft.com/office/drawing/2014/main" id="{A9842D2B-46DC-4168-BB0A-AFD6B8817DB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672493-C39B-41A2-AD5A-EA2EAE8AA8D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t>
            </a:r>
            <a:r>
              <a:rPr lang="zh-TW" altLang="en-US" dirty="0"/>
              <a:t> </a:t>
            </a:r>
            <a:r>
              <a:rPr lang="en-US" altLang="zh-TW" dirty="0"/>
              <a:t>=</a:t>
            </a:r>
            <a:r>
              <a:rPr lang="zh-TW" altLang="en-US" dirty="0"/>
              <a:t> </a:t>
            </a:r>
            <a:r>
              <a:rPr lang="en-US" altLang="zh-TW" dirty="0"/>
              <a:t>148</a:t>
            </a:r>
            <a:r>
              <a:rPr lang="zh-TW" altLang="en-US" dirty="0"/>
              <a:t> 約在中間的波谷。</a:t>
            </a:r>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8</a:t>
            </a:fld>
            <a:endParaRPr lang="en-US" altLang="zh-TW"/>
          </a:p>
        </p:txBody>
      </p:sp>
    </p:spTree>
    <p:extLst>
      <p:ext uri="{BB962C8B-B14F-4D97-AF65-F5344CB8AC3E}">
        <p14:creationId xmlns:p14="http://schemas.microsoft.com/office/powerpoint/2010/main" val="220511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4C0D6F7-42E3-4458-A6C2-3B87EDE41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26F02F8B-1266-41A6-A14A-6C402C413559}" type="slidenum">
              <a:rPr lang="en-US" altLang="zh-TW" smtClean="0"/>
              <a:pPr>
                <a:spcBef>
                  <a:spcPct val="0"/>
                </a:spcBef>
              </a:pPr>
              <a:t>24</a:t>
            </a:fld>
            <a:endParaRPr lang="en-US" altLang="zh-TW"/>
          </a:p>
        </p:txBody>
      </p:sp>
      <p:sp>
        <p:nvSpPr>
          <p:cNvPr id="48131" name="Rectangle 2">
            <a:extLst>
              <a:ext uri="{FF2B5EF4-FFF2-40B4-BE49-F238E27FC236}">
                <a16:creationId xmlns:a16="http://schemas.microsoft.com/office/drawing/2014/main" id="{D94C50E9-625C-417A-BDDE-90E3723D843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F707540-F778-4CBB-9780-E342DC241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definition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3DF7E51-5FD0-48FB-B7DF-40A40F4B4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D9C3932-54CD-420A-90F4-89FDB5572C5C}" type="slidenum">
              <a:rPr lang="en-US" altLang="zh-TW" smtClean="0"/>
              <a:pPr>
                <a:spcBef>
                  <a:spcPct val="0"/>
                </a:spcBef>
              </a:pPr>
              <a:t>25</a:t>
            </a:fld>
            <a:endParaRPr lang="en-US" altLang="zh-TW"/>
          </a:p>
        </p:txBody>
      </p:sp>
      <p:sp>
        <p:nvSpPr>
          <p:cNvPr id="50179" name="Rectangle 2">
            <a:extLst>
              <a:ext uri="{FF2B5EF4-FFF2-40B4-BE49-F238E27FC236}">
                <a16:creationId xmlns:a16="http://schemas.microsoft.com/office/drawing/2014/main" id="{35A44225-3C53-48F1-999D-A1C36BCA090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CBC08F5-868A-4822-B70D-4560CEE16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Term explanation</a:t>
            </a:r>
          </a:p>
          <a:p>
            <a:pPr eaLnBrk="1" hangingPunct="1"/>
            <a:r>
              <a:rPr lang="en-US" altLang="zh-TW">
                <a:latin typeface="Arial" panose="020B0604020202020204" pitchFamily="34" charset="0"/>
              </a:rPr>
              <a:t>Bounding box?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06BE1BD-6CD3-4E16-92E0-9DA613772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6DAFA3-5F90-401C-AEBC-E701BDC77D4F}" type="slidenum">
              <a:rPr lang="en-US" altLang="zh-TW" smtClean="0"/>
              <a:pPr>
                <a:spcBef>
                  <a:spcPct val="0"/>
                </a:spcBef>
              </a:pPr>
              <a:t>26</a:t>
            </a:fld>
            <a:endParaRPr lang="en-US" altLang="zh-TW"/>
          </a:p>
        </p:txBody>
      </p:sp>
      <p:sp>
        <p:nvSpPr>
          <p:cNvPr id="52227" name="Rectangle 2">
            <a:extLst>
              <a:ext uri="{FF2B5EF4-FFF2-40B4-BE49-F238E27FC236}">
                <a16:creationId xmlns:a16="http://schemas.microsoft.com/office/drawing/2014/main" id="{80A00530-EFD9-4A26-8835-BF48C3B811C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4EEE520-2F42-40A4-8F55-68C263039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definition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B962880-FEDD-43C9-A5DE-7C1610FA0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0CF5E1-682B-49AD-9A06-5A8BA89944CD}" type="slidenum">
              <a:rPr lang="en-US" altLang="zh-TW" smtClean="0"/>
              <a:pPr>
                <a:spcBef>
                  <a:spcPct val="0"/>
                </a:spcBef>
              </a:pPr>
              <a:t>27</a:t>
            </a:fld>
            <a:endParaRPr lang="en-US" altLang="zh-TW"/>
          </a:p>
        </p:txBody>
      </p:sp>
      <p:sp>
        <p:nvSpPr>
          <p:cNvPr id="54275" name="Rectangle 2">
            <a:extLst>
              <a:ext uri="{FF2B5EF4-FFF2-40B4-BE49-F238E27FC236}">
                <a16:creationId xmlns:a16="http://schemas.microsoft.com/office/drawing/2014/main" id="{F439C141-9172-4832-846A-F25C89CF7F9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875A26C4-89F6-429B-9A66-F9953AB6A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To explain what </a:t>
            </a:r>
            <a:r>
              <a:rPr lang="en-US" altLang="zh-TW" sz="1300">
                <a:latin typeface="Arial" panose="020B0604020202020204" pitchFamily="34" charset="0"/>
              </a:rPr>
              <a:t>neighborhood 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F509D2B-E6FA-437C-8DA8-674B7F65F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2F28034-9E1E-4FB7-B4CA-5F31451C8662}" type="slidenum">
              <a:rPr lang="en-US" altLang="zh-TW" smtClean="0"/>
              <a:pPr>
                <a:spcBef>
                  <a:spcPct val="0"/>
                </a:spcBef>
              </a:pPr>
              <a:t>28</a:t>
            </a:fld>
            <a:endParaRPr lang="en-US" altLang="zh-TW"/>
          </a:p>
        </p:txBody>
      </p:sp>
      <p:sp>
        <p:nvSpPr>
          <p:cNvPr id="56323" name="Rectangle 2">
            <a:extLst>
              <a:ext uri="{FF2B5EF4-FFF2-40B4-BE49-F238E27FC236}">
                <a16:creationId xmlns:a16="http://schemas.microsoft.com/office/drawing/2014/main" id="{575C3548-E3DB-428A-8B5A-8ACF48641D5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4C3DBE47-7F7F-498F-A3F2-261AB0C1E5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Example</a:t>
            </a: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只有 </a:t>
            </a:r>
            <a:r>
              <a:rPr lang="en-US" altLang="zh-TW" dirty="0">
                <a:latin typeface="Arial" panose="020B0604020202020204" pitchFamily="34" charset="0"/>
              </a:rPr>
              <a:t>(a) </a:t>
            </a:r>
            <a:r>
              <a:rPr lang="zh-TW" altLang="en-US" dirty="0">
                <a:latin typeface="Arial" panose="020B0604020202020204" pitchFamily="34" charset="0"/>
              </a:rPr>
              <a:t>的 </a:t>
            </a:r>
            <a:r>
              <a:rPr lang="en-US" altLang="zh-TW" dirty="0">
                <a:latin typeface="Arial" panose="020B0604020202020204" pitchFamily="34" charset="0"/>
              </a:rPr>
              <a:t>(r, c) = (7,3)</a:t>
            </a:r>
            <a:r>
              <a:rPr lang="zh-TW" altLang="en-US" dirty="0">
                <a:latin typeface="Arial" panose="020B0604020202020204" pitchFamily="34" charset="0"/>
              </a:rPr>
              <a:t> 不是</a:t>
            </a:r>
            <a:r>
              <a:rPr lang="en-US" altLang="zh-TW" dirty="0">
                <a:latin typeface="Arial" panose="020B0604020202020204" pitchFamily="34" charset="0"/>
              </a:rPr>
              <a:t>border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E13A331-8D31-49B8-B4F0-EF86538F5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308091A-3C31-4F4A-9B17-15BBD8B9E3F0}" type="slidenum">
              <a:rPr lang="en-US" altLang="zh-TW" smtClean="0"/>
              <a:pPr>
                <a:spcBef>
                  <a:spcPct val="0"/>
                </a:spcBef>
              </a:pPr>
              <a:t>29</a:t>
            </a:fld>
            <a:endParaRPr lang="en-US" altLang="zh-TW"/>
          </a:p>
        </p:txBody>
      </p:sp>
      <p:sp>
        <p:nvSpPr>
          <p:cNvPr id="58371" name="Rectangle 2">
            <a:extLst>
              <a:ext uri="{FF2B5EF4-FFF2-40B4-BE49-F238E27FC236}">
                <a16:creationId xmlns:a16="http://schemas.microsoft.com/office/drawing/2014/main" id="{B5DC8908-26FF-4760-B628-1A323E1614C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2A65E4B-4075-4359-859B-95BDB2732C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theory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6E18547-F38F-413B-A62D-49AA20FD8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D3BC2B9-3963-4889-9403-2B8F82B0F6CF}" type="slidenum">
              <a:rPr lang="en-US" altLang="zh-TW" smtClean="0"/>
              <a:pPr>
                <a:spcBef>
                  <a:spcPct val="0"/>
                </a:spcBef>
              </a:pPr>
              <a:t>30</a:t>
            </a:fld>
            <a:endParaRPr lang="en-US" altLang="zh-TW"/>
          </a:p>
        </p:txBody>
      </p:sp>
      <p:sp>
        <p:nvSpPr>
          <p:cNvPr id="60419" name="Rectangle 2">
            <a:extLst>
              <a:ext uri="{FF2B5EF4-FFF2-40B4-BE49-F238E27FC236}">
                <a16:creationId xmlns:a16="http://schemas.microsoft.com/office/drawing/2014/main" id="{70E97E4C-6D99-4491-AA9B-27096B30A85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E96E0C9-26EE-4A43-835C-DC981009F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Phenomenon:</a:t>
            </a:r>
            <a:r>
              <a:rPr lang="zh-TW" altLang="en-US" dirty="0">
                <a:latin typeface="Arial" panose="020B0604020202020204" pitchFamily="34" charset="0"/>
              </a:rPr>
              <a:t>現象</a:t>
            </a:r>
          </a:p>
          <a:p>
            <a:pPr eaLnBrk="1" hangingPunct="1"/>
            <a:r>
              <a:rPr lang="en-US" altLang="zh-TW" dirty="0">
                <a:latin typeface="Arial" panose="020B0604020202020204" pitchFamily="34" charset="0"/>
              </a:rPr>
              <a:t>example</a:t>
            </a:r>
          </a:p>
          <a:p>
            <a:pPr eaLnBrk="1" hangingPunct="1"/>
            <a:r>
              <a:rPr lang="en-US" altLang="zh-TW" dirty="0">
                <a:latin typeface="Arial" panose="020B0604020202020204" pitchFamily="34" charset="0"/>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21787D8-5F36-493E-BE9F-8846A3864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14393B9-0095-42E8-ABF1-FE476E0B071D}" type="slidenum">
              <a:rPr lang="en-US" altLang="zh-TW" smtClean="0"/>
              <a:pPr>
                <a:spcBef>
                  <a:spcPct val="0"/>
                </a:spcBef>
              </a:pPr>
              <a:t>31</a:t>
            </a:fld>
            <a:endParaRPr lang="en-US" altLang="zh-TW"/>
          </a:p>
        </p:txBody>
      </p:sp>
      <p:sp>
        <p:nvSpPr>
          <p:cNvPr id="62467" name="Rectangle 2">
            <a:extLst>
              <a:ext uri="{FF2B5EF4-FFF2-40B4-BE49-F238E27FC236}">
                <a16:creationId xmlns:a16="http://schemas.microsoft.com/office/drawing/2014/main" id="{D2A5F754-8508-438F-A3AF-AE4F5E87966E}"/>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D2DA7C86-8BA1-4024-8745-DD9EA9281F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Principle &amp; stop condition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805D4A4-7CC9-4BBC-B66D-F046FC497C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3034237-D0B6-4B32-9D9E-994A01A7B2A3}" type="slidenum">
              <a:rPr lang="en-US" altLang="zh-TW" smtClean="0"/>
              <a:pPr>
                <a:spcBef>
                  <a:spcPct val="0"/>
                </a:spcBef>
              </a:pPr>
              <a:t>32</a:t>
            </a:fld>
            <a:endParaRPr lang="en-US" altLang="zh-TW"/>
          </a:p>
        </p:txBody>
      </p:sp>
      <p:sp>
        <p:nvSpPr>
          <p:cNvPr id="64515" name="Rectangle 2">
            <a:extLst>
              <a:ext uri="{FF2B5EF4-FFF2-40B4-BE49-F238E27FC236}">
                <a16:creationId xmlns:a16="http://schemas.microsoft.com/office/drawing/2014/main" id="{CF071774-68F9-43F2-A369-1719FFD0714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EE224A8-6C72-45F8-AF0B-0430B4611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example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4A4A420-1298-4A8C-BB04-1116FF682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7E88322-B1B6-4F2E-B785-A33E4857F556}" type="slidenum">
              <a:rPr lang="en-US" altLang="zh-TW" smtClean="0"/>
              <a:pPr>
                <a:spcBef>
                  <a:spcPct val="0"/>
                </a:spcBef>
              </a:pPr>
              <a:t>33</a:t>
            </a:fld>
            <a:endParaRPr lang="en-US" altLang="zh-TW"/>
          </a:p>
        </p:txBody>
      </p:sp>
      <p:sp>
        <p:nvSpPr>
          <p:cNvPr id="66563" name="Rectangle 2">
            <a:extLst>
              <a:ext uri="{FF2B5EF4-FFF2-40B4-BE49-F238E27FC236}">
                <a16:creationId xmlns:a16="http://schemas.microsoft.com/office/drawing/2014/main" id="{A758A6B2-9604-4B7A-BEC4-14C94CDC2A2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F57A084-EA9B-49C0-B379-3C91A4F81C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issue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3D389E3-DEDA-4666-A65A-065B207D1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64F9684-59AF-4ED9-B103-5CA3CBC8F6F5}" type="slidenum">
              <a:rPr lang="en-US" altLang="zh-TW" smtClean="0"/>
              <a:pPr>
                <a:spcBef>
                  <a:spcPct val="0"/>
                </a:spcBef>
              </a:pPr>
              <a:t>11</a:t>
            </a:fld>
            <a:endParaRPr lang="en-US" altLang="zh-TW"/>
          </a:p>
        </p:txBody>
      </p:sp>
      <p:sp>
        <p:nvSpPr>
          <p:cNvPr id="29699" name="Rectangle 2">
            <a:extLst>
              <a:ext uri="{FF2B5EF4-FFF2-40B4-BE49-F238E27FC236}">
                <a16:creationId xmlns:a16="http://schemas.microsoft.com/office/drawing/2014/main" id="{F5FE57A6-D12E-4A79-84DF-3A7DF41101E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933064A-699A-40A6-905C-26E1BF6AA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b="1">
                <a:latin typeface="Arial" panose="020B0604020202020204" pitchFamily="34" charset="0"/>
              </a:rPr>
              <a:t>Bayonet Neill Concelman Connector (BNC)</a:t>
            </a:r>
          </a:p>
          <a:p>
            <a:pPr eaLnBrk="1" hangingPunct="1"/>
            <a:r>
              <a:rPr lang="en-US" altLang="zh-TW">
                <a:latin typeface="Arial" panose="020B0604020202020204" pitchFamily="34" charset="0"/>
              </a:rPr>
              <a:t>The standard connector used to connect IEEE 802.3 10Base2 coaxial cable to an MAU(</a:t>
            </a:r>
            <a:r>
              <a:rPr lang="zh-TW" altLang="en-US">
                <a:latin typeface="Arial" panose="020B0604020202020204" pitchFamily="34" charset="0"/>
              </a:rPr>
              <a:t>媒體附著單元 </a:t>
            </a:r>
            <a:r>
              <a:rPr lang="en-US" altLang="zh-TW">
                <a:latin typeface="Arial" panose="020B0604020202020204" pitchFamily="34" charset="0"/>
              </a:rPr>
              <a:t>(Media attachment unit))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E1A0BDD-6139-4846-8B57-83C29866F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A59AC39-9D77-4109-ACAB-55B84473C3DF}" type="slidenum">
              <a:rPr lang="en-US" altLang="zh-TW" smtClean="0"/>
              <a:pPr>
                <a:spcBef>
                  <a:spcPct val="0"/>
                </a:spcBef>
              </a:pPr>
              <a:t>34</a:t>
            </a:fld>
            <a:endParaRPr lang="en-US" altLang="zh-TW"/>
          </a:p>
        </p:txBody>
      </p:sp>
      <p:sp>
        <p:nvSpPr>
          <p:cNvPr id="68611" name="Rectangle 2">
            <a:extLst>
              <a:ext uri="{FF2B5EF4-FFF2-40B4-BE49-F238E27FC236}">
                <a16:creationId xmlns:a16="http://schemas.microsoft.com/office/drawing/2014/main" id="{D4DE477A-A915-48C9-93B0-7BB035550D4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9F0F4C2-B851-4202-9800-3DABA0E35A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F417594-2A86-40F8-B870-1557CB932C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69F8BC63-E41A-4D5A-8F68-830AC8AFCD20}" type="slidenum">
              <a:rPr lang="en-US" altLang="zh-TW" smtClean="0"/>
              <a:pPr>
                <a:spcBef>
                  <a:spcPct val="0"/>
                </a:spcBef>
              </a:pPr>
              <a:t>35</a:t>
            </a:fld>
            <a:endParaRPr lang="en-US" altLang="zh-TW"/>
          </a:p>
        </p:txBody>
      </p:sp>
      <p:sp>
        <p:nvSpPr>
          <p:cNvPr id="70659" name="Rectangle 2">
            <a:extLst>
              <a:ext uri="{FF2B5EF4-FFF2-40B4-BE49-F238E27FC236}">
                <a16:creationId xmlns:a16="http://schemas.microsoft.com/office/drawing/2014/main" id="{C3185477-2F8C-43DC-B86D-21D8E40F5DB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1ED9AA4B-29D3-4766-9DDD-75DBA9E8C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Algorithm’s flow</a:t>
            </a:r>
          </a:p>
          <a:p>
            <a:pPr eaLnBrk="1" hangingPunct="1"/>
            <a:r>
              <a:rPr lang="en-US" altLang="zh-TW" dirty="0">
                <a:latin typeface="Arial" panose="020B0604020202020204" pitchFamily="34" charset="0"/>
              </a:rPr>
              <a:t>Top-</a:t>
            </a:r>
            <a:r>
              <a:rPr kumimoji="0" lang="en-US" altLang="zh-TW" dirty="0">
                <a:latin typeface="Arial" panose="020B0604020202020204" pitchFamily="34" charset="0"/>
              </a:rPr>
              <a:t>down left-right followed by bottom-up right-left</a:t>
            </a:r>
          </a:p>
          <a:p>
            <a:pPr eaLnBrk="1" hangingPunct="1"/>
            <a:endParaRPr kumimoji="0" lang="en-US" altLang="zh-TW" dirty="0">
              <a:latin typeface="Arial" panose="020B0604020202020204" pitchFamily="34" charset="0"/>
            </a:endParaRPr>
          </a:p>
          <a:p>
            <a:pPr eaLnBrk="1" hangingPunct="1"/>
            <a:r>
              <a:rPr kumimoji="0" lang="zh-TW" altLang="en-US" dirty="0">
                <a:latin typeface="Arial" panose="020B0604020202020204" pitchFamily="34" charset="0"/>
              </a:rPr>
              <a:t>缺點</a:t>
            </a:r>
            <a:r>
              <a:rPr kumimoji="0" lang="en-US" altLang="zh-TW" dirty="0">
                <a:latin typeface="Arial" panose="020B0604020202020204" pitchFamily="34" charset="0"/>
              </a:rPr>
              <a:t>:</a:t>
            </a:r>
            <a:r>
              <a:rPr kumimoji="0" lang="zh-TW" altLang="en-US" dirty="0">
                <a:latin typeface="Arial" panose="020B0604020202020204" pitchFamily="34" charset="0"/>
              </a:rPr>
              <a:t> 慢、迭代可能不只一次。</a:t>
            </a:r>
            <a:endParaRPr kumimoji="0" lang="en-US" altLang="zh-TW"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0D3F076-A475-4E02-A69D-C819521BF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104AE52-7F9B-4745-8D6A-3CA1CEC0FE3F}" type="slidenum">
              <a:rPr lang="en-US" altLang="zh-TW" smtClean="0"/>
              <a:pPr>
                <a:spcBef>
                  <a:spcPct val="0"/>
                </a:spcBef>
              </a:pPr>
              <a:t>36</a:t>
            </a:fld>
            <a:endParaRPr lang="en-US" altLang="zh-TW"/>
          </a:p>
        </p:txBody>
      </p:sp>
      <p:sp>
        <p:nvSpPr>
          <p:cNvPr id="72707" name="Rectangle 2">
            <a:extLst>
              <a:ext uri="{FF2B5EF4-FFF2-40B4-BE49-F238E27FC236}">
                <a16:creationId xmlns:a16="http://schemas.microsoft.com/office/drawing/2014/main" id="{F17CE0C2-6C82-4ECE-9164-F34578A831F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55EB2A0-82A0-416F-9504-2A819319D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Why can’t  just one iterative</a:t>
            </a:r>
          </a:p>
          <a:p>
            <a:pPr eaLnBrk="1" hangingPunct="1"/>
            <a:r>
              <a:rPr lang="en-US" altLang="zh-TW">
                <a:latin typeface="Arial" panose="020B0604020202020204" pitchFamily="34" charset="0"/>
              </a:rPr>
              <a:t>Jump to 35(ori) 36(after top-down)=&gt;12</a:t>
            </a:r>
            <a:r>
              <a:rPr lang="zh-TW" altLang="en-US">
                <a:latin typeface="Arial" panose="020B0604020202020204" pitchFamily="34" charset="0"/>
              </a:rPr>
              <a:t>與</a:t>
            </a:r>
            <a:r>
              <a:rPr lang="en-US" altLang="zh-TW">
                <a:latin typeface="Arial" panose="020B0604020202020204" pitchFamily="34" charset="0"/>
              </a:rPr>
              <a:t>7</a:t>
            </a:r>
            <a:r>
              <a:rPr lang="zh-TW" altLang="en-US">
                <a:latin typeface="Arial" panose="020B0604020202020204" pitchFamily="34" charset="0"/>
              </a:rPr>
              <a:t>的交界處</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37</a:t>
            </a:fld>
            <a:endParaRPr lang="en-US" altLang="zh-TW"/>
          </a:p>
        </p:txBody>
      </p:sp>
    </p:spTree>
    <p:extLst>
      <p:ext uri="{BB962C8B-B14F-4D97-AF65-F5344CB8AC3E}">
        <p14:creationId xmlns:p14="http://schemas.microsoft.com/office/powerpoint/2010/main" val="3571889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74C7602-194D-4062-84E0-2FB6AB886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F793212-913C-411C-BBED-2E882D040236}" type="slidenum">
              <a:rPr lang="en-US" altLang="zh-TW" smtClean="0"/>
              <a:pPr>
                <a:spcBef>
                  <a:spcPct val="0"/>
                </a:spcBef>
              </a:pPr>
              <a:t>39</a:t>
            </a:fld>
            <a:endParaRPr lang="en-US" altLang="zh-TW"/>
          </a:p>
        </p:txBody>
      </p:sp>
      <p:sp>
        <p:nvSpPr>
          <p:cNvPr id="75779" name="Rectangle 2">
            <a:extLst>
              <a:ext uri="{FF2B5EF4-FFF2-40B4-BE49-F238E27FC236}">
                <a16:creationId xmlns:a16="http://schemas.microsoft.com/office/drawing/2014/main" id="{9181C87D-C4A9-42BB-9888-50C5CFC6E8A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9A2F379-39B8-481C-83DB-7DA882EB3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Two top-down phase</a:t>
            </a:r>
          </a:p>
          <a:p>
            <a:pPr eaLnBrk="1" hangingPunct="1"/>
            <a:r>
              <a:rPr lang="en-US" altLang="zh-TW">
                <a:latin typeface="Arial" panose="020B0604020202020204" pitchFamily="34" charset="0"/>
              </a:rPr>
              <a:t>First  phase: assign label and establish equ_table</a:t>
            </a:r>
          </a:p>
          <a:p>
            <a:pPr eaLnBrk="1" hangingPunct="1"/>
            <a:r>
              <a:rPr lang="en-US" altLang="zh-TW">
                <a:latin typeface="Arial" panose="020B0604020202020204" pitchFamily="34" charset="0"/>
              </a:rPr>
              <a:t>mid-phase: find equivalence classes    </a:t>
            </a:r>
          </a:p>
          <a:p>
            <a:pPr eaLnBrk="1" hangingPunct="1"/>
            <a:r>
              <a:rPr lang="en-US" altLang="zh-TW">
                <a:latin typeface="Arial" panose="020B0604020202020204" pitchFamily="34" charset="0"/>
              </a:rPr>
              <a:t>Second phase: change label according to equ_label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a:extLst>
              <a:ext uri="{FF2B5EF4-FFF2-40B4-BE49-F238E27FC236}">
                <a16:creationId xmlns:a16="http://schemas.microsoft.com/office/drawing/2014/main" id="{98A79571-979D-4696-896A-A6CCA0439B96}"/>
              </a:ext>
            </a:extLst>
          </p:cNvPr>
          <p:cNvSpPr>
            <a:spLocks noGrp="1" noRot="1" noChangeAspect="1" noChangeArrowheads="1" noTextEdit="1"/>
          </p:cNvSpPr>
          <p:nvPr>
            <p:ph type="sldImg"/>
          </p:nvPr>
        </p:nvSpPr>
        <p:spPr>
          <a:ln/>
        </p:spPr>
      </p:sp>
      <p:sp>
        <p:nvSpPr>
          <p:cNvPr id="78851" name="備忘稿版面配置區 2">
            <a:extLst>
              <a:ext uri="{FF2B5EF4-FFF2-40B4-BE49-F238E27FC236}">
                <a16:creationId xmlns:a16="http://schemas.microsoft.com/office/drawing/2014/main" id="{FBFC04EC-9F1B-4013-93EA-34DE084A3B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latin typeface="Arial" panose="020B0604020202020204" pitchFamily="34" charset="0"/>
            </a:endParaRPr>
          </a:p>
        </p:txBody>
      </p:sp>
      <p:sp>
        <p:nvSpPr>
          <p:cNvPr id="78852" name="投影片編號版面配置區 3">
            <a:extLst>
              <a:ext uri="{FF2B5EF4-FFF2-40B4-BE49-F238E27FC236}">
                <a16:creationId xmlns:a16="http://schemas.microsoft.com/office/drawing/2014/main" id="{BD3D7D61-66A4-4856-9F16-88AD9D1A48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2BFAEB9-971F-4B68-B164-ED4AB5C41C82}" type="slidenum">
              <a:rPr lang="en-US" altLang="zh-TW" smtClean="0"/>
              <a:pPr/>
              <a:t>41</a:t>
            </a:fld>
            <a:endParaRPr lang="en-US"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BDD279F-ADA7-4683-B389-7B17A37FA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B230DF4-B1B2-4E7B-91F8-6EB20A7A8141}" type="slidenum">
              <a:rPr lang="en-US" altLang="zh-TW" smtClean="0"/>
              <a:pPr>
                <a:spcBef>
                  <a:spcPct val="0"/>
                </a:spcBef>
              </a:pPr>
              <a:t>42</a:t>
            </a:fld>
            <a:endParaRPr lang="en-US" altLang="zh-TW"/>
          </a:p>
        </p:txBody>
      </p:sp>
      <p:sp>
        <p:nvSpPr>
          <p:cNvPr id="80899" name="Rectangle 2">
            <a:extLst>
              <a:ext uri="{FF2B5EF4-FFF2-40B4-BE49-F238E27FC236}">
                <a16:creationId xmlns:a16="http://schemas.microsoft.com/office/drawing/2014/main" id="{622B09E5-80CF-40D0-8377-7F97540F932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01A30C7-BC5A-4527-8258-1308A4EA53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Problem</a:t>
            </a:r>
          </a:p>
          <a:p>
            <a:pPr eaLnBrk="1" hangingPunct="1"/>
            <a:r>
              <a:rPr lang="zh-TW" altLang="en-US" dirty="0">
                <a:latin typeface="Arial" panose="020B0604020202020204" pitchFamily="34" charset="0"/>
              </a:rPr>
              <a:t>有可能演算法要燒到電路板，希望可以節省 </a:t>
            </a:r>
            <a:r>
              <a:rPr lang="en-US" altLang="zh-TW" dirty="0">
                <a:latin typeface="Arial" panose="020B0604020202020204" pitchFamily="34" charset="0"/>
              </a:rPr>
              <a:t>memory</a:t>
            </a:r>
            <a:r>
              <a:rPr lang="zh-TW" altLang="en-US" dirty="0">
                <a:latin typeface="Arial" panose="020B0604020202020204" pitchFamily="34" charset="0"/>
              </a:rPr>
              <a:t> </a:t>
            </a:r>
            <a:endParaRPr lang="en-US" altLang="zh-TW" dirty="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FD44EA1-AD40-4A85-BD56-310B5761B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98D9B4B-F5F4-481E-A7D0-35521483C4AA}" type="slidenum">
              <a:rPr lang="en-US" altLang="zh-TW" smtClean="0"/>
              <a:pPr>
                <a:spcBef>
                  <a:spcPct val="0"/>
                </a:spcBef>
              </a:pPr>
              <a:t>43</a:t>
            </a:fld>
            <a:endParaRPr lang="en-US" altLang="zh-TW"/>
          </a:p>
        </p:txBody>
      </p:sp>
      <p:sp>
        <p:nvSpPr>
          <p:cNvPr id="82947" name="Rectangle 2">
            <a:extLst>
              <a:ext uri="{FF2B5EF4-FFF2-40B4-BE49-F238E27FC236}">
                <a16:creationId xmlns:a16="http://schemas.microsoft.com/office/drawing/2014/main" id="{410EBC15-EB93-4062-92C4-403A01D0C1AA}"/>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D401A759-40E6-4814-84F7-258E5B5BE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Top-down then bottom-up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a:extLst>
              <a:ext uri="{FF2B5EF4-FFF2-40B4-BE49-F238E27FC236}">
                <a16:creationId xmlns:a16="http://schemas.microsoft.com/office/drawing/2014/main" id="{5479CB07-7451-43EB-BBD9-CE4AC84BBA2F}"/>
              </a:ext>
            </a:extLst>
          </p:cNvPr>
          <p:cNvSpPr>
            <a:spLocks noGrp="1" noRot="1" noChangeAspect="1" noChangeArrowheads="1" noTextEdit="1"/>
          </p:cNvSpPr>
          <p:nvPr>
            <p:ph type="sldImg"/>
          </p:nvPr>
        </p:nvSpPr>
        <p:spPr>
          <a:ln/>
        </p:spPr>
      </p:sp>
      <p:sp>
        <p:nvSpPr>
          <p:cNvPr id="84995" name="備忘稿版面配置區 2">
            <a:extLst>
              <a:ext uri="{FF2B5EF4-FFF2-40B4-BE49-F238E27FC236}">
                <a16:creationId xmlns:a16="http://schemas.microsoft.com/office/drawing/2014/main" id="{F67593AF-7FEE-4363-BAA4-9D186DE13B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直接</a:t>
            </a:r>
            <a:r>
              <a:rPr lang="en-US" altLang="zh-TW" dirty="0">
                <a:latin typeface="Arial" panose="020B0604020202020204" pitchFamily="34" charset="0"/>
              </a:rPr>
              <a:t>reassign</a:t>
            </a:r>
            <a:r>
              <a:rPr lang="zh-TW" altLang="en-US" dirty="0">
                <a:latin typeface="Arial" panose="020B0604020202020204" pitchFamily="34" charset="0"/>
              </a:rPr>
              <a:t>，沒必要在一個 </a:t>
            </a:r>
            <a:r>
              <a:rPr lang="en-US" altLang="zh-TW" dirty="0">
                <a:latin typeface="Arial" panose="020B0604020202020204" pitchFamily="34" charset="0"/>
              </a:rPr>
              <a:t>equivalence class</a:t>
            </a:r>
            <a:r>
              <a:rPr lang="zh-TW" altLang="en-US" dirty="0">
                <a:latin typeface="Arial" panose="020B0604020202020204" pitchFamily="34" charset="0"/>
              </a:rPr>
              <a:t> 中 </a:t>
            </a:r>
            <a:r>
              <a:rPr lang="en-US" altLang="zh-TW" dirty="0">
                <a:latin typeface="Arial" panose="020B0604020202020204" pitchFamily="34" charset="0"/>
              </a:rPr>
              <a:t>maintain </a:t>
            </a:r>
            <a:r>
              <a:rPr lang="zh-TW" altLang="en-US" dirty="0">
                <a:latin typeface="Arial" panose="020B0604020202020204" pitchFamily="34" charset="0"/>
              </a:rPr>
              <a:t>多餘的 </a:t>
            </a:r>
            <a:r>
              <a:rPr lang="en-US" altLang="zh-TW" dirty="0">
                <a:latin typeface="Arial" panose="020B0604020202020204" pitchFamily="34" charset="0"/>
              </a:rPr>
              <a:t>label</a:t>
            </a:r>
          </a:p>
          <a:p>
            <a:r>
              <a:rPr lang="en-US" altLang="zh-TW" dirty="0">
                <a:latin typeface="Arial" panose="020B0604020202020204" pitchFamily="34" charset="0"/>
              </a:rPr>
              <a:t>Equivalence table </a:t>
            </a:r>
            <a:r>
              <a:rPr lang="zh-TW" altLang="en-US" dirty="0">
                <a:latin typeface="Arial" panose="020B0604020202020204" pitchFamily="34" charset="0"/>
              </a:rPr>
              <a:t>每進行一列就會忘記前一次的 </a:t>
            </a:r>
            <a:r>
              <a:rPr lang="en-US" altLang="zh-TW" dirty="0">
                <a:latin typeface="Arial" panose="020B0604020202020204" pitchFamily="34" charset="0"/>
              </a:rPr>
              <a:t>eq table </a:t>
            </a:r>
            <a:r>
              <a:rPr lang="zh-TW" altLang="en-US" dirty="0">
                <a:latin typeface="Arial" panose="020B0604020202020204" pitchFamily="34" charset="0"/>
              </a:rPr>
              <a:t>的內容，以節省記憶體。</a:t>
            </a:r>
            <a:endParaRPr lang="en-US" altLang="zh-TW" dirty="0">
              <a:latin typeface="Arial" panose="020B0604020202020204" pitchFamily="34" charset="0"/>
            </a:endParaRPr>
          </a:p>
          <a:p>
            <a:endParaRPr lang="en-US" altLang="zh-TW" dirty="0">
              <a:latin typeface="Arial" panose="020B0604020202020204" pitchFamily="34" charset="0"/>
            </a:endParaRPr>
          </a:p>
        </p:txBody>
      </p:sp>
      <p:sp>
        <p:nvSpPr>
          <p:cNvPr id="84996" name="投影片編號版面配置區 3">
            <a:extLst>
              <a:ext uri="{FF2B5EF4-FFF2-40B4-BE49-F238E27FC236}">
                <a16:creationId xmlns:a16="http://schemas.microsoft.com/office/drawing/2014/main" id="{FFFD6A5C-62BD-4F98-829F-C856A08111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90BAA75-0386-458C-9323-D45E1AB04E79}" type="slidenum">
              <a:rPr lang="en-US" altLang="zh-TW" smtClean="0"/>
              <a:pPr/>
              <a:t>44</a:t>
            </a:fld>
            <a:endParaRPr lang="en-US"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影像版面配置區 1">
            <a:extLst>
              <a:ext uri="{FF2B5EF4-FFF2-40B4-BE49-F238E27FC236}">
                <a16:creationId xmlns:a16="http://schemas.microsoft.com/office/drawing/2014/main" id="{38C7D819-6687-40B4-B4E5-CB7ED52D58BC}"/>
              </a:ext>
            </a:extLst>
          </p:cNvPr>
          <p:cNvSpPr>
            <a:spLocks noGrp="1" noRot="1" noChangeAspect="1" noChangeArrowheads="1" noTextEdit="1"/>
          </p:cNvSpPr>
          <p:nvPr>
            <p:ph type="sldImg"/>
          </p:nvPr>
        </p:nvSpPr>
        <p:spPr>
          <a:ln/>
        </p:spPr>
      </p:sp>
      <p:sp>
        <p:nvSpPr>
          <p:cNvPr id="87043" name="備忘稿版面配置區 2">
            <a:extLst>
              <a:ext uri="{FF2B5EF4-FFF2-40B4-BE49-F238E27FC236}">
                <a16:creationId xmlns:a16="http://schemas.microsoft.com/office/drawing/2014/main" id="{0D3DAA4E-BA63-4C39-96CC-3305738357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之前的方法，對於每個單獨的</a:t>
            </a:r>
            <a:r>
              <a:rPr lang="en-US" altLang="zh-TW" dirty="0">
                <a:latin typeface="Arial" panose="020B0604020202020204" pitchFamily="34" charset="0"/>
              </a:rPr>
              <a:t>pixel </a:t>
            </a:r>
            <a:r>
              <a:rPr lang="zh-TW" altLang="en-US" dirty="0">
                <a:latin typeface="Arial" panose="020B0604020202020204" pitchFamily="34" charset="0"/>
              </a:rPr>
              <a:t>都</a:t>
            </a:r>
            <a:r>
              <a:rPr lang="en-US" altLang="zh-TW" dirty="0">
                <a:latin typeface="Arial" panose="020B0604020202020204" pitchFamily="34" charset="0"/>
              </a:rPr>
              <a:t>access</a:t>
            </a:r>
            <a:r>
              <a:rPr lang="zh-TW" altLang="en-US" dirty="0">
                <a:latin typeface="Arial" panose="020B0604020202020204" pitchFamily="34" charset="0"/>
              </a:rPr>
              <a:t> 太多次了。</a:t>
            </a:r>
          </a:p>
        </p:txBody>
      </p:sp>
      <p:sp>
        <p:nvSpPr>
          <p:cNvPr id="87044" name="投影片編號版面配置區 3">
            <a:extLst>
              <a:ext uri="{FF2B5EF4-FFF2-40B4-BE49-F238E27FC236}">
                <a16:creationId xmlns:a16="http://schemas.microsoft.com/office/drawing/2014/main" id="{C632154E-C0CD-4A49-B185-DA12AFFF8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6B9F9ED-2F0A-4C42-BA34-4CF8F65E7CE2}" type="slidenum">
              <a:rPr lang="en-US" altLang="zh-TW" smtClean="0"/>
              <a:pPr/>
              <a:t>45</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69685A1-F6D4-45D5-92E6-A7ABA644D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255C228-5BDE-487D-BE6F-5EB04E3DE004}" type="slidenum">
              <a:rPr lang="en-US" altLang="zh-TW" smtClean="0"/>
              <a:pPr>
                <a:spcBef>
                  <a:spcPct val="0"/>
                </a:spcBef>
              </a:pPr>
              <a:t>13</a:t>
            </a:fld>
            <a:endParaRPr lang="en-US" altLang="zh-TW"/>
          </a:p>
        </p:txBody>
      </p:sp>
      <p:sp>
        <p:nvSpPr>
          <p:cNvPr id="32771" name="Rectangle 2">
            <a:extLst>
              <a:ext uri="{FF2B5EF4-FFF2-40B4-BE49-F238E27FC236}">
                <a16:creationId xmlns:a16="http://schemas.microsoft.com/office/drawing/2014/main" id="{8FD46F7F-5468-4683-85ED-66BA752EDA2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178E436-5A4D-4FBE-8589-2FDB671096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otsu</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5C1A463-7E3D-4FC5-9878-AF783A0E9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6A478CE-62AC-4C64-9BB2-464941B31139}" type="slidenum">
              <a:rPr lang="en-US" altLang="zh-TW" smtClean="0"/>
              <a:pPr>
                <a:spcBef>
                  <a:spcPct val="0"/>
                </a:spcBef>
              </a:pPr>
              <a:t>46</a:t>
            </a:fld>
            <a:endParaRPr lang="en-US" altLang="zh-TW"/>
          </a:p>
        </p:txBody>
      </p:sp>
      <p:sp>
        <p:nvSpPr>
          <p:cNvPr id="89091" name="Rectangle 2">
            <a:extLst>
              <a:ext uri="{FF2B5EF4-FFF2-40B4-BE49-F238E27FC236}">
                <a16:creationId xmlns:a16="http://schemas.microsoft.com/office/drawing/2014/main" id="{736AE014-E32F-4501-8953-548A845BF44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419F7C0-DB3E-42F8-8E33-B0C8A850F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eriod"/>
            </a:pPr>
            <a:r>
              <a:rPr lang="en-US" altLang="zh-TW">
                <a:latin typeface="Arial" panose="020B0604020202020204" pitchFamily="34" charset="0"/>
              </a:rPr>
              <a:t>Original picture</a:t>
            </a:r>
          </a:p>
          <a:p>
            <a:pPr marL="228600" indent="-228600" eaLnBrk="1" hangingPunct="1">
              <a:buFontTx/>
              <a:buAutoNum type="alphaLcPeriod"/>
            </a:pPr>
            <a:r>
              <a:rPr lang="en-US" altLang="zh-TW">
                <a:latin typeface="Arial" panose="020B0604020202020204" pitchFamily="34" charset="0"/>
              </a:rPr>
              <a:t>Label number start and end </a:t>
            </a:r>
          </a:p>
          <a:p>
            <a:pPr marL="228600" indent="-228600" eaLnBrk="1" hangingPunct="1">
              <a:buFontTx/>
              <a:buAutoNum type="alphaLcPeriod"/>
            </a:pPr>
            <a:endParaRPr lang="en-US" altLang="zh-TW">
              <a:latin typeface="Arial" panose="020B0604020202020204" pitchFamily="34" charset="0"/>
            </a:endParaRPr>
          </a:p>
          <a:p>
            <a:pPr marL="228600" indent="-228600" eaLnBrk="1" hangingPunct="1"/>
            <a:endParaRPr lang="en-US" altLang="zh-TW">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F674385-651D-4258-AF03-1E5F5C9A65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C29D3C4-EAE8-4F43-8F0C-33EB30E447AE}" type="slidenum">
              <a:rPr lang="en-US" altLang="zh-TW" smtClean="0"/>
              <a:pPr>
                <a:spcBef>
                  <a:spcPct val="0"/>
                </a:spcBef>
              </a:pPr>
              <a:t>47</a:t>
            </a:fld>
            <a:endParaRPr lang="en-US" altLang="zh-TW"/>
          </a:p>
        </p:txBody>
      </p:sp>
      <p:sp>
        <p:nvSpPr>
          <p:cNvPr id="91139" name="Rectangle 2">
            <a:extLst>
              <a:ext uri="{FF2B5EF4-FFF2-40B4-BE49-F238E27FC236}">
                <a16:creationId xmlns:a16="http://schemas.microsoft.com/office/drawing/2014/main" id="{0BD8DDAE-A833-49E9-AFED-9BAA0A23920E}"/>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71A02D3-893A-48CF-910D-8376B0E736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Mid-table: LABEL/NEXT array  </a:t>
            </a:r>
          </a:p>
          <a:p>
            <a:pPr eaLnBrk="1" hangingPunct="1"/>
            <a:r>
              <a:rPr lang="en-US" altLang="zh-TW" dirty="0">
                <a:latin typeface="Arial" panose="020B0604020202020204" pitchFamily="34" charset="0"/>
              </a:rPr>
              <a:t>Right-table: EQ_CLASS array</a:t>
            </a:r>
          </a:p>
          <a:p>
            <a:pPr eaLnBrk="1" hangingPunct="1"/>
            <a:endParaRPr lang="en-US" altLang="zh-TW" dirty="0">
              <a:latin typeface="Arial" panose="020B0604020202020204" pitchFamily="34" charset="0"/>
            </a:endParaRPr>
          </a:p>
          <a:p>
            <a:pPr eaLnBrk="1" hangingPunct="1"/>
            <a:r>
              <a:rPr lang="en-US" altLang="zh-TW" dirty="0" err="1">
                <a:latin typeface="Arial" panose="020B0604020202020204" pitchFamily="34" charset="0"/>
              </a:rPr>
              <a:t>EQ_class</a:t>
            </a:r>
            <a:r>
              <a:rPr lang="en-US" altLang="zh-TW" dirty="0">
                <a:latin typeface="Arial" panose="020B0604020202020204" pitchFamily="34" charset="0"/>
              </a:rPr>
              <a:t> : </a:t>
            </a:r>
            <a:r>
              <a:rPr lang="zh-TW" altLang="en-US" dirty="0">
                <a:latin typeface="Arial" panose="020B0604020202020204" pitchFamily="34" charset="0"/>
              </a:rPr>
              <a:t>存同一個 </a:t>
            </a:r>
            <a:r>
              <a:rPr lang="en-US" altLang="zh-TW" dirty="0">
                <a:latin typeface="Arial" panose="020B0604020202020204" pitchFamily="34" charset="0"/>
              </a:rPr>
              <a:t>equivalence class </a:t>
            </a:r>
            <a:r>
              <a:rPr lang="zh-TW" altLang="en-US" dirty="0">
                <a:latin typeface="Arial" panose="020B0604020202020204" pitchFamily="34" charset="0"/>
              </a:rPr>
              <a:t>起始的</a:t>
            </a:r>
            <a:r>
              <a:rPr lang="en-US" altLang="zh-TW" dirty="0">
                <a:latin typeface="Arial" panose="020B0604020202020204" pitchFamily="34" charset="0"/>
              </a:rPr>
              <a:t>label</a:t>
            </a:r>
          </a:p>
          <a:p>
            <a:pPr eaLnBrk="1" hangingPunct="1"/>
            <a:r>
              <a:rPr lang="zh-TW" altLang="en-US" dirty="0">
                <a:latin typeface="Arial" panose="020B0604020202020204" pitchFamily="34" charset="0"/>
              </a:rPr>
              <a:t>其實可用資料結構的 </a:t>
            </a:r>
            <a:r>
              <a:rPr lang="en-US" altLang="zh-TW" dirty="0">
                <a:latin typeface="Arial" panose="020B0604020202020204" pitchFamily="34" charset="0"/>
              </a:rPr>
              <a:t>set </a:t>
            </a:r>
            <a:r>
              <a:rPr lang="zh-TW" altLang="en-US" dirty="0">
                <a:latin typeface="Arial" panose="020B0604020202020204" pitchFamily="34" charset="0"/>
              </a:rPr>
              <a:t>來取代。</a:t>
            </a:r>
            <a:endParaRPr lang="en-US" altLang="zh-TW"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54</a:t>
            </a:fld>
            <a:endParaRPr lang="en-US" altLang="zh-TW"/>
          </a:p>
        </p:txBody>
      </p:sp>
    </p:spTree>
    <p:extLst>
      <p:ext uri="{BB962C8B-B14F-4D97-AF65-F5344CB8AC3E}">
        <p14:creationId xmlns:p14="http://schemas.microsoft.com/office/powerpoint/2010/main" val="2749247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 t : rectangle </a:t>
            </a:r>
            <a:r>
              <a:rPr lang="zh-TW" altLang="en-US" dirty="0"/>
              <a:t>的左右邊界</a:t>
            </a:r>
            <a:endParaRPr lang="en-US" altLang="zh-TW" dirty="0"/>
          </a:p>
          <a:p>
            <a:r>
              <a:rPr lang="en-US" altLang="zh-TW" dirty="0" err="1"/>
              <a:t>U,v</a:t>
            </a:r>
            <a:r>
              <a:rPr lang="en-US" altLang="zh-TW" dirty="0"/>
              <a:t> : rectangle </a:t>
            </a:r>
            <a:r>
              <a:rPr lang="zh-TW" altLang="en-US" dirty="0"/>
              <a:t>的上下邊界</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57</a:t>
            </a:fld>
            <a:endParaRPr lang="en-US" altLang="zh-TW"/>
          </a:p>
        </p:txBody>
      </p:sp>
    </p:spTree>
    <p:extLst>
      <p:ext uri="{BB962C8B-B14F-4D97-AF65-F5344CB8AC3E}">
        <p14:creationId xmlns:p14="http://schemas.microsoft.com/office/powerpoint/2010/main" val="1871781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C4ADB86E-9EBD-4382-94CA-65278B298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3CBC5A7-F3CF-43DF-9EFA-CBD6AD450310}" type="slidenum">
              <a:rPr lang="en-US" altLang="zh-TW" smtClean="0"/>
              <a:pPr>
                <a:spcBef>
                  <a:spcPct val="0"/>
                </a:spcBef>
              </a:pPr>
              <a:t>62</a:t>
            </a:fld>
            <a:endParaRPr lang="en-US" altLang="zh-TW"/>
          </a:p>
        </p:txBody>
      </p:sp>
      <p:sp>
        <p:nvSpPr>
          <p:cNvPr id="107523" name="Rectangle 2">
            <a:extLst>
              <a:ext uri="{FF2B5EF4-FFF2-40B4-BE49-F238E27FC236}">
                <a16:creationId xmlns:a16="http://schemas.microsoft.com/office/drawing/2014/main" id="{67F305E3-6320-4A2D-B205-A3A5051EFB54}"/>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5B923A8-FBC3-4AC7-B264-CD265457D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Magnetic ink character </a:t>
            </a:r>
            <a:r>
              <a:rPr lang="en-US" altLang="en-US">
                <a:latin typeface="Arial" panose="020B0604020202020204" pitchFamily="34" charset="0"/>
              </a:rPr>
              <a:t>recognition</a:t>
            </a:r>
            <a:r>
              <a:rPr lang="en-US" altLang="zh-TW">
                <a:latin typeface="Arial" panose="020B0604020202020204" pitchFamily="34" charset="0"/>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63</a:t>
            </a:fld>
            <a:endParaRPr lang="en-US" altLang="zh-TW"/>
          </a:p>
        </p:txBody>
      </p:sp>
    </p:spTree>
    <p:extLst>
      <p:ext uri="{BB962C8B-B14F-4D97-AF65-F5344CB8AC3E}">
        <p14:creationId xmlns:p14="http://schemas.microsoft.com/office/powerpoint/2010/main" val="280664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影像版面配置區 1">
            <a:extLst>
              <a:ext uri="{FF2B5EF4-FFF2-40B4-BE49-F238E27FC236}">
                <a16:creationId xmlns:a16="http://schemas.microsoft.com/office/drawing/2014/main" id="{6FE60089-1227-4A0A-BC11-A314A1E4CF5B}"/>
              </a:ext>
            </a:extLst>
          </p:cNvPr>
          <p:cNvSpPr>
            <a:spLocks noGrp="1" noRot="1" noChangeAspect="1" noChangeArrowheads="1" noTextEdit="1"/>
          </p:cNvSpPr>
          <p:nvPr>
            <p:ph type="sldImg"/>
          </p:nvPr>
        </p:nvSpPr>
        <p:spPr>
          <a:ln/>
        </p:spPr>
      </p:sp>
      <p:sp>
        <p:nvSpPr>
          <p:cNvPr id="36867" name="備忘稿版面配置區 2">
            <a:extLst>
              <a:ext uri="{FF2B5EF4-FFF2-40B4-BE49-F238E27FC236}">
                <a16:creationId xmlns:a16="http://schemas.microsoft.com/office/drawing/2014/main" id="{5354B7D9-4356-46BD-8F0D-5998BED65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latin typeface="Arial" panose="020B0604020202020204" pitchFamily="34" charset="0"/>
              </a:rPr>
              <a:t>顆粒雜訊被歸到白色。因為相較之下雜訊比較接近物體顏色，而不是背景</a:t>
            </a:r>
          </a:p>
        </p:txBody>
      </p:sp>
      <p:sp>
        <p:nvSpPr>
          <p:cNvPr id="36868" name="投影片編號版面配置區 3">
            <a:extLst>
              <a:ext uri="{FF2B5EF4-FFF2-40B4-BE49-F238E27FC236}">
                <a16:creationId xmlns:a16="http://schemas.microsoft.com/office/drawing/2014/main" id="{DAB61D06-9107-49FD-86AC-360C627002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5F0D296-99F1-4ADE-92F1-1EF5206183FD}" type="slidenum">
              <a:rPr lang="en-US" altLang="zh-TW" smtClean="0"/>
              <a:pPr/>
              <a:t>16</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3923E9-5FD3-4DA1-91DA-28A7551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607570C-F14C-48B3-B8E2-66E160C54C70}" type="slidenum">
              <a:rPr lang="en-US" altLang="zh-TW" smtClean="0"/>
              <a:pPr>
                <a:spcBef>
                  <a:spcPct val="0"/>
                </a:spcBef>
              </a:pPr>
              <a:t>17</a:t>
            </a:fld>
            <a:endParaRPr lang="en-US" altLang="zh-TW"/>
          </a:p>
        </p:txBody>
      </p:sp>
      <p:sp>
        <p:nvSpPr>
          <p:cNvPr id="38915" name="Rectangle 2">
            <a:extLst>
              <a:ext uri="{FF2B5EF4-FFF2-40B4-BE49-F238E27FC236}">
                <a16:creationId xmlns:a16="http://schemas.microsoft.com/office/drawing/2014/main" id="{F9CB028B-9F69-486F-9E36-B5EAF2D8934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FB43711-08E0-41AC-8669-223EDA969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當</a:t>
            </a:r>
            <a:r>
              <a:rPr lang="en-US" altLang="zh-TW" dirty="0">
                <a:latin typeface="Arial" panose="020B0604020202020204" pitchFamily="34" charset="0"/>
              </a:rPr>
              <a:t>P(</a:t>
            </a:r>
            <a:r>
              <a:rPr lang="en-US" altLang="zh-TW" dirty="0" err="1">
                <a:latin typeface="Arial" panose="020B0604020202020204" pitchFamily="34" charset="0"/>
              </a:rPr>
              <a:t>i</a:t>
            </a:r>
            <a:r>
              <a:rPr lang="en-US" altLang="zh-TW" dirty="0">
                <a:latin typeface="Arial" panose="020B0604020202020204" pitchFamily="34" charset="0"/>
              </a:rPr>
              <a:t>)</a:t>
            </a:r>
            <a:r>
              <a:rPr lang="zh-TW" altLang="en-US" dirty="0">
                <a:latin typeface="Arial" panose="020B0604020202020204" pitchFamily="34" charset="0"/>
              </a:rPr>
              <a:t> 跟 </a:t>
            </a:r>
            <a:r>
              <a:rPr lang="en-US" altLang="zh-TW" dirty="0">
                <a:latin typeface="Arial" panose="020B0604020202020204" pitchFamily="34" charset="0"/>
              </a:rPr>
              <a:t>f(</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完全符合時，</a:t>
            </a:r>
            <a:r>
              <a:rPr lang="en-US" altLang="zh-TW" dirty="0">
                <a:latin typeface="Arial" panose="020B0604020202020204" pitchFamily="34" charset="0"/>
              </a:rPr>
              <a:t>entropy = 0</a:t>
            </a:r>
          </a:p>
          <a:p>
            <a:r>
              <a:rPr lang="zh-TW" altLang="en-US" dirty="0">
                <a:latin typeface="Arial" panose="020B0604020202020204" pitchFamily="34" charset="0"/>
              </a:rPr>
              <a:t>所以</a:t>
            </a:r>
            <a:r>
              <a:rPr lang="en-US" altLang="zh-TW" dirty="0">
                <a:latin typeface="Arial" panose="020B0604020202020204" pitchFamily="34" charset="0"/>
              </a:rPr>
              <a:t>J</a:t>
            </a:r>
            <a:r>
              <a:rPr lang="zh-TW" altLang="en-US" dirty="0">
                <a:latin typeface="Arial" panose="020B0604020202020204" pitchFamily="34" charset="0"/>
              </a:rPr>
              <a:t> 可以理解為我們假設的 </a:t>
            </a:r>
            <a:r>
              <a:rPr lang="en-US" altLang="zh-TW" dirty="0">
                <a:latin typeface="Arial" panose="020B0604020202020204" pitchFamily="34" charset="0"/>
              </a:rPr>
              <a:t>f(</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函數與實際分布之間</a:t>
            </a:r>
            <a:r>
              <a:rPr lang="zh-TW" altLang="en-US">
                <a:latin typeface="Arial" panose="020B0604020202020204" pitchFamily="34" charset="0"/>
              </a:rPr>
              <a:t>相差的距離</a:t>
            </a:r>
            <a:r>
              <a:rPr lang="zh-TW" altLang="en-US" dirty="0">
                <a:latin typeface="Arial" panose="020B0604020202020204" pitchFamily="34" charset="0"/>
              </a:rPr>
              <a:t>。</a:t>
            </a:r>
            <a:endParaRPr lang="en-US" altLang="zh-TW" dirty="0">
              <a:latin typeface="Arial" panose="020B0604020202020204" pitchFamily="34" charset="0"/>
            </a:endParaRPr>
          </a:p>
          <a:p>
            <a:endParaRPr lang="en-US" altLang="zh-TW" dirty="0">
              <a:latin typeface="Arial" panose="020B0604020202020204" pitchFamily="34" charset="0"/>
            </a:endParaRPr>
          </a:p>
          <a:p>
            <a:r>
              <a:rPr lang="en-US" altLang="zh-TW" dirty="0">
                <a:latin typeface="Arial" panose="020B0604020202020204" pitchFamily="34" charset="0"/>
              </a:rPr>
              <a:t>Kittler and Illingworth (1985) suggest a different criterion from Otsu's.</a:t>
            </a:r>
          </a:p>
          <a:p>
            <a:endParaRPr lang="en-US" altLang="zh-TW" dirty="0">
              <a:latin typeface="Arial" panose="020B0604020202020204" pitchFamily="34" charset="0"/>
            </a:endParaRPr>
          </a:p>
          <a:p>
            <a:r>
              <a:rPr lang="en-US" altLang="zh-TW" dirty="0">
                <a:latin typeface="Arial" panose="020B0604020202020204" pitchFamily="34" charset="0"/>
              </a:rPr>
              <a:t>They assume that the observations come from a mixture of two Gaussian distributions having respective means and variances (𝜇1, 𝜎1^2) and (𝜇2, 𝜎2^2) and respective proportions 𝑞1 and 𝑞2.</a:t>
            </a:r>
          </a:p>
          <a:p>
            <a:endParaRPr lang="en-US" altLang="zh-TW" dirty="0">
              <a:latin typeface="Arial" panose="020B0604020202020204" pitchFamily="34" charset="0"/>
            </a:endParaRPr>
          </a:p>
          <a:p>
            <a:r>
              <a:rPr lang="en-US" altLang="zh-TW" dirty="0">
                <a:latin typeface="Arial" panose="020B0604020202020204" pitchFamily="34" charset="0"/>
              </a:rPr>
              <a:t>They determine the threshold 𝑇 that results in 𝑞1, 𝑞2, 𝜇1, 𝜇2, 𝜎1, 𝜎2, which minimize the </a:t>
            </a:r>
            <a:r>
              <a:rPr lang="en-US" altLang="zh-TW" dirty="0" err="1">
                <a:latin typeface="Arial" panose="020B0604020202020204" pitchFamily="34" charset="0"/>
              </a:rPr>
              <a:t>Kullback</a:t>
            </a:r>
            <a:r>
              <a:rPr lang="en-US" altLang="zh-TW" dirty="0">
                <a:latin typeface="Arial" panose="020B0604020202020204" pitchFamily="34" charset="0"/>
              </a:rPr>
              <a:t> (1959) directed divergence 𝐽 from the observed histogram 𝑃(1), …, 𝑃(𝐼) to the unknown mixture distribution 𝑓.</a:t>
            </a:r>
          </a:p>
          <a:p>
            <a:endParaRPr lang="en-US" altLang="zh-TW" dirty="0">
              <a:latin typeface="Arial" panose="020B0604020202020204" pitchFamily="34" charset="0"/>
            </a:endParaRPr>
          </a:p>
          <a:p>
            <a:endParaRPr lang="en-US" altLang="zh-TW" dirty="0">
              <a:latin typeface="Arial" panose="020B0604020202020204" pitchFamily="34" charset="0"/>
            </a:endParaRPr>
          </a:p>
          <a:p>
            <a:endParaRPr lang="en-US" altLang="zh-TW" dirty="0">
              <a:latin typeface="Arial" panose="020B0604020202020204" pitchFamily="34" charset="0"/>
            </a:endParaRPr>
          </a:p>
          <a:p>
            <a:endParaRPr lang="zh-TW" altLang="zh-TW"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3923E9-5FD3-4DA1-91DA-28A7551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607570C-F14C-48B3-B8E2-66E160C54C70}" type="slidenum">
              <a:rPr lang="en-US" altLang="zh-TW" smtClean="0"/>
              <a:pPr>
                <a:spcBef>
                  <a:spcPct val="0"/>
                </a:spcBef>
              </a:pPr>
              <a:t>18</a:t>
            </a:fld>
            <a:endParaRPr lang="en-US" altLang="zh-TW"/>
          </a:p>
        </p:txBody>
      </p:sp>
      <p:sp>
        <p:nvSpPr>
          <p:cNvPr id="38915" name="Rectangle 2">
            <a:extLst>
              <a:ext uri="{FF2B5EF4-FFF2-40B4-BE49-F238E27FC236}">
                <a16:creationId xmlns:a16="http://schemas.microsoft.com/office/drawing/2014/main" id="{F9CB028B-9F69-486F-9E36-B5EAF2D8934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FB43711-08E0-41AC-8669-223EDA969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用 </a:t>
            </a:r>
            <a:r>
              <a:rPr lang="en-US" altLang="zh-TW" dirty="0">
                <a:latin typeface="Arial" panose="020B0604020202020204" pitchFamily="34" charset="0"/>
              </a:rPr>
              <a:t>entropy </a:t>
            </a:r>
            <a:r>
              <a:rPr lang="zh-TW" altLang="en-US" dirty="0">
                <a:latin typeface="Arial" panose="020B0604020202020204" pitchFamily="34" charset="0"/>
              </a:rPr>
              <a:t>做比喻。</a:t>
            </a:r>
            <a:endParaRPr lang="en-US" altLang="zh-TW" dirty="0">
              <a:latin typeface="Arial" panose="020B0604020202020204" pitchFamily="34" charset="0"/>
            </a:endParaRPr>
          </a:p>
        </p:txBody>
      </p:sp>
    </p:spTree>
    <p:extLst>
      <p:ext uri="{BB962C8B-B14F-4D97-AF65-F5344CB8AC3E}">
        <p14:creationId xmlns:p14="http://schemas.microsoft.com/office/powerpoint/2010/main" val="2706465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a:extLst>
              <a:ext uri="{FF2B5EF4-FFF2-40B4-BE49-F238E27FC236}">
                <a16:creationId xmlns:a16="http://schemas.microsoft.com/office/drawing/2014/main" id="{2CE14D57-1655-4DF6-8F92-4FADF1E88340}"/>
              </a:ext>
            </a:extLst>
          </p:cNvPr>
          <p:cNvSpPr>
            <a:spLocks noGrp="1" noRot="1" noChangeAspect="1" noChangeArrowheads="1" noTextEdit="1"/>
          </p:cNvSpPr>
          <p:nvPr>
            <p:ph type="sldImg"/>
          </p:nvPr>
        </p:nvSpPr>
        <p:spPr>
          <a:ln/>
        </p:spPr>
      </p:sp>
      <p:sp>
        <p:nvSpPr>
          <p:cNvPr id="40963" name="備忘稿版面配置區 2">
            <a:extLst>
              <a:ext uri="{FF2B5EF4-FFF2-40B4-BE49-F238E27FC236}">
                <a16:creationId xmlns:a16="http://schemas.microsoft.com/office/drawing/2014/main" id="{2BA0E053-B994-4596-8341-9B6332D02A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投影片上的 </a:t>
            </a:r>
            <a:r>
              <a:rPr lang="en-US" altLang="zh-TW" dirty="0">
                <a:latin typeface="Arial" panose="020B0604020202020204" pitchFamily="34" charset="0"/>
              </a:rPr>
              <a:t>x </a:t>
            </a:r>
            <a:r>
              <a:rPr lang="zh-TW" altLang="en-US" dirty="0">
                <a:latin typeface="Arial" panose="020B0604020202020204" pitchFamily="34" charset="0"/>
              </a:rPr>
              <a:t>應為 </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，有打錯請注意。</a:t>
            </a:r>
            <a:endParaRPr lang="en-US" altLang="zh-TW" dirty="0">
              <a:latin typeface="Arial" panose="020B0604020202020204" pitchFamily="34" charset="0"/>
            </a:endParaRPr>
          </a:p>
        </p:txBody>
      </p:sp>
      <p:sp>
        <p:nvSpPr>
          <p:cNvPr id="40964" name="投影片編號版面配置區 3">
            <a:extLst>
              <a:ext uri="{FF2B5EF4-FFF2-40B4-BE49-F238E27FC236}">
                <a16:creationId xmlns:a16="http://schemas.microsoft.com/office/drawing/2014/main" id="{F425E28A-7A2B-4761-8FE5-B921ED4B05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D9DC81-9B23-4F72-AB53-97982C6B4B06}" type="slidenum">
              <a:rPr lang="en-US" altLang="zh-TW" smtClean="0"/>
              <a:pPr/>
              <a:t>20</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a:extLst>
              <a:ext uri="{FF2B5EF4-FFF2-40B4-BE49-F238E27FC236}">
                <a16:creationId xmlns:a16="http://schemas.microsoft.com/office/drawing/2014/main" id="{E0C4C3DB-1E8D-48C7-BEF2-E47EE5FC1B92}"/>
              </a:ext>
            </a:extLst>
          </p:cNvPr>
          <p:cNvSpPr>
            <a:spLocks noGrp="1" noRot="1" noChangeAspect="1" noChangeArrowheads="1" noTextEdit="1"/>
          </p:cNvSpPr>
          <p:nvPr>
            <p:ph type="sldImg"/>
          </p:nvPr>
        </p:nvSpPr>
        <p:spPr>
          <a:ln/>
        </p:spPr>
      </p:sp>
      <p:sp>
        <p:nvSpPr>
          <p:cNvPr id="43011" name="備忘稿版面配置區 2">
            <a:extLst>
              <a:ext uri="{FF2B5EF4-FFF2-40B4-BE49-F238E27FC236}">
                <a16:creationId xmlns:a16="http://schemas.microsoft.com/office/drawing/2014/main" id="{2C08E40B-840D-4168-92F9-0FDDAED3E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ndParaRPr>
          </a:p>
        </p:txBody>
      </p:sp>
      <p:sp>
        <p:nvSpPr>
          <p:cNvPr id="43012" name="投影片編號版面配置區 3">
            <a:extLst>
              <a:ext uri="{FF2B5EF4-FFF2-40B4-BE49-F238E27FC236}">
                <a16:creationId xmlns:a16="http://schemas.microsoft.com/office/drawing/2014/main" id="{0112405C-2491-4238-923B-1E8721833A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55A7D09-8B6C-4343-8643-511922552A9B}" type="slidenum">
              <a:rPr lang="en-US" altLang="zh-TW" smtClean="0"/>
              <a:pPr/>
              <a:t>21</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a:extLst>
              <a:ext uri="{FF2B5EF4-FFF2-40B4-BE49-F238E27FC236}">
                <a16:creationId xmlns:a16="http://schemas.microsoft.com/office/drawing/2014/main" id="{DDBEEC1E-F4A8-4F46-A71C-5AF2EA9392C5}"/>
              </a:ext>
            </a:extLst>
          </p:cNvPr>
          <p:cNvSpPr>
            <a:spLocks noGrp="1" noRot="1" noChangeAspect="1" noChangeArrowheads="1" noTextEdit="1"/>
          </p:cNvSpPr>
          <p:nvPr>
            <p:ph type="sldImg"/>
          </p:nvPr>
        </p:nvSpPr>
        <p:spPr>
          <a:ln/>
        </p:spPr>
      </p:sp>
      <p:sp>
        <p:nvSpPr>
          <p:cNvPr id="46083" name="備忘稿版面配置區 2">
            <a:extLst>
              <a:ext uri="{FF2B5EF4-FFF2-40B4-BE49-F238E27FC236}">
                <a16:creationId xmlns:a16="http://schemas.microsoft.com/office/drawing/2014/main" id="{60DA9A87-F05C-49C5-80AD-5D577310E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還有更多其他種類的</a:t>
            </a:r>
            <a:r>
              <a:rPr lang="en-US" altLang="zh-TW" dirty="0">
                <a:latin typeface="Arial" panose="020B0604020202020204" pitchFamily="34" charset="0"/>
              </a:rPr>
              <a:t>threshold </a:t>
            </a:r>
            <a:r>
              <a:rPr lang="zh-TW" altLang="en-US" dirty="0">
                <a:latin typeface="Arial" panose="020B0604020202020204" pitchFamily="34" charset="0"/>
              </a:rPr>
              <a:t>方法，</a:t>
            </a:r>
            <a:r>
              <a:rPr lang="en-US" altLang="zh-TW" dirty="0">
                <a:latin typeface="Arial" panose="020B0604020202020204" pitchFamily="34" charset="0"/>
              </a:rPr>
              <a:t>e.g. </a:t>
            </a:r>
            <a:r>
              <a:rPr lang="en-US" altLang="zh-TW">
                <a:latin typeface="Arial" panose="020B0604020202020204" pitchFamily="34" charset="0"/>
              </a:rPr>
              <a:t>adaptive threshold</a:t>
            </a:r>
          </a:p>
        </p:txBody>
      </p:sp>
      <p:sp>
        <p:nvSpPr>
          <p:cNvPr id="46084" name="投影片編號版面配置區 3">
            <a:extLst>
              <a:ext uri="{FF2B5EF4-FFF2-40B4-BE49-F238E27FC236}">
                <a16:creationId xmlns:a16="http://schemas.microsoft.com/office/drawing/2014/main" id="{044A1BC6-3A15-4282-85FC-86162A5BB1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B918CF9-5178-4074-99C6-6B825062F676}" type="slidenum">
              <a:rPr lang="en-US" altLang="zh-TW" smtClean="0"/>
              <a:pPr/>
              <a:t>23</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44" descr="kilochart_900_">
            <a:extLst>
              <a:ext uri="{FF2B5EF4-FFF2-40B4-BE49-F238E27FC236}">
                <a16:creationId xmlns:a16="http://schemas.microsoft.com/office/drawing/2014/main" id="{8916A819-9B04-4AEB-9AD6-1E397CA388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3163" y="549275"/>
            <a:ext cx="16208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3" descr="bar2_">
            <a:extLst>
              <a:ext uri="{FF2B5EF4-FFF2-40B4-BE49-F238E27FC236}">
                <a16:creationId xmlns:a16="http://schemas.microsoft.com/office/drawing/2014/main" id="{404A0467-1511-43C1-A683-0BD90443709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08275"/>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827088" y="620713"/>
            <a:ext cx="6781800" cy="2133600"/>
          </a:xfrm>
        </p:spPr>
        <p:txBody>
          <a:bodyPr/>
          <a:lstStyle>
            <a:lvl1pPr algn="ctr">
              <a:defRPr sz="4800">
                <a:latin typeface="Comic Sans MS" pitchFamily="66" charset="0"/>
              </a:defRPr>
            </a:lvl1pPr>
          </a:lstStyle>
          <a:p>
            <a:r>
              <a:rPr lang="zh-TW" altLang="en-US"/>
              <a:t>按一下以編輯母片標題樣式</a:t>
            </a:r>
          </a:p>
        </p:txBody>
      </p:sp>
      <p:sp>
        <p:nvSpPr>
          <p:cNvPr id="11268" name="Rectangle 4"/>
          <p:cNvSpPr>
            <a:spLocks noGrp="1" noChangeArrowheads="1"/>
          </p:cNvSpPr>
          <p:nvPr>
            <p:ph type="subTitle" idx="1"/>
          </p:nvPr>
        </p:nvSpPr>
        <p:spPr>
          <a:xfrm>
            <a:off x="849313" y="3049588"/>
            <a:ext cx="6248400" cy="2362200"/>
          </a:xfrm>
        </p:spPr>
        <p:txBody>
          <a:bodyPr/>
          <a:lstStyle>
            <a:lvl1pPr marL="0" indent="0" algn="ctr">
              <a:buFont typeface="Wingdings" pitchFamily="2" charset="2"/>
              <a:buNone/>
              <a:defRPr sz="3200">
                <a:solidFill>
                  <a:srgbClr val="336600"/>
                </a:solidFill>
                <a:latin typeface="Comic Sans MS" pitchFamily="66" charset="0"/>
              </a:defRPr>
            </a:lvl1pPr>
          </a:lstStyle>
          <a:p>
            <a:r>
              <a:rPr lang="zh-TW" altLang="en-US"/>
              <a:t>按一下以編輯母片副標題樣式</a:t>
            </a:r>
          </a:p>
        </p:txBody>
      </p:sp>
      <p:sp>
        <p:nvSpPr>
          <p:cNvPr id="6" name="Rectangle 6">
            <a:extLst>
              <a:ext uri="{FF2B5EF4-FFF2-40B4-BE49-F238E27FC236}">
                <a16:creationId xmlns:a16="http://schemas.microsoft.com/office/drawing/2014/main" id="{8F865AAC-1A69-4912-8944-E70450CEED56}"/>
              </a:ext>
            </a:extLst>
          </p:cNvPr>
          <p:cNvSpPr>
            <a:spLocks noGrp="1" noChangeArrowheads="1"/>
          </p:cNvSpPr>
          <p:nvPr>
            <p:ph type="ftr" sz="quarter" idx="10"/>
          </p:nvPr>
        </p:nvSpPr>
        <p:spPr>
          <a:xfrm>
            <a:off x="2124075" y="6165850"/>
            <a:ext cx="4679950" cy="692150"/>
          </a:xfrm>
        </p:spPr>
        <p:txBody>
          <a:bodyPr/>
          <a:lstStyle>
            <a:lvl1pPr>
              <a:defRPr b="0" i="1">
                <a:effectLst/>
                <a:latin typeface="Times New Roman" pitchFamily="18" charset="0"/>
              </a:defRPr>
            </a:lvl1pPr>
          </a:lstStyle>
          <a:p>
            <a:pPr>
              <a:defRPr/>
            </a:pPr>
            <a:r>
              <a:rPr lang="en-US" altLang="zh-TW"/>
              <a:t>Digital Camera and Computer Vision Laboratory</a:t>
            </a:r>
          </a:p>
          <a:p>
            <a:pPr>
              <a:defRPr/>
            </a:pPr>
            <a:r>
              <a:rPr lang="en-US" altLang="zh-TW"/>
              <a:t>Department of Computer Science and Information Engineering</a:t>
            </a:r>
          </a:p>
          <a:p>
            <a:pPr>
              <a:defRPr/>
            </a:pPr>
            <a:r>
              <a:rPr lang="en-US" altLang="zh-TW"/>
              <a:t>National Taiwan University, Taipei, Taiwan, R.O.C.</a:t>
            </a:r>
          </a:p>
        </p:txBody>
      </p:sp>
    </p:spTree>
    <p:extLst>
      <p:ext uri="{BB962C8B-B14F-4D97-AF65-F5344CB8AC3E}">
        <p14:creationId xmlns:p14="http://schemas.microsoft.com/office/powerpoint/2010/main" val="6743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AC1E3A15-F977-4475-AE62-426151AA5D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54999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29450" y="333375"/>
            <a:ext cx="2114550" cy="611981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4213" y="333375"/>
            <a:ext cx="6192837" cy="611981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6F8CF662-7387-4997-9325-4F595030BF7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73585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a:extLst>
              <a:ext uri="{FF2B5EF4-FFF2-40B4-BE49-F238E27FC236}">
                <a16:creationId xmlns:a16="http://schemas.microsoft.com/office/drawing/2014/main" id="{6E9B60E2-0688-41A2-B473-AB1568F7BC4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6361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1042988" y="333375"/>
            <a:ext cx="8101012" cy="1295400"/>
          </a:xfrm>
        </p:spPr>
        <p:txBody>
          <a:bodyPr/>
          <a:lstStyle/>
          <a:p>
            <a:r>
              <a:rPr lang="zh-TW" altLang="en-US"/>
              <a:t>按一下以編輯母片標題樣式</a:t>
            </a:r>
          </a:p>
        </p:txBody>
      </p:sp>
      <p:sp>
        <p:nvSpPr>
          <p:cNvPr id="3" name="內容版面配置區 2"/>
          <p:cNvSpPr>
            <a:spLocks noGrp="1"/>
          </p:cNvSpPr>
          <p:nvPr>
            <p:ph sz="quarter" idx="1"/>
          </p:nvPr>
        </p:nvSpPr>
        <p:spPr>
          <a:xfrm>
            <a:off x="684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84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6405F03-4320-4037-8481-8C25BB01C0D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1337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5D05AC36-7F19-45BF-99FB-48E9E49D2F8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7755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26CB70E9-FF28-4003-B97D-1361960F10BF}"/>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4389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頁尾版面配置區 3">
            <a:extLst>
              <a:ext uri="{FF2B5EF4-FFF2-40B4-BE49-F238E27FC236}">
                <a16:creationId xmlns:a16="http://schemas.microsoft.com/office/drawing/2014/main" id="{05B1AE6D-0526-4FDC-B426-7E4642C1DF7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22925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827738F5-33A2-44BB-80DB-580B33CE3E5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08051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F9A82CD-0D01-4E8C-9E76-6AB615E3C989}"/>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256057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5E75C416-8790-461C-AFFF-9193BF2F024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67960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a:extLst>
              <a:ext uri="{FF2B5EF4-FFF2-40B4-BE49-F238E27FC236}">
                <a16:creationId xmlns:a16="http://schemas.microsoft.com/office/drawing/2014/main" id="{48C0AFEA-6E1D-4309-AD14-DDE335DD6BE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8814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7436C5E8-AFF8-4F9F-AE9D-FD2D09D3922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20505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96A5E1AE-D3BB-4C36-8D9B-5EDD1045A8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14065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0" name="Picture 40" descr="color_wheel">
            <a:extLst>
              <a:ext uri="{FF2B5EF4-FFF2-40B4-BE49-F238E27FC236}">
                <a16:creationId xmlns:a16="http://schemas.microsoft.com/office/drawing/2014/main" id="{C5599020-B88D-4514-AB9E-89658283D59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60350"/>
            <a:ext cx="165576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B7E0A3B-B4F8-4E60-BC95-1D3375043C26}"/>
              </a:ext>
            </a:extLst>
          </p:cNvPr>
          <p:cNvSpPr>
            <a:spLocks noGrp="1" noChangeArrowheads="1"/>
          </p:cNvSpPr>
          <p:nvPr>
            <p:ph type="title"/>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4">
            <a:extLst>
              <a:ext uri="{FF2B5EF4-FFF2-40B4-BE49-F238E27FC236}">
                <a16:creationId xmlns:a16="http://schemas.microsoft.com/office/drawing/2014/main" id="{8CBFEEFD-D76E-49FC-B341-2833223CA0C7}"/>
              </a:ext>
            </a:extLst>
          </p:cNvPr>
          <p:cNvSpPr>
            <a:spLocks noGrp="1" noChangeArrowheads="1"/>
          </p:cNvSpPr>
          <p:nvPr>
            <p:ph type="body" idx="1"/>
          </p:nvPr>
        </p:nvSpPr>
        <p:spPr bwMode="auto">
          <a:xfrm>
            <a:off x="684213" y="2041525"/>
            <a:ext cx="822960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46" name="Rectangle 6">
            <a:extLst>
              <a:ext uri="{FF2B5EF4-FFF2-40B4-BE49-F238E27FC236}">
                <a16:creationId xmlns:a16="http://schemas.microsoft.com/office/drawing/2014/main" id="{8B7CB93C-390D-4401-AB9D-15388915E8F7}"/>
              </a:ext>
            </a:extLst>
          </p:cNvPr>
          <p:cNvSpPr>
            <a:spLocks noGrp="1" noChangeArrowheads="1"/>
          </p:cNvSpPr>
          <p:nvPr>
            <p:ph type="ftr" sz="quarter" idx="3"/>
          </p:nvPr>
        </p:nvSpPr>
        <p:spPr bwMode="auto">
          <a:xfrm>
            <a:off x="3116263" y="65008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000" b="1">
                <a:effectLst>
                  <a:outerShdw blurRad="38100" dist="38100" dir="2700000" algn="tl">
                    <a:srgbClr val="C0C0C0"/>
                  </a:outerShdw>
                </a:effectLst>
                <a:latin typeface="Times New Roman" pitchFamily="18" charset="0"/>
              </a:defRPr>
            </a:lvl1pPr>
          </a:lstStyle>
          <a:p>
            <a:pPr>
              <a:defRPr/>
            </a:pPr>
            <a:r>
              <a:rPr lang="en-US" altLang="zh-TW"/>
              <a:t>DC &amp; CV Lab.</a:t>
            </a:r>
          </a:p>
          <a:p>
            <a:pPr>
              <a:defRPr/>
            </a:pPr>
            <a:r>
              <a:rPr lang="en-US" altLang="zh-TW">
                <a:latin typeface="Comic Sans MS" pitchFamily="66" charset="0"/>
              </a:rPr>
              <a:t>CSIE NTU</a:t>
            </a:r>
          </a:p>
        </p:txBody>
      </p:sp>
      <p:sp>
        <p:nvSpPr>
          <p:cNvPr id="1030" name="Line 43">
            <a:extLst>
              <a:ext uri="{FF2B5EF4-FFF2-40B4-BE49-F238E27FC236}">
                <a16:creationId xmlns:a16="http://schemas.microsoft.com/office/drawing/2014/main" id="{54582323-6534-426E-A769-2B78103EF4F6}"/>
              </a:ext>
            </a:extLst>
          </p:cNvPr>
          <p:cNvSpPr>
            <a:spLocks noChangeShapeType="1"/>
          </p:cNvSpPr>
          <p:nvPr userDrawn="1"/>
        </p:nvSpPr>
        <p:spPr bwMode="auto">
          <a:xfrm>
            <a:off x="971550" y="1844675"/>
            <a:ext cx="76676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280"/>
                                        </p:tgtEl>
                                        <p:attrNameLst>
                                          <p:attrName>style.visibility</p:attrName>
                                        </p:attrNameLst>
                                      </p:cBhvr>
                                      <p:to>
                                        <p:strVal val="visible"/>
                                      </p:to>
                                    </p:set>
                                    <p:anim calcmode="lin" valueType="num">
                                      <p:cBhvr additive="base">
                                        <p:cTn id="7" dur="500" fill="hold"/>
                                        <p:tgtEl>
                                          <p:spTgt spid="10280"/>
                                        </p:tgtEl>
                                        <p:attrNameLst>
                                          <p:attrName>ppt_x</p:attrName>
                                        </p:attrNameLst>
                                      </p:cBhvr>
                                      <p:tavLst>
                                        <p:tav tm="0">
                                          <p:val>
                                            <p:strVal val="1+#ppt_w/2"/>
                                          </p:val>
                                        </p:tav>
                                        <p:tav tm="100000">
                                          <p:val>
                                            <p:strVal val="#ppt_x"/>
                                          </p:val>
                                        </p:tav>
                                      </p:tavLst>
                                    </p:anim>
                                    <p:anim calcmode="lin" valueType="num">
                                      <p:cBhvr additive="base">
                                        <p:cTn id="8" dur="500" fill="hold"/>
                                        <p:tgtEl>
                                          <p:spTgt spid="102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8" presetClass="emph" presetSubtype="0" fill="hold" nodeType="afterEffect">
                                  <p:stCondLst>
                                    <p:cond delay="0"/>
                                  </p:stCondLst>
                                  <p:childTnLst>
                                    <p:animRot by="21600000">
                                      <p:cBhvr>
                                        <p:cTn id="11" dur="2000" fill="hold"/>
                                        <p:tgtEl>
                                          <p:spTgt spid="102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txStyles>
    <p:title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oo8521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xml"/><Relationship Id="rId7" Type="http://schemas.openxmlformats.org/officeDocument/2006/relationships/image" Target="../media/image29.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0.wmf"/></Relationships>
</file>

<file path=ppt/slides/_rels/slide14.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1.bin"/><Relationship Id="rId18" Type="http://schemas.openxmlformats.org/officeDocument/2006/relationships/oleObject" Target="../embeddings/oleObject24.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6.wmf"/><Relationship Id="rId17" Type="http://schemas.openxmlformats.org/officeDocument/2006/relationships/oleObject" Target="../embeddings/oleObject23.bin"/><Relationship Id="rId2" Type="http://schemas.openxmlformats.org/officeDocument/2006/relationships/slideLayout" Target="../slideLayouts/slideLayout12.xml"/><Relationship Id="rId16" Type="http://schemas.openxmlformats.org/officeDocument/2006/relationships/image" Target="../media/image38.wmf"/><Relationship Id="rId20" Type="http://schemas.openxmlformats.org/officeDocument/2006/relationships/oleObject" Target="../embeddings/oleObject25.bin"/><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35.wmf"/><Relationship Id="rId19" Type="http://schemas.openxmlformats.org/officeDocument/2006/relationships/image" Target="../media/image39.wmf"/><Relationship Id="rId4" Type="http://schemas.openxmlformats.org/officeDocument/2006/relationships/image" Target="../media/image32.wmf"/><Relationship Id="rId9" Type="http://schemas.openxmlformats.org/officeDocument/2006/relationships/oleObject" Target="../embeddings/oleObject19.bin"/><Relationship Id="rId14" Type="http://schemas.openxmlformats.org/officeDocument/2006/relationships/image" Target="../media/image37.wmf"/></Relationships>
</file>

<file path=ppt/slides/_rels/slide15.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1.bin"/><Relationship Id="rId18" Type="http://schemas.openxmlformats.org/officeDocument/2006/relationships/image" Target="../media/image47.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4.wmf"/><Relationship Id="rId17" Type="http://schemas.openxmlformats.org/officeDocument/2006/relationships/oleObject" Target="../embeddings/oleObject33.bin"/><Relationship Id="rId2" Type="http://schemas.openxmlformats.org/officeDocument/2006/relationships/slideLayout" Target="../slideLayouts/slideLayout13.xml"/><Relationship Id="rId16" Type="http://schemas.openxmlformats.org/officeDocument/2006/relationships/image" Target="../media/image46.wmf"/><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9.bin"/><Relationship Id="rId14" Type="http://schemas.openxmlformats.org/officeDocument/2006/relationships/image" Target="../media/image45.wmf"/></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5.xml"/><Relationship Id="rId7" Type="http://schemas.openxmlformats.org/officeDocument/2006/relationships/image" Target="../media/image50.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49.wmf"/><Relationship Id="rId4" Type="http://schemas.openxmlformats.org/officeDocument/2006/relationships/oleObject" Target="../embeddings/oleObject34.bin"/><Relationship Id="rId9" Type="http://schemas.openxmlformats.org/officeDocument/2006/relationships/image" Target="../media/image51.wmf"/></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7.xml"/><Relationship Id="rId7" Type="http://schemas.openxmlformats.org/officeDocument/2006/relationships/image" Target="../media/image46.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image" Target="../media/image56.wmf"/><Relationship Id="rId4" Type="http://schemas.openxmlformats.org/officeDocument/2006/relationships/oleObject" Target="../embeddings/oleObject37.bin"/><Relationship Id="rId9" Type="http://schemas.openxmlformats.org/officeDocument/2006/relationships/image" Target="../media/image57.wmf"/></Relationships>
</file>

<file path=ppt/slides/_rels/slide2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oleObject" Target="../embeddings/oleObject42.bin"/><Relationship Id="rId3" Type="http://schemas.openxmlformats.org/officeDocument/2006/relationships/notesSlide" Target="../notesSlides/notesSlide8.xml"/><Relationship Id="rId7" Type="http://schemas.openxmlformats.org/officeDocument/2006/relationships/image" Target="../media/image64.png"/><Relationship Id="rId12" Type="http://schemas.openxmlformats.org/officeDocument/2006/relationships/image" Target="../media/image59.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63.png"/><Relationship Id="rId11" Type="http://schemas.openxmlformats.org/officeDocument/2006/relationships/oleObject" Target="../embeddings/oleObject41.bin"/><Relationship Id="rId5" Type="http://schemas.openxmlformats.org/officeDocument/2006/relationships/image" Target="../media/image62.png"/><Relationship Id="rId10" Type="http://schemas.openxmlformats.org/officeDocument/2006/relationships/image" Target="../media/image58.wmf"/><Relationship Id="rId4" Type="http://schemas.openxmlformats.org/officeDocument/2006/relationships/image" Target="../media/image61.png"/><Relationship Id="rId9" Type="http://schemas.openxmlformats.org/officeDocument/2006/relationships/oleObject" Target="../embeddings/oleObject40.bin"/><Relationship Id="rId14" Type="http://schemas.openxmlformats.org/officeDocument/2006/relationships/image" Target="../media/image60.wmf"/></Relationships>
</file>

<file path=ppt/slides/_rels/slide22.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6.jpeg"/><Relationship Id="rId4" Type="http://schemas.openxmlformats.org/officeDocument/2006/relationships/image" Target="../media/image4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72.wmf"/><Relationship Id="rId18" Type="http://schemas.openxmlformats.org/officeDocument/2006/relationships/oleObject" Target="../embeddings/oleObject50.bin"/><Relationship Id="rId3" Type="http://schemas.openxmlformats.org/officeDocument/2006/relationships/notesSlide" Target="../notesSlides/notesSlide12.xml"/><Relationship Id="rId21" Type="http://schemas.openxmlformats.org/officeDocument/2006/relationships/image" Target="../media/image76.wmf"/><Relationship Id="rId7" Type="http://schemas.openxmlformats.org/officeDocument/2006/relationships/image" Target="../media/image69.wmf"/><Relationship Id="rId12" Type="http://schemas.openxmlformats.org/officeDocument/2006/relationships/oleObject" Target="../embeddings/oleObject47.bin"/><Relationship Id="rId17" Type="http://schemas.openxmlformats.org/officeDocument/2006/relationships/image" Target="../media/image74.wmf"/><Relationship Id="rId2" Type="http://schemas.openxmlformats.org/officeDocument/2006/relationships/slideLayout" Target="../slideLayouts/slideLayout1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71.wmf"/><Relationship Id="rId5" Type="http://schemas.openxmlformats.org/officeDocument/2006/relationships/image" Target="../media/image68.wmf"/><Relationship Id="rId15" Type="http://schemas.openxmlformats.org/officeDocument/2006/relationships/image" Target="../media/image73.wmf"/><Relationship Id="rId10" Type="http://schemas.openxmlformats.org/officeDocument/2006/relationships/oleObject" Target="../embeddings/oleObject46.bin"/><Relationship Id="rId19" Type="http://schemas.openxmlformats.org/officeDocument/2006/relationships/image" Target="../media/image75.wmf"/><Relationship Id="rId4" Type="http://schemas.openxmlformats.org/officeDocument/2006/relationships/oleObject" Target="../embeddings/oleObject43.bin"/><Relationship Id="rId9" Type="http://schemas.openxmlformats.org/officeDocument/2006/relationships/image" Target="../media/image70.wmf"/><Relationship Id="rId14" Type="http://schemas.openxmlformats.org/officeDocument/2006/relationships/oleObject" Target="../embeddings/oleObject48.bin"/></Relationships>
</file>

<file path=ppt/slides/_rels/slide27.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4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8.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103.wmf"/><Relationship Id="rId3" Type="http://schemas.openxmlformats.org/officeDocument/2006/relationships/notesSlide" Target="../notesSlides/notesSlide33.xml"/><Relationship Id="rId7" Type="http://schemas.openxmlformats.org/officeDocument/2006/relationships/image" Target="../media/image100.wmf"/><Relationship Id="rId12"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53.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101.wmf"/><Relationship Id="rId14" Type="http://schemas.openxmlformats.org/officeDocument/2006/relationships/oleObject" Target="../embeddings/oleObject57.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3.jpeg"/></Relationships>
</file>

<file path=ppt/slides/_rels/slide60.xml.rels><?xml version="1.0" encoding="UTF-8" standalone="yes"?>
<Relationships xmlns="http://schemas.openxmlformats.org/package/2006/relationships"><Relationship Id="rId2" Type="http://schemas.openxmlformats.org/officeDocument/2006/relationships/image" Target="../media/image10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8.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9.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11.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image" Target="../media/image110.wmf"/><Relationship Id="rId4" Type="http://schemas.openxmlformats.org/officeDocument/2006/relationships/oleObject" Target="../embeddings/oleObject58.bin"/></Relationships>
</file>

<file path=ppt/slides/_rels/slide6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6.jpeg"/><Relationship Id="rId5" Type="http://schemas.openxmlformats.org/officeDocument/2006/relationships/image" Target="../media/image18.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9CFD484C-2539-4C2E-B8D2-17BC1DD6A789}"/>
              </a:ext>
            </a:extLst>
          </p:cNvPr>
          <p:cNvSpPr>
            <a:spLocks noGrp="1" noChangeArrowheads="1"/>
          </p:cNvSpPr>
          <p:nvPr>
            <p:ph type="ftr" sz="quarter" idx="10"/>
          </p:nvPr>
        </p:nvSpPr>
        <p:spPr>
          <a:xfrm>
            <a:off x="2124075" y="6273800"/>
            <a:ext cx="4679950" cy="58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en-US" altLang="zh-TW" sz="1000" b="1" i="0">
                <a:latin typeface="Comic Sans MS" panose="030F0702030302020204" pitchFamily="66" charset="0"/>
              </a:rPr>
              <a:t>Digital Camera and Computer Vision Laboratory</a:t>
            </a:r>
          </a:p>
          <a:p>
            <a:pPr>
              <a:spcBef>
                <a:spcPct val="0"/>
              </a:spcBef>
              <a:buClrTx/>
              <a:buSzTx/>
              <a:buFontTx/>
              <a:buNone/>
            </a:pPr>
            <a:r>
              <a:rPr kumimoji="0" lang="en-US" altLang="zh-TW" sz="1000">
                <a:latin typeface="Times New Roman" panose="02020603050405020304" pitchFamily="18" charset="0"/>
              </a:rPr>
              <a:t>Department of Computer Science and Information Engineering</a:t>
            </a:r>
          </a:p>
          <a:p>
            <a:pPr>
              <a:spcBef>
                <a:spcPct val="0"/>
              </a:spcBef>
              <a:buClrTx/>
              <a:buSzTx/>
              <a:buFontTx/>
              <a:buNone/>
            </a:pPr>
            <a:r>
              <a:rPr kumimoji="0" lang="en-US" altLang="zh-TW" sz="1000">
                <a:latin typeface="Times New Roman" panose="02020603050405020304" pitchFamily="18" charset="0"/>
              </a:rPr>
              <a:t>National Taiwan University, Taipei, Taiwan, R.O.C.</a:t>
            </a:r>
          </a:p>
        </p:txBody>
      </p:sp>
      <p:sp>
        <p:nvSpPr>
          <p:cNvPr id="18435" name="Rectangle 2">
            <a:extLst>
              <a:ext uri="{FF2B5EF4-FFF2-40B4-BE49-F238E27FC236}">
                <a16:creationId xmlns:a16="http://schemas.microsoft.com/office/drawing/2014/main" id="{E70BC743-8E36-46CA-886E-A9EB9FE499D6}"/>
              </a:ext>
            </a:extLst>
          </p:cNvPr>
          <p:cNvSpPr>
            <a:spLocks noGrp="1" noChangeArrowheads="1"/>
          </p:cNvSpPr>
          <p:nvPr>
            <p:ph type="ctrTitle"/>
          </p:nvPr>
        </p:nvSpPr>
        <p:spPr/>
        <p:txBody>
          <a:bodyPr/>
          <a:lstStyle/>
          <a:p>
            <a:pPr eaLnBrk="1" hangingPunct="1"/>
            <a:r>
              <a:rPr lang="en-US" altLang="zh-TW"/>
              <a:t>Computer and Robot Vision I</a:t>
            </a:r>
          </a:p>
        </p:txBody>
      </p:sp>
      <p:sp>
        <p:nvSpPr>
          <p:cNvPr id="18436" name="Rectangle 3">
            <a:extLst>
              <a:ext uri="{FF2B5EF4-FFF2-40B4-BE49-F238E27FC236}">
                <a16:creationId xmlns:a16="http://schemas.microsoft.com/office/drawing/2014/main" id="{8D35A956-758C-4414-8209-942511D71138}"/>
              </a:ext>
            </a:extLst>
          </p:cNvPr>
          <p:cNvSpPr>
            <a:spLocks noGrp="1" noChangeArrowheads="1"/>
          </p:cNvSpPr>
          <p:nvPr>
            <p:ph type="subTitle" idx="1"/>
          </p:nvPr>
        </p:nvSpPr>
        <p:spPr>
          <a:xfrm>
            <a:off x="1116013" y="3082925"/>
            <a:ext cx="6248400" cy="1785938"/>
          </a:xfrm>
        </p:spPr>
        <p:txBody>
          <a:bodyPr/>
          <a:lstStyle/>
          <a:p>
            <a:pPr eaLnBrk="1" hangingPunct="1"/>
            <a:r>
              <a:rPr lang="en-US" altLang="zh-TW" dirty="0"/>
              <a:t>Chapter 2</a:t>
            </a:r>
          </a:p>
          <a:p>
            <a:pPr eaLnBrk="1" hangingPunct="1"/>
            <a:r>
              <a:rPr lang="en-US" altLang="zh-TW" dirty="0"/>
              <a:t>Binary Machine Vision: </a:t>
            </a:r>
          </a:p>
          <a:p>
            <a:pPr eaLnBrk="1" hangingPunct="1"/>
            <a:r>
              <a:rPr lang="en-US" altLang="zh-TW" dirty="0"/>
              <a:t>Thresholding and Segmentation</a:t>
            </a:r>
          </a:p>
        </p:txBody>
      </p:sp>
      <p:sp>
        <p:nvSpPr>
          <p:cNvPr id="18437" name="Text Box 4">
            <a:extLst>
              <a:ext uri="{FF2B5EF4-FFF2-40B4-BE49-F238E27FC236}">
                <a16:creationId xmlns:a16="http://schemas.microsoft.com/office/drawing/2014/main" id="{BFA91B20-76B5-4753-ACD9-D89E5765916F}"/>
              </a:ext>
            </a:extLst>
          </p:cNvPr>
          <p:cNvSpPr txBox="1">
            <a:spLocks noChangeArrowheads="1"/>
          </p:cNvSpPr>
          <p:nvPr/>
        </p:nvSpPr>
        <p:spPr bwMode="auto">
          <a:xfrm>
            <a:off x="5292725" y="4868863"/>
            <a:ext cx="385127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ts val="600"/>
              </a:spcBef>
              <a:buClrTx/>
              <a:buSzTx/>
              <a:buFontTx/>
              <a:buNone/>
            </a:pPr>
            <a:r>
              <a:rPr lang="en-US" altLang="zh-TW" sz="1800" dirty="0"/>
              <a:t>Presented by: </a:t>
            </a:r>
            <a:r>
              <a:rPr kumimoji="0" lang="zh-TW" altLang="en-US" sz="1800" dirty="0"/>
              <a:t>傅楸善 </a:t>
            </a:r>
            <a:r>
              <a:rPr kumimoji="0" lang="en-US" altLang="zh-TW" sz="1800" dirty="0"/>
              <a:t>&amp; </a:t>
            </a:r>
            <a:r>
              <a:rPr kumimoji="0" lang="zh-TW" altLang="en-US" sz="1800" dirty="0"/>
              <a:t>曾柄元</a:t>
            </a:r>
            <a:r>
              <a:rPr lang="zh-TW" altLang="en-US" sz="1800" dirty="0"/>
              <a:t> </a:t>
            </a:r>
          </a:p>
          <a:p>
            <a:pPr algn="ctr" eaLnBrk="1" hangingPunct="1">
              <a:spcBef>
                <a:spcPts val="600"/>
              </a:spcBef>
              <a:buClrTx/>
              <a:buSzTx/>
              <a:buFontTx/>
              <a:buNone/>
            </a:pPr>
            <a:r>
              <a:rPr lang="en-US" altLang="zh-TW" sz="1800" dirty="0"/>
              <a:t>0975-962-708</a:t>
            </a:r>
          </a:p>
          <a:p>
            <a:pPr algn="ctr" eaLnBrk="1" hangingPunct="1">
              <a:spcBef>
                <a:spcPts val="600"/>
              </a:spcBef>
              <a:buClrTx/>
              <a:buSzTx/>
              <a:buFontTx/>
              <a:buNone/>
            </a:pPr>
            <a:r>
              <a:rPr kumimoji="0" lang="en-US" altLang="zh-TW" sz="1800" dirty="0">
                <a:solidFill>
                  <a:srgbClr val="00B0F0"/>
                </a:solidFill>
                <a:hlinkClick r:id="rId2"/>
              </a:rPr>
              <a:t>loo85213@gmail.com</a:t>
            </a:r>
            <a:endParaRPr kumimoji="0" lang="en-US" altLang="zh-TW" sz="1800" dirty="0">
              <a:solidFill>
                <a:srgbClr val="00B0F0"/>
              </a:solidFill>
            </a:endParaRPr>
          </a:p>
          <a:p>
            <a:pPr algn="ctr" eaLnBrk="1" hangingPunct="1">
              <a:spcBef>
                <a:spcPts val="600"/>
              </a:spcBef>
              <a:buClrTx/>
              <a:buSzTx/>
              <a:buFontTx/>
              <a:buNone/>
            </a:pPr>
            <a:r>
              <a:rPr kumimoji="0" lang="zh-TW" altLang="en-US" sz="1800" dirty="0"/>
              <a:t>指導教授：傅楸善 博士</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20B74767-F106-4DC7-8ABF-EC08864F4F7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7651" name="Rectangle 2">
            <a:extLst>
              <a:ext uri="{FF2B5EF4-FFF2-40B4-BE49-F238E27FC236}">
                <a16:creationId xmlns:a16="http://schemas.microsoft.com/office/drawing/2014/main" id="{EC882609-7886-49EF-8426-CDE5C3688DCA}"/>
              </a:ext>
            </a:extLst>
          </p:cNvPr>
          <p:cNvSpPr>
            <a:spLocks noGrp="1" noChangeArrowheads="1"/>
          </p:cNvSpPr>
          <p:nvPr>
            <p:ph type="title"/>
          </p:nvPr>
        </p:nvSpPr>
        <p:spPr/>
        <p:txBody>
          <a:bodyPr/>
          <a:lstStyle/>
          <a:p>
            <a:pPr eaLnBrk="1" hangingPunct="1"/>
            <a:r>
              <a:rPr lang="en-US" altLang="zh-TW"/>
              <a:t>2.2 Thresholding</a:t>
            </a:r>
          </a:p>
        </p:txBody>
      </p:sp>
      <p:pic>
        <p:nvPicPr>
          <p:cNvPr id="27652" name="Picture 4" descr="lena">
            <a:extLst>
              <a:ext uri="{FF2B5EF4-FFF2-40B4-BE49-F238E27FC236}">
                <a16:creationId xmlns:a16="http://schemas.microsoft.com/office/drawing/2014/main" id="{D2C34677-CFEC-4AD2-B2FF-3BFD8589F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36838"/>
            <a:ext cx="3779838"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lena(histogram)">
            <a:extLst>
              <a:ext uri="{FF2B5EF4-FFF2-40B4-BE49-F238E27FC236}">
                <a16:creationId xmlns:a16="http://schemas.microsoft.com/office/drawing/2014/main" id="{6914EAD6-7B85-490B-8F4B-454767A0E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36838"/>
            <a:ext cx="43561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AutoShape 6">
            <a:extLst>
              <a:ext uri="{FF2B5EF4-FFF2-40B4-BE49-F238E27FC236}">
                <a16:creationId xmlns:a16="http://schemas.microsoft.com/office/drawing/2014/main" id="{ADB6CC76-B748-4D52-9F3C-CD2CB6206B7B}"/>
              </a:ext>
            </a:extLst>
          </p:cNvPr>
          <p:cNvSpPr>
            <a:spLocks noChangeArrowheads="1"/>
          </p:cNvSpPr>
          <p:nvPr/>
        </p:nvSpPr>
        <p:spPr bwMode="auto">
          <a:xfrm>
            <a:off x="3492500" y="2060575"/>
            <a:ext cx="1584325" cy="433388"/>
          </a:xfrm>
          <a:prstGeom prst="curvedDownArrow">
            <a:avLst>
              <a:gd name="adj1" fmla="val 112514"/>
              <a:gd name="adj2" fmla="val 182784"/>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7655" name="Object 7">
            <a:extLst>
              <a:ext uri="{FF2B5EF4-FFF2-40B4-BE49-F238E27FC236}">
                <a16:creationId xmlns:a16="http://schemas.microsoft.com/office/drawing/2014/main" id="{FDF64207-A1A1-4128-A934-09B38D3DA33D}"/>
              </a:ext>
            </a:extLst>
          </p:cNvPr>
          <p:cNvGraphicFramePr>
            <a:graphicFrameLocks noChangeAspect="1"/>
          </p:cNvGraphicFramePr>
          <p:nvPr/>
        </p:nvGraphicFramePr>
        <p:xfrm>
          <a:off x="3779838" y="2492375"/>
          <a:ext cx="792162" cy="466725"/>
        </p:xfrm>
        <a:graphic>
          <a:graphicData uri="http://schemas.openxmlformats.org/presentationml/2006/ole">
            <mc:AlternateContent xmlns:mc="http://schemas.openxmlformats.org/markup-compatibility/2006">
              <mc:Choice xmlns:v="urn:schemas-microsoft-com:vml" Requires="v">
                <p:oleObj spid="_x0000_s27699" name="方程式" r:id="rId5" imgW="342751" imgH="203112" progId="Equation.3">
                  <p:embed/>
                </p:oleObj>
              </mc:Choice>
              <mc:Fallback>
                <p:oleObj name="方程式" r:id="rId5" imgW="342751"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79216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Text Box 8">
            <a:extLst>
              <a:ext uri="{FF2B5EF4-FFF2-40B4-BE49-F238E27FC236}">
                <a16:creationId xmlns:a16="http://schemas.microsoft.com/office/drawing/2014/main" id="{C7547681-E158-4451-ACAA-0CB02521BD8B}"/>
              </a:ext>
            </a:extLst>
          </p:cNvPr>
          <p:cNvSpPr txBox="1">
            <a:spLocks noChangeArrowheads="1"/>
          </p:cNvSpPr>
          <p:nvPr/>
        </p:nvSpPr>
        <p:spPr bwMode="auto">
          <a:xfrm>
            <a:off x="4356100" y="623728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27657" name="Text Box 9">
            <a:extLst>
              <a:ext uri="{FF2B5EF4-FFF2-40B4-BE49-F238E27FC236}">
                <a16:creationId xmlns:a16="http://schemas.microsoft.com/office/drawing/2014/main" id="{D1A58A61-8F68-41C1-B4CB-9E568FA597F1}"/>
              </a:ext>
            </a:extLst>
          </p:cNvPr>
          <p:cNvSpPr txBox="1">
            <a:spLocks noChangeArrowheads="1"/>
          </p:cNvSpPr>
          <p:nvPr/>
        </p:nvSpPr>
        <p:spPr bwMode="auto">
          <a:xfrm>
            <a:off x="8567738" y="630872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2">
            <a:extLst>
              <a:ext uri="{FF2B5EF4-FFF2-40B4-BE49-F238E27FC236}">
                <a16:creationId xmlns:a16="http://schemas.microsoft.com/office/drawing/2014/main" id="{E6E13367-AB4E-40FB-AAD9-CFFBB15A8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627" r="9361"/>
          <a:stretch>
            <a:fillRect/>
          </a:stretch>
        </p:blipFill>
        <p:spPr bwMode="auto">
          <a:xfrm>
            <a:off x="5648325" y="1916113"/>
            <a:ext cx="2954338"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頁尾版面配置區 3">
            <a:extLst>
              <a:ext uri="{FF2B5EF4-FFF2-40B4-BE49-F238E27FC236}">
                <a16:creationId xmlns:a16="http://schemas.microsoft.com/office/drawing/2014/main" id="{5D3194F6-FC0B-43C8-A952-C9947D75D58D}"/>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28676" name="Rectangle 2">
            <a:extLst>
              <a:ext uri="{FF2B5EF4-FFF2-40B4-BE49-F238E27FC236}">
                <a16:creationId xmlns:a16="http://schemas.microsoft.com/office/drawing/2014/main" id="{16CD7F4E-DB7E-4DC4-9392-4BC41125A17E}"/>
              </a:ext>
            </a:extLst>
          </p:cNvPr>
          <p:cNvSpPr>
            <a:spLocks noGrp="1" noChangeArrowheads="1"/>
          </p:cNvSpPr>
          <p:nvPr>
            <p:ph type="title"/>
          </p:nvPr>
        </p:nvSpPr>
        <p:spPr/>
        <p:txBody>
          <a:bodyPr/>
          <a:lstStyle/>
          <a:p>
            <a:pPr eaLnBrk="1" hangingPunct="1"/>
            <a:r>
              <a:rPr lang="en-US" altLang="zh-TW"/>
              <a:t>2.2 Thresholding</a:t>
            </a:r>
          </a:p>
        </p:txBody>
      </p:sp>
      <p:pic>
        <p:nvPicPr>
          <p:cNvPr id="28677" name="Picture 6" descr="2">
            <a:extLst>
              <a:ext uri="{FF2B5EF4-FFF2-40B4-BE49-F238E27FC236}">
                <a16:creationId xmlns:a16="http://schemas.microsoft.com/office/drawing/2014/main" id="{C1A3D539-1889-4A59-AFFE-DDCC34891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9454"/>
          <a:stretch>
            <a:fillRect/>
          </a:stretch>
        </p:blipFill>
        <p:spPr bwMode="auto">
          <a:xfrm>
            <a:off x="252413" y="2795588"/>
            <a:ext cx="4354512"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AutoShape 7">
            <a:extLst>
              <a:ext uri="{FF2B5EF4-FFF2-40B4-BE49-F238E27FC236}">
                <a16:creationId xmlns:a16="http://schemas.microsoft.com/office/drawing/2014/main" id="{19CAE13A-937F-4090-ABBB-BFC90BA7835F}"/>
              </a:ext>
            </a:extLst>
          </p:cNvPr>
          <p:cNvSpPr>
            <a:spLocks noChangeArrowheads="1"/>
          </p:cNvSpPr>
          <p:nvPr/>
        </p:nvSpPr>
        <p:spPr bwMode="auto">
          <a:xfrm>
            <a:off x="3763963" y="2420938"/>
            <a:ext cx="1687512" cy="328612"/>
          </a:xfrm>
          <a:prstGeom prst="curvedDownArrow">
            <a:avLst>
              <a:gd name="adj1" fmla="val 86230"/>
              <a:gd name="adj2" fmla="val 202439"/>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8679" name="Object 8">
            <a:extLst>
              <a:ext uri="{FF2B5EF4-FFF2-40B4-BE49-F238E27FC236}">
                <a16:creationId xmlns:a16="http://schemas.microsoft.com/office/drawing/2014/main" id="{890AFD4C-53FD-40C5-94C7-57AFE5A399AA}"/>
              </a:ext>
            </a:extLst>
          </p:cNvPr>
          <p:cNvGraphicFramePr>
            <a:graphicFrameLocks noChangeAspect="1"/>
          </p:cNvGraphicFramePr>
          <p:nvPr/>
        </p:nvGraphicFramePr>
        <p:xfrm>
          <a:off x="4067175" y="1844675"/>
          <a:ext cx="1081088" cy="641350"/>
        </p:xfrm>
        <a:graphic>
          <a:graphicData uri="http://schemas.openxmlformats.org/presentationml/2006/ole">
            <mc:AlternateContent xmlns:mc="http://schemas.openxmlformats.org/markup-compatibility/2006">
              <mc:Choice xmlns:v="urn:schemas-microsoft-com:vml" Requires="v">
                <p:oleObj spid="_x0000_s28726" name="方程式" r:id="rId6" imgW="342751" imgH="203112" progId="Equation.3">
                  <p:embed/>
                </p:oleObj>
              </mc:Choice>
              <mc:Fallback>
                <p:oleObj name="方程式" r:id="rId6" imgW="342751"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844675"/>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Text Box 9">
            <a:extLst>
              <a:ext uri="{FF2B5EF4-FFF2-40B4-BE49-F238E27FC236}">
                <a16:creationId xmlns:a16="http://schemas.microsoft.com/office/drawing/2014/main" id="{6D415754-43D8-4B0E-A788-D2E3D499937F}"/>
              </a:ext>
            </a:extLst>
          </p:cNvPr>
          <p:cNvSpPr txBox="1">
            <a:spLocks noChangeArrowheads="1"/>
          </p:cNvSpPr>
          <p:nvPr/>
        </p:nvSpPr>
        <p:spPr bwMode="auto">
          <a:xfrm>
            <a:off x="5562600" y="5894388"/>
            <a:ext cx="393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buClrTx/>
              <a:buSzTx/>
              <a:buFontTx/>
              <a:buNone/>
            </a:pPr>
            <a:r>
              <a:rPr lang="en-US" altLang="zh-TW" sz="1800"/>
              <a:t>0</a:t>
            </a:r>
          </a:p>
        </p:txBody>
      </p:sp>
      <p:sp>
        <p:nvSpPr>
          <p:cNvPr id="28681" name="Text Box 10">
            <a:extLst>
              <a:ext uri="{FF2B5EF4-FFF2-40B4-BE49-F238E27FC236}">
                <a16:creationId xmlns:a16="http://schemas.microsoft.com/office/drawing/2014/main" id="{F1CC9B7B-20AA-4C2C-8A49-6D135B9F05A3}"/>
              </a:ext>
            </a:extLst>
          </p:cNvPr>
          <p:cNvSpPr txBox="1">
            <a:spLocks noChangeArrowheads="1"/>
          </p:cNvSpPr>
          <p:nvPr/>
        </p:nvSpPr>
        <p:spPr bwMode="auto">
          <a:xfrm>
            <a:off x="8335963" y="5894388"/>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
        <p:nvSpPr>
          <p:cNvPr id="28682" name="矩形 1">
            <a:extLst>
              <a:ext uri="{FF2B5EF4-FFF2-40B4-BE49-F238E27FC236}">
                <a16:creationId xmlns:a16="http://schemas.microsoft.com/office/drawing/2014/main" id="{4E029C04-EFA5-4DB2-8647-24DF33621876}"/>
              </a:ext>
            </a:extLst>
          </p:cNvPr>
          <p:cNvSpPr>
            <a:spLocks noChangeArrowheads="1"/>
          </p:cNvSpPr>
          <p:nvPr/>
        </p:nvSpPr>
        <p:spPr bwMode="auto">
          <a:xfrm>
            <a:off x="55563" y="6396038"/>
            <a:ext cx="3706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b="1"/>
              <a:t>BNC: Bayonet Neill-Concelman</a:t>
            </a:r>
          </a:p>
        </p:txBody>
      </p:sp>
      <p:sp>
        <p:nvSpPr>
          <p:cNvPr id="28683" name="文字方塊 1">
            <a:extLst>
              <a:ext uri="{FF2B5EF4-FFF2-40B4-BE49-F238E27FC236}">
                <a16:creationId xmlns:a16="http://schemas.microsoft.com/office/drawing/2014/main" id="{3FD5D66C-FE04-4D7E-B5BB-3BAB8012E539}"/>
              </a:ext>
            </a:extLst>
          </p:cNvPr>
          <p:cNvSpPr txBox="1">
            <a:spLocks noChangeArrowheads="1"/>
          </p:cNvSpPr>
          <p:nvPr/>
        </p:nvSpPr>
        <p:spPr bwMode="auto">
          <a:xfrm>
            <a:off x="144463" y="5816600"/>
            <a:ext cx="4572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2.6 </a:t>
            </a:r>
            <a:r>
              <a:rPr lang="en-US" altLang="zh-TW" sz="1400"/>
              <a:t>BNC T-connector against a dark background.</a:t>
            </a:r>
            <a:endParaRPr lang="zh-TW" altLang="en-US" sz="1400"/>
          </a:p>
        </p:txBody>
      </p:sp>
      <p:sp>
        <p:nvSpPr>
          <p:cNvPr id="28684" name="文字方塊 11">
            <a:extLst>
              <a:ext uri="{FF2B5EF4-FFF2-40B4-BE49-F238E27FC236}">
                <a16:creationId xmlns:a16="http://schemas.microsoft.com/office/drawing/2014/main" id="{1BD55761-EAC7-44DF-A56B-C44C3845CA6E}"/>
              </a:ext>
            </a:extLst>
          </p:cNvPr>
          <p:cNvSpPr txBox="1">
            <a:spLocks noChangeArrowheads="1"/>
          </p:cNvSpPr>
          <p:nvPr/>
        </p:nvSpPr>
        <p:spPr bwMode="auto">
          <a:xfrm>
            <a:off x="5219700" y="6223000"/>
            <a:ext cx="381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2.7 </a:t>
            </a:r>
            <a:r>
              <a:rPr lang="en-US" altLang="zh-TW" sz="1400"/>
              <a:t>Histogram of the BNC T-connector image of Fig. 2.6. </a:t>
            </a:r>
            <a:endParaRPr lang="zh-TW"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A6BFB7B1-7344-4BC8-8CE1-366F87C5059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30723" name="Picture 4">
            <a:extLst>
              <a:ext uri="{FF2B5EF4-FFF2-40B4-BE49-F238E27FC236}">
                <a16:creationId xmlns:a16="http://schemas.microsoft.com/office/drawing/2014/main" id="{7DA82BCA-EDB2-4E25-A645-2E7B0FD5D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205038"/>
            <a:ext cx="19621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a:extLst>
              <a:ext uri="{FF2B5EF4-FFF2-40B4-BE49-F238E27FC236}">
                <a16:creationId xmlns:a16="http://schemas.microsoft.com/office/drawing/2014/main" id="{40F3D609-F4A4-4337-83F7-F3B4BF96D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213" y="2205038"/>
            <a:ext cx="20574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a:extLst>
              <a:ext uri="{FF2B5EF4-FFF2-40B4-BE49-F238E27FC236}">
                <a16:creationId xmlns:a16="http://schemas.microsoft.com/office/drawing/2014/main" id="{37686D89-9138-4E73-BF62-6E05E4FEF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0" y="4005263"/>
            <a:ext cx="19812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a:extLst>
              <a:ext uri="{FF2B5EF4-FFF2-40B4-BE49-F238E27FC236}">
                <a16:creationId xmlns:a16="http://schemas.microsoft.com/office/drawing/2014/main" id="{0EF98477-B54A-4239-AEFB-55714A47D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7213" y="4005263"/>
            <a:ext cx="20478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1">
            <a:extLst>
              <a:ext uri="{FF2B5EF4-FFF2-40B4-BE49-F238E27FC236}">
                <a16:creationId xmlns:a16="http://schemas.microsoft.com/office/drawing/2014/main" id="{EF722A84-A13C-4C86-806A-31AB7DE0B4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8" y="2205038"/>
            <a:ext cx="45005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21">
            <a:extLst>
              <a:ext uri="{FF2B5EF4-FFF2-40B4-BE49-F238E27FC236}">
                <a16:creationId xmlns:a16="http://schemas.microsoft.com/office/drawing/2014/main" id="{DA64575B-6871-4689-98EC-7E82BCA5AE85}"/>
              </a:ext>
            </a:extLst>
          </p:cNvPr>
          <p:cNvSpPr>
            <a:spLocks noGrp="1" noChangeArrowheads="1"/>
          </p:cNvSpPr>
          <p:nvPr>
            <p:ph type="title"/>
          </p:nvPr>
        </p:nvSpPr>
        <p:spPr>
          <a:noFill/>
        </p:spPr>
        <p:txBody>
          <a:bodyPr/>
          <a:lstStyle/>
          <a:p>
            <a:pPr eaLnBrk="1" hangingPunct="1"/>
            <a:r>
              <a:rPr lang="en-US" altLang="zh-TW"/>
              <a:t>2.2 Thresholding</a:t>
            </a:r>
          </a:p>
        </p:txBody>
      </p:sp>
      <p:sp>
        <p:nvSpPr>
          <p:cNvPr id="30729" name="文字方塊 9">
            <a:extLst>
              <a:ext uri="{FF2B5EF4-FFF2-40B4-BE49-F238E27FC236}">
                <a16:creationId xmlns:a16="http://schemas.microsoft.com/office/drawing/2014/main" id="{E81993E5-5D92-44DE-BD21-BD2358ACC28D}"/>
              </a:ext>
            </a:extLst>
          </p:cNvPr>
          <p:cNvSpPr txBox="1">
            <a:spLocks noChangeArrowheads="1"/>
          </p:cNvSpPr>
          <p:nvPr/>
        </p:nvSpPr>
        <p:spPr bwMode="auto">
          <a:xfrm>
            <a:off x="1331913" y="5732463"/>
            <a:ext cx="64801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2.8 </a:t>
            </a:r>
            <a:r>
              <a:rPr lang="en-US" altLang="zh-TW" sz="1600"/>
              <a:t>Image of the BNC T-connector thresholded at four levels: </a:t>
            </a:r>
            <a:br>
              <a:rPr lang="en-US" altLang="zh-TW" sz="1600"/>
            </a:br>
            <a:r>
              <a:rPr lang="en-US" altLang="zh-TW" sz="1600"/>
              <a:t>(a) 110, (b) 130, (c) 150, and (d) 170.</a:t>
            </a:r>
            <a:endParaRPr lang="zh-TW"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5">
            <a:extLst>
              <a:ext uri="{FF2B5EF4-FFF2-40B4-BE49-F238E27FC236}">
                <a16:creationId xmlns:a16="http://schemas.microsoft.com/office/drawing/2014/main" id="{9D534C2F-6E66-442D-BF94-BE013648327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1747" name="Rectangle 2">
            <a:extLst>
              <a:ext uri="{FF2B5EF4-FFF2-40B4-BE49-F238E27FC236}">
                <a16:creationId xmlns:a16="http://schemas.microsoft.com/office/drawing/2014/main" id="{0C4E6D36-C227-4354-9C7E-005AF2A5EE5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
        <p:nvSpPr>
          <p:cNvPr id="31748" name="Rectangle 11">
            <a:extLst>
              <a:ext uri="{FF2B5EF4-FFF2-40B4-BE49-F238E27FC236}">
                <a16:creationId xmlns:a16="http://schemas.microsoft.com/office/drawing/2014/main" id="{5549AF27-1E3A-46A2-ABB1-3620E9744617}"/>
              </a:ext>
            </a:extLst>
          </p:cNvPr>
          <p:cNvSpPr>
            <a:spLocks noGrp="1" noChangeArrowheads="1"/>
          </p:cNvSpPr>
          <p:nvPr>
            <p:ph type="body" sz="half" idx="1"/>
          </p:nvPr>
        </p:nvSpPr>
        <p:spPr>
          <a:xfrm>
            <a:off x="3348038" y="2251075"/>
            <a:ext cx="4752975" cy="1081088"/>
          </a:xfrm>
        </p:spPr>
        <p:txBody>
          <a:bodyPr/>
          <a:lstStyle/>
          <a:p>
            <a:pPr eaLnBrk="1" hangingPunct="1">
              <a:buFont typeface="Wingdings" panose="05000000000000000000" pitchFamily="2" charset="2"/>
              <a:buNone/>
            </a:pPr>
            <a:r>
              <a:rPr lang="en-US" altLang="zh-TW" sz="2800"/>
              <a:t>: histogram probabilities of       </a:t>
            </a:r>
          </a:p>
          <a:p>
            <a:pPr eaLnBrk="1" hangingPunct="1">
              <a:buFont typeface="Wingdings" panose="05000000000000000000" pitchFamily="2" charset="2"/>
              <a:buNone/>
            </a:pPr>
            <a:r>
              <a:rPr lang="en-US" altLang="zh-TW" sz="2800"/>
              <a:t>  gray values</a:t>
            </a:r>
          </a:p>
        </p:txBody>
      </p:sp>
      <p:graphicFrame>
        <p:nvGraphicFramePr>
          <p:cNvPr id="31749" name="Object 24">
            <a:extLst>
              <a:ext uri="{FF2B5EF4-FFF2-40B4-BE49-F238E27FC236}">
                <a16:creationId xmlns:a16="http://schemas.microsoft.com/office/drawing/2014/main" id="{F7334735-0241-4317-99EB-6EC674569556}"/>
              </a:ext>
            </a:extLst>
          </p:cNvPr>
          <p:cNvGraphicFramePr>
            <a:graphicFrameLocks noGrp="1" noChangeAspect="1"/>
          </p:cNvGraphicFramePr>
          <p:nvPr>
            <p:ph sz="quarter" idx="2"/>
          </p:nvPr>
        </p:nvGraphicFramePr>
        <p:xfrm>
          <a:off x="5580063" y="2801938"/>
          <a:ext cx="863600" cy="431800"/>
        </p:xfrm>
        <a:graphic>
          <a:graphicData uri="http://schemas.openxmlformats.org/presentationml/2006/ole">
            <mc:AlternateContent xmlns:mc="http://schemas.openxmlformats.org/markup-compatibility/2006">
              <mc:Choice xmlns:v="urn:schemas-microsoft-com:vml" Requires="v">
                <p:oleObj spid="_x0000_s31918" name="方程式" r:id="rId4" imgW="406048" imgH="203024" progId="Equation.3">
                  <p:embed/>
                </p:oleObj>
              </mc:Choice>
              <mc:Fallback>
                <p:oleObj name="方程式" r:id="rId4" imgW="406048" imgH="203024"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801938"/>
                        <a:ext cx="86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8">
            <a:extLst>
              <a:ext uri="{FF2B5EF4-FFF2-40B4-BE49-F238E27FC236}">
                <a16:creationId xmlns:a16="http://schemas.microsoft.com/office/drawing/2014/main" id="{A8A133E8-9E7F-4FB0-AB27-69ACB7B32470}"/>
              </a:ext>
            </a:extLst>
          </p:cNvPr>
          <p:cNvGraphicFramePr>
            <a:graphicFrameLocks noGrp="1" noChangeAspect="1"/>
          </p:cNvGraphicFramePr>
          <p:nvPr>
            <p:ph sz="half" idx="4294967295"/>
          </p:nvPr>
        </p:nvGraphicFramePr>
        <p:xfrm>
          <a:off x="971550" y="2251075"/>
          <a:ext cx="2447925" cy="622300"/>
        </p:xfrm>
        <a:graphic>
          <a:graphicData uri="http://schemas.openxmlformats.org/presentationml/2006/ole">
            <mc:AlternateContent xmlns:mc="http://schemas.openxmlformats.org/markup-compatibility/2006">
              <mc:Choice xmlns:v="urn:schemas-microsoft-com:vml" Requires="v">
                <p:oleObj spid="_x0000_s31919" name="方程式" r:id="rId6" imgW="799753" imgH="203112" progId="Equation.3">
                  <p:embed/>
                </p:oleObj>
              </mc:Choice>
              <mc:Fallback>
                <p:oleObj name="方程式" r:id="rId6" imgW="799753"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251075"/>
                        <a:ext cx="24479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26">
            <a:extLst>
              <a:ext uri="{FF2B5EF4-FFF2-40B4-BE49-F238E27FC236}">
                <a16:creationId xmlns:a16="http://schemas.microsoft.com/office/drawing/2014/main" id="{16A6654A-96D4-43D6-B629-219E6A2B3D93}"/>
              </a:ext>
            </a:extLst>
          </p:cNvPr>
          <p:cNvGraphicFramePr>
            <a:graphicFrameLocks noGrp="1" noChangeAspect="1"/>
          </p:cNvGraphicFramePr>
          <p:nvPr>
            <p:ph sz="quarter" idx="3"/>
          </p:nvPr>
        </p:nvGraphicFramePr>
        <p:xfrm>
          <a:off x="1670050" y="3619500"/>
          <a:ext cx="5729288" cy="1076325"/>
        </p:xfrm>
        <a:graphic>
          <a:graphicData uri="http://schemas.openxmlformats.org/presentationml/2006/ole">
            <mc:AlternateContent xmlns:mc="http://schemas.openxmlformats.org/markup-compatibility/2006">
              <mc:Choice xmlns:v="urn:schemas-microsoft-com:vml" Requires="v">
                <p:oleObj spid="_x0000_s31920" name="方程式" r:id="rId8" imgW="2095500" imgH="393700" progId="Equation.3">
                  <p:embed/>
                </p:oleObj>
              </mc:Choice>
              <mc:Fallback>
                <p:oleObj name="方程式" r:id="rId8" imgW="2095500" imgH="3937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050" y="3619500"/>
                        <a:ext cx="57292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Rectangle 28">
            <a:extLst>
              <a:ext uri="{FF2B5EF4-FFF2-40B4-BE49-F238E27FC236}">
                <a16:creationId xmlns:a16="http://schemas.microsoft.com/office/drawing/2014/main" id="{AE58AAFB-B831-433D-8D6C-24598B1532EF}"/>
              </a:ext>
            </a:extLst>
          </p:cNvPr>
          <p:cNvSpPr>
            <a:spLocks noChangeArrowheads="1"/>
          </p:cNvSpPr>
          <p:nvPr/>
        </p:nvSpPr>
        <p:spPr bwMode="auto">
          <a:xfrm>
            <a:off x="2555875" y="5059363"/>
            <a:ext cx="55451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800"/>
              <a:t>: the spatial domain of the image</a:t>
            </a:r>
          </a:p>
        </p:txBody>
      </p:sp>
      <p:graphicFrame>
        <p:nvGraphicFramePr>
          <p:cNvPr id="31753" name="Object 30">
            <a:extLst>
              <a:ext uri="{FF2B5EF4-FFF2-40B4-BE49-F238E27FC236}">
                <a16:creationId xmlns:a16="http://schemas.microsoft.com/office/drawing/2014/main" id="{003458F3-A750-47CD-8D6F-F8AE8512D5BD}"/>
              </a:ext>
            </a:extLst>
          </p:cNvPr>
          <p:cNvGraphicFramePr>
            <a:graphicFrameLocks noChangeAspect="1"/>
          </p:cNvGraphicFramePr>
          <p:nvPr/>
        </p:nvGraphicFramePr>
        <p:xfrm>
          <a:off x="1431925" y="5070475"/>
          <a:ext cx="1152525" cy="534988"/>
        </p:xfrm>
        <a:graphic>
          <a:graphicData uri="http://schemas.openxmlformats.org/presentationml/2006/ole">
            <mc:AlternateContent xmlns:mc="http://schemas.openxmlformats.org/markup-compatibility/2006">
              <mc:Choice xmlns:v="urn:schemas-microsoft-com:vml" Requires="v">
                <p:oleObj spid="_x0000_s31921" name="方程式" r:id="rId10" imgW="380670" imgH="177646" progId="Equation.3">
                  <p:embed/>
                </p:oleObj>
              </mc:Choice>
              <mc:Fallback>
                <p:oleObj name="方程式" r:id="rId10" imgW="380670" imgH="177646"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5070475"/>
                        <a:ext cx="11525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頁尾版面配置區 5">
            <a:extLst>
              <a:ext uri="{FF2B5EF4-FFF2-40B4-BE49-F238E27FC236}">
                <a16:creationId xmlns:a16="http://schemas.microsoft.com/office/drawing/2014/main" id="{25579B66-317C-497A-8B22-1F25BC2317E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3795" name="Rectangle 3">
            <a:extLst>
              <a:ext uri="{FF2B5EF4-FFF2-40B4-BE49-F238E27FC236}">
                <a16:creationId xmlns:a16="http://schemas.microsoft.com/office/drawing/2014/main" id="{EDFB01A5-B434-413D-8753-A3C691309604}"/>
              </a:ext>
            </a:extLst>
          </p:cNvPr>
          <p:cNvSpPr>
            <a:spLocks noGrp="1" noChangeArrowheads="1"/>
          </p:cNvSpPr>
          <p:nvPr>
            <p:ph type="body" sz="half" idx="1"/>
          </p:nvPr>
        </p:nvSpPr>
        <p:spPr>
          <a:xfrm>
            <a:off x="252413" y="2041525"/>
            <a:ext cx="8639175" cy="1100138"/>
          </a:xfrm>
        </p:spPr>
        <p:txBody>
          <a:bodyPr/>
          <a:lstStyle/>
          <a:p>
            <a:pPr eaLnBrk="1" hangingPunct="1">
              <a:buFont typeface="Wingdings" panose="05000000000000000000" pitchFamily="2" charset="2"/>
              <a:buNone/>
            </a:pPr>
            <a:r>
              <a:rPr lang="en-US" altLang="zh-TW" sz="2800"/>
              <a:t>Within-group variance      : weighted sum of group</a:t>
            </a:r>
          </a:p>
          <a:p>
            <a:pPr eaLnBrk="1" hangingPunct="1">
              <a:buFont typeface="Wingdings" panose="05000000000000000000" pitchFamily="2" charset="2"/>
              <a:buNone/>
            </a:pPr>
            <a:r>
              <a:rPr lang="en-US" altLang="zh-TW" sz="2800"/>
              <a:t>                                            variances</a:t>
            </a:r>
          </a:p>
        </p:txBody>
      </p:sp>
      <p:graphicFrame>
        <p:nvGraphicFramePr>
          <p:cNvPr id="33796" name="Object 6">
            <a:extLst>
              <a:ext uri="{FF2B5EF4-FFF2-40B4-BE49-F238E27FC236}">
                <a16:creationId xmlns:a16="http://schemas.microsoft.com/office/drawing/2014/main" id="{19FEECC8-5608-4E57-AACD-DB18D31E80A4}"/>
              </a:ext>
            </a:extLst>
          </p:cNvPr>
          <p:cNvGraphicFramePr>
            <a:graphicFrameLocks noGrp="1" noChangeAspect="1"/>
          </p:cNvGraphicFramePr>
          <p:nvPr>
            <p:ph sz="quarter" idx="3"/>
          </p:nvPr>
        </p:nvGraphicFramePr>
        <p:xfrm>
          <a:off x="3838575" y="2060575"/>
          <a:ext cx="546100" cy="576263"/>
        </p:xfrm>
        <a:graphic>
          <a:graphicData uri="http://schemas.openxmlformats.org/presentationml/2006/ole">
            <mc:AlternateContent xmlns:mc="http://schemas.openxmlformats.org/markup-compatibility/2006">
              <mc:Choice xmlns:v="urn:schemas-microsoft-com:vml" Requires="v">
                <p:oleObj spid="_x0000_s34218" name="方程式" r:id="rId3" imgW="228600" imgH="241300" progId="Equation.3">
                  <p:embed/>
                </p:oleObj>
              </mc:Choice>
              <mc:Fallback>
                <p:oleObj name="方程式" r:id="rId3" imgW="2286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575" y="2060575"/>
                        <a:ext cx="5461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8">
            <a:extLst>
              <a:ext uri="{FF2B5EF4-FFF2-40B4-BE49-F238E27FC236}">
                <a16:creationId xmlns:a16="http://schemas.microsoft.com/office/drawing/2014/main" id="{B719802A-C025-44D5-811F-DF999EE581F5}"/>
              </a:ext>
            </a:extLst>
          </p:cNvPr>
          <p:cNvGraphicFramePr>
            <a:graphicFrameLocks noChangeAspect="1"/>
          </p:cNvGraphicFramePr>
          <p:nvPr/>
        </p:nvGraphicFramePr>
        <p:xfrm>
          <a:off x="2089150" y="3159125"/>
          <a:ext cx="5035550" cy="690563"/>
        </p:xfrm>
        <a:graphic>
          <a:graphicData uri="http://schemas.openxmlformats.org/presentationml/2006/ole">
            <mc:AlternateContent xmlns:mc="http://schemas.openxmlformats.org/markup-compatibility/2006">
              <mc:Choice xmlns:v="urn:schemas-microsoft-com:vml" Requires="v">
                <p:oleObj spid="_x0000_s34219" name="方程式" r:id="rId5" imgW="1765300" imgH="241300" progId="Equation.3">
                  <p:embed/>
                </p:oleObj>
              </mc:Choice>
              <mc:Fallback>
                <p:oleObj name="方程式" r:id="rId5" imgW="1765300"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150" y="3159125"/>
                        <a:ext cx="50355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Rectangle 10">
            <a:extLst>
              <a:ext uri="{FF2B5EF4-FFF2-40B4-BE49-F238E27FC236}">
                <a16:creationId xmlns:a16="http://schemas.microsoft.com/office/drawing/2014/main" id="{46AC3695-CDD4-4164-B59A-EFB30BBFA1CB}"/>
              </a:ext>
            </a:extLst>
          </p:cNvPr>
          <p:cNvSpPr>
            <a:spLocks noChangeArrowheads="1"/>
          </p:cNvSpPr>
          <p:nvPr/>
        </p:nvSpPr>
        <p:spPr bwMode="auto">
          <a:xfrm>
            <a:off x="1908175" y="4078288"/>
            <a:ext cx="57610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variance for the group with values</a:t>
            </a:r>
          </a:p>
          <a:p>
            <a:pPr eaLnBrk="1" hangingPunct="1">
              <a:buFont typeface="Wingdings" panose="05000000000000000000" pitchFamily="2" charset="2"/>
              <a:buNone/>
            </a:pPr>
            <a:r>
              <a:rPr lang="en-US" altLang="zh-TW" sz="2600" dirty="0"/>
              <a:t>: variance for the group with values</a:t>
            </a:r>
          </a:p>
        </p:txBody>
      </p:sp>
      <p:graphicFrame>
        <p:nvGraphicFramePr>
          <p:cNvPr id="33799" name="Object 11">
            <a:extLst>
              <a:ext uri="{FF2B5EF4-FFF2-40B4-BE49-F238E27FC236}">
                <a16:creationId xmlns:a16="http://schemas.microsoft.com/office/drawing/2014/main" id="{6F8905EF-31E0-41D4-98DC-D09F63C1ECA0}"/>
              </a:ext>
            </a:extLst>
          </p:cNvPr>
          <p:cNvGraphicFramePr>
            <a:graphicFrameLocks noGrp="1" noChangeAspect="1"/>
          </p:cNvGraphicFramePr>
          <p:nvPr>
            <p:ph sz="quarter" idx="2"/>
          </p:nvPr>
        </p:nvGraphicFramePr>
        <p:xfrm>
          <a:off x="1331913" y="5589588"/>
          <a:ext cx="576262" cy="357187"/>
        </p:xfrm>
        <a:graphic>
          <a:graphicData uri="http://schemas.openxmlformats.org/presentationml/2006/ole">
            <mc:AlternateContent xmlns:mc="http://schemas.openxmlformats.org/markup-compatibility/2006">
              <mc:Choice xmlns:v="urn:schemas-microsoft-com:vml" Requires="v">
                <p:oleObj spid="_x0000_s34220" name="方程式" r:id="rId7" imgW="368300" imgH="228600" progId="Equation.3">
                  <p:embed/>
                </p:oleObj>
              </mc:Choice>
              <mc:Fallback>
                <p:oleObj name="方程式" r:id="rId7" imgW="3683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589588"/>
                        <a:ext cx="5762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13">
            <a:extLst>
              <a:ext uri="{FF2B5EF4-FFF2-40B4-BE49-F238E27FC236}">
                <a16:creationId xmlns:a16="http://schemas.microsoft.com/office/drawing/2014/main" id="{F7779627-3699-4775-A2B5-DF2950DF8F06}"/>
              </a:ext>
            </a:extLst>
          </p:cNvPr>
          <p:cNvGraphicFramePr>
            <a:graphicFrameLocks noChangeAspect="1"/>
          </p:cNvGraphicFramePr>
          <p:nvPr/>
        </p:nvGraphicFramePr>
        <p:xfrm>
          <a:off x="1331913" y="5086350"/>
          <a:ext cx="576262" cy="357188"/>
        </p:xfrm>
        <a:graphic>
          <a:graphicData uri="http://schemas.openxmlformats.org/presentationml/2006/ole">
            <mc:AlternateContent xmlns:mc="http://schemas.openxmlformats.org/markup-compatibility/2006">
              <mc:Choice xmlns:v="urn:schemas-microsoft-com:vml" Requires="v">
                <p:oleObj spid="_x0000_s34221" name="方程式" r:id="rId9" imgW="368300" imgH="228600" progId="Equation.3">
                  <p:embed/>
                </p:oleObj>
              </mc:Choice>
              <mc:Fallback>
                <p:oleObj name="方程式" r:id="rId9" imgW="3683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086350"/>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14">
            <a:extLst>
              <a:ext uri="{FF2B5EF4-FFF2-40B4-BE49-F238E27FC236}">
                <a16:creationId xmlns:a16="http://schemas.microsoft.com/office/drawing/2014/main" id="{4806AB11-A2AC-4CA2-B526-2C240AAD2C43}"/>
              </a:ext>
            </a:extLst>
          </p:cNvPr>
          <p:cNvGraphicFramePr>
            <a:graphicFrameLocks noChangeAspect="1"/>
          </p:cNvGraphicFramePr>
          <p:nvPr/>
        </p:nvGraphicFramePr>
        <p:xfrm>
          <a:off x="1331913" y="4005263"/>
          <a:ext cx="647700" cy="585787"/>
        </p:xfrm>
        <a:graphic>
          <a:graphicData uri="http://schemas.openxmlformats.org/presentationml/2006/ole">
            <mc:AlternateContent xmlns:mc="http://schemas.openxmlformats.org/markup-compatibility/2006">
              <mc:Choice xmlns:v="urn:schemas-microsoft-com:vml" Requires="v">
                <p:oleObj spid="_x0000_s34222" name="方程式" r:id="rId11" imgW="266469" imgH="241091" progId="Equation.3">
                  <p:embed/>
                </p:oleObj>
              </mc:Choice>
              <mc:Fallback>
                <p:oleObj name="方程式" r:id="rId11" imgW="266469" imgH="241091"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005263"/>
                        <a:ext cx="6477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5">
            <a:extLst>
              <a:ext uri="{FF2B5EF4-FFF2-40B4-BE49-F238E27FC236}">
                <a16:creationId xmlns:a16="http://schemas.microsoft.com/office/drawing/2014/main" id="{E538495B-40DE-4D33-B46A-D6254FB67107}"/>
              </a:ext>
            </a:extLst>
          </p:cNvPr>
          <p:cNvGraphicFramePr>
            <a:graphicFrameLocks noChangeAspect="1"/>
          </p:cNvGraphicFramePr>
          <p:nvPr/>
        </p:nvGraphicFramePr>
        <p:xfrm>
          <a:off x="1331913" y="4510088"/>
          <a:ext cx="647700" cy="558800"/>
        </p:xfrm>
        <a:graphic>
          <a:graphicData uri="http://schemas.openxmlformats.org/presentationml/2006/ole">
            <mc:AlternateContent xmlns:mc="http://schemas.openxmlformats.org/markup-compatibility/2006">
              <mc:Choice xmlns:v="urn:schemas-microsoft-com:vml" Requires="v">
                <p:oleObj spid="_x0000_s34223" name="方程式" r:id="rId13" imgW="279279" imgH="241195" progId="Equation.3">
                  <p:embed/>
                </p:oleObj>
              </mc:Choice>
              <mc:Fallback>
                <p:oleObj name="方程式" r:id="rId13" imgW="279279" imgH="241195"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4510088"/>
                        <a:ext cx="6477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3" name="Object 16">
            <a:extLst>
              <a:ext uri="{FF2B5EF4-FFF2-40B4-BE49-F238E27FC236}">
                <a16:creationId xmlns:a16="http://schemas.microsoft.com/office/drawing/2014/main" id="{2482501E-36C0-4FEA-A6E0-037A3CF13283}"/>
              </a:ext>
            </a:extLst>
          </p:cNvPr>
          <p:cNvGraphicFramePr>
            <a:graphicFrameLocks noChangeAspect="1"/>
          </p:cNvGraphicFramePr>
          <p:nvPr/>
        </p:nvGraphicFramePr>
        <p:xfrm>
          <a:off x="7237413" y="5086350"/>
          <a:ext cx="503237" cy="384175"/>
        </p:xfrm>
        <a:graphic>
          <a:graphicData uri="http://schemas.openxmlformats.org/presentationml/2006/ole">
            <mc:AlternateContent xmlns:mc="http://schemas.openxmlformats.org/markup-compatibility/2006">
              <mc:Choice xmlns:v="urn:schemas-microsoft-com:vml" Requires="v">
                <p:oleObj spid="_x0000_s34224" name="方程式" r:id="rId15" imgW="215619" imgH="164885" progId="Equation.3">
                  <p:embed/>
                </p:oleObj>
              </mc:Choice>
              <mc:Fallback>
                <p:oleObj name="方程式" r:id="rId15" imgW="215619" imgH="164885"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7413" y="5086350"/>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17">
            <a:extLst>
              <a:ext uri="{FF2B5EF4-FFF2-40B4-BE49-F238E27FC236}">
                <a16:creationId xmlns:a16="http://schemas.microsoft.com/office/drawing/2014/main" id="{21E49D39-F470-4BBD-9095-FDA51D335B94}"/>
              </a:ext>
            </a:extLst>
          </p:cNvPr>
          <p:cNvGraphicFramePr>
            <a:graphicFrameLocks noChangeAspect="1"/>
          </p:cNvGraphicFramePr>
          <p:nvPr/>
        </p:nvGraphicFramePr>
        <p:xfrm>
          <a:off x="7453313" y="4149725"/>
          <a:ext cx="503237" cy="385763"/>
        </p:xfrm>
        <a:graphic>
          <a:graphicData uri="http://schemas.openxmlformats.org/presentationml/2006/ole">
            <mc:AlternateContent xmlns:mc="http://schemas.openxmlformats.org/markup-compatibility/2006">
              <mc:Choice xmlns:v="urn:schemas-microsoft-com:vml" Requires="v">
                <p:oleObj spid="_x0000_s34225" name="方程式" r:id="rId17" imgW="215619" imgH="164885" progId="Equation.3">
                  <p:embed/>
                </p:oleObj>
              </mc:Choice>
              <mc:Fallback>
                <p:oleObj name="方程式" r:id="rId17" imgW="215619" imgH="164885"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53313" y="4149725"/>
                        <a:ext cx="503237"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5" name="Object 18">
            <a:extLst>
              <a:ext uri="{FF2B5EF4-FFF2-40B4-BE49-F238E27FC236}">
                <a16:creationId xmlns:a16="http://schemas.microsoft.com/office/drawing/2014/main" id="{85289732-FCF4-49CB-8BB7-3D0D3147B109}"/>
              </a:ext>
            </a:extLst>
          </p:cNvPr>
          <p:cNvGraphicFramePr>
            <a:graphicFrameLocks noChangeAspect="1"/>
          </p:cNvGraphicFramePr>
          <p:nvPr/>
        </p:nvGraphicFramePr>
        <p:xfrm>
          <a:off x="7453313" y="4652963"/>
          <a:ext cx="503237" cy="355600"/>
        </p:xfrm>
        <a:graphic>
          <a:graphicData uri="http://schemas.openxmlformats.org/presentationml/2006/ole">
            <mc:AlternateContent xmlns:mc="http://schemas.openxmlformats.org/markup-compatibility/2006">
              <mc:Choice xmlns:v="urn:schemas-microsoft-com:vml" Requires="v">
                <p:oleObj spid="_x0000_s34226" name="方程式" r:id="rId18" imgW="215713" imgH="152268" progId="Equation.3">
                  <p:embed/>
                </p:oleObj>
              </mc:Choice>
              <mc:Fallback>
                <p:oleObj name="方程式" r:id="rId18" imgW="215713" imgH="152268"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53313" y="4652963"/>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6" name="Object 19">
            <a:extLst>
              <a:ext uri="{FF2B5EF4-FFF2-40B4-BE49-F238E27FC236}">
                <a16:creationId xmlns:a16="http://schemas.microsoft.com/office/drawing/2014/main" id="{9244CAC5-2F17-4906-98E2-D97C8DB1B07A}"/>
              </a:ext>
            </a:extLst>
          </p:cNvPr>
          <p:cNvGraphicFramePr>
            <a:graphicFrameLocks noChangeAspect="1"/>
          </p:cNvGraphicFramePr>
          <p:nvPr/>
        </p:nvGraphicFramePr>
        <p:xfrm>
          <a:off x="7237413" y="5589588"/>
          <a:ext cx="503237" cy="355600"/>
        </p:xfrm>
        <a:graphic>
          <a:graphicData uri="http://schemas.openxmlformats.org/presentationml/2006/ole">
            <mc:AlternateContent xmlns:mc="http://schemas.openxmlformats.org/markup-compatibility/2006">
              <mc:Choice xmlns:v="urn:schemas-microsoft-com:vml" Requires="v">
                <p:oleObj spid="_x0000_s34227" name="方程式" r:id="rId20" imgW="215713" imgH="152268" progId="Equation.3">
                  <p:embed/>
                </p:oleObj>
              </mc:Choice>
              <mc:Fallback>
                <p:oleObj name="方程式" r:id="rId20" imgW="215713" imgH="152268"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7413" y="5589588"/>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7" name="Rectangle 2">
            <a:extLst>
              <a:ext uri="{FF2B5EF4-FFF2-40B4-BE49-F238E27FC236}">
                <a16:creationId xmlns:a16="http://schemas.microsoft.com/office/drawing/2014/main" id="{4B9842FC-5F91-46DE-AD19-D53E56A82F3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頁尾版面配置區 6">
            <a:extLst>
              <a:ext uri="{FF2B5EF4-FFF2-40B4-BE49-F238E27FC236}">
                <a16:creationId xmlns:a16="http://schemas.microsoft.com/office/drawing/2014/main" id="{EFD857CD-CF92-4DB6-8FBC-7AE54E764004}"/>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graphicFrame>
        <p:nvGraphicFramePr>
          <p:cNvPr id="34819" name="Object 8">
            <a:extLst>
              <a:ext uri="{FF2B5EF4-FFF2-40B4-BE49-F238E27FC236}">
                <a16:creationId xmlns:a16="http://schemas.microsoft.com/office/drawing/2014/main" id="{1944E479-E571-42B4-9DD6-1927AE3CABF5}"/>
              </a:ext>
            </a:extLst>
          </p:cNvPr>
          <p:cNvGraphicFramePr>
            <a:graphicFrameLocks noGrp="1" noChangeAspect="1"/>
          </p:cNvGraphicFramePr>
          <p:nvPr>
            <p:ph sz="quarter" idx="1"/>
          </p:nvPr>
        </p:nvGraphicFramePr>
        <p:xfrm>
          <a:off x="395288" y="2060575"/>
          <a:ext cx="2109787" cy="996950"/>
        </p:xfrm>
        <a:graphic>
          <a:graphicData uri="http://schemas.openxmlformats.org/presentationml/2006/ole">
            <mc:AlternateContent xmlns:mc="http://schemas.openxmlformats.org/markup-compatibility/2006">
              <mc:Choice xmlns:v="urn:schemas-microsoft-com:vml" Requires="v">
                <p:oleObj spid="_x0000_s35157" name="方程式" r:id="rId3" imgW="914400" imgH="431800" progId="Equation.3">
                  <p:embed/>
                </p:oleObj>
              </mc:Choice>
              <mc:Fallback>
                <p:oleObj name="方程式" r:id="rId3" imgW="9144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060575"/>
                        <a:ext cx="210978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17">
            <a:extLst>
              <a:ext uri="{FF2B5EF4-FFF2-40B4-BE49-F238E27FC236}">
                <a16:creationId xmlns:a16="http://schemas.microsoft.com/office/drawing/2014/main" id="{88A93B46-24AA-4820-B1FC-26FE9F10FFAB}"/>
              </a:ext>
            </a:extLst>
          </p:cNvPr>
          <p:cNvGraphicFramePr>
            <a:graphicFrameLocks noGrp="1" noChangeAspect="1"/>
          </p:cNvGraphicFramePr>
          <p:nvPr>
            <p:ph sz="quarter" idx="2"/>
          </p:nvPr>
        </p:nvGraphicFramePr>
        <p:xfrm>
          <a:off x="395288" y="3141663"/>
          <a:ext cx="2952750" cy="955675"/>
        </p:xfrm>
        <a:graphic>
          <a:graphicData uri="http://schemas.openxmlformats.org/presentationml/2006/ole">
            <mc:AlternateContent xmlns:mc="http://schemas.openxmlformats.org/markup-compatibility/2006">
              <mc:Choice xmlns:v="urn:schemas-microsoft-com:vml" Requires="v">
                <p:oleObj spid="_x0000_s35158" name="方程式" r:id="rId5" imgW="1333500" imgH="431800" progId="Equation.3">
                  <p:embed/>
                </p:oleObj>
              </mc:Choice>
              <mc:Fallback>
                <p:oleObj name="方程式" r:id="rId5" imgW="1333500" imgH="4318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141663"/>
                        <a:ext cx="295275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13">
            <a:extLst>
              <a:ext uri="{FF2B5EF4-FFF2-40B4-BE49-F238E27FC236}">
                <a16:creationId xmlns:a16="http://schemas.microsoft.com/office/drawing/2014/main" id="{86FFDB17-A6AD-4A2D-8A31-0468508A41CA}"/>
              </a:ext>
            </a:extLst>
          </p:cNvPr>
          <p:cNvGraphicFramePr>
            <a:graphicFrameLocks noGrp="1" noChangeAspect="1"/>
          </p:cNvGraphicFramePr>
          <p:nvPr>
            <p:ph sz="quarter" idx="3"/>
          </p:nvPr>
        </p:nvGraphicFramePr>
        <p:xfrm>
          <a:off x="4859338" y="2060575"/>
          <a:ext cx="2087562" cy="946150"/>
        </p:xfrm>
        <a:graphic>
          <a:graphicData uri="http://schemas.openxmlformats.org/presentationml/2006/ole">
            <mc:AlternateContent xmlns:mc="http://schemas.openxmlformats.org/markup-compatibility/2006">
              <mc:Choice xmlns:v="urn:schemas-microsoft-com:vml" Requires="v">
                <p:oleObj spid="_x0000_s35159" name="方程式" r:id="rId7" imgW="952087" imgH="431613" progId="Equation.3">
                  <p:embed/>
                </p:oleObj>
              </mc:Choice>
              <mc:Fallback>
                <p:oleObj name="方程式" r:id="rId7" imgW="952087" imgH="431613"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2060575"/>
                        <a:ext cx="20875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20">
            <a:extLst>
              <a:ext uri="{FF2B5EF4-FFF2-40B4-BE49-F238E27FC236}">
                <a16:creationId xmlns:a16="http://schemas.microsoft.com/office/drawing/2014/main" id="{6A58140D-4C6B-4EFD-96BB-4DE8C76324B4}"/>
              </a:ext>
            </a:extLst>
          </p:cNvPr>
          <p:cNvGraphicFramePr>
            <a:graphicFrameLocks noGrp="1" noChangeAspect="1"/>
          </p:cNvGraphicFramePr>
          <p:nvPr>
            <p:ph sz="quarter" idx="4"/>
          </p:nvPr>
        </p:nvGraphicFramePr>
        <p:xfrm>
          <a:off x="4859338" y="3141663"/>
          <a:ext cx="2879725" cy="920750"/>
        </p:xfrm>
        <a:graphic>
          <a:graphicData uri="http://schemas.openxmlformats.org/presentationml/2006/ole">
            <mc:AlternateContent xmlns:mc="http://schemas.openxmlformats.org/markup-compatibility/2006">
              <mc:Choice xmlns:v="urn:schemas-microsoft-com:vml" Requires="v">
                <p:oleObj spid="_x0000_s35160" name="方程式" r:id="rId9" imgW="1384300" imgH="431800" progId="Equation.3">
                  <p:embed/>
                </p:oleObj>
              </mc:Choice>
              <mc:Fallback>
                <p:oleObj name="方程式" r:id="rId9" imgW="1384300" imgH="4318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3141663"/>
                        <a:ext cx="28797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23">
            <a:extLst>
              <a:ext uri="{FF2B5EF4-FFF2-40B4-BE49-F238E27FC236}">
                <a16:creationId xmlns:a16="http://schemas.microsoft.com/office/drawing/2014/main" id="{A094E41E-AD81-48E8-9E58-F23B1D2CEB21}"/>
              </a:ext>
            </a:extLst>
          </p:cNvPr>
          <p:cNvGraphicFramePr>
            <a:graphicFrameLocks noChangeAspect="1"/>
          </p:cNvGraphicFramePr>
          <p:nvPr/>
        </p:nvGraphicFramePr>
        <p:xfrm>
          <a:off x="395288" y="4221163"/>
          <a:ext cx="4032250" cy="890587"/>
        </p:xfrm>
        <a:graphic>
          <a:graphicData uri="http://schemas.openxmlformats.org/presentationml/2006/ole">
            <mc:AlternateContent xmlns:mc="http://schemas.openxmlformats.org/markup-compatibility/2006">
              <mc:Choice xmlns:v="urn:schemas-microsoft-com:vml" Requires="v">
                <p:oleObj spid="_x0000_s35161" name="方程式" r:id="rId11" imgW="1955800" imgH="431800" progId="Equation.3">
                  <p:embed/>
                </p:oleObj>
              </mc:Choice>
              <mc:Fallback>
                <p:oleObj name="方程式" r:id="rId11" imgW="1955800" imgH="4318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4221163"/>
                        <a:ext cx="403225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24">
            <a:extLst>
              <a:ext uri="{FF2B5EF4-FFF2-40B4-BE49-F238E27FC236}">
                <a16:creationId xmlns:a16="http://schemas.microsoft.com/office/drawing/2014/main" id="{6F8FFC4D-F8C0-4FF4-B6CF-16AD4D90C26F}"/>
              </a:ext>
            </a:extLst>
          </p:cNvPr>
          <p:cNvGraphicFramePr>
            <a:graphicFrameLocks noChangeAspect="1"/>
          </p:cNvGraphicFramePr>
          <p:nvPr/>
        </p:nvGraphicFramePr>
        <p:xfrm>
          <a:off x="4859338" y="4221163"/>
          <a:ext cx="4032250" cy="881062"/>
        </p:xfrm>
        <a:graphic>
          <a:graphicData uri="http://schemas.openxmlformats.org/presentationml/2006/ole">
            <mc:AlternateContent xmlns:mc="http://schemas.openxmlformats.org/markup-compatibility/2006">
              <mc:Choice xmlns:v="urn:schemas-microsoft-com:vml" Requires="v">
                <p:oleObj spid="_x0000_s35162" name="方程式" r:id="rId13" imgW="2006600" imgH="431800" progId="Equation.3">
                  <p:embed/>
                </p:oleObj>
              </mc:Choice>
              <mc:Fallback>
                <p:oleObj name="方程式" r:id="rId13" imgW="2006600" imgH="4318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4221163"/>
                        <a:ext cx="403225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26">
            <a:extLst>
              <a:ext uri="{FF2B5EF4-FFF2-40B4-BE49-F238E27FC236}">
                <a16:creationId xmlns:a16="http://schemas.microsoft.com/office/drawing/2014/main" id="{C1A025CC-0C8A-49CC-B74A-1DC0F1F07BE9}"/>
              </a:ext>
            </a:extLst>
          </p:cNvPr>
          <p:cNvSpPr txBox="1">
            <a:spLocks noChangeArrowheads="1"/>
          </p:cNvSpPr>
          <p:nvPr/>
        </p:nvSpPr>
        <p:spPr bwMode="auto">
          <a:xfrm>
            <a:off x="1835150" y="5624513"/>
            <a:ext cx="424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4826" name="Object 27">
            <a:extLst>
              <a:ext uri="{FF2B5EF4-FFF2-40B4-BE49-F238E27FC236}">
                <a16:creationId xmlns:a16="http://schemas.microsoft.com/office/drawing/2014/main" id="{E0DA7476-61C7-4882-8907-5F0D5C3B4EE6}"/>
              </a:ext>
            </a:extLst>
          </p:cNvPr>
          <p:cNvGraphicFramePr>
            <a:graphicFrameLocks noChangeAspect="1"/>
          </p:cNvGraphicFramePr>
          <p:nvPr/>
        </p:nvGraphicFramePr>
        <p:xfrm>
          <a:off x="2700338" y="5480050"/>
          <a:ext cx="547687" cy="939800"/>
        </p:xfrm>
        <a:graphic>
          <a:graphicData uri="http://schemas.openxmlformats.org/presentationml/2006/ole">
            <mc:AlternateContent xmlns:mc="http://schemas.openxmlformats.org/markup-compatibility/2006">
              <mc:Choice xmlns:v="urn:schemas-microsoft-com:vml" Requires="v">
                <p:oleObj spid="_x0000_s35163" name="方程式" r:id="rId15" imgW="88746" imgH="152136" progId="Equation.3">
                  <p:embed/>
                </p:oleObj>
              </mc:Choice>
              <mc:Fallback>
                <p:oleObj name="方程式" r:id="rId15" imgW="88746" imgH="152136"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5480050"/>
                        <a:ext cx="5476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28">
            <a:extLst>
              <a:ext uri="{FF2B5EF4-FFF2-40B4-BE49-F238E27FC236}">
                <a16:creationId xmlns:a16="http://schemas.microsoft.com/office/drawing/2014/main" id="{104DCF6C-2DBE-428E-A08B-DD36BCA2C76C}"/>
              </a:ext>
            </a:extLst>
          </p:cNvPr>
          <p:cNvGraphicFramePr>
            <a:graphicFrameLocks noChangeAspect="1"/>
          </p:cNvGraphicFramePr>
          <p:nvPr/>
        </p:nvGraphicFramePr>
        <p:xfrm>
          <a:off x="6084888" y="5516563"/>
          <a:ext cx="1223962" cy="776287"/>
        </p:xfrm>
        <a:graphic>
          <a:graphicData uri="http://schemas.openxmlformats.org/presentationml/2006/ole">
            <mc:AlternateContent xmlns:mc="http://schemas.openxmlformats.org/markup-compatibility/2006">
              <mc:Choice xmlns:v="urn:schemas-microsoft-com:vml" Requires="v">
                <p:oleObj spid="_x0000_s35164" name="方程式" r:id="rId17" imgW="380835" imgH="241195" progId="Equation.3">
                  <p:embed/>
                </p:oleObj>
              </mc:Choice>
              <mc:Fallback>
                <p:oleObj name="方程式" r:id="rId17" imgW="380835" imgH="241195"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4888" y="5516563"/>
                        <a:ext cx="122396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Rectangle 2">
            <a:extLst>
              <a:ext uri="{FF2B5EF4-FFF2-40B4-BE49-F238E27FC236}">
                <a16:creationId xmlns:a16="http://schemas.microsoft.com/office/drawing/2014/main" id="{22FCFB90-7839-4C44-984D-B4F9D8A098CB}"/>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EF7A9501-6E8F-44BF-97ED-81FF9BF796DF}"/>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pic>
        <p:nvPicPr>
          <p:cNvPr id="35843" name="Picture 5">
            <a:extLst>
              <a:ext uri="{FF2B5EF4-FFF2-40B4-BE49-F238E27FC236}">
                <a16:creationId xmlns:a16="http://schemas.microsoft.com/office/drawing/2014/main" id="{EE5D8860-90A9-4115-A8D1-3AF2A20CE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82850"/>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7" descr="2">
            <a:extLst>
              <a:ext uri="{FF2B5EF4-FFF2-40B4-BE49-F238E27FC236}">
                <a16:creationId xmlns:a16="http://schemas.microsoft.com/office/drawing/2014/main" id="{5FBDDBCF-A1DE-4D7A-BAD5-50AA7722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82850"/>
            <a:ext cx="41052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文字方塊 6">
            <a:extLst>
              <a:ext uri="{FF2B5EF4-FFF2-40B4-BE49-F238E27FC236}">
                <a16:creationId xmlns:a16="http://schemas.microsoft.com/office/drawing/2014/main" id="{0655B9F5-EE16-4428-B0DF-6EADC88E3346}"/>
              </a:ext>
            </a:extLst>
          </p:cNvPr>
          <p:cNvSpPr txBox="1">
            <a:spLocks noChangeArrowheads="1"/>
          </p:cNvSpPr>
          <p:nvPr/>
        </p:nvSpPr>
        <p:spPr bwMode="auto">
          <a:xfrm>
            <a:off x="635000" y="5507038"/>
            <a:ext cx="78581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2.9</a:t>
            </a:r>
            <a:r>
              <a:rPr lang="zh-TW" altLang="en-US" sz="1600" b="1"/>
              <a:t> </a:t>
            </a:r>
            <a:r>
              <a:rPr lang="en-US" altLang="zh-TW" sz="1600"/>
              <a:t>Binary image produced by thresholding the T-connector image of Fig. 2.6 with Otsu (</a:t>
            </a:r>
            <a:r>
              <a:rPr lang="zh-TW" altLang="en-US" sz="1600"/>
              <a:t>大津</a:t>
            </a:r>
            <a:r>
              <a:rPr lang="en-US" altLang="zh-TW" sz="1600"/>
              <a:t>) threshold.</a:t>
            </a:r>
            <a:endParaRPr lang="zh-TW" altLang="en-US" sz="1600"/>
          </a:p>
        </p:txBody>
      </p:sp>
      <p:sp>
        <p:nvSpPr>
          <p:cNvPr id="35846" name="Rectangle 2">
            <a:extLst>
              <a:ext uri="{FF2B5EF4-FFF2-40B4-BE49-F238E27FC236}">
                <a16:creationId xmlns:a16="http://schemas.microsoft.com/office/drawing/2014/main" id="{832941B2-C37F-4A4C-83D0-3FCD007F3FCD}"/>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56625FF-83C2-41A0-AD18-5503D3FDA5B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7891" name="Rectangle 3">
            <a:extLst>
              <a:ext uri="{FF2B5EF4-FFF2-40B4-BE49-F238E27FC236}">
                <a16:creationId xmlns:a16="http://schemas.microsoft.com/office/drawing/2014/main" id="{FA6B40B7-6498-45EA-AF2A-C97460E411F6}"/>
              </a:ext>
            </a:extLst>
          </p:cNvPr>
          <p:cNvSpPr>
            <a:spLocks noGrp="1" noChangeArrowheads="1"/>
          </p:cNvSpPr>
          <p:nvPr>
            <p:ph type="body" sz="half" idx="1"/>
          </p:nvPr>
        </p:nvSpPr>
        <p:spPr>
          <a:xfrm>
            <a:off x="1368425" y="2689225"/>
            <a:ext cx="6408738" cy="523875"/>
          </a:xfrm>
        </p:spPr>
        <p:txBody>
          <a:bodyPr/>
          <a:lstStyle/>
          <a:p>
            <a:pPr algn="ctr" eaLnBrk="1" hangingPunct="1">
              <a:buFont typeface="Wingdings" panose="05000000000000000000" pitchFamily="2" charset="2"/>
              <a:buNone/>
            </a:pPr>
            <a:r>
              <a:rPr lang="en-US" altLang="zh-TW" sz="2600" dirty="0"/>
              <a:t>minimize the </a:t>
            </a:r>
            <a:r>
              <a:rPr lang="en-US" altLang="zh-TW" sz="2600" dirty="0" err="1"/>
              <a:t>Kullback</a:t>
            </a:r>
            <a:r>
              <a:rPr lang="en-US" altLang="zh-TW" sz="2600" dirty="0"/>
              <a:t> directed divergence</a:t>
            </a:r>
          </a:p>
        </p:txBody>
      </p:sp>
      <p:graphicFrame>
        <p:nvGraphicFramePr>
          <p:cNvPr id="37892" name="Object 4">
            <a:extLst>
              <a:ext uri="{FF2B5EF4-FFF2-40B4-BE49-F238E27FC236}">
                <a16:creationId xmlns:a16="http://schemas.microsoft.com/office/drawing/2014/main" id="{382DA365-C1DF-4A7D-92D5-A21906A3CADE}"/>
              </a:ext>
            </a:extLst>
          </p:cNvPr>
          <p:cNvGraphicFramePr>
            <a:graphicFrameLocks noGrp="1" noChangeAspect="1"/>
          </p:cNvGraphicFramePr>
          <p:nvPr>
            <p:ph sz="quarter" idx="2"/>
          </p:nvPr>
        </p:nvGraphicFramePr>
        <p:xfrm>
          <a:off x="7667625" y="2709863"/>
          <a:ext cx="323850" cy="411162"/>
        </p:xfrm>
        <a:graphic>
          <a:graphicData uri="http://schemas.openxmlformats.org/presentationml/2006/ole">
            <mc:AlternateContent xmlns:mc="http://schemas.openxmlformats.org/markup-compatibility/2006">
              <mc:Choice xmlns:v="urn:schemas-microsoft-com:vml" Requires="v">
                <p:oleObj spid="_x0000_s38030" name="方程式" r:id="rId4" imgW="139579" imgH="177646" progId="Equation.3">
                  <p:embed/>
                </p:oleObj>
              </mc:Choice>
              <mc:Fallback>
                <p:oleObj name="方程式" r:id="rId4" imgW="139579"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09863"/>
                        <a:ext cx="3238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6">
            <a:extLst>
              <a:ext uri="{FF2B5EF4-FFF2-40B4-BE49-F238E27FC236}">
                <a16:creationId xmlns:a16="http://schemas.microsoft.com/office/drawing/2014/main" id="{23BD8AF7-BC71-481A-B5CC-BA220062F908}"/>
              </a:ext>
            </a:extLst>
          </p:cNvPr>
          <p:cNvGraphicFramePr>
            <a:graphicFrameLocks noGrp="1" noChangeAspect="1"/>
          </p:cNvGraphicFramePr>
          <p:nvPr>
            <p:ph sz="quarter" idx="3"/>
          </p:nvPr>
        </p:nvGraphicFramePr>
        <p:xfrm>
          <a:off x="2411413" y="3141663"/>
          <a:ext cx="4321175" cy="1412875"/>
        </p:xfrm>
        <a:graphic>
          <a:graphicData uri="http://schemas.openxmlformats.org/presentationml/2006/ole">
            <mc:AlternateContent xmlns:mc="http://schemas.openxmlformats.org/markup-compatibility/2006">
              <mc:Choice xmlns:v="urn:schemas-microsoft-com:vml" Requires="v">
                <p:oleObj spid="_x0000_s38031" name="方程式" r:id="rId6" imgW="1320227" imgH="431613" progId="Equation.3">
                  <p:embed/>
                </p:oleObj>
              </mc:Choice>
              <mc:Fallback>
                <p:oleObj name="方程式" r:id="rId6" imgW="1320227"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141663"/>
                        <a:ext cx="43211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8">
            <a:extLst>
              <a:ext uri="{FF2B5EF4-FFF2-40B4-BE49-F238E27FC236}">
                <a16:creationId xmlns:a16="http://schemas.microsoft.com/office/drawing/2014/main" id="{09C0B341-0E75-4705-BF85-31321E009C0E}"/>
              </a:ext>
            </a:extLst>
          </p:cNvPr>
          <p:cNvGraphicFramePr>
            <a:graphicFrameLocks noChangeAspect="1"/>
          </p:cNvGraphicFramePr>
          <p:nvPr/>
        </p:nvGraphicFramePr>
        <p:xfrm>
          <a:off x="1314450" y="5135563"/>
          <a:ext cx="6515100" cy="1246187"/>
        </p:xfrm>
        <a:graphic>
          <a:graphicData uri="http://schemas.openxmlformats.org/presentationml/2006/ole">
            <mc:AlternateContent xmlns:mc="http://schemas.openxmlformats.org/markup-compatibility/2006">
              <mc:Choice xmlns:v="urn:schemas-microsoft-com:vml" Requires="v">
                <p:oleObj spid="_x0000_s38032" name="方程式" r:id="rId8" imgW="2590800" imgH="495300" progId="Equation.3">
                  <p:embed/>
                </p:oleObj>
              </mc:Choice>
              <mc:Fallback>
                <p:oleObj name="方程式" r:id="rId8" imgW="25908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4450" y="5135563"/>
                        <a:ext cx="651510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9">
            <a:extLst>
              <a:ext uri="{FF2B5EF4-FFF2-40B4-BE49-F238E27FC236}">
                <a16:creationId xmlns:a16="http://schemas.microsoft.com/office/drawing/2014/main" id="{72A419A2-EB8C-4E54-B194-7C5905DA53A0}"/>
              </a:ext>
            </a:extLst>
          </p:cNvPr>
          <p:cNvSpPr txBox="1">
            <a:spLocks noChangeArrowheads="1"/>
          </p:cNvSpPr>
          <p:nvPr/>
        </p:nvSpPr>
        <p:spPr bwMode="auto">
          <a:xfrm>
            <a:off x="471488" y="4652963"/>
            <a:ext cx="8201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600"/>
              <a:t>mixture distribution of the two Gaussians in histogram:</a:t>
            </a:r>
          </a:p>
        </p:txBody>
      </p:sp>
      <p:sp>
        <p:nvSpPr>
          <p:cNvPr id="37896" name="Rectangle 2">
            <a:extLst>
              <a:ext uri="{FF2B5EF4-FFF2-40B4-BE49-F238E27FC236}">
                <a16:creationId xmlns:a16="http://schemas.microsoft.com/office/drawing/2014/main" id="{8468E187-984F-49A6-A591-EDB3BC513D57}"/>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
        <p:nvSpPr>
          <p:cNvPr id="37897" name="矩形 1">
            <a:extLst>
              <a:ext uri="{FF2B5EF4-FFF2-40B4-BE49-F238E27FC236}">
                <a16:creationId xmlns:a16="http://schemas.microsoft.com/office/drawing/2014/main" id="{74DC6B13-0990-4327-988C-443F213625C3}"/>
              </a:ext>
            </a:extLst>
          </p:cNvPr>
          <p:cNvSpPr>
            <a:spLocks noChangeArrowheads="1"/>
          </p:cNvSpPr>
          <p:nvPr/>
        </p:nvSpPr>
        <p:spPr bwMode="auto">
          <a:xfrm>
            <a:off x="-107950" y="1973263"/>
            <a:ext cx="93599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en-US" altLang="zh-TW" sz="2600"/>
              <a:t>Kittler and Illingworth suggest a different criterion from Otsu's.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56625FF-83C2-41A0-AD18-5503D3FDA5B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7896" name="Rectangle 2">
            <a:extLst>
              <a:ext uri="{FF2B5EF4-FFF2-40B4-BE49-F238E27FC236}">
                <a16:creationId xmlns:a16="http://schemas.microsoft.com/office/drawing/2014/main" id="{8468E187-984F-49A6-A591-EDB3BC513D57}"/>
              </a:ext>
            </a:extLst>
          </p:cNvPr>
          <p:cNvSpPr>
            <a:spLocks noGrp="1" noChangeArrowheads="1"/>
          </p:cNvSpPr>
          <p:nvPr>
            <p:ph type="title"/>
          </p:nvPr>
        </p:nvSpPr>
        <p:spPr/>
        <p:txBody>
          <a:bodyPr/>
          <a:lstStyle/>
          <a:p>
            <a:pPr algn="ctr" eaLnBrk="1" hangingPunct="1"/>
            <a:r>
              <a:rPr lang="en-US" altLang="zh-TW" sz="3500" b="0" dirty="0"/>
              <a:t>2.2.2 Minimizing </a:t>
            </a:r>
            <a:br>
              <a:rPr lang="en-US" altLang="zh-TW" sz="3500" b="0" dirty="0"/>
            </a:br>
            <a:r>
              <a:rPr lang="en-US" altLang="zh-TW" sz="3500" b="0" dirty="0" err="1"/>
              <a:t>Kullback</a:t>
            </a:r>
            <a:r>
              <a:rPr lang="en-US" altLang="zh-TW" sz="3500" b="0" dirty="0"/>
              <a:t> Information Distance</a:t>
            </a:r>
          </a:p>
        </p:txBody>
      </p:sp>
      <p:sp>
        <p:nvSpPr>
          <p:cNvPr id="16" name="Rectangle 3">
            <a:extLst>
              <a:ext uri="{FF2B5EF4-FFF2-40B4-BE49-F238E27FC236}">
                <a16:creationId xmlns:a16="http://schemas.microsoft.com/office/drawing/2014/main" id="{BBBAA36F-7FB9-4485-B948-219686A9B587}"/>
              </a:ext>
            </a:extLst>
          </p:cNvPr>
          <p:cNvSpPr>
            <a:spLocks noGrp="1" noChangeArrowheads="1"/>
          </p:cNvSpPr>
          <p:nvPr>
            <p:ph type="body" sz="half" idx="1"/>
          </p:nvPr>
        </p:nvSpPr>
        <p:spPr>
          <a:xfrm>
            <a:off x="684213" y="2041525"/>
            <a:ext cx="7920037" cy="4411663"/>
          </a:xfrm>
        </p:spPr>
        <p:txBody>
          <a:bodyPr/>
          <a:lstStyle/>
          <a:p>
            <a:pPr eaLnBrk="1" hangingPunct="1"/>
            <a:endParaRPr lang="en-US" altLang="zh-TW" sz="2600" dirty="0"/>
          </a:p>
          <a:p>
            <a:pPr eaLnBrk="1" hangingPunct="1"/>
            <a:endParaRPr lang="en-US" altLang="zh-TW" sz="2600" dirty="0"/>
          </a:p>
        </p:txBody>
      </p:sp>
      <p:sp>
        <p:nvSpPr>
          <p:cNvPr id="9" name="矩形 8">
            <a:extLst>
              <a:ext uri="{FF2B5EF4-FFF2-40B4-BE49-F238E27FC236}">
                <a16:creationId xmlns:a16="http://schemas.microsoft.com/office/drawing/2014/main" id="{9C069890-92FF-45E9-B3FA-FD413EAC97E9}"/>
              </a:ext>
            </a:extLst>
          </p:cNvPr>
          <p:cNvSpPr/>
          <p:nvPr/>
        </p:nvSpPr>
        <p:spPr bwMode="auto">
          <a:xfrm>
            <a:off x="684213" y="2420888"/>
            <a:ext cx="2303611" cy="1656184"/>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10" name="橢圓 9">
            <a:extLst>
              <a:ext uri="{FF2B5EF4-FFF2-40B4-BE49-F238E27FC236}">
                <a16:creationId xmlns:a16="http://schemas.microsoft.com/office/drawing/2014/main" id="{77CF2D47-3362-4A21-9C64-388E0E835B9E}"/>
              </a:ext>
            </a:extLst>
          </p:cNvPr>
          <p:cNvSpPr/>
          <p:nvPr/>
        </p:nvSpPr>
        <p:spPr bwMode="auto">
          <a:xfrm>
            <a:off x="1042988" y="2699578"/>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19" name="橢圓 18">
            <a:extLst>
              <a:ext uri="{FF2B5EF4-FFF2-40B4-BE49-F238E27FC236}">
                <a16:creationId xmlns:a16="http://schemas.microsoft.com/office/drawing/2014/main" id="{281D18B9-F380-48B2-BC21-49980085459C}"/>
              </a:ext>
            </a:extLst>
          </p:cNvPr>
          <p:cNvSpPr/>
          <p:nvPr/>
        </p:nvSpPr>
        <p:spPr bwMode="auto">
          <a:xfrm>
            <a:off x="1010422" y="3220021"/>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0" name="橢圓 19">
            <a:extLst>
              <a:ext uri="{FF2B5EF4-FFF2-40B4-BE49-F238E27FC236}">
                <a16:creationId xmlns:a16="http://schemas.microsoft.com/office/drawing/2014/main" id="{49C90CC6-44EE-4C1C-99E1-B9A0FAE6785D}"/>
              </a:ext>
            </a:extLst>
          </p:cNvPr>
          <p:cNvSpPr/>
          <p:nvPr/>
        </p:nvSpPr>
        <p:spPr bwMode="auto">
          <a:xfrm>
            <a:off x="1939381" y="2636912"/>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1" name="橢圓 20">
            <a:extLst>
              <a:ext uri="{FF2B5EF4-FFF2-40B4-BE49-F238E27FC236}">
                <a16:creationId xmlns:a16="http://schemas.microsoft.com/office/drawing/2014/main" id="{6A804E2B-B055-451B-AAFF-9ED7DACD2CF3}"/>
              </a:ext>
            </a:extLst>
          </p:cNvPr>
          <p:cNvSpPr/>
          <p:nvPr/>
        </p:nvSpPr>
        <p:spPr bwMode="auto">
          <a:xfrm>
            <a:off x="1836018" y="3032956"/>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2" name="橢圓 21">
            <a:extLst>
              <a:ext uri="{FF2B5EF4-FFF2-40B4-BE49-F238E27FC236}">
                <a16:creationId xmlns:a16="http://schemas.microsoft.com/office/drawing/2014/main" id="{9F56ECCA-931A-4DC3-A9CD-0F2CD0D28A82}"/>
              </a:ext>
            </a:extLst>
          </p:cNvPr>
          <p:cNvSpPr/>
          <p:nvPr/>
        </p:nvSpPr>
        <p:spPr bwMode="auto">
          <a:xfrm>
            <a:off x="1467091" y="3620512"/>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3" name="橢圓 22">
            <a:extLst>
              <a:ext uri="{FF2B5EF4-FFF2-40B4-BE49-F238E27FC236}">
                <a16:creationId xmlns:a16="http://schemas.microsoft.com/office/drawing/2014/main" id="{D40FD5C6-37D8-4F3D-9070-4C936E53391C}"/>
              </a:ext>
            </a:extLst>
          </p:cNvPr>
          <p:cNvSpPr/>
          <p:nvPr/>
        </p:nvSpPr>
        <p:spPr bwMode="auto">
          <a:xfrm>
            <a:off x="2314888" y="3429000"/>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8A0421A6-3091-4D60-AADC-CA332591F244}"/>
                  </a:ext>
                </a:extLst>
              </p:cNvPr>
              <p:cNvSpPr txBox="1"/>
              <p:nvPr/>
            </p:nvSpPr>
            <p:spPr>
              <a:xfrm>
                <a:off x="3252941" y="3032956"/>
                <a:ext cx="5677517" cy="1170641"/>
              </a:xfrm>
              <a:prstGeom prst="rect">
                <a:avLst/>
              </a:prstGeom>
              <a:noFill/>
            </p:spPr>
            <p:txBody>
              <a:bodyPr wrap="square" rtlCol="0">
                <a:spAutoFit/>
              </a:bodyPr>
              <a:lstStyle/>
              <a:p>
                <a:r>
                  <a:rPr lang="en-US" altLang="zh-TW" sz="2800" dirty="0">
                    <a:cs typeface="Arial" panose="020B0604020202020204" pitchFamily="34" charset="0"/>
                  </a:rPr>
                  <a:t>Entropy =  -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log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)log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 1</a:t>
                </a:r>
                <a:endParaRPr lang="zh-TW" altLang="en-US" sz="2800" dirty="0">
                  <a:cs typeface="Arial" panose="020B0604020202020204" pitchFamily="34" charset="0"/>
                </a:endParaRPr>
              </a:p>
            </p:txBody>
          </p:sp>
        </mc:Choice>
        <mc:Fallback xmlns="">
          <p:sp>
            <p:nvSpPr>
              <p:cNvPr id="11" name="文字方塊 10">
                <a:extLst>
                  <a:ext uri="{FF2B5EF4-FFF2-40B4-BE49-F238E27FC236}">
                    <a16:creationId xmlns:a16="http://schemas.microsoft.com/office/drawing/2014/main" id="{8A0421A6-3091-4D60-AADC-CA332591F244}"/>
                  </a:ext>
                </a:extLst>
              </p:cNvPr>
              <p:cNvSpPr txBox="1">
                <a:spLocks noRot="1" noChangeAspect="1" noMove="1" noResize="1" noEditPoints="1" noAdjustHandles="1" noChangeArrowheads="1" noChangeShapeType="1" noTextEdit="1"/>
              </p:cNvSpPr>
              <p:nvPr/>
            </p:nvSpPr>
            <p:spPr>
              <a:xfrm>
                <a:off x="3252941" y="3032956"/>
                <a:ext cx="5677517" cy="1170641"/>
              </a:xfrm>
              <a:prstGeom prst="rect">
                <a:avLst/>
              </a:prstGeom>
              <a:blipFill>
                <a:blip r:embed="rId3"/>
                <a:stretch>
                  <a:fillRect l="-2256" r="-3437" b="-10417"/>
                </a:stretch>
              </a:blipFill>
            </p:spPr>
            <p:txBody>
              <a:bodyPr/>
              <a:lstStyle/>
              <a:p>
                <a:r>
                  <a:rPr lang="zh-TW" altLang="en-US">
                    <a:noFill/>
                  </a:rPr>
                  <a:t> </a:t>
                </a:r>
              </a:p>
            </p:txBody>
          </p:sp>
        </mc:Fallback>
      </mc:AlternateContent>
      <p:sp>
        <p:nvSpPr>
          <p:cNvPr id="25" name="矩形 24">
            <a:extLst>
              <a:ext uri="{FF2B5EF4-FFF2-40B4-BE49-F238E27FC236}">
                <a16:creationId xmlns:a16="http://schemas.microsoft.com/office/drawing/2014/main" id="{4E69A02F-F2D9-4DFF-B093-EB135CDA6F84}"/>
              </a:ext>
            </a:extLst>
          </p:cNvPr>
          <p:cNvSpPr/>
          <p:nvPr/>
        </p:nvSpPr>
        <p:spPr bwMode="auto">
          <a:xfrm>
            <a:off x="684213" y="4513643"/>
            <a:ext cx="2303611" cy="1656184"/>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6" name="橢圓 25">
            <a:extLst>
              <a:ext uri="{FF2B5EF4-FFF2-40B4-BE49-F238E27FC236}">
                <a16:creationId xmlns:a16="http://schemas.microsoft.com/office/drawing/2014/main" id="{073F20DB-EDE2-4278-91C6-DA0A87930721}"/>
              </a:ext>
            </a:extLst>
          </p:cNvPr>
          <p:cNvSpPr/>
          <p:nvPr/>
        </p:nvSpPr>
        <p:spPr bwMode="auto">
          <a:xfrm>
            <a:off x="1042988" y="4792333"/>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7" name="橢圓 26">
            <a:extLst>
              <a:ext uri="{FF2B5EF4-FFF2-40B4-BE49-F238E27FC236}">
                <a16:creationId xmlns:a16="http://schemas.microsoft.com/office/drawing/2014/main" id="{E55F8329-17D2-47D1-9873-5556C74407DE}"/>
              </a:ext>
            </a:extLst>
          </p:cNvPr>
          <p:cNvSpPr/>
          <p:nvPr/>
        </p:nvSpPr>
        <p:spPr bwMode="auto">
          <a:xfrm>
            <a:off x="1010422" y="5312776"/>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8" name="橢圓 27">
            <a:extLst>
              <a:ext uri="{FF2B5EF4-FFF2-40B4-BE49-F238E27FC236}">
                <a16:creationId xmlns:a16="http://schemas.microsoft.com/office/drawing/2014/main" id="{8B0BAFAD-641F-4329-A7F5-9D87B908B9BD}"/>
              </a:ext>
            </a:extLst>
          </p:cNvPr>
          <p:cNvSpPr/>
          <p:nvPr/>
        </p:nvSpPr>
        <p:spPr bwMode="auto">
          <a:xfrm>
            <a:off x="1939381" y="4729667"/>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9" name="橢圓 28">
            <a:extLst>
              <a:ext uri="{FF2B5EF4-FFF2-40B4-BE49-F238E27FC236}">
                <a16:creationId xmlns:a16="http://schemas.microsoft.com/office/drawing/2014/main" id="{6A07E669-891E-4025-8CA4-488B8751C462}"/>
              </a:ext>
            </a:extLst>
          </p:cNvPr>
          <p:cNvSpPr/>
          <p:nvPr/>
        </p:nvSpPr>
        <p:spPr bwMode="auto">
          <a:xfrm>
            <a:off x="1836018" y="5125711"/>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30" name="橢圓 29">
            <a:extLst>
              <a:ext uri="{FF2B5EF4-FFF2-40B4-BE49-F238E27FC236}">
                <a16:creationId xmlns:a16="http://schemas.microsoft.com/office/drawing/2014/main" id="{E7C648E6-C17F-4877-8869-5D27A3817030}"/>
              </a:ext>
            </a:extLst>
          </p:cNvPr>
          <p:cNvSpPr/>
          <p:nvPr/>
        </p:nvSpPr>
        <p:spPr bwMode="auto">
          <a:xfrm>
            <a:off x="1467091" y="5713267"/>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31" name="橢圓 30">
            <a:extLst>
              <a:ext uri="{FF2B5EF4-FFF2-40B4-BE49-F238E27FC236}">
                <a16:creationId xmlns:a16="http://schemas.microsoft.com/office/drawing/2014/main" id="{6C05287C-DF0E-400E-8B00-809E1EC493DD}"/>
              </a:ext>
            </a:extLst>
          </p:cNvPr>
          <p:cNvSpPr/>
          <p:nvPr/>
        </p:nvSpPr>
        <p:spPr bwMode="auto">
          <a:xfrm>
            <a:off x="2314888" y="5521755"/>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A4463166-68D8-457B-AEBE-C681145C404E}"/>
                  </a:ext>
                </a:extLst>
              </p:cNvPr>
              <p:cNvSpPr txBox="1"/>
              <p:nvPr/>
            </p:nvSpPr>
            <p:spPr>
              <a:xfrm>
                <a:off x="3243847" y="4972222"/>
                <a:ext cx="5677517" cy="1141338"/>
              </a:xfrm>
              <a:prstGeom prst="rect">
                <a:avLst/>
              </a:prstGeom>
              <a:noFill/>
            </p:spPr>
            <p:txBody>
              <a:bodyPr wrap="square" rtlCol="0">
                <a:spAutoFit/>
              </a:bodyPr>
              <a:lstStyle/>
              <a:p>
                <a:r>
                  <a:rPr lang="en-US" altLang="zh-TW" sz="2800" dirty="0">
                    <a:cs typeface="Arial" panose="020B0604020202020204" pitchFamily="34" charset="0"/>
                  </a:rPr>
                  <a:t>Entropy =  -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log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5</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)log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5</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 0.65</a:t>
                </a:r>
                <a:endParaRPr lang="zh-TW" altLang="en-US" sz="2800" dirty="0">
                  <a:cs typeface="Arial" panose="020B0604020202020204" pitchFamily="34" charset="0"/>
                </a:endParaRPr>
              </a:p>
            </p:txBody>
          </p:sp>
        </mc:Choice>
        <mc:Fallback xmlns="">
          <p:sp>
            <p:nvSpPr>
              <p:cNvPr id="52" name="文字方塊 51">
                <a:extLst>
                  <a:ext uri="{FF2B5EF4-FFF2-40B4-BE49-F238E27FC236}">
                    <a16:creationId xmlns:a16="http://schemas.microsoft.com/office/drawing/2014/main" id="{A4463166-68D8-457B-AEBE-C681145C404E}"/>
                  </a:ext>
                </a:extLst>
              </p:cNvPr>
              <p:cNvSpPr txBox="1">
                <a:spLocks noRot="1" noChangeAspect="1" noMove="1" noResize="1" noEditPoints="1" noAdjustHandles="1" noChangeArrowheads="1" noChangeShapeType="1" noTextEdit="1"/>
              </p:cNvSpPr>
              <p:nvPr/>
            </p:nvSpPr>
            <p:spPr>
              <a:xfrm>
                <a:off x="3243847" y="4972222"/>
                <a:ext cx="5677517" cy="1141338"/>
              </a:xfrm>
              <a:prstGeom prst="rect">
                <a:avLst/>
              </a:prstGeom>
              <a:blipFill>
                <a:blip r:embed="rId4"/>
                <a:stretch>
                  <a:fillRect l="-2148" r="-3545" b="-13904"/>
                </a:stretch>
              </a:blipFill>
            </p:spPr>
            <p:txBody>
              <a:bodyPr/>
              <a:lstStyle/>
              <a:p>
                <a:r>
                  <a:rPr lang="zh-TW" altLang="en-US">
                    <a:noFill/>
                  </a:rPr>
                  <a:t> </a:t>
                </a:r>
              </a:p>
            </p:txBody>
          </p:sp>
        </mc:Fallback>
      </mc:AlternateContent>
      <p:pic>
        <p:nvPicPr>
          <p:cNvPr id="13" name="圖片 12">
            <a:extLst>
              <a:ext uri="{FF2B5EF4-FFF2-40B4-BE49-F238E27FC236}">
                <a16:creationId xmlns:a16="http://schemas.microsoft.com/office/drawing/2014/main" id="{D742F7A4-E7F7-4D79-AB92-2FFB5D6FBEB3}"/>
              </a:ext>
            </a:extLst>
          </p:cNvPr>
          <p:cNvPicPr>
            <a:picLocks noChangeAspect="1"/>
          </p:cNvPicPr>
          <p:nvPr/>
        </p:nvPicPr>
        <p:blipFill>
          <a:blip r:embed="rId5"/>
          <a:stretch>
            <a:fillRect/>
          </a:stretch>
        </p:blipFill>
        <p:spPr>
          <a:xfrm>
            <a:off x="3451226" y="2130514"/>
            <a:ext cx="3362325" cy="895350"/>
          </a:xfrm>
          <a:prstGeom prst="rect">
            <a:avLst/>
          </a:prstGeom>
        </p:spPr>
      </p:pic>
    </p:spTree>
    <p:extLst>
      <p:ext uri="{BB962C8B-B14F-4D97-AF65-F5344CB8AC3E}">
        <p14:creationId xmlns:p14="http://schemas.microsoft.com/office/powerpoint/2010/main" val="208955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DF46DE-51D3-4846-97EB-61860F207C2C}"/>
              </a:ext>
            </a:extLst>
          </p:cNvPr>
          <p:cNvSpPr>
            <a:spLocks noGrp="1"/>
          </p:cNvSpPr>
          <p:nvPr>
            <p:ph type="title"/>
          </p:nvPr>
        </p:nvSpPr>
        <p:spPr/>
        <p:txBody>
          <a:bodyPr/>
          <a:lstStyle/>
          <a:p>
            <a:r>
              <a:rPr lang="en-US" altLang="zh-TW" sz="4000" b="0" dirty="0"/>
              <a:t>2.2.2 Minimizing </a:t>
            </a:r>
            <a:br>
              <a:rPr lang="en-US" altLang="zh-TW" sz="4000" b="0" dirty="0"/>
            </a:br>
            <a:r>
              <a:rPr lang="en-US" altLang="zh-TW" sz="4000" b="0" dirty="0" err="1"/>
              <a:t>Kullback</a:t>
            </a:r>
            <a:r>
              <a:rPr lang="en-US" altLang="zh-TW" sz="4000" b="0" dirty="0"/>
              <a:t> Information Distance</a:t>
            </a:r>
            <a:endParaRPr lang="zh-TW" altLang="en-US" dirty="0"/>
          </a:p>
        </p:txBody>
      </p:sp>
      <p:sp>
        <p:nvSpPr>
          <p:cNvPr id="6" name="頁尾版面配置區 5">
            <a:extLst>
              <a:ext uri="{FF2B5EF4-FFF2-40B4-BE49-F238E27FC236}">
                <a16:creationId xmlns:a16="http://schemas.microsoft.com/office/drawing/2014/main" id="{FAACEE8A-ED19-4488-B4D0-E8A006472506}"/>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sp>
        <p:nvSpPr>
          <p:cNvPr id="8" name="文字方塊 7">
            <a:extLst>
              <a:ext uri="{FF2B5EF4-FFF2-40B4-BE49-F238E27FC236}">
                <a16:creationId xmlns:a16="http://schemas.microsoft.com/office/drawing/2014/main" id="{3F3A6A4C-E7A0-4CA8-8038-E85D40F0EF36}"/>
              </a:ext>
            </a:extLst>
          </p:cNvPr>
          <p:cNvSpPr txBox="1"/>
          <p:nvPr/>
        </p:nvSpPr>
        <p:spPr>
          <a:xfrm>
            <a:off x="6057674" y="3541693"/>
            <a:ext cx="2731726" cy="3416320"/>
          </a:xfrm>
          <a:prstGeom prst="rect">
            <a:avLst/>
          </a:prstGeom>
          <a:noFill/>
        </p:spPr>
        <p:txBody>
          <a:bodyPr wrap="square" rtlCol="0">
            <a:spAutoFit/>
          </a:bodyPr>
          <a:lstStyle/>
          <a:p>
            <a:r>
              <a:rPr lang="en-US" altLang="zh-TW" dirty="0"/>
              <a:t>J = 0.35*ln(0.35/0.33)+</a:t>
            </a:r>
          </a:p>
          <a:p>
            <a:r>
              <a:rPr lang="en-US" altLang="zh-TW" dirty="0"/>
              <a:t>      0.50*ln(0.50/0.33)+</a:t>
            </a:r>
          </a:p>
          <a:p>
            <a:r>
              <a:rPr lang="en-US" altLang="zh-TW" dirty="0"/>
              <a:t>      0.15*ln(0.15/0.33)</a:t>
            </a:r>
          </a:p>
          <a:p>
            <a:r>
              <a:rPr lang="en-US" altLang="zh-TW" dirty="0"/>
              <a:t>   = 0.1010</a:t>
            </a:r>
          </a:p>
          <a:p>
            <a:endParaRPr lang="en-US" altLang="zh-TW" dirty="0"/>
          </a:p>
          <a:p>
            <a:r>
              <a:rPr lang="en-US" altLang="zh-TW" dirty="0"/>
              <a:t>J = 0.3*ln(0.3/0.33)+</a:t>
            </a:r>
          </a:p>
          <a:p>
            <a:r>
              <a:rPr lang="en-US" altLang="zh-TW" dirty="0"/>
              <a:t>      0.6*ln(0.6/0.33)+</a:t>
            </a:r>
          </a:p>
          <a:p>
            <a:r>
              <a:rPr lang="en-US" altLang="zh-TW" dirty="0"/>
              <a:t>      0.1*ln(0.1/0.33)</a:t>
            </a:r>
          </a:p>
          <a:p>
            <a:r>
              <a:rPr lang="en-US" altLang="zh-TW" dirty="0"/>
              <a:t>   = 0.2017</a:t>
            </a:r>
          </a:p>
          <a:p>
            <a:endParaRPr lang="en-US" altLang="zh-TW" dirty="0"/>
          </a:p>
          <a:p>
            <a:endParaRPr lang="en-US" altLang="zh-TW" dirty="0"/>
          </a:p>
          <a:p>
            <a:endParaRPr lang="zh-TW" altLang="en-US" dirty="0"/>
          </a:p>
        </p:txBody>
      </p:sp>
      <p:pic>
        <p:nvPicPr>
          <p:cNvPr id="9" name="圖片 8">
            <a:extLst>
              <a:ext uri="{FF2B5EF4-FFF2-40B4-BE49-F238E27FC236}">
                <a16:creationId xmlns:a16="http://schemas.microsoft.com/office/drawing/2014/main" id="{DCE8A597-6BA6-4AC0-97DF-463BA2B6D768}"/>
              </a:ext>
            </a:extLst>
          </p:cNvPr>
          <p:cNvPicPr>
            <a:picLocks noChangeAspect="1"/>
          </p:cNvPicPr>
          <p:nvPr/>
        </p:nvPicPr>
        <p:blipFill>
          <a:blip r:embed="rId2"/>
          <a:stretch>
            <a:fillRect/>
          </a:stretch>
        </p:blipFill>
        <p:spPr>
          <a:xfrm>
            <a:off x="354600" y="2066678"/>
            <a:ext cx="5381580" cy="4425111"/>
          </a:xfrm>
          <a:prstGeom prst="rect">
            <a:avLst/>
          </a:prstGeom>
        </p:spPr>
      </p:pic>
      <p:graphicFrame>
        <p:nvGraphicFramePr>
          <p:cNvPr id="10" name="表格 9">
            <a:extLst>
              <a:ext uri="{FF2B5EF4-FFF2-40B4-BE49-F238E27FC236}">
                <a16:creationId xmlns:a16="http://schemas.microsoft.com/office/drawing/2014/main" id="{75751E7B-4241-42BF-B009-4B93F43F08A6}"/>
              </a:ext>
            </a:extLst>
          </p:cNvPr>
          <p:cNvGraphicFramePr>
            <a:graphicFrameLocks noGrp="1"/>
          </p:cNvGraphicFramePr>
          <p:nvPr>
            <p:extLst>
              <p:ext uri="{D42A27DB-BD31-4B8C-83A1-F6EECF244321}">
                <p14:modId xmlns:p14="http://schemas.microsoft.com/office/powerpoint/2010/main" val="1268314197"/>
              </p:ext>
            </p:extLst>
          </p:nvPr>
        </p:nvGraphicFramePr>
        <p:xfrm>
          <a:off x="5950679" y="1966542"/>
          <a:ext cx="2945715" cy="1483360"/>
        </p:xfrm>
        <a:graphic>
          <a:graphicData uri="http://schemas.openxmlformats.org/drawingml/2006/table">
            <a:tbl>
              <a:tblPr firstRow="1" bandRow="1">
                <a:tableStyleId>{5C22544A-7EE6-4342-B048-85BDC9FD1C3A}</a:tableStyleId>
              </a:tblPr>
              <a:tblGrid>
                <a:gridCol w="981905">
                  <a:extLst>
                    <a:ext uri="{9D8B030D-6E8A-4147-A177-3AD203B41FA5}">
                      <a16:colId xmlns:a16="http://schemas.microsoft.com/office/drawing/2014/main" val="2444066610"/>
                    </a:ext>
                  </a:extLst>
                </a:gridCol>
                <a:gridCol w="981905">
                  <a:extLst>
                    <a:ext uri="{9D8B030D-6E8A-4147-A177-3AD203B41FA5}">
                      <a16:colId xmlns:a16="http://schemas.microsoft.com/office/drawing/2014/main" val="3640493061"/>
                    </a:ext>
                  </a:extLst>
                </a:gridCol>
                <a:gridCol w="981905">
                  <a:extLst>
                    <a:ext uri="{9D8B030D-6E8A-4147-A177-3AD203B41FA5}">
                      <a16:colId xmlns:a16="http://schemas.microsoft.com/office/drawing/2014/main" val="1417689086"/>
                    </a:ext>
                  </a:extLst>
                </a:gridCol>
              </a:tblGrid>
              <a:tr h="370840">
                <a:tc>
                  <a:txBody>
                    <a:bodyPr/>
                    <a:lstStyle/>
                    <a:p>
                      <a:r>
                        <a:rPr lang="en-US" altLang="zh-TW" dirty="0"/>
                        <a:t>P1</a:t>
                      </a:r>
                      <a:endParaRPr lang="zh-TW" altLang="en-US" dirty="0"/>
                    </a:p>
                  </a:txBody>
                  <a:tcPr/>
                </a:tc>
                <a:tc>
                  <a:txBody>
                    <a:bodyPr/>
                    <a:lstStyle/>
                    <a:p>
                      <a:r>
                        <a:rPr lang="en-US" altLang="zh-TW" dirty="0"/>
                        <a:t>P2</a:t>
                      </a:r>
                      <a:endParaRPr lang="zh-TW" altLang="en-US" dirty="0"/>
                    </a:p>
                  </a:txBody>
                  <a:tcPr/>
                </a:tc>
                <a:tc>
                  <a:txBody>
                    <a:bodyPr/>
                    <a:lstStyle/>
                    <a:p>
                      <a:r>
                        <a:rPr lang="en-US" altLang="zh-TW" dirty="0"/>
                        <a:t>f</a:t>
                      </a:r>
                      <a:endParaRPr lang="zh-TW" altLang="en-US" dirty="0"/>
                    </a:p>
                  </a:txBody>
                  <a:tcPr/>
                </a:tc>
                <a:extLst>
                  <a:ext uri="{0D108BD9-81ED-4DB2-BD59-A6C34878D82A}">
                    <a16:rowId xmlns:a16="http://schemas.microsoft.com/office/drawing/2014/main" val="3503015375"/>
                  </a:ext>
                </a:extLst>
              </a:tr>
              <a:tr h="370840">
                <a:tc>
                  <a:txBody>
                    <a:bodyPr/>
                    <a:lstStyle/>
                    <a:p>
                      <a:r>
                        <a:rPr lang="en-US" altLang="zh-TW" dirty="0"/>
                        <a:t>0.35</a:t>
                      </a:r>
                      <a:endParaRPr lang="zh-TW" altLang="en-US" dirty="0"/>
                    </a:p>
                  </a:txBody>
                  <a:tcPr/>
                </a:tc>
                <a:tc>
                  <a:txBody>
                    <a:bodyPr/>
                    <a:lstStyle/>
                    <a:p>
                      <a:r>
                        <a:rPr lang="en-US" altLang="zh-TW" dirty="0"/>
                        <a:t>0.3</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683568372"/>
                  </a:ext>
                </a:extLst>
              </a:tr>
              <a:tr h="370840">
                <a:tc>
                  <a:txBody>
                    <a:bodyPr/>
                    <a:lstStyle/>
                    <a:p>
                      <a:r>
                        <a:rPr lang="en-US" altLang="zh-TW" dirty="0"/>
                        <a:t>0.5</a:t>
                      </a:r>
                      <a:endParaRPr lang="zh-TW" altLang="en-US" dirty="0"/>
                    </a:p>
                  </a:txBody>
                  <a:tcPr/>
                </a:tc>
                <a:tc>
                  <a:txBody>
                    <a:bodyPr/>
                    <a:lstStyle/>
                    <a:p>
                      <a:r>
                        <a:rPr lang="en-US" altLang="zh-TW" dirty="0"/>
                        <a:t>0.6</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205328726"/>
                  </a:ext>
                </a:extLst>
              </a:tr>
              <a:tr h="370840">
                <a:tc>
                  <a:txBody>
                    <a:bodyPr/>
                    <a:lstStyle/>
                    <a:p>
                      <a:r>
                        <a:rPr lang="en-US" altLang="zh-TW" dirty="0"/>
                        <a:t>0.15</a:t>
                      </a:r>
                      <a:endParaRPr lang="zh-TW" altLang="en-US" dirty="0"/>
                    </a:p>
                  </a:txBody>
                  <a:tcPr/>
                </a:tc>
                <a:tc>
                  <a:txBody>
                    <a:bodyPr/>
                    <a:lstStyle/>
                    <a:p>
                      <a:r>
                        <a:rPr lang="en-US" altLang="zh-TW" dirty="0"/>
                        <a:t>0.1</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283816745"/>
                  </a:ext>
                </a:extLst>
              </a:tr>
            </a:tbl>
          </a:graphicData>
        </a:graphic>
      </p:graphicFrame>
    </p:spTree>
    <p:extLst>
      <p:ext uri="{BB962C8B-B14F-4D97-AF65-F5344CB8AC3E}">
        <p14:creationId xmlns:p14="http://schemas.microsoft.com/office/powerpoint/2010/main" val="304258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41984D20-92D5-4B87-8F38-24357B7923D4}"/>
              </a:ext>
            </a:extLst>
          </p:cNvPr>
          <p:cNvSpPr>
            <a:spLocks noGrp="1" noChangeArrowheads="1"/>
          </p:cNvSpPr>
          <p:nvPr>
            <p:ph type="title"/>
          </p:nvPr>
        </p:nvSpPr>
        <p:spPr>
          <a:xfrm>
            <a:off x="522288" y="333375"/>
            <a:ext cx="8099425" cy="1295400"/>
          </a:xfrm>
        </p:spPr>
        <p:txBody>
          <a:bodyPr/>
          <a:lstStyle/>
          <a:p>
            <a:pPr algn="ctr"/>
            <a:r>
              <a:rPr lang="en-US" altLang="zh-TW"/>
              <a:t>Outline</a:t>
            </a:r>
            <a:endParaRPr lang="zh-TW" altLang="en-US"/>
          </a:p>
        </p:txBody>
      </p:sp>
      <p:sp>
        <p:nvSpPr>
          <p:cNvPr id="19459" name="內容版面配置區 2">
            <a:extLst>
              <a:ext uri="{FF2B5EF4-FFF2-40B4-BE49-F238E27FC236}">
                <a16:creationId xmlns:a16="http://schemas.microsoft.com/office/drawing/2014/main" id="{812D9AE1-B183-430B-B5CB-637A4BF66E17}"/>
              </a:ext>
            </a:extLst>
          </p:cNvPr>
          <p:cNvSpPr>
            <a:spLocks noGrp="1" noChangeArrowheads="1"/>
          </p:cNvSpPr>
          <p:nvPr>
            <p:ph idx="1"/>
          </p:nvPr>
        </p:nvSpPr>
        <p:spPr>
          <a:xfrm>
            <a:off x="342900" y="2041525"/>
            <a:ext cx="8459788" cy="4627563"/>
          </a:xfrm>
        </p:spPr>
        <p:txBody>
          <a:bodyPr/>
          <a:lstStyle/>
          <a:p>
            <a:pPr>
              <a:spcBef>
                <a:spcPts val="600"/>
              </a:spcBef>
            </a:pPr>
            <a:r>
              <a:rPr lang="en-US" altLang="zh-TW" sz="2000" b="1">
                <a:solidFill>
                  <a:srgbClr val="0070C0"/>
                </a:solidFill>
              </a:rPr>
              <a:t>2.1 Introduction</a:t>
            </a:r>
          </a:p>
          <a:p>
            <a:pPr>
              <a:spcBef>
                <a:spcPts val="600"/>
              </a:spcBef>
            </a:pPr>
            <a:r>
              <a:rPr lang="en-US" altLang="zh-TW" sz="2000" b="1">
                <a:solidFill>
                  <a:srgbClr val="0070C0"/>
                </a:solidFill>
              </a:rPr>
              <a:t>2.2 Thresholding</a:t>
            </a:r>
          </a:p>
          <a:p>
            <a:pPr lvl="1">
              <a:spcBef>
                <a:spcPts val="600"/>
              </a:spcBef>
            </a:pPr>
            <a:r>
              <a:rPr lang="en-US" altLang="zh-TW" sz="1600"/>
              <a:t>2.2.1 Minimizing Within-Group Variance</a:t>
            </a:r>
          </a:p>
          <a:p>
            <a:pPr lvl="1">
              <a:spcBef>
                <a:spcPts val="600"/>
              </a:spcBef>
            </a:pPr>
            <a:r>
              <a:rPr lang="en-US" altLang="zh-TW" sz="1600"/>
              <a:t>2.2.2 Minimizing Kullback Information Distance</a:t>
            </a:r>
          </a:p>
          <a:p>
            <a:pPr>
              <a:spcBef>
                <a:spcPts val="600"/>
              </a:spcBef>
            </a:pPr>
            <a:r>
              <a:rPr lang="en-US" altLang="zh-TW" sz="2000" b="1">
                <a:solidFill>
                  <a:srgbClr val="0070C0"/>
                </a:solidFill>
              </a:rPr>
              <a:t>2.3 Connected Components Labeling</a:t>
            </a:r>
          </a:p>
          <a:p>
            <a:pPr lvl="1">
              <a:spcBef>
                <a:spcPts val="600"/>
              </a:spcBef>
            </a:pPr>
            <a:r>
              <a:rPr lang="en-US" altLang="zh-TW" sz="1600"/>
              <a:t>2.3.1 Connected Components Operators</a:t>
            </a:r>
          </a:p>
          <a:p>
            <a:pPr lvl="1">
              <a:spcBef>
                <a:spcPts val="600"/>
              </a:spcBef>
            </a:pPr>
            <a:r>
              <a:rPr lang="en-US" altLang="zh-TW" sz="1600"/>
              <a:t>2.3.2 Connected Components Algorithms</a:t>
            </a:r>
          </a:p>
          <a:p>
            <a:pPr lvl="1">
              <a:spcBef>
                <a:spcPts val="600"/>
              </a:spcBef>
            </a:pPr>
            <a:r>
              <a:rPr lang="en-US" altLang="zh-TW" sz="1600"/>
              <a:t>2.3.3 An Iterative Algorithm</a:t>
            </a:r>
          </a:p>
          <a:p>
            <a:pPr lvl="1">
              <a:spcBef>
                <a:spcPts val="600"/>
              </a:spcBef>
            </a:pPr>
            <a:r>
              <a:rPr lang="en-US" altLang="zh-TW" sz="1600"/>
              <a:t>2.3.4 The Classical Algorithm</a:t>
            </a:r>
          </a:p>
          <a:p>
            <a:pPr lvl="1">
              <a:spcBef>
                <a:spcPts val="600"/>
              </a:spcBef>
            </a:pPr>
            <a:r>
              <a:rPr lang="en-US" altLang="zh-TW" sz="1600"/>
              <a:t>2.3.5 A Space-Efficient Two-Pass Algorithm That Uses a Local Equivalence Table</a:t>
            </a:r>
          </a:p>
          <a:p>
            <a:pPr lvl="1">
              <a:spcBef>
                <a:spcPts val="600"/>
              </a:spcBef>
            </a:pPr>
            <a:r>
              <a:rPr lang="en-US" altLang="zh-TW" sz="1600"/>
              <a:t>2.3.6 An Efficient Run-Length Implementation of the Local Table Method</a:t>
            </a:r>
          </a:p>
          <a:p>
            <a:pPr>
              <a:spcBef>
                <a:spcPts val="600"/>
              </a:spcBef>
            </a:pPr>
            <a:r>
              <a:rPr lang="en-US" altLang="zh-TW" sz="2000" b="1">
                <a:solidFill>
                  <a:srgbClr val="0070C0"/>
                </a:solidFill>
              </a:rPr>
              <a:t>2.4 Signature Segmentation and Analysis</a:t>
            </a:r>
          </a:p>
          <a:p>
            <a:pPr>
              <a:spcBef>
                <a:spcPts val="600"/>
              </a:spcBef>
            </a:pPr>
            <a:r>
              <a:rPr lang="en-US" altLang="zh-TW" sz="2000" b="1">
                <a:solidFill>
                  <a:srgbClr val="0070C0"/>
                </a:solidFill>
              </a:rPr>
              <a:t>2.5 Summary</a:t>
            </a:r>
            <a:endParaRPr lang="zh-TW" altLang="en-US" b="1">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3AFD16A9-0ACB-4954-A903-132656AB24E3}"/>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39939" name="Rectangle 2">
            <a:extLst>
              <a:ext uri="{FF2B5EF4-FFF2-40B4-BE49-F238E27FC236}">
                <a16:creationId xmlns:a16="http://schemas.microsoft.com/office/drawing/2014/main" id="{4DFBD369-DA9F-4F7C-B7F7-6B1128952578}"/>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graphicFrame>
        <p:nvGraphicFramePr>
          <p:cNvPr id="39940" name="Object 6">
            <a:extLst>
              <a:ext uri="{FF2B5EF4-FFF2-40B4-BE49-F238E27FC236}">
                <a16:creationId xmlns:a16="http://schemas.microsoft.com/office/drawing/2014/main" id="{5DE9E7E0-E7CB-4633-BCFE-C2A03FA67877}"/>
              </a:ext>
            </a:extLst>
          </p:cNvPr>
          <p:cNvGraphicFramePr>
            <a:graphicFrameLocks noGrp="1" noChangeAspect="1"/>
          </p:cNvGraphicFramePr>
          <p:nvPr>
            <p:ph sz="quarter" idx="3"/>
          </p:nvPr>
        </p:nvGraphicFramePr>
        <p:xfrm>
          <a:off x="1647825" y="2252663"/>
          <a:ext cx="5848350" cy="2576512"/>
        </p:xfrm>
        <a:graphic>
          <a:graphicData uri="http://schemas.openxmlformats.org/presentationml/2006/ole">
            <mc:AlternateContent xmlns:mc="http://schemas.openxmlformats.org/markup-compatibility/2006">
              <mc:Choice xmlns:v="urn:schemas-microsoft-com:vml" Requires="v">
                <p:oleObj spid="_x0000_s40067" name="方程式" r:id="rId4" imgW="2247900" imgH="990600" progId="Equation.3">
                  <p:embed/>
                </p:oleObj>
              </mc:Choice>
              <mc:Fallback>
                <p:oleObj name="方程式" r:id="rId4" imgW="2247900" imgH="990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2252663"/>
                        <a:ext cx="584835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Text Box 26">
            <a:extLst>
              <a:ext uri="{FF2B5EF4-FFF2-40B4-BE49-F238E27FC236}">
                <a16:creationId xmlns:a16="http://schemas.microsoft.com/office/drawing/2014/main" id="{B2448480-B8F3-4560-9614-548E2ED99AC4}"/>
              </a:ext>
            </a:extLst>
          </p:cNvPr>
          <p:cNvSpPr txBox="1">
            <a:spLocks noChangeArrowheads="1"/>
          </p:cNvSpPr>
          <p:nvPr/>
        </p:nvSpPr>
        <p:spPr bwMode="auto">
          <a:xfrm>
            <a:off x="1993900" y="5302250"/>
            <a:ext cx="4249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9942" name="Object 27">
            <a:extLst>
              <a:ext uri="{FF2B5EF4-FFF2-40B4-BE49-F238E27FC236}">
                <a16:creationId xmlns:a16="http://schemas.microsoft.com/office/drawing/2014/main" id="{76CFFA39-E03D-48CC-898E-DFDD6B9E303D}"/>
              </a:ext>
            </a:extLst>
          </p:cNvPr>
          <p:cNvGraphicFramePr>
            <a:graphicFrameLocks noChangeAspect="1"/>
          </p:cNvGraphicFramePr>
          <p:nvPr/>
        </p:nvGraphicFramePr>
        <p:xfrm>
          <a:off x="2859088" y="5157788"/>
          <a:ext cx="547687" cy="939800"/>
        </p:xfrm>
        <a:graphic>
          <a:graphicData uri="http://schemas.openxmlformats.org/presentationml/2006/ole">
            <mc:AlternateContent xmlns:mc="http://schemas.openxmlformats.org/markup-compatibility/2006">
              <mc:Choice xmlns:v="urn:schemas-microsoft-com:vml" Requires="v">
                <p:oleObj spid="_x0000_s40068" name="方程式" r:id="rId6" imgW="88746" imgH="152136" progId="Equation.3">
                  <p:embed/>
                </p:oleObj>
              </mc:Choice>
              <mc:Fallback>
                <p:oleObj name="方程式" r:id="rId6" imgW="88746" imgH="152136"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5157788"/>
                        <a:ext cx="54768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28">
            <a:extLst>
              <a:ext uri="{FF2B5EF4-FFF2-40B4-BE49-F238E27FC236}">
                <a16:creationId xmlns:a16="http://schemas.microsoft.com/office/drawing/2014/main" id="{73C03EAE-429A-4E47-9659-3654C5EAA520}"/>
              </a:ext>
            </a:extLst>
          </p:cNvPr>
          <p:cNvGraphicFramePr>
            <a:graphicFrameLocks noChangeAspect="1"/>
          </p:cNvGraphicFramePr>
          <p:nvPr/>
        </p:nvGraphicFramePr>
        <p:xfrm>
          <a:off x="6170613" y="5254625"/>
          <a:ext cx="979487" cy="654050"/>
        </p:xfrm>
        <a:graphic>
          <a:graphicData uri="http://schemas.openxmlformats.org/presentationml/2006/ole">
            <mc:AlternateContent xmlns:mc="http://schemas.openxmlformats.org/markup-compatibility/2006">
              <mc:Choice xmlns:v="urn:schemas-microsoft-com:vml" Requires="v">
                <p:oleObj spid="_x0000_s40069" name="方程式" r:id="rId8" imgW="304536" imgH="203024" progId="Equation.3">
                  <p:embed/>
                </p:oleObj>
              </mc:Choice>
              <mc:Fallback>
                <p:oleObj name="方程式" r:id="rId8" imgW="304536" imgH="203024"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3" y="5254625"/>
                        <a:ext cx="97948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7BB71D0D-3763-459C-A096-B8A01B1D00C2}"/>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grpSp>
        <p:nvGrpSpPr>
          <p:cNvPr id="41987" name="群組 2">
            <a:extLst>
              <a:ext uri="{FF2B5EF4-FFF2-40B4-BE49-F238E27FC236}">
                <a16:creationId xmlns:a16="http://schemas.microsoft.com/office/drawing/2014/main" id="{AF06CF50-D217-4364-979A-57DC8D41FDEA}"/>
              </a:ext>
            </a:extLst>
          </p:cNvPr>
          <p:cNvGrpSpPr>
            <a:grpSpLocks/>
          </p:cNvGrpSpPr>
          <p:nvPr/>
        </p:nvGrpSpPr>
        <p:grpSpPr bwMode="auto">
          <a:xfrm>
            <a:off x="1346200" y="1958975"/>
            <a:ext cx="6451600" cy="2262188"/>
            <a:chOff x="1457325" y="1892300"/>
            <a:chExt cx="6229350" cy="2184474"/>
          </a:xfrm>
        </p:grpSpPr>
        <p:pic>
          <p:nvPicPr>
            <p:cNvPr id="41994" name="圖片 5">
              <a:extLst>
                <a:ext uri="{FF2B5EF4-FFF2-40B4-BE49-F238E27FC236}">
                  <a16:creationId xmlns:a16="http://schemas.microsoft.com/office/drawing/2014/main" id="{95012149-B201-49A6-8114-985777307C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892300"/>
              <a:ext cx="62293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FFC17B1-1AE6-4DA8-88CB-C36D12D1BFA0}"/>
                </a:ext>
              </a:extLst>
            </p:cNvPr>
            <p:cNvSpPr>
              <a:spLocks noRot="1" noChangeAspect="1" noMove="1" noResize="1" noEditPoints="1" noAdjustHandles="1" noChangeArrowheads="1" noChangeShapeType="1" noTextEdit="1"/>
            </p:cNvSpPr>
            <p:nvPr/>
          </p:nvSpPr>
          <p:spPr>
            <a:xfrm>
              <a:off x="3116263" y="3696291"/>
              <a:ext cx="477438" cy="369332"/>
            </a:xfrm>
            <a:prstGeom prst="rect">
              <a:avLst/>
            </a:prstGeom>
            <a:blipFill>
              <a:blip r:embed="rId5"/>
              <a:stretch>
                <a:fillRect b="-4918"/>
              </a:stretch>
            </a:blipFill>
          </p:spPr>
          <p:txBody>
            <a:bodyPr/>
            <a:lstStyle/>
            <a:p>
              <a:pPr>
                <a:defRPr/>
              </a:pPr>
              <a:r>
                <a:rPr lang="zh-TW" altLang="en-US">
                  <a:noFill/>
                </a:rPr>
                <a:t> </a:t>
              </a:r>
            </a:p>
          </p:txBody>
        </p:sp>
        <p:sp>
          <p:nvSpPr>
            <p:cNvPr id="16" name="矩形 15">
              <a:extLst>
                <a:ext uri="{FF2B5EF4-FFF2-40B4-BE49-F238E27FC236}">
                  <a16:creationId xmlns:a16="http://schemas.microsoft.com/office/drawing/2014/main" id="{50981A48-6DBF-45D2-BE56-B58F52BE5FD0}"/>
                </a:ext>
              </a:extLst>
            </p:cNvPr>
            <p:cNvSpPr>
              <a:spLocks noRot="1" noChangeAspect="1" noMove="1" noResize="1" noEditPoints="1" noAdjustHandles="1" noChangeArrowheads="1" noChangeShapeType="1" noTextEdit="1"/>
            </p:cNvSpPr>
            <p:nvPr/>
          </p:nvSpPr>
          <p:spPr>
            <a:xfrm>
              <a:off x="5060403" y="3707442"/>
              <a:ext cx="482761" cy="369332"/>
            </a:xfrm>
            <a:prstGeom prst="rect">
              <a:avLst/>
            </a:prstGeom>
            <a:blipFill>
              <a:blip r:embed="rId6"/>
              <a:stretch>
                <a:fillRect b="-4918"/>
              </a:stretch>
            </a:blipFill>
          </p:spPr>
          <p:txBody>
            <a:bodyPr/>
            <a:lstStyle/>
            <a:p>
              <a:pPr>
                <a:defRPr/>
              </a:pPr>
              <a:r>
                <a:rPr lang="zh-TW" altLang="en-US">
                  <a:noFill/>
                </a:rPr>
                <a:t> </a:t>
              </a:r>
            </a:p>
          </p:txBody>
        </p:sp>
        <p:sp>
          <p:nvSpPr>
            <p:cNvPr id="17" name="矩形 16">
              <a:extLst>
                <a:ext uri="{FF2B5EF4-FFF2-40B4-BE49-F238E27FC236}">
                  <a16:creationId xmlns:a16="http://schemas.microsoft.com/office/drawing/2014/main" id="{A6E281CD-85A0-41FC-BBD6-72C02AB40CBB}"/>
                </a:ext>
              </a:extLst>
            </p:cNvPr>
            <p:cNvSpPr>
              <a:spLocks noRot="1" noChangeAspect="1" noMove="1" noResize="1" noEditPoints="1" noAdjustHandles="1" noChangeArrowheads="1" noChangeShapeType="1" noTextEdit="1"/>
            </p:cNvSpPr>
            <p:nvPr/>
          </p:nvSpPr>
          <p:spPr>
            <a:xfrm>
              <a:off x="4155109" y="3707442"/>
              <a:ext cx="345800" cy="369332"/>
            </a:xfrm>
            <a:prstGeom prst="rect">
              <a:avLst/>
            </a:prstGeom>
            <a:blipFill>
              <a:blip r:embed="rId7"/>
              <a:stretch>
                <a:fillRect/>
              </a:stretch>
            </a:blipFill>
          </p:spPr>
          <p:txBody>
            <a:bodyPr/>
            <a:lstStyle/>
            <a:p>
              <a:pPr>
                <a:defRPr/>
              </a:pPr>
              <a:r>
                <a:rPr lang="zh-TW" altLang="en-US">
                  <a:noFill/>
                </a:rPr>
                <a:t> </a:t>
              </a:r>
            </a:p>
          </p:txBody>
        </p:sp>
      </p:grpSp>
      <p:sp>
        <p:nvSpPr>
          <p:cNvPr id="41988" name="Rectangle 2">
            <a:extLst>
              <a:ext uri="{FF2B5EF4-FFF2-40B4-BE49-F238E27FC236}">
                <a16:creationId xmlns:a16="http://schemas.microsoft.com/office/drawing/2014/main" id="{88FE9556-D498-41B3-AB60-E243090FFB45}"/>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pic>
        <p:nvPicPr>
          <p:cNvPr id="41989" name="圖片 1">
            <a:extLst>
              <a:ext uri="{FF2B5EF4-FFF2-40B4-BE49-F238E27FC236}">
                <a16:creationId xmlns:a16="http://schemas.microsoft.com/office/drawing/2014/main" id="{E7C9B8F6-2203-4588-8051-CADBBCE9C23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8288" y="4217988"/>
            <a:ext cx="86074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90" name="Object 21">
            <a:extLst>
              <a:ext uri="{FF2B5EF4-FFF2-40B4-BE49-F238E27FC236}">
                <a16:creationId xmlns:a16="http://schemas.microsoft.com/office/drawing/2014/main" id="{48089A27-78A7-44E1-B899-1D3B0C9365E6}"/>
              </a:ext>
            </a:extLst>
          </p:cNvPr>
          <p:cNvGraphicFramePr>
            <a:graphicFrameLocks noGrp="1" noChangeAspect="1"/>
          </p:cNvGraphicFramePr>
          <p:nvPr>
            <p:ph sz="quarter" idx="4"/>
          </p:nvPr>
        </p:nvGraphicFramePr>
        <p:xfrm>
          <a:off x="827088" y="5370513"/>
          <a:ext cx="3309937" cy="1008062"/>
        </p:xfrm>
        <a:graphic>
          <a:graphicData uri="http://schemas.openxmlformats.org/presentationml/2006/ole">
            <mc:AlternateContent xmlns:mc="http://schemas.openxmlformats.org/markup-compatibility/2006">
              <mc:Choice xmlns:v="urn:schemas-microsoft-com:vml" Requires="v">
                <p:oleObj spid="_x0000_s42121" name="方程式" r:id="rId9" imgW="1511300" imgH="495300" progId="Equation.3">
                  <p:embed/>
                </p:oleObj>
              </mc:Choice>
              <mc:Fallback>
                <p:oleObj name="方程式" r:id="rId9" imgW="1511300" imgH="4953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370513"/>
                        <a:ext cx="330993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19">
            <a:extLst>
              <a:ext uri="{FF2B5EF4-FFF2-40B4-BE49-F238E27FC236}">
                <a16:creationId xmlns:a16="http://schemas.microsoft.com/office/drawing/2014/main" id="{717D768B-B06A-4C19-B524-ACB538ADD22A}"/>
              </a:ext>
            </a:extLst>
          </p:cNvPr>
          <p:cNvGraphicFramePr>
            <a:graphicFrameLocks noChangeAspect="1"/>
          </p:cNvGraphicFramePr>
          <p:nvPr/>
        </p:nvGraphicFramePr>
        <p:xfrm>
          <a:off x="5078413" y="5370513"/>
          <a:ext cx="3235325" cy="1008062"/>
        </p:xfrm>
        <a:graphic>
          <a:graphicData uri="http://schemas.openxmlformats.org/presentationml/2006/ole">
            <mc:AlternateContent xmlns:mc="http://schemas.openxmlformats.org/markup-compatibility/2006">
              <mc:Choice xmlns:v="urn:schemas-microsoft-com:vml" Requires="v">
                <p:oleObj spid="_x0000_s42122" name="方程式" r:id="rId11" imgW="1548728" imgH="495085" progId="Equation.3">
                  <p:embed/>
                </p:oleObj>
              </mc:Choice>
              <mc:Fallback>
                <p:oleObj name="方程式" r:id="rId11" imgW="1548728" imgH="495085"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8413" y="5370513"/>
                        <a:ext cx="32353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Text Box 16">
            <a:extLst>
              <a:ext uri="{FF2B5EF4-FFF2-40B4-BE49-F238E27FC236}">
                <a16:creationId xmlns:a16="http://schemas.microsoft.com/office/drawing/2014/main" id="{CB98DCAF-D893-42A9-B468-C5ABB80EFC08}"/>
              </a:ext>
            </a:extLst>
          </p:cNvPr>
          <p:cNvSpPr txBox="1">
            <a:spLocks noChangeArrowheads="1"/>
          </p:cNvSpPr>
          <p:nvPr/>
        </p:nvSpPr>
        <p:spPr bwMode="auto">
          <a:xfrm>
            <a:off x="6402388" y="6413500"/>
            <a:ext cx="256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000"/>
              <a:t>: mean of distribution</a:t>
            </a:r>
          </a:p>
        </p:txBody>
      </p:sp>
      <p:graphicFrame>
        <p:nvGraphicFramePr>
          <p:cNvPr id="41993" name="Object 18">
            <a:extLst>
              <a:ext uri="{FF2B5EF4-FFF2-40B4-BE49-F238E27FC236}">
                <a16:creationId xmlns:a16="http://schemas.microsoft.com/office/drawing/2014/main" id="{45C2360F-2608-4125-87F9-ED9DF287922B}"/>
              </a:ext>
            </a:extLst>
          </p:cNvPr>
          <p:cNvGraphicFramePr>
            <a:graphicFrameLocks noGrp="1" noChangeAspect="1"/>
          </p:cNvGraphicFramePr>
          <p:nvPr>
            <p:ph sz="quarter" idx="1"/>
          </p:nvPr>
        </p:nvGraphicFramePr>
        <p:xfrm>
          <a:off x="6176963" y="6503988"/>
          <a:ext cx="285750" cy="309562"/>
        </p:xfrm>
        <a:graphic>
          <a:graphicData uri="http://schemas.openxmlformats.org/presentationml/2006/ole">
            <mc:AlternateContent xmlns:mc="http://schemas.openxmlformats.org/markup-compatibility/2006">
              <mc:Choice xmlns:v="urn:schemas-microsoft-com:vml" Requires="v">
                <p:oleObj spid="_x0000_s42123" name="方程式" r:id="rId13" imgW="152268" imgH="164957" progId="Equation.3">
                  <p:embed/>
                </p:oleObj>
              </mc:Choice>
              <mc:Fallback>
                <p:oleObj name="方程式" r:id="rId13" imgW="152268" imgH="164957" progId="Equation.3">
                  <p:embed/>
                  <p:pic>
                    <p:nvPicPr>
                      <p:cNvPr id="0" name="Object 18"/>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6963" y="6503988"/>
                        <a:ext cx="2857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3DB065F5-6248-4B68-BAC1-8F50E183DE0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44035" name="Picture 6">
            <a:extLst>
              <a:ext uri="{FF2B5EF4-FFF2-40B4-BE49-F238E27FC236}">
                <a16:creationId xmlns:a16="http://schemas.microsoft.com/office/drawing/2014/main" id="{815B00BB-D430-4B9B-9147-150C10713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420938"/>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8" descr="2">
            <a:extLst>
              <a:ext uri="{FF2B5EF4-FFF2-40B4-BE49-F238E27FC236}">
                <a16:creationId xmlns:a16="http://schemas.microsoft.com/office/drawing/2014/main" id="{9741ECBB-AA9B-4517-9E77-FB09EA2B6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420938"/>
            <a:ext cx="4103687"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文字方塊 6">
            <a:extLst>
              <a:ext uri="{FF2B5EF4-FFF2-40B4-BE49-F238E27FC236}">
                <a16:creationId xmlns:a16="http://schemas.microsoft.com/office/drawing/2014/main" id="{8C05D169-05CB-4F67-9EB7-76E7AD3CBDC8}"/>
              </a:ext>
            </a:extLst>
          </p:cNvPr>
          <p:cNvSpPr txBox="1">
            <a:spLocks noChangeArrowheads="1"/>
          </p:cNvSpPr>
          <p:nvPr/>
        </p:nvSpPr>
        <p:spPr bwMode="auto">
          <a:xfrm>
            <a:off x="452438" y="5445125"/>
            <a:ext cx="8223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2.10</a:t>
            </a:r>
            <a:r>
              <a:rPr lang="zh-TW" altLang="en-US" sz="1600" b="1"/>
              <a:t> </a:t>
            </a:r>
            <a:r>
              <a:rPr lang="en-US" altLang="zh-TW" sz="1600"/>
              <a:t>Binary image produced by thresholding the T-connector image of Fig. 2.6 with Kittler-Illingworth threshold.</a:t>
            </a:r>
            <a:endParaRPr lang="zh-TW" altLang="en-US" sz="1600"/>
          </a:p>
        </p:txBody>
      </p:sp>
      <p:sp>
        <p:nvSpPr>
          <p:cNvPr id="44038" name="Rectangle 2">
            <a:extLst>
              <a:ext uri="{FF2B5EF4-FFF2-40B4-BE49-F238E27FC236}">
                <a16:creationId xmlns:a16="http://schemas.microsoft.com/office/drawing/2014/main" id="{7B9321E8-96CC-482C-A431-EE3DCC5D803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56558287-CCF5-4A7A-AE63-F4AEEEA7C4E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5059" name="Text Box 5">
            <a:extLst>
              <a:ext uri="{FF2B5EF4-FFF2-40B4-BE49-F238E27FC236}">
                <a16:creationId xmlns:a16="http://schemas.microsoft.com/office/drawing/2014/main" id="{5368175D-AF42-4C68-B625-DCD3DB3E4DFC}"/>
              </a:ext>
            </a:extLst>
          </p:cNvPr>
          <p:cNvSpPr txBox="1">
            <a:spLocks noChangeArrowheads="1"/>
          </p:cNvSpPr>
          <p:nvPr/>
        </p:nvSpPr>
        <p:spPr bwMode="auto">
          <a:xfrm>
            <a:off x="5559425" y="2227263"/>
            <a:ext cx="1965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zh-TW" sz="1800"/>
          </a:p>
        </p:txBody>
      </p:sp>
      <p:sp>
        <p:nvSpPr>
          <p:cNvPr id="45060" name="Text Box 6">
            <a:extLst>
              <a:ext uri="{FF2B5EF4-FFF2-40B4-BE49-F238E27FC236}">
                <a16:creationId xmlns:a16="http://schemas.microsoft.com/office/drawing/2014/main" id="{CCEC9E8B-C584-4307-962E-3560434D7B2D}"/>
              </a:ext>
            </a:extLst>
          </p:cNvPr>
          <p:cNvSpPr txBox="1">
            <a:spLocks noChangeArrowheads="1"/>
          </p:cNvSpPr>
          <p:nvPr/>
        </p:nvSpPr>
        <p:spPr bwMode="auto">
          <a:xfrm>
            <a:off x="5292725" y="1989138"/>
            <a:ext cx="3573463"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Left dark line:</a:t>
            </a:r>
            <a:r>
              <a:rPr lang="zh-TW" altLang="en-US" sz="2800"/>
              <a:t> </a:t>
            </a:r>
            <a:r>
              <a:rPr lang="en-US" altLang="zh-TW" sz="2800"/>
              <a:t>Otsu</a:t>
            </a:r>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eaLnBrk="1" hangingPunct="1">
              <a:spcBef>
                <a:spcPct val="0"/>
              </a:spcBef>
              <a:buClrTx/>
              <a:buSzTx/>
              <a:buFontTx/>
              <a:buNone/>
            </a:pPr>
            <a:r>
              <a:rPr lang="en-US" altLang="zh-TW" sz="2800"/>
              <a:t>Right dark line:</a:t>
            </a:r>
          </a:p>
          <a:p>
            <a:pPr algn="r" eaLnBrk="1" hangingPunct="1">
              <a:spcBef>
                <a:spcPct val="0"/>
              </a:spcBef>
              <a:buClrTx/>
              <a:buSzTx/>
              <a:buFontTx/>
              <a:buNone/>
            </a:pPr>
            <a:r>
              <a:rPr lang="en-US" altLang="zh-TW" sz="2800"/>
              <a:t>Kittler-Illingworth</a:t>
            </a:r>
          </a:p>
        </p:txBody>
      </p:sp>
      <p:sp>
        <p:nvSpPr>
          <p:cNvPr id="45061" name="Line 8">
            <a:extLst>
              <a:ext uri="{FF2B5EF4-FFF2-40B4-BE49-F238E27FC236}">
                <a16:creationId xmlns:a16="http://schemas.microsoft.com/office/drawing/2014/main" id="{188A4CA2-045A-4F45-B884-06F2A14853E2}"/>
              </a:ext>
            </a:extLst>
          </p:cNvPr>
          <p:cNvSpPr>
            <a:spLocks noChangeShapeType="1"/>
          </p:cNvSpPr>
          <p:nvPr/>
        </p:nvSpPr>
        <p:spPr bwMode="auto">
          <a:xfrm flipH="1">
            <a:off x="2843213" y="2227263"/>
            <a:ext cx="2449512" cy="2651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5062" name="Line 9">
            <a:extLst>
              <a:ext uri="{FF2B5EF4-FFF2-40B4-BE49-F238E27FC236}">
                <a16:creationId xmlns:a16="http://schemas.microsoft.com/office/drawing/2014/main" id="{E128B8E3-947E-4A8E-8E01-CE5B1DEC0CC8}"/>
              </a:ext>
            </a:extLst>
          </p:cNvPr>
          <p:cNvSpPr>
            <a:spLocks noChangeShapeType="1"/>
          </p:cNvSpPr>
          <p:nvPr/>
        </p:nvSpPr>
        <p:spPr bwMode="auto">
          <a:xfrm flipH="1" flipV="1">
            <a:off x="3563938" y="4292600"/>
            <a:ext cx="1728787"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45063" name="群組 1">
            <a:extLst>
              <a:ext uri="{FF2B5EF4-FFF2-40B4-BE49-F238E27FC236}">
                <a16:creationId xmlns:a16="http://schemas.microsoft.com/office/drawing/2014/main" id="{3E6A84B4-EE90-4E9E-908F-057F45AB0246}"/>
              </a:ext>
            </a:extLst>
          </p:cNvPr>
          <p:cNvGrpSpPr>
            <a:grpSpLocks/>
          </p:cNvGrpSpPr>
          <p:nvPr/>
        </p:nvGrpSpPr>
        <p:grpSpPr bwMode="auto">
          <a:xfrm>
            <a:off x="34925" y="1916113"/>
            <a:ext cx="5546725" cy="3816350"/>
            <a:chOff x="107504" y="1916113"/>
            <a:chExt cx="5545659" cy="3817143"/>
          </a:xfrm>
        </p:grpSpPr>
        <p:pic>
          <p:nvPicPr>
            <p:cNvPr id="45070" name="Picture 4" descr="2">
              <a:extLst>
                <a:ext uri="{FF2B5EF4-FFF2-40B4-BE49-F238E27FC236}">
                  <a16:creationId xmlns:a16="http://schemas.microsoft.com/office/drawing/2014/main" id="{D8C15374-2E7B-4D90-8F79-367149A05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09" r="3893" b="18927"/>
            <a:stretch>
              <a:fillRect/>
            </a:stretch>
          </p:blipFill>
          <p:spPr bwMode="auto">
            <a:xfrm>
              <a:off x="179711" y="1916113"/>
              <a:ext cx="5184576" cy="36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1" name="Text Box 10">
              <a:extLst>
                <a:ext uri="{FF2B5EF4-FFF2-40B4-BE49-F238E27FC236}">
                  <a16:creationId xmlns:a16="http://schemas.microsoft.com/office/drawing/2014/main" id="{F07C60E7-3FBD-42DF-BECD-E772C1E66FE3}"/>
                </a:ext>
              </a:extLst>
            </p:cNvPr>
            <p:cNvSpPr txBox="1">
              <a:spLocks noChangeArrowheads="1"/>
            </p:cNvSpPr>
            <p:nvPr/>
          </p:nvSpPr>
          <p:spPr bwMode="auto">
            <a:xfrm>
              <a:off x="107504"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45072" name="Text Box 11">
              <a:extLst>
                <a:ext uri="{FF2B5EF4-FFF2-40B4-BE49-F238E27FC236}">
                  <a16:creationId xmlns:a16="http://schemas.microsoft.com/office/drawing/2014/main" id="{E6CB1B88-0DC5-42CA-8380-C01F1EE018E1}"/>
                </a:ext>
              </a:extLst>
            </p:cNvPr>
            <p:cNvSpPr txBox="1">
              <a:spLocks noChangeArrowheads="1"/>
            </p:cNvSpPr>
            <p:nvPr/>
          </p:nvSpPr>
          <p:spPr bwMode="auto">
            <a:xfrm>
              <a:off x="5076900"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grpSp>
      <p:sp>
        <p:nvSpPr>
          <p:cNvPr id="45064" name="文字方塊 6">
            <a:extLst>
              <a:ext uri="{FF2B5EF4-FFF2-40B4-BE49-F238E27FC236}">
                <a16:creationId xmlns:a16="http://schemas.microsoft.com/office/drawing/2014/main" id="{58BF8C18-37DE-485E-A537-06FF101144AD}"/>
              </a:ext>
            </a:extLst>
          </p:cNvPr>
          <p:cNvSpPr txBox="1">
            <a:spLocks noChangeArrowheads="1"/>
          </p:cNvSpPr>
          <p:nvPr/>
        </p:nvSpPr>
        <p:spPr bwMode="auto">
          <a:xfrm>
            <a:off x="261938" y="5741988"/>
            <a:ext cx="86042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just">
              <a:lnSpc>
                <a:spcPct val="120000"/>
              </a:lnSpc>
              <a:spcBef>
                <a:spcPts val="725"/>
              </a:spcBef>
            </a:pPr>
            <a:r>
              <a:rPr lang="en-US" altLang="zh-TW" sz="1400" b="1"/>
              <a:t>Figure 2.11 </a:t>
            </a:r>
            <a:r>
              <a:rPr lang="en-US" altLang="zh-TW" sz="1400"/>
              <a:t>Histogram of the image of Fig. 2.6 showing where the Otsu and Kittler-Illingworth techniques choose the threshold value. The leftmost dark line is the Otsu threshold. The rightmost dark line is the Kittler-Illingworth threshold.</a:t>
            </a:r>
          </a:p>
        </p:txBody>
      </p:sp>
      <p:pic>
        <p:nvPicPr>
          <p:cNvPr id="45065" name="Picture 7" descr="2">
            <a:extLst>
              <a:ext uri="{FF2B5EF4-FFF2-40B4-BE49-F238E27FC236}">
                <a16:creationId xmlns:a16="http://schemas.microsoft.com/office/drawing/2014/main" id="{DA4EF3FC-BFE4-4258-9D04-51BA12E95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925" y="2492375"/>
            <a:ext cx="1697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8" descr="2">
            <a:extLst>
              <a:ext uri="{FF2B5EF4-FFF2-40B4-BE49-F238E27FC236}">
                <a16:creationId xmlns:a16="http://schemas.microsoft.com/office/drawing/2014/main" id="{A49CADEA-9DEB-4B44-8FED-D607F8E47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5975" y="3321050"/>
            <a:ext cx="17002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067" name="直線單箭頭接點 3">
            <a:extLst>
              <a:ext uri="{FF2B5EF4-FFF2-40B4-BE49-F238E27FC236}">
                <a16:creationId xmlns:a16="http://schemas.microsoft.com/office/drawing/2014/main" id="{659D87F7-4A6B-4AB5-A5D9-589CB0C6F9CD}"/>
              </a:ext>
            </a:extLst>
          </p:cNvPr>
          <p:cNvCxnSpPr>
            <a:cxnSpLocks noChangeShapeType="1"/>
          </p:cNvCxnSpPr>
          <p:nvPr/>
        </p:nvCxnSpPr>
        <p:spPr bwMode="auto">
          <a:xfrm flipH="1">
            <a:off x="2843213" y="2314575"/>
            <a:ext cx="2449512" cy="138113"/>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5068" name="直線單箭頭接點 18">
            <a:extLst>
              <a:ext uri="{FF2B5EF4-FFF2-40B4-BE49-F238E27FC236}">
                <a16:creationId xmlns:a16="http://schemas.microsoft.com/office/drawing/2014/main" id="{0AAD02DD-9B8F-414C-B1FB-50199487FA8A}"/>
              </a:ext>
            </a:extLst>
          </p:cNvPr>
          <p:cNvCxnSpPr>
            <a:cxnSpLocks noChangeShapeType="1"/>
          </p:cNvCxnSpPr>
          <p:nvPr/>
        </p:nvCxnSpPr>
        <p:spPr bwMode="auto">
          <a:xfrm flipH="1" flipV="1">
            <a:off x="3563938" y="4005263"/>
            <a:ext cx="1736725" cy="76358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069" name="Rectangle 2">
            <a:extLst>
              <a:ext uri="{FF2B5EF4-FFF2-40B4-BE49-F238E27FC236}">
                <a16:creationId xmlns:a16="http://schemas.microsoft.com/office/drawing/2014/main" id="{5CE93445-0285-49EB-8CF7-0A755EEF4C1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7979AC9-3AE6-4C88-BDC2-F5CC84D9603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7107" name="Rectangle 2">
            <a:extLst>
              <a:ext uri="{FF2B5EF4-FFF2-40B4-BE49-F238E27FC236}">
                <a16:creationId xmlns:a16="http://schemas.microsoft.com/office/drawing/2014/main" id="{10C4F772-D38C-471C-BA8A-97B719E3F397}"/>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7108" name="Rectangle 5">
            <a:extLst>
              <a:ext uri="{FF2B5EF4-FFF2-40B4-BE49-F238E27FC236}">
                <a16:creationId xmlns:a16="http://schemas.microsoft.com/office/drawing/2014/main" id="{C86446FE-F14C-4884-9857-EE2A8215FB61}"/>
              </a:ext>
            </a:extLst>
          </p:cNvPr>
          <p:cNvSpPr>
            <a:spLocks noChangeArrowheads="1"/>
          </p:cNvSpPr>
          <p:nvPr/>
        </p:nvSpPr>
        <p:spPr bwMode="auto">
          <a:xfrm>
            <a:off x="252413" y="2133600"/>
            <a:ext cx="86391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692150" indent="-347663">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ts val="1200"/>
              </a:spcBef>
            </a:pPr>
            <a:r>
              <a:rPr lang="en-US" altLang="zh-TW" sz="2800"/>
              <a:t>Connected components analysis:</a:t>
            </a:r>
          </a:p>
          <a:p>
            <a:pPr lvl="1" eaLnBrk="1" hangingPunct="1">
              <a:spcBef>
                <a:spcPts val="900"/>
              </a:spcBef>
            </a:pPr>
            <a:r>
              <a:rPr lang="en-US" altLang="zh-TW" sz="2800"/>
              <a:t>connected components labeling of the binary-1 pixels </a:t>
            </a:r>
          </a:p>
          <a:p>
            <a:pPr lvl="1" eaLnBrk="1" hangingPunct="1">
              <a:spcBef>
                <a:spcPts val="900"/>
              </a:spcBef>
            </a:pPr>
            <a:r>
              <a:rPr lang="en-US" altLang="zh-TW" sz="2800"/>
              <a:t>property measurement of the component regions</a:t>
            </a:r>
          </a:p>
          <a:p>
            <a:pPr lvl="1" eaLnBrk="1" hangingPunct="1">
              <a:spcBef>
                <a:spcPts val="900"/>
              </a:spcBef>
            </a:pPr>
            <a:r>
              <a:rPr lang="en-US" altLang="zh-TW" sz="2800"/>
              <a:t>decision making</a:t>
            </a:r>
          </a:p>
          <a:p>
            <a:pPr eaLnBrk="1" hangingPunct="1">
              <a:spcBef>
                <a:spcPts val="1800"/>
              </a:spcBef>
            </a:pPr>
            <a:r>
              <a:rPr lang="en-US" altLang="zh-TW" sz="2800"/>
              <a:t>All pixels that have value binary-1 and are connected to each other by a path of pixels all with value binary-1 are given the same identifying label.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EE8F2FF-B80D-4865-A3B6-D7EFAB089B9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9155" name="Rectangle 2">
            <a:extLst>
              <a:ext uri="{FF2B5EF4-FFF2-40B4-BE49-F238E27FC236}">
                <a16:creationId xmlns:a16="http://schemas.microsoft.com/office/drawing/2014/main" id="{FDD51BFB-01D5-4764-96D1-34FFA1BE63E6}"/>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9156" name="Rectangle 3">
            <a:extLst>
              <a:ext uri="{FF2B5EF4-FFF2-40B4-BE49-F238E27FC236}">
                <a16:creationId xmlns:a16="http://schemas.microsoft.com/office/drawing/2014/main" id="{168F9A91-39A0-4357-86B8-7F5388D51B27}"/>
              </a:ext>
            </a:extLst>
          </p:cNvPr>
          <p:cNvSpPr>
            <a:spLocks noGrp="1" noChangeArrowheads="1"/>
          </p:cNvSpPr>
          <p:nvPr>
            <p:ph type="body" idx="1"/>
          </p:nvPr>
        </p:nvSpPr>
        <p:spPr>
          <a:xfrm>
            <a:off x="252413" y="2070100"/>
            <a:ext cx="8639175" cy="4411663"/>
          </a:xfrm>
        </p:spPr>
        <p:txBody>
          <a:bodyPr/>
          <a:lstStyle/>
          <a:p>
            <a:pPr eaLnBrk="1" hangingPunct="1">
              <a:spcBef>
                <a:spcPts val="1800"/>
              </a:spcBef>
            </a:pPr>
            <a:r>
              <a:rPr lang="en-US" altLang="zh-TW" sz="2800"/>
              <a:t>label: unique name or index of the region</a:t>
            </a:r>
          </a:p>
          <a:p>
            <a:pPr eaLnBrk="1" hangingPunct="1">
              <a:spcBef>
                <a:spcPts val="1800"/>
              </a:spcBef>
            </a:pPr>
            <a:r>
              <a:rPr lang="en-US" altLang="zh-TW" sz="2800"/>
              <a:t>label: identifier for a potential object region</a:t>
            </a:r>
          </a:p>
          <a:p>
            <a:pPr eaLnBrk="1" hangingPunct="1">
              <a:spcBef>
                <a:spcPts val="1800"/>
              </a:spcBef>
            </a:pPr>
            <a:r>
              <a:rPr lang="en-US" altLang="zh-TW" sz="2800"/>
              <a:t>connected components labeling: a grouping operation</a:t>
            </a:r>
          </a:p>
          <a:p>
            <a:pPr eaLnBrk="1" hangingPunct="1">
              <a:spcBef>
                <a:spcPts val="1800"/>
              </a:spcBef>
            </a:pPr>
            <a:r>
              <a:rPr lang="en-US" altLang="zh-TW" sz="2800"/>
              <a:t>pixel property: position, gray level or brightness level</a:t>
            </a:r>
          </a:p>
          <a:p>
            <a:pPr eaLnBrk="1" hangingPunct="1">
              <a:spcBef>
                <a:spcPts val="1800"/>
              </a:spcBef>
            </a:pPr>
            <a:r>
              <a:rPr lang="en-US" altLang="zh-TW" sz="2800"/>
              <a:t>region property: shape, bounding box, position, intensity statistics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頁尾版面配置區 5">
            <a:extLst>
              <a:ext uri="{FF2B5EF4-FFF2-40B4-BE49-F238E27FC236}">
                <a16:creationId xmlns:a16="http://schemas.microsoft.com/office/drawing/2014/main" id="{EEADF6D2-F732-4E20-9F4E-715DD8C0B0E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1203" name="Rectangle 3">
            <a:extLst>
              <a:ext uri="{FF2B5EF4-FFF2-40B4-BE49-F238E27FC236}">
                <a16:creationId xmlns:a16="http://schemas.microsoft.com/office/drawing/2014/main" id="{035DFA60-D35E-4444-B52F-E782C3217E9C}"/>
              </a:ext>
            </a:extLst>
          </p:cNvPr>
          <p:cNvSpPr>
            <a:spLocks noGrp="1" noChangeArrowheads="1"/>
          </p:cNvSpPr>
          <p:nvPr>
            <p:ph type="body" sz="half" idx="1"/>
          </p:nvPr>
        </p:nvSpPr>
        <p:spPr>
          <a:xfrm>
            <a:off x="539750" y="2565400"/>
            <a:ext cx="8064500" cy="2035175"/>
          </a:xfrm>
        </p:spPr>
        <p:txBody>
          <a:bodyPr/>
          <a:lstStyle/>
          <a:p>
            <a:pPr eaLnBrk="1" hangingPunct="1">
              <a:lnSpc>
                <a:spcPct val="150000"/>
              </a:lnSpc>
              <a:buFont typeface="Wingdings" panose="05000000000000000000" pitchFamily="2" charset="2"/>
              <a:buNone/>
            </a:pPr>
            <a:r>
              <a:rPr lang="en-US" altLang="zh-TW" sz="2800"/>
              <a:t>Two 1-pixels      and      belong to the same</a:t>
            </a:r>
          </a:p>
          <a:p>
            <a:pPr eaLnBrk="1" hangingPunct="1">
              <a:lnSpc>
                <a:spcPct val="150000"/>
              </a:lnSpc>
              <a:buFont typeface="Wingdings" panose="05000000000000000000" pitchFamily="2" charset="2"/>
              <a:buNone/>
            </a:pPr>
            <a:r>
              <a:rPr lang="en-US" altLang="zh-TW" sz="2800"/>
              <a:t>connected component      if there is a sequence of</a:t>
            </a:r>
          </a:p>
          <a:p>
            <a:pPr eaLnBrk="1" hangingPunct="1">
              <a:lnSpc>
                <a:spcPct val="150000"/>
              </a:lnSpc>
              <a:buFont typeface="Wingdings" panose="05000000000000000000" pitchFamily="2" charset="2"/>
              <a:buNone/>
            </a:pPr>
            <a:r>
              <a:rPr lang="en-US" altLang="zh-TW" sz="2800"/>
              <a:t>1-pixels                         of      where </a:t>
            </a:r>
          </a:p>
          <a:p>
            <a:pPr eaLnBrk="1" hangingPunct="1">
              <a:lnSpc>
                <a:spcPct val="150000"/>
              </a:lnSpc>
              <a:buFont typeface="Wingdings" panose="05000000000000000000" pitchFamily="2" charset="2"/>
              <a:buNone/>
            </a:pPr>
            <a:r>
              <a:rPr lang="en-US" altLang="zh-TW" sz="2800"/>
              <a:t>and      is a neighbor of    </a:t>
            </a:r>
            <a:r>
              <a:rPr lang="zh-TW" altLang="en-US" sz="2800"/>
              <a:t>     </a:t>
            </a:r>
            <a:r>
              <a:rPr lang="en-US" altLang="zh-TW" sz="2800"/>
              <a:t>for</a:t>
            </a:r>
          </a:p>
        </p:txBody>
      </p:sp>
      <p:graphicFrame>
        <p:nvGraphicFramePr>
          <p:cNvPr id="51204" name="Object 4">
            <a:extLst>
              <a:ext uri="{FF2B5EF4-FFF2-40B4-BE49-F238E27FC236}">
                <a16:creationId xmlns:a16="http://schemas.microsoft.com/office/drawing/2014/main" id="{E5B65659-B2E5-4AF8-987C-7469D519CCB4}"/>
              </a:ext>
            </a:extLst>
          </p:cNvPr>
          <p:cNvGraphicFramePr>
            <a:graphicFrameLocks noGrp="1" noChangeAspect="1"/>
          </p:cNvGraphicFramePr>
          <p:nvPr>
            <p:ph sz="quarter" idx="2"/>
          </p:nvPr>
        </p:nvGraphicFramePr>
        <p:xfrm>
          <a:off x="4241800" y="3452813"/>
          <a:ext cx="431800" cy="503237"/>
        </p:xfrm>
        <a:graphic>
          <a:graphicData uri="http://schemas.openxmlformats.org/presentationml/2006/ole">
            <mc:AlternateContent xmlns:mc="http://schemas.openxmlformats.org/markup-compatibility/2006">
              <mc:Choice xmlns:v="urn:schemas-microsoft-com:vml" Requires="v">
                <p:oleObj spid="_x0000_s51583" name="方程式" r:id="rId4" imgW="152202" imgH="177569" progId="Equation.3">
                  <p:embed/>
                </p:oleObj>
              </mc:Choice>
              <mc:Fallback>
                <p:oleObj name="方程式" r:id="rId4" imgW="152202" imgH="17756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345281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6">
            <a:extLst>
              <a:ext uri="{FF2B5EF4-FFF2-40B4-BE49-F238E27FC236}">
                <a16:creationId xmlns:a16="http://schemas.microsoft.com/office/drawing/2014/main" id="{79298BF3-4239-4DB9-8AD5-BF2CA004CC83}"/>
              </a:ext>
            </a:extLst>
          </p:cNvPr>
          <p:cNvGraphicFramePr>
            <a:graphicFrameLocks noGrp="1" noChangeAspect="1"/>
          </p:cNvGraphicFramePr>
          <p:nvPr>
            <p:ph sz="quarter" idx="3"/>
          </p:nvPr>
        </p:nvGraphicFramePr>
        <p:xfrm>
          <a:off x="3973513" y="2794000"/>
          <a:ext cx="331787" cy="430213"/>
        </p:xfrm>
        <a:graphic>
          <a:graphicData uri="http://schemas.openxmlformats.org/presentationml/2006/ole">
            <mc:AlternateContent xmlns:mc="http://schemas.openxmlformats.org/markup-compatibility/2006">
              <mc:Choice xmlns:v="urn:schemas-microsoft-com:vml" Requires="v">
                <p:oleObj spid="_x0000_s51584" name="方程式" r:id="rId6" imgW="126780" imgH="164814" progId="Equation.3">
                  <p:embed/>
                </p:oleObj>
              </mc:Choice>
              <mc:Fallback>
                <p:oleObj name="方程式" r:id="rId6" imgW="126780" imgH="16481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3513" y="2794000"/>
                        <a:ext cx="3317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8">
            <a:extLst>
              <a:ext uri="{FF2B5EF4-FFF2-40B4-BE49-F238E27FC236}">
                <a16:creationId xmlns:a16="http://schemas.microsoft.com/office/drawing/2014/main" id="{EFCF42F9-1B7A-40C3-AD51-956AB24F24A2}"/>
              </a:ext>
            </a:extLst>
          </p:cNvPr>
          <p:cNvGraphicFramePr>
            <a:graphicFrameLocks noChangeAspect="1"/>
          </p:cNvGraphicFramePr>
          <p:nvPr/>
        </p:nvGraphicFramePr>
        <p:xfrm>
          <a:off x="2698750" y="2794000"/>
          <a:ext cx="398463" cy="431800"/>
        </p:xfrm>
        <a:graphic>
          <a:graphicData uri="http://schemas.openxmlformats.org/presentationml/2006/ole">
            <mc:AlternateContent xmlns:mc="http://schemas.openxmlformats.org/markup-compatibility/2006">
              <mc:Choice xmlns:v="urn:schemas-microsoft-com:vml" Requires="v">
                <p:oleObj spid="_x0000_s51585" name="方程式" r:id="rId8" imgW="152268" imgH="164957" progId="Equation.3">
                  <p:embed/>
                </p:oleObj>
              </mc:Choice>
              <mc:Fallback>
                <p:oleObj name="方程式" r:id="rId8" imgW="152268" imgH="16495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8750" y="2794000"/>
                        <a:ext cx="3984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10">
            <a:extLst>
              <a:ext uri="{FF2B5EF4-FFF2-40B4-BE49-F238E27FC236}">
                <a16:creationId xmlns:a16="http://schemas.microsoft.com/office/drawing/2014/main" id="{69BDDD7F-8D1F-4D99-9AFE-AA9E32009406}"/>
              </a:ext>
            </a:extLst>
          </p:cNvPr>
          <p:cNvGraphicFramePr>
            <a:graphicFrameLocks noChangeAspect="1"/>
          </p:cNvGraphicFramePr>
          <p:nvPr/>
        </p:nvGraphicFramePr>
        <p:xfrm>
          <a:off x="1979613" y="4113213"/>
          <a:ext cx="2282825" cy="595312"/>
        </p:xfrm>
        <a:graphic>
          <a:graphicData uri="http://schemas.openxmlformats.org/presentationml/2006/ole">
            <mc:AlternateContent xmlns:mc="http://schemas.openxmlformats.org/markup-compatibility/2006">
              <mc:Choice xmlns:v="urn:schemas-microsoft-com:vml" Requires="v">
                <p:oleObj spid="_x0000_s51586" name="方程式" r:id="rId10" imgW="876300" imgH="228600" progId="Equation.3">
                  <p:embed/>
                </p:oleObj>
              </mc:Choice>
              <mc:Fallback>
                <p:oleObj name="方程式" r:id="rId10" imgW="8763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4113213"/>
                        <a:ext cx="2282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11">
            <a:extLst>
              <a:ext uri="{FF2B5EF4-FFF2-40B4-BE49-F238E27FC236}">
                <a16:creationId xmlns:a16="http://schemas.microsoft.com/office/drawing/2014/main" id="{92E4A551-779D-4CC4-B857-2E33820B52B6}"/>
              </a:ext>
            </a:extLst>
          </p:cNvPr>
          <p:cNvGraphicFramePr>
            <a:graphicFrameLocks noChangeAspect="1"/>
          </p:cNvGraphicFramePr>
          <p:nvPr/>
        </p:nvGraphicFramePr>
        <p:xfrm>
          <a:off x="6227763" y="4127500"/>
          <a:ext cx="2271712" cy="577850"/>
        </p:xfrm>
        <a:graphic>
          <a:graphicData uri="http://schemas.openxmlformats.org/presentationml/2006/ole">
            <mc:AlternateContent xmlns:mc="http://schemas.openxmlformats.org/markup-compatibility/2006">
              <mc:Choice xmlns:v="urn:schemas-microsoft-com:vml" Requires="v">
                <p:oleObj spid="_x0000_s51587" name="方程式" r:id="rId12" imgW="901309" imgH="228501" progId="Equation.3">
                  <p:embed/>
                </p:oleObj>
              </mc:Choice>
              <mc:Fallback>
                <p:oleObj name="方程式" r:id="rId12" imgW="901309" imgH="228501"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127500"/>
                        <a:ext cx="227171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13">
            <a:extLst>
              <a:ext uri="{FF2B5EF4-FFF2-40B4-BE49-F238E27FC236}">
                <a16:creationId xmlns:a16="http://schemas.microsoft.com/office/drawing/2014/main" id="{CDA3B6F0-B95C-4DBB-A595-40AC6F0EC110}"/>
              </a:ext>
            </a:extLst>
          </p:cNvPr>
          <p:cNvGraphicFramePr>
            <a:graphicFrameLocks noChangeAspect="1"/>
          </p:cNvGraphicFramePr>
          <p:nvPr/>
        </p:nvGraphicFramePr>
        <p:xfrm>
          <a:off x="1263650" y="4803775"/>
          <a:ext cx="476250" cy="611188"/>
        </p:xfrm>
        <a:graphic>
          <a:graphicData uri="http://schemas.openxmlformats.org/presentationml/2006/ole">
            <mc:AlternateContent xmlns:mc="http://schemas.openxmlformats.org/markup-compatibility/2006">
              <mc:Choice xmlns:v="urn:schemas-microsoft-com:vml" Requires="v">
                <p:oleObj spid="_x0000_s51588" name="方程式" r:id="rId14" imgW="177646" imgH="228402" progId="Equation.3">
                  <p:embed/>
                </p:oleObj>
              </mc:Choice>
              <mc:Fallback>
                <p:oleObj name="方程式" r:id="rId14" imgW="177646" imgH="228402"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63650" y="4803775"/>
                        <a:ext cx="4762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14">
            <a:extLst>
              <a:ext uri="{FF2B5EF4-FFF2-40B4-BE49-F238E27FC236}">
                <a16:creationId xmlns:a16="http://schemas.microsoft.com/office/drawing/2014/main" id="{B8D56733-5E7E-41D0-8E87-EFDFE32D89B5}"/>
              </a:ext>
            </a:extLst>
          </p:cNvPr>
          <p:cNvGraphicFramePr>
            <a:graphicFrameLocks noChangeAspect="1"/>
          </p:cNvGraphicFramePr>
          <p:nvPr/>
        </p:nvGraphicFramePr>
        <p:xfrm>
          <a:off x="4359275" y="4794250"/>
          <a:ext cx="681038" cy="611188"/>
        </p:xfrm>
        <a:graphic>
          <a:graphicData uri="http://schemas.openxmlformats.org/presentationml/2006/ole">
            <mc:AlternateContent xmlns:mc="http://schemas.openxmlformats.org/markup-compatibility/2006">
              <mc:Choice xmlns:v="urn:schemas-microsoft-com:vml" Requires="v">
                <p:oleObj spid="_x0000_s51589" name="方程式" r:id="rId16" imgW="253890" imgH="228501" progId="Equation.3">
                  <p:embed/>
                </p:oleObj>
              </mc:Choice>
              <mc:Fallback>
                <p:oleObj name="方程式" r:id="rId16" imgW="253890" imgH="228501"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9275" y="4794250"/>
                        <a:ext cx="68103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6">
            <a:extLst>
              <a:ext uri="{FF2B5EF4-FFF2-40B4-BE49-F238E27FC236}">
                <a16:creationId xmlns:a16="http://schemas.microsoft.com/office/drawing/2014/main" id="{592FA4E6-15F6-4BA6-99EF-A39EABBA0BEF}"/>
              </a:ext>
            </a:extLst>
          </p:cNvPr>
          <p:cNvGraphicFramePr>
            <a:graphicFrameLocks noChangeAspect="1"/>
          </p:cNvGraphicFramePr>
          <p:nvPr/>
        </p:nvGraphicFramePr>
        <p:xfrm>
          <a:off x="5673725" y="4870450"/>
          <a:ext cx="1617663" cy="574675"/>
        </p:xfrm>
        <a:graphic>
          <a:graphicData uri="http://schemas.openxmlformats.org/presentationml/2006/ole">
            <mc:AlternateContent xmlns:mc="http://schemas.openxmlformats.org/markup-compatibility/2006">
              <mc:Choice xmlns:v="urn:schemas-microsoft-com:vml" Requires="v">
                <p:oleObj spid="_x0000_s51590" name="方程式" r:id="rId18" imgW="571252" imgH="203112" progId="Equation.3">
                  <p:embed/>
                </p:oleObj>
              </mc:Choice>
              <mc:Fallback>
                <p:oleObj name="方程式" r:id="rId18" imgW="571252" imgH="203112"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3725" y="4870450"/>
                        <a:ext cx="16176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2" name="Object 17">
            <a:extLst>
              <a:ext uri="{FF2B5EF4-FFF2-40B4-BE49-F238E27FC236}">
                <a16:creationId xmlns:a16="http://schemas.microsoft.com/office/drawing/2014/main" id="{EB8F8996-862F-4E6A-8399-E7E0B75462C1}"/>
              </a:ext>
            </a:extLst>
          </p:cNvPr>
          <p:cNvGraphicFramePr>
            <a:graphicFrameLocks noChangeAspect="1"/>
          </p:cNvGraphicFramePr>
          <p:nvPr/>
        </p:nvGraphicFramePr>
        <p:xfrm>
          <a:off x="4716463" y="4157663"/>
          <a:ext cx="431800" cy="503237"/>
        </p:xfrm>
        <a:graphic>
          <a:graphicData uri="http://schemas.openxmlformats.org/presentationml/2006/ole">
            <mc:AlternateContent xmlns:mc="http://schemas.openxmlformats.org/markup-compatibility/2006">
              <mc:Choice xmlns:v="urn:schemas-microsoft-com:vml" Requires="v">
                <p:oleObj spid="_x0000_s51591" name="方程式" r:id="rId20" imgW="152202" imgH="177569" progId="Equation.3">
                  <p:embed/>
                </p:oleObj>
              </mc:Choice>
              <mc:Fallback>
                <p:oleObj name="方程式" r:id="rId20" imgW="152202" imgH="177569" progId="Equation.3">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6463" y="415766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a:extLst>
              <a:ext uri="{FF2B5EF4-FFF2-40B4-BE49-F238E27FC236}">
                <a16:creationId xmlns:a16="http://schemas.microsoft.com/office/drawing/2014/main" id="{9D4C68CA-A120-4C6C-863A-8BAA53EB119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2.3.1 Connected Components Operators</a:t>
            </a:r>
            <a:endParaRPr lang="en-US" altLang="zh-TW" sz="3500" b="0" kern="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E8CF5641-2A60-46A0-8A0C-499A7D6D875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1" name="Rectangle 2">
            <a:extLst>
              <a:ext uri="{FF2B5EF4-FFF2-40B4-BE49-F238E27FC236}">
                <a16:creationId xmlns:a16="http://schemas.microsoft.com/office/drawing/2014/main" id="{C8A38E53-69C0-452A-BB98-DF69D148BB29}"/>
              </a:ext>
            </a:extLst>
          </p:cNvPr>
          <p:cNvSpPr>
            <a:spLocks noGrp="1" noChangeArrowheads="1"/>
          </p:cNvSpPr>
          <p:nvPr>
            <p:ph type="title"/>
          </p:nvPr>
        </p:nvSpPr>
        <p:spPr/>
        <p:txBody>
          <a:bodyPr/>
          <a:lstStyle/>
          <a:p>
            <a:pPr algn="ctr" eaLnBrk="1" hangingPunct="1"/>
            <a:r>
              <a:rPr lang="en-US" altLang="zh-TW" sz="3500" b="0"/>
              <a:t>2.3.1 Connected Components Operators</a:t>
            </a:r>
          </a:p>
        </p:txBody>
      </p:sp>
      <p:sp>
        <p:nvSpPr>
          <p:cNvPr id="53252" name="Text Box 4">
            <a:extLst>
              <a:ext uri="{FF2B5EF4-FFF2-40B4-BE49-F238E27FC236}">
                <a16:creationId xmlns:a16="http://schemas.microsoft.com/office/drawing/2014/main" id="{E45673CB-6364-4010-99BE-127F7189D7AF}"/>
              </a:ext>
            </a:extLst>
          </p:cNvPr>
          <p:cNvSpPr txBox="1">
            <a:spLocks noChangeArrowheads="1"/>
          </p:cNvSpPr>
          <p:nvPr/>
        </p:nvSpPr>
        <p:spPr bwMode="auto">
          <a:xfrm>
            <a:off x="179388" y="1916113"/>
            <a:ext cx="615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dirty="0"/>
              <a:t>4-connected: north, south, east, west</a:t>
            </a:r>
          </a:p>
        </p:txBody>
      </p:sp>
      <p:sp>
        <p:nvSpPr>
          <p:cNvPr id="53253" name="Text Box 7">
            <a:extLst>
              <a:ext uri="{FF2B5EF4-FFF2-40B4-BE49-F238E27FC236}">
                <a16:creationId xmlns:a16="http://schemas.microsoft.com/office/drawing/2014/main" id="{C6B5C340-FF14-46E8-8DBD-C8AA6006269A}"/>
              </a:ext>
            </a:extLst>
          </p:cNvPr>
          <p:cNvSpPr txBox="1">
            <a:spLocks noChangeArrowheads="1"/>
          </p:cNvSpPr>
          <p:nvPr/>
        </p:nvSpPr>
        <p:spPr bwMode="auto">
          <a:xfrm>
            <a:off x="179388" y="2403475"/>
            <a:ext cx="8785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8-connected: north, south, east, west, </a:t>
            </a:r>
          </a:p>
          <a:p>
            <a:pPr eaLnBrk="1" hangingPunct="1">
              <a:spcBef>
                <a:spcPct val="0"/>
              </a:spcBef>
              <a:buClrTx/>
              <a:buSzTx/>
              <a:buFontTx/>
              <a:buNone/>
            </a:pPr>
            <a:r>
              <a:rPr lang="en-US" altLang="zh-TW" sz="2800"/>
              <a:t>                  northeast, northwest, southeast, southwest</a:t>
            </a:r>
          </a:p>
        </p:txBody>
      </p:sp>
      <p:pic>
        <p:nvPicPr>
          <p:cNvPr id="53254" name="Picture 8" descr="2">
            <a:extLst>
              <a:ext uri="{FF2B5EF4-FFF2-40B4-BE49-F238E27FC236}">
                <a16:creationId xmlns:a16="http://schemas.microsoft.com/office/drawing/2014/main" id="{CF03BA12-BAA0-47E6-87EA-B2D159DE9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03" r="52623" b="12302"/>
          <a:stretch>
            <a:fillRect/>
          </a:stretch>
        </p:blipFill>
        <p:spPr bwMode="auto">
          <a:xfrm>
            <a:off x="900113" y="3332163"/>
            <a:ext cx="32400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9">
            <a:extLst>
              <a:ext uri="{FF2B5EF4-FFF2-40B4-BE49-F238E27FC236}">
                <a16:creationId xmlns:a16="http://schemas.microsoft.com/office/drawing/2014/main" id="{05067180-D363-4310-A652-9D96A305B5DB}"/>
              </a:ext>
            </a:extLst>
          </p:cNvPr>
          <p:cNvSpPr txBox="1">
            <a:spLocks noChangeArrowheads="1"/>
          </p:cNvSpPr>
          <p:nvPr/>
        </p:nvSpPr>
        <p:spPr bwMode="auto">
          <a:xfrm>
            <a:off x="250825" y="6005513"/>
            <a:ext cx="8374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Border: subset of 1-pixels also adjacent to 0-pixels</a:t>
            </a:r>
          </a:p>
        </p:txBody>
      </p:sp>
      <p:sp>
        <p:nvSpPr>
          <p:cNvPr id="53256" name="文字方塊 1">
            <a:extLst>
              <a:ext uri="{FF2B5EF4-FFF2-40B4-BE49-F238E27FC236}">
                <a16:creationId xmlns:a16="http://schemas.microsoft.com/office/drawing/2014/main" id="{75CAC8B2-2787-4D6C-93DC-3D5945601F40}"/>
              </a:ext>
            </a:extLst>
          </p:cNvPr>
          <p:cNvSpPr txBox="1">
            <a:spLocks noChangeArrowheads="1"/>
          </p:cNvSpPr>
          <p:nvPr/>
        </p:nvSpPr>
        <p:spPr bwMode="auto">
          <a:xfrm>
            <a:off x="541338" y="5634038"/>
            <a:ext cx="73437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20000"/>
              </a:lnSpc>
              <a:spcBef>
                <a:spcPct val="50000"/>
              </a:spcBef>
            </a:pPr>
            <a:r>
              <a:rPr lang="en-US" altLang="zh-TW" sz="1600" b="1"/>
              <a:t>  Figure 2.13 </a:t>
            </a:r>
            <a:r>
              <a:rPr lang="en-US" altLang="zh-TW" sz="1600"/>
              <a:t>(a) 4-connected				(b) 8-connected</a:t>
            </a:r>
            <a:endParaRPr lang="zh-TW" altLang="en-US" sz="1600"/>
          </a:p>
        </p:txBody>
      </p:sp>
      <p:pic>
        <p:nvPicPr>
          <p:cNvPr id="53257" name="Picture 8" descr="2">
            <a:extLst>
              <a:ext uri="{FF2B5EF4-FFF2-40B4-BE49-F238E27FC236}">
                <a16:creationId xmlns:a16="http://schemas.microsoft.com/office/drawing/2014/main" id="{B7B48FFA-852A-4B06-8497-9F94E8639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527" t="5" r="-2" b="12296"/>
          <a:stretch>
            <a:fillRect/>
          </a:stretch>
        </p:blipFill>
        <p:spPr bwMode="auto">
          <a:xfrm>
            <a:off x="5229225" y="3354388"/>
            <a:ext cx="32416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1639BC8-49D5-48E7-96DF-8A86A99497D6}"/>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5299" name="Rectangle 2">
            <a:extLst>
              <a:ext uri="{FF2B5EF4-FFF2-40B4-BE49-F238E27FC236}">
                <a16:creationId xmlns:a16="http://schemas.microsoft.com/office/drawing/2014/main" id="{7CCE97A9-40F3-479E-BE1B-8028A0AB24A7}"/>
              </a:ext>
            </a:extLst>
          </p:cNvPr>
          <p:cNvSpPr>
            <a:spLocks noGrp="1" noChangeArrowheads="1"/>
          </p:cNvSpPr>
          <p:nvPr>
            <p:ph type="title"/>
          </p:nvPr>
        </p:nvSpPr>
        <p:spPr/>
        <p:txBody>
          <a:bodyPr/>
          <a:lstStyle/>
          <a:p>
            <a:pPr algn="ctr" eaLnBrk="1" hangingPunct="1"/>
            <a:r>
              <a:rPr lang="en-US" altLang="zh-TW" sz="3500" b="0"/>
              <a:t>2.3.1 Connected Components Operators</a:t>
            </a:r>
          </a:p>
        </p:txBody>
      </p:sp>
      <p:pic>
        <p:nvPicPr>
          <p:cNvPr id="55300" name="Picture 7" descr="2">
            <a:extLst>
              <a:ext uri="{FF2B5EF4-FFF2-40B4-BE49-F238E27FC236}">
                <a16:creationId xmlns:a16="http://schemas.microsoft.com/office/drawing/2014/main" id="{687AF657-46C7-4B74-823D-A5FB66062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86" b="12233"/>
          <a:stretch>
            <a:fillRect/>
          </a:stretch>
        </p:blipFill>
        <p:spPr bwMode="auto">
          <a:xfrm>
            <a:off x="638175" y="2276475"/>
            <a:ext cx="7867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文字方塊 1">
            <a:extLst>
              <a:ext uri="{FF2B5EF4-FFF2-40B4-BE49-F238E27FC236}">
                <a16:creationId xmlns:a16="http://schemas.microsoft.com/office/drawing/2014/main" id="{D75FA82E-D06A-4EC3-83E7-049C5543080A}"/>
              </a:ext>
            </a:extLst>
          </p:cNvPr>
          <p:cNvSpPr txBox="1">
            <a:spLocks noChangeArrowheads="1"/>
          </p:cNvSpPr>
          <p:nvPr/>
        </p:nvSpPr>
        <p:spPr bwMode="auto">
          <a:xfrm>
            <a:off x="107950" y="5729288"/>
            <a:ext cx="83978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lvl="1" eaLnBrk="1" hangingPunct="1">
              <a:lnSpc>
                <a:spcPct val="120000"/>
              </a:lnSpc>
              <a:spcBef>
                <a:spcPct val="50000"/>
              </a:spcBef>
            </a:pPr>
            <a:r>
              <a:rPr lang="en-US" altLang="zh-TW" sz="1600" b="1"/>
              <a:t>	Figure 2.14 </a:t>
            </a:r>
            <a:r>
              <a:rPr lang="en-US" altLang="zh-TW" sz="1600"/>
              <a:t>(a) Original image			(b) connected components</a:t>
            </a:r>
            <a:endParaRPr lang="zh-TW"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212E970E-A77F-4D34-9F11-982B8D451FA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2" name="Rectangle 3">
            <a:extLst>
              <a:ext uri="{FF2B5EF4-FFF2-40B4-BE49-F238E27FC236}">
                <a16:creationId xmlns:a16="http://schemas.microsoft.com/office/drawing/2014/main" id="{F29CFB19-9841-4E28-816E-A1FF9604747E}"/>
              </a:ext>
            </a:extLst>
          </p:cNvPr>
          <p:cNvSpPr>
            <a:spLocks noGrp="1" noChangeArrowheads="1"/>
          </p:cNvSpPr>
          <p:nvPr>
            <p:ph type="body" idx="1"/>
          </p:nvPr>
        </p:nvSpPr>
        <p:spPr>
          <a:xfrm>
            <a:off x="611188" y="2041525"/>
            <a:ext cx="8137525" cy="4195763"/>
          </a:xfrm>
        </p:spPr>
        <p:txBody>
          <a:bodyPr/>
          <a:lstStyle/>
          <a:p>
            <a:pPr marL="1430338" indent="0" eaLnBrk="1" hangingPunct="1">
              <a:buFont typeface="Wingdings" panose="05000000000000000000" pitchFamily="2" charset="2"/>
              <a:buNone/>
              <a:defRPr/>
            </a:pPr>
            <a:r>
              <a:rPr lang="en-US" altLang="zh-TW" sz="2800" u="sng" dirty="0"/>
              <a:t>Rosenfeld</a:t>
            </a:r>
            <a:r>
              <a:rPr lang="en-US" altLang="zh-TW" sz="2800" dirty="0"/>
              <a:t> has shown that </a:t>
            </a:r>
          </a:p>
          <a:p>
            <a:pPr marL="1430338" indent="0" eaLnBrk="1" hangingPunct="1">
              <a:buFont typeface="Wingdings" panose="05000000000000000000" pitchFamily="2" charset="2"/>
              <a:buNone/>
              <a:defRPr/>
            </a:pPr>
            <a:r>
              <a:rPr lang="en-US" altLang="zh-TW" sz="2800" dirty="0"/>
              <a:t>if </a:t>
            </a:r>
            <a:r>
              <a:rPr lang="en-US" altLang="zh-TW" sz="2800" i="1" dirty="0"/>
              <a:t>C is a component of 1s</a:t>
            </a:r>
            <a:r>
              <a:rPr lang="en-US" altLang="zh-TW" sz="2800" dirty="0"/>
              <a:t> and </a:t>
            </a:r>
          </a:p>
          <a:p>
            <a:pPr marL="1430338" indent="0" eaLnBrk="1" hangingPunct="1">
              <a:buFont typeface="Wingdings" panose="05000000000000000000" pitchFamily="2" charset="2"/>
              <a:buNone/>
              <a:defRPr/>
            </a:pPr>
            <a:r>
              <a:rPr lang="en-US" altLang="zh-TW" sz="2800" i="1" dirty="0"/>
              <a:t>   D is an adjacent component of 0s</a:t>
            </a:r>
            <a:r>
              <a:rPr lang="en-US" altLang="zh-TW" sz="2800" dirty="0"/>
              <a:t> </a:t>
            </a:r>
          </a:p>
          <a:p>
            <a:pPr algn="ctr" eaLnBrk="1" hangingPunct="1">
              <a:buFont typeface="Wingdings" panose="05000000000000000000" pitchFamily="2" charset="2"/>
              <a:buNone/>
              <a:defRPr/>
            </a:pPr>
            <a:r>
              <a:rPr lang="en-US" altLang="zh-TW" sz="2800" dirty="0"/>
              <a:t>and </a:t>
            </a:r>
          </a:p>
          <a:p>
            <a:pPr marL="452438" eaLnBrk="1" hangingPunct="1">
              <a:buFont typeface="Wingdings" panose="05000000000000000000" pitchFamily="2" charset="2"/>
              <a:buNone/>
              <a:defRPr/>
            </a:pPr>
            <a:r>
              <a:rPr kumimoji="0" lang="en-US" altLang="zh-TW" sz="2800" dirty="0"/>
              <a:t>if</a:t>
            </a:r>
            <a:r>
              <a:rPr lang="en-US" altLang="zh-TW" sz="2800" dirty="0"/>
              <a:t> </a:t>
            </a:r>
            <a:r>
              <a:rPr lang="en-US" altLang="zh-TW" sz="2800" i="1" dirty="0"/>
              <a:t>4-connectedness is used for 1 (/0) -pixels</a:t>
            </a:r>
            <a:r>
              <a:rPr lang="en-US" altLang="zh-TW" sz="2800" dirty="0"/>
              <a:t> and </a:t>
            </a:r>
          </a:p>
          <a:p>
            <a:pPr marL="452438" eaLnBrk="1" hangingPunct="1">
              <a:buFont typeface="Wingdings" panose="05000000000000000000" pitchFamily="2" charset="2"/>
              <a:buNone/>
              <a:defRPr/>
            </a:pPr>
            <a:r>
              <a:rPr lang="en-US" altLang="zh-TW" sz="2800" dirty="0"/>
              <a:t>   </a:t>
            </a:r>
            <a:r>
              <a:rPr lang="en-US" altLang="zh-TW" sz="2800" i="1" dirty="0"/>
              <a:t>8-connectedness is used for 0 (/1) -pixels</a:t>
            </a:r>
            <a:r>
              <a:rPr lang="en-US" altLang="zh-TW" sz="2800" dirty="0"/>
              <a:t> </a:t>
            </a:r>
          </a:p>
          <a:p>
            <a:pPr marL="452438" eaLnBrk="1" hangingPunct="1">
              <a:buFont typeface="Wingdings" panose="05000000000000000000" pitchFamily="2" charset="2"/>
              <a:buNone/>
              <a:defRPr/>
            </a:pPr>
            <a:r>
              <a:rPr lang="en-US" altLang="zh-TW" sz="2800" dirty="0"/>
              <a:t>then either C surrounds D (D is a hole in C) or </a:t>
            </a:r>
          </a:p>
          <a:p>
            <a:pPr marL="452438" eaLnBrk="1" hangingPunct="1">
              <a:buFont typeface="Wingdings" panose="05000000000000000000" pitchFamily="2" charset="2"/>
              <a:buNone/>
              <a:defRPr/>
            </a:pPr>
            <a:r>
              <a:rPr lang="en-US" altLang="zh-TW" sz="2800" dirty="0"/>
              <a:t>                  D surrounds C (C is a hole in D)</a:t>
            </a:r>
          </a:p>
          <a:p>
            <a:pPr algn="ctr" eaLnBrk="1" hangingPunct="1">
              <a:defRPr/>
            </a:pPr>
            <a:endParaRPr lang="en-US" altLang="zh-TW" sz="2800" dirty="0"/>
          </a:p>
        </p:txBody>
      </p:sp>
      <p:pic>
        <p:nvPicPr>
          <p:cNvPr id="57348" name="Picture 17">
            <a:extLst>
              <a:ext uri="{FF2B5EF4-FFF2-40B4-BE49-F238E27FC236}">
                <a16:creationId xmlns:a16="http://schemas.microsoft.com/office/drawing/2014/main" id="{7F73D52A-0A2E-4F89-A503-9DDBF9E78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9138"/>
            <a:ext cx="205105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Oval 18">
            <a:extLst>
              <a:ext uri="{FF2B5EF4-FFF2-40B4-BE49-F238E27FC236}">
                <a16:creationId xmlns:a16="http://schemas.microsoft.com/office/drawing/2014/main" id="{4E458AD0-4C72-4EF1-BF27-24AAB1444AD3}"/>
              </a:ext>
            </a:extLst>
          </p:cNvPr>
          <p:cNvSpPr>
            <a:spLocks noChangeArrowheads="1"/>
          </p:cNvSpPr>
          <p:nvPr/>
        </p:nvSpPr>
        <p:spPr bwMode="auto">
          <a:xfrm>
            <a:off x="827088" y="2349500"/>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0" name="Oval 19">
            <a:extLst>
              <a:ext uri="{FF2B5EF4-FFF2-40B4-BE49-F238E27FC236}">
                <a16:creationId xmlns:a16="http://schemas.microsoft.com/office/drawing/2014/main" id="{490934C5-74CE-49B3-AD14-7BFA1B33C99A}"/>
              </a:ext>
            </a:extLst>
          </p:cNvPr>
          <p:cNvSpPr>
            <a:spLocks noChangeArrowheads="1"/>
          </p:cNvSpPr>
          <p:nvPr/>
        </p:nvSpPr>
        <p:spPr bwMode="auto">
          <a:xfrm>
            <a:off x="468313" y="2708275"/>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1" name="Oval 20">
            <a:extLst>
              <a:ext uri="{FF2B5EF4-FFF2-40B4-BE49-F238E27FC236}">
                <a16:creationId xmlns:a16="http://schemas.microsoft.com/office/drawing/2014/main" id="{A8CEDDDE-CA0E-4FF8-BC5B-8B6102DE6718}"/>
              </a:ext>
            </a:extLst>
          </p:cNvPr>
          <p:cNvSpPr>
            <a:spLocks noChangeArrowheads="1"/>
          </p:cNvSpPr>
          <p:nvPr/>
        </p:nvSpPr>
        <p:spPr bwMode="auto">
          <a:xfrm>
            <a:off x="827088" y="3068638"/>
            <a:ext cx="360362" cy="3603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2" name="Oval 21">
            <a:extLst>
              <a:ext uri="{FF2B5EF4-FFF2-40B4-BE49-F238E27FC236}">
                <a16:creationId xmlns:a16="http://schemas.microsoft.com/office/drawing/2014/main" id="{1DFFCF54-5F74-4D3D-9244-7A9028FBA28D}"/>
              </a:ext>
            </a:extLst>
          </p:cNvPr>
          <p:cNvSpPr>
            <a:spLocks noChangeArrowheads="1"/>
          </p:cNvSpPr>
          <p:nvPr/>
        </p:nvSpPr>
        <p:spPr bwMode="auto">
          <a:xfrm>
            <a:off x="1187450" y="2708275"/>
            <a:ext cx="360363"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3" name="Oval 22">
            <a:extLst>
              <a:ext uri="{FF2B5EF4-FFF2-40B4-BE49-F238E27FC236}">
                <a16:creationId xmlns:a16="http://schemas.microsoft.com/office/drawing/2014/main" id="{ECF8851C-EF84-4E7F-B242-A4C8BEEE6BE4}"/>
              </a:ext>
            </a:extLst>
          </p:cNvPr>
          <p:cNvSpPr>
            <a:spLocks noChangeArrowheads="1"/>
          </p:cNvSpPr>
          <p:nvPr/>
        </p:nvSpPr>
        <p:spPr bwMode="auto">
          <a:xfrm>
            <a:off x="827088" y="2708275"/>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4" name="Rectangle 2">
            <a:extLst>
              <a:ext uri="{FF2B5EF4-FFF2-40B4-BE49-F238E27FC236}">
                <a16:creationId xmlns:a16="http://schemas.microsoft.com/office/drawing/2014/main" id="{A1C26A6A-943E-4D83-AE03-90879537EC4E}"/>
              </a:ext>
            </a:extLst>
          </p:cNvPr>
          <p:cNvSpPr>
            <a:spLocks noGrp="1" noChangeArrowheads="1"/>
          </p:cNvSpPr>
          <p:nvPr>
            <p:ph type="title"/>
          </p:nvPr>
        </p:nvSpPr>
        <p:spPr/>
        <p:txBody>
          <a:bodyPr/>
          <a:lstStyle/>
          <a:p>
            <a:pPr algn="ctr" eaLnBrk="1" hangingPunct="1"/>
            <a:r>
              <a:rPr lang="en-US" altLang="zh-TW" sz="3500" b="0"/>
              <a:t>2.3.1 Connected Components Operators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55122D69-241D-4E8A-904C-8269D0B42AA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0483" name="Rectangle 2">
            <a:extLst>
              <a:ext uri="{FF2B5EF4-FFF2-40B4-BE49-F238E27FC236}">
                <a16:creationId xmlns:a16="http://schemas.microsoft.com/office/drawing/2014/main" id="{27ACA562-2A6A-45C2-922E-376C13B8653A}"/>
              </a:ext>
            </a:extLst>
          </p:cNvPr>
          <p:cNvSpPr>
            <a:spLocks noGrp="1" noChangeArrowheads="1"/>
          </p:cNvSpPr>
          <p:nvPr>
            <p:ph type="title"/>
          </p:nvPr>
        </p:nvSpPr>
        <p:spPr/>
        <p:txBody>
          <a:bodyPr/>
          <a:lstStyle/>
          <a:p>
            <a:pPr eaLnBrk="1" hangingPunct="1"/>
            <a:r>
              <a:rPr lang="en-US" altLang="zh-TW"/>
              <a:t>2.1 Introduction</a:t>
            </a:r>
          </a:p>
        </p:txBody>
      </p:sp>
      <p:sp>
        <p:nvSpPr>
          <p:cNvPr id="20484" name="Rectangle 3">
            <a:extLst>
              <a:ext uri="{FF2B5EF4-FFF2-40B4-BE49-F238E27FC236}">
                <a16:creationId xmlns:a16="http://schemas.microsoft.com/office/drawing/2014/main" id="{AD914F5C-D87C-42A1-B3E8-83D535685154}"/>
              </a:ext>
            </a:extLst>
          </p:cNvPr>
          <p:cNvSpPr>
            <a:spLocks noGrp="1" noChangeArrowheads="1"/>
          </p:cNvSpPr>
          <p:nvPr>
            <p:ph type="body" idx="1"/>
          </p:nvPr>
        </p:nvSpPr>
        <p:spPr/>
        <p:txBody>
          <a:bodyPr/>
          <a:lstStyle/>
          <a:p>
            <a:pPr eaLnBrk="1" hangingPunct="1"/>
            <a:r>
              <a:rPr lang="en-US" altLang="zh-TW"/>
              <a:t>binary value  1: considered part of object</a:t>
            </a:r>
          </a:p>
          <a:p>
            <a:pPr eaLnBrk="1" hangingPunct="1"/>
            <a:endParaRPr lang="en-US" altLang="zh-TW"/>
          </a:p>
          <a:p>
            <a:pPr eaLnBrk="1" hangingPunct="1"/>
            <a:r>
              <a:rPr lang="en-US" altLang="zh-TW"/>
              <a:t>binary value  0: background pixel</a:t>
            </a:r>
          </a:p>
          <a:p>
            <a:pPr eaLnBrk="1" hangingPunct="1"/>
            <a:endParaRPr lang="en-US" altLang="zh-TW"/>
          </a:p>
          <a:p>
            <a:pPr eaLnBrk="1" hangingPunct="1"/>
            <a:r>
              <a:rPr lang="en-US" altLang="zh-TW"/>
              <a:t>binary machine vision: generation and analysis of binary image</a:t>
            </a:r>
          </a:p>
          <a:p>
            <a:pPr eaLnBrk="1" hangingPunct="1">
              <a:buFont typeface="Wingdings" panose="05000000000000000000" pitchFamily="2" charset="2"/>
              <a:buNone/>
            </a:pPr>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2">
            <a:extLst>
              <a:ext uri="{FF2B5EF4-FFF2-40B4-BE49-F238E27FC236}">
                <a16:creationId xmlns:a16="http://schemas.microsoft.com/office/drawing/2014/main" id="{B1D414CB-357D-4DEE-A22E-39713E966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8928"/>
          <a:stretch>
            <a:fillRect/>
          </a:stretch>
        </p:blipFill>
        <p:spPr bwMode="auto">
          <a:xfrm>
            <a:off x="0" y="53975"/>
            <a:ext cx="91440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文字方塊 1">
            <a:extLst>
              <a:ext uri="{FF2B5EF4-FFF2-40B4-BE49-F238E27FC236}">
                <a16:creationId xmlns:a16="http://schemas.microsoft.com/office/drawing/2014/main" id="{B0738D49-A7EF-4AFC-8B69-8EEFDD541273}"/>
              </a:ext>
            </a:extLst>
          </p:cNvPr>
          <p:cNvSpPr txBox="1">
            <a:spLocks noChangeArrowheads="1"/>
          </p:cNvSpPr>
          <p:nvPr/>
        </p:nvSpPr>
        <p:spPr bwMode="auto">
          <a:xfrm>
            <a:off x="0" y="4868863"/>
            <a:ext cx="9144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2.15 </a:t>
            </a:r>
            <a:r>
              <a:rPr lang="en-US" altLang="zh-TW" sz="1600"/>
              <a:t>Phenomenon associated with using 4- and 8-adjacency in connected components analyses. Numeric labels are used for components of 1-pixels and letter labels for 0-pixels. </a:t>
            </a:r>
            <a:br>
              <a:rPr lang="en-US" altLang="zh-TW" sz="1600"/>
            </a:br>
            <a:r>
              <a:rPr lang="en-US" altLang="zh-TW" sz="1600"/>
              <a:t>(a) Binary image; (b) connected components labeling with 4-adjacency used for both 1-pixels and 0-pixels; (c) connected components labeling with 8-adjacency used for both 1-pixels and 0-pixels; and (d) connected components labeling with 8-adjacency used for 1-pixels and 4-adjacency used for 0-pixels.</a:t>
            </a:r>
            <a:endParaRPr lang="zh-TW" altLang="en-US" sz="1600"/>
          </a:p>
        </p:txBody>
      </p:sp>
      <p:sp>
        <p:nvSpPr>
          <p:cNvPr id="2" name="文字方塊 1">
            <a:extLst>
              <a:ext uri="{FF2B5EF4-FFF2-40B4-BE49-F238E27FC236}">
                <a16:creationId xmlns:a16="http://schemas.microsoft.com/office/drawing/2014/main" id="{BF6A2262-B614-4A96-9D64-1264074DADEB}"/>
              </a:ext>
            </a:extLst>
          </p:cNvPr>
          <p:cNvSpPr txBox="1"/>
          <p:nvPr/>
        </p:nvSpPr>
        <p:spPr>
          <a:xfrm>
            <a:off x="7380312" y="620688"/>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4-connected</a:t>
            </a:r>
            <a:endParaRPr lang="zh-TW" altLang="en-US" dirty="0"/>
          </a:p>
        </p:txBody>
      </p:sp>
      <p:sp>
        <p:nvSpPr>
          <p:cNvPr id="5" name="文字方塊 4">
            <a:extLst>
              <a:ext uri="{FF2B5EF4-FFF2-40B4-BE49-F238E27FC236}">
                <a16:creationId xmlns:a16="http://schemas.microsoft.com/office/drawing/2014/main" id="{B962E162-E207-4484-947D-082D29234F73}"/>
              </a:ext>
            </a:extLst>
          </p:cNvPr>
          <p:cNvSpPr txBox="1"/>
          <p:nvPr/>
        </p:nvSpPr>
        <p:spPr>
          <a:xfrm>
            <a:off x="7396072"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8-connected</a:t>
            </a:r>
            <a:endParaRPr lang="zh-TW" altLang="en-US" dirty="0"/>
          </a:p>
        </p:txBody>
      </p:sp>
      <p:sp>
        <p:nvSpPr>
          <p:cNvPr id="6" name="文字方塊 5">
            <a:extLst>
              <a:ext uri="{FF2B5EF4-FFF2-40B4-BE49-F238E27FC236}">
                <a16:creationId xmlns:a16="http://schemas.microsoft.com/office/drawing/2014/main" id="{80E4569B-18CA-47E8-A339-7083654269C8}"/>
              </a:ext>
            </a:extLst>
          </p:cNvPr>
          <p:cNvSpPr txBox="1"/>
          <p:nvPr/>
        </p:nvSpPr>
        <p:spPr>
          <a:xfrm>
            <a:off x="-108520"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8-connected</a:t>
            </a:r>
          </a:p>
          <a:p>
            <a:r>
              <a:rPr lang="en-US" altLang="zh-TW" dirty="0"/>
              <a:t>1 : 8-connected</a:t>
            </a:r>
            <a:endParaRPr lang="zh-TW"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70C8658-900A-45B2-B914-0305C35CD3D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1443" name="Rectangle 2">
            <a:extLst>
              <a:ext uri="{FF2B5EF4-FFF2-40B4-BE49-F238E27FC236}">
                <a16:creationId xmlns:a16="http://schemas.microsoft.com/office/drawing/2014/main" id="{41953D99-F750-4022-BA27-049AE45C81FE}"/>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1444" name="Rectangle 3">
            <a:extLst>
              <a:ext uri="{FF2B5EF4-FFF2-40B4-BE49-F238E27FC236}">
                <a16:creationId xmlns:a16="http://schemas.microsoft.com/office/drawing/2014/main" id="{374B8E67-2D2D-4380-9D0C-587268FA5289}"/>
              </a:ext>
            </a:extLst>
          </p:cNvPr>
          <p:cNvSpPr>
            <a:spLocks noGrp="1" noChangeArrowheads="1"/>
          </p:cNvSpPr>
          <p:nvPr>
            <p:ph type="body" idx="1"/>
          </p:nvPr>
        </p:nvSpPr>
        <p:spPr>
          <a:xfrm>
            <a:off x="252413" y="2060575"/>
            <a:ext cx="8639175" cy="4392613"/>
          </a:xfrm>
        </p:spPr>
        <p:txBody>
          <a:bodyPr/>
          <a:lstStyle/>
          <a:p>
            <a:pPr eaLnBrk="1" hangingPunct="1">
              <a:spcBef>
                <a:spcPts val="3600"/>
              </a:spcBef>
            </a:pPr>
            <a:r>
              <a:rPr lang="en-US" altLang="zh-TW" sz="2800"/>
              <a:t>All the algorithms process a row of the image at a time</a:t>
            </a:r>
          </a:p>
          <a:p>
            <a:pPr eaLnBrk="1" hangingPunct="1">
              <a:spcBef>
                <a:spcPts val="3600"/>
              </a:spcBef>
            </a:pPr>
            <a:r>
              <a:rPr lang="en-US" altLang="zh-TW" sz="2800"/>
              <a:t>All the algorithms assign new labels to the first pixel of each component and attempt to propagate the label of a pixel to right or below neighbors</a:t>
            </a:r>
          </a:p>
          <a:p>
            <a:pPr eaLnBrk="1" hangingPunct="1">
              <a:spcBef>
                <a:spcPts val="3600"/>
              </a:spcBef>
            </a:pPr>
            <a:r>
              <a:rPr lang="en-US" altLang="zh-TW" sz="2800"/>
              <a:t>This process continues until the pixel marked A in row 4 encountered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D33C758-720C-417E-8A83-57A174CECA1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3491" name="Rectangle 2">
            <a:extLst>
              <a:ext uri="{FF2B5EF4-FFF2-40B4-BE49-F238E27FC236}">
                <a16:creationId xmlns:a16="http://schemas.microsoft.com/office/drawing/2014/main" id="{F4655BCD-0A59-4BE9-A905-43013B316AF8}"/>
              </a:ext>
            </a:extLst>
          </p:cNvPr>
          <p:cNvSpPr>
            <a:spLocks noGrp="1" noChangeArrowheads="1"/>
          </p:cNvSpPr>
          <p:nvPr>
            <p:ph type="title"/>
          </p:nvPr>
        </p:nvSpPr>
        <p:spPr/>
        <p:txBody>
          <a:bodyPr/>
          <a:lstStyle/>
          <a:p>
            <a:pPr algn="ctr" eaLnBrk="1" hangingPunct="1"/>
            <a:r>
              <a:rPr lang="en-US" altLang="zh-TW" sz="3500" b="0"/>
              <a:t>2.3.2 Connected Components Algorithms</a:t>
            </a:r>
          </a:p>
        </p:txBody>
      </p:sp>
      <p:pic>
        <p:nvPicPr>
          <p:cNvPr id="63492" name="Picture 4" descr="2">
            <a:extLst>
              <a:ext uri="{FF2B5EF4-FFF2-40B4-BE49-F238E27FC236}">
                <a16:creationId xmlns:a16="http://schemas.microsoft.com/office/drawing/2014/main" id="{D466F396-01D7-4AD2-B214-A45ED82A1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100"/>
          <a:stretch>
            <a:fillRect/>
          </a:stretch>
        </p:blipFill>
        <p:spPr bwMode="auto">
          <a:xfrm>
            <a:off x="900113" y="2363788"/>
            <a:ext cx="75961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文字方塊 1">
            <a:extLst>
              <a:ext uri="{FF2B5EF4-FFF2-40B4-BE49-F238E27FC236}">
                <a16:creationId xmlns:a16="http://schemas.microsoft.com/office/drawing/2014/main" id="{9267459A-7AC6-4309-9C42-E08F0B589117}"/>
              </a:ext>
            </a:extLst>
          </p:cNvPr>
          <p:cNvSpPr txBox="1">
            <a:spLocks noChangeArrowheads="1"/>
          </p:cNvSpPr>
          <p:nvPr/>
        </p:nvSpPr>
        <p:spPr bwMode="auto">
          <a:xfrm>
            <a:off x="1187450" y="4379913"/>
            <a:ext cx="67691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2.16 </a:t>
            </a:r>
            <a:r>
              <a:rPr lang="en-US" altLang="zh-TW" sz="1600"/>
              <a:t>Propagation process. Label 1 has been propagated from the left to reach pixel </a:t>
            </a:r>
            <a:r>
              <a:rPr lang="en-US" altLang="zh-TW" sz="1600" i="1"/>
              <a:t>A</a:t>
            </a:r>
            <a:r>
              <a:rPr lang="en-US" altLang="zh-TW" sz="1600"/>
              <a:t>. Label 2 has been propagated down to reach pixel </a:t>
            </a:r>
            <a:r>
              <a:rPr lang="en-US" altLang="zh-TW" sz="1600" i="1"/>
              <a:t>A</a:t>
            </a:r>
            <a:r>
              <a:rPr lang="en-US" altLang="zh-TW" sz="1600"/>
              <a:t>. The connected components algorithm must assign a label to </a:t>
            </a:r>
            <a:r>
              <a:rPr lang="en-US" altLang="zh-TW" sz="1600" i="1"/>
              <a:t>A</a:t>
            </a:r>
            <a:r>
              <a:rPr lang="en-US" altLang="zh-TW" sz="1600"/>
              <a:t> and make labels 1 and 2 equivalent. Part (a) shows the original binary image, and (b) the partially processed image.</a:t>
            </a:r>
            <a:endParaRPr lang="zh-TW" alt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8E4FAACE-E84C-4B3C-A75B-C4E8A80257B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5539" name="Rectangle 2">
            <a:extLst>
              <a:ext uri="{FF2B5EF4-FFF2-40B4-BE49-F238E27FC236}">
                <a16:creationId xmlns:a16="http://schemas.microsoft.com/office/drawing/2014/main" id="{CA181162-7F90-45B9-9D7A-F087B8BE6539}"/>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5540" name="Rectangle 3">
            <a:extLst>
              <a:ext uri="{FF2B5EF4-FFF2-40B4-BE49-F238E27FC236}">
                <a16:creationId xmlns:a16="http://schemas.microsoft.com/office/drawing/2014/main" id="{7B14B8FA-5DAD-4B63-A179-0381639E9D22}"/>
              </a:ext>
            </a:extLst>
          </p:cNvPr>
          <p:cNvSpPr>
            <a:spLocks noGrp="1" noChangeArrowheads="1"/>
          </p:cNvSpPr>
          <p:nvPr>
            <p:ph type="body" idx="1"/>
          </p:nvPr>
        </p:nvSpPr>
        <p:spPr>
          <a:xfrm>
            <a:off x="252413" y="2112963"/>
            <a:ext cx="8639175" cy="4411662"/>
          </a:xfrm>
        </p:spPr>
        <p:txBody>
          <a:bodyPr/>
          <a:lstStyle/>
          <a:p>
            <a:pPr eaLnBrk="1" hangingPunct="1">
              <a:lnSpc>
                <a:spcPct val="90000"/>
              </a:lnSpc>
              <a:buFont typeface="Wingdings" panose="05000000000000000000" pitchFamily="2" charset="2"/>
              <a:buNone/>
            </a:pPr>
            <a:r>
              <a:rPr lang="en-US" altLang="zh-TW" sz="2800"/>
              <a:t>The differences among the algorithms of three types:</a:t>
            </a:r>
          </a:p>
          <a:p>
            <a:pPr eaLnBrk="1" hangingPunct="1">
              <a:lnSpc>
                <a:spcPct val="90000"/>
              </a:lnSpc>
            </a:pPr>
            <a:endParaRPr lang="en-US" altLang="zh-TW" sz="2800"/>
          </a:p>
          <a:p>
            <a:pPr eaLnBrk="1" hangingPunct="1">
              <a:lnSpc>
                <a:spcPct val="90000"/>
              </a:lnSpc>
            </a:pPr>
            <a:r>
              <a:rPr lang="en-US" altLang="zh-TW" sz="2800"/>
              <a:t>What label should be assigned to pixel A?</a:t>
            </a:r>
          </a:p>
          <a:p>
            <a:pPr eaLnBrk="1" hangingPunct="1">
              <a:lnSpc>
                <a:spcPct val="90000"/>
              </a:lnSpc>
            </a:pPr>
            <a:endParaRPr lang="en-US" altLang="zh-TW" sz="2800"/>
          </a:p>
          <a:p>
            <a:pPr eaLnBrk="1" hangingPunct="1">
              <a:lnSpc>
                <a:spcPct val="90000"/>
              </a:lnSpc>
            </a:pPr>
            <a:r>
              <a:rPr lang="en-US" altLang="zh-TW" sz="2800"/>
              <a:t>How to keep track of the equivalence of two or more labels?</a:t>
            </a:r>
          </a:p>
          <a:p>
            <a:pPr eaLnBrk="1" hangingPunct="1">
              <a:lnSpc>
                <a:spcPct val="90000"/>
              </a:lnSpc>
            </a:pPr>
            <a:endParaRPr lang="en-US" altLang="zh-TW" sz="2800"/>
          </a:p>
          <a:p>
            <a:pPr eaLnBrk="1" hangingPunct="1">
              <a:lnSpc>
                <a:spcPct val="90000"/>
              </a:lnSpc>
            </a:pPr>
            <a:r>
              <a:rPr lang="en-US" altLang="zh-TW" sz="2800"/>
              <a:t>How to use the equivalence information to complete processing?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086EF82-B878-4D13-B9D0-3FB3E23F34F7}"/>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7587" name="Rectangle 2">
            <a:extLst>
              <a:ext uri="{FF2B5EF4-FFF2-40B4-BE49-F238E27FC236}">
                <a16:creationId xmlns:a16="http://schemas.microsoft.com/office/drawing/2014/main" id="{6999FF57-F589-4A1E-9577-F6C9B4A1C368}"/>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7588" name="Rectangle 3">
            <a:extLst>
              <a:ext uri="{FF2B5EF4-FFF2-40B4-BE49-F238E27FC236}">
                <a16:creationId xmlns:a16="http://schemas.microsoft.com/office/drawing/2014/main" id="{8A872E2C-69D7-4187-AFD2-E95EE9194F98}"/>
              </a:ext>
            </a:extLst>
          </p:cNvPr>
          <p:cNvSpPr>
            <a:spLocks noGrp="1" noChangeArrowheads="1"/>
          </p:cNvSpPr>
          <p:nvPr>
            <p:ph type="body" idx="1"/>
          </p:nvPr>
        </p:nvSpPr>
        <p:spPr>
          <a:xfrm>
            <a:off x="252413" y="2112963"/>
            <a:ext cx="8496300" cy="4411662"/>
          </a:xfrm>
        </p:spPr>
        <p:txBody>
          <a:bodyPr/>
          <a:lstStyle/>
          <a:p>
            <a:pPr eaLnBrk="1" hangingPunct="1">
              <a:lnSpc>
                <a:spcPct val="90000"/>
              </a:lnSpc>
            </a:pPr>
            <a:r>
              <a:rPr lang="en-US" altLang="zh-TW" sz="2800"/>
              <a:t>An Iterative Algorithm</a:t>
            </a:r>
          </a:p>
          <a:p>
            <a:pPr eaLnBrk="1" hangingPunct="1">
              <a:lnSpc>
                <a:spcPct val="90000"/>
              </a:lnSpc>
            </a:pPr>
            <a:endParaRPr lang="en-US" altLang="zh-TW" sz="2800"/>
          </a:p>
          <a:p>
            <a:pPr eaLnBrk="1" hangingPunct="1">
              <a:lnSpc>
                <a:spcPct val="90000"/>
              </a:lnSpc>
            </a:pPr>
            <a:r>
              <a:rPr lang="en-US" altLang="zh-TW" sz="2800"/>
              <a:t>The Classical Algorithm</a:t>
            </a:r>
            <a:r>
              <a:rPr lang="zh-TW" altLang="en-US" sz="2800"/>
              <a:t> </a:t>
            </a:r>
            <a:r>
              <a:rPr lang="en-US" altLang="zh-TW" sz="2800"/>
              <a:t>(Transitive Closure)</a:t>
            </a:r>
          </a:p>
          <a:p>
            <a:pPr eaLnBrk="1" hangingPunct="1">
              <a:lnSpc>
                <a:spcPct val="90000"/>
              </a:lnSpc>
            </a:pPr>
            <a:endParaRPr lang="en-US" altLang="zh-TW" sz="2800"/>
          </a:p>
          <a:p>
            <a:pPr eaLnBrk="1" hangingPunct="1"/>
            <a:r>
              <a:rPr lang="en-US" altLang="zh-TW" sz="2800"/>
              <a:t>A Space-Efficient Two-Pass Algorithm That Uses a Local Equivalence Table</a:t>
            </a:r>
          </a:p>
          <a:p>
            <a:pPr eaLnBrk="1" hangingPunct="1"/>
            <a:endParaRPr lang="en-US" altLang="zh-TW" sz="2800"/>
          </a:p>
          <a:p>
            <a:pPr eaLnBrk="1" hangingPunct="1"/>
            <a:r>
              <a:rPr lang="en-US" altLang="zh-TW" sz="2800"/>
              <a:t>An Efficient Run-Length Implementation of the Local Table Method</a:t>
            </a:r>
          </a:p>
          <a:p>
            <a:pPr eaLnBrk="1" hangingPunct="1"/>
            <a:endParaRPr lang="en-US" altLang="zh-TW"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136F162-0CD1-4AE4-8CB7-DF826EA2A53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9635" name="Rectangle 3">
            <a:extLst>
              <a:ext uri="{FF2B5EF4-FFF2-40B4-BE49-F238E27FC236}">
                <a16:creationId xmlns:a16="http://schemas.microsoft.com/office/drawing/2014/main" id="{FF555AF5-242F-4314-A5AE-653719C80F8E}"/>
              </a:ext>
            </a:extLst>
          </p:cNvPr>
          <p:cNvSpPr>
            <a:spLocks noGrp="1" noChangeArrowheads="1"/>
          </p:cNvSpPr>
          <p:nvPr>
            <p:ph type="body" idx="1"/>
          </p:nvPr>
        </p:nvSpPr>
        <p:spPr>
          <a:xfrm>
            <a:off x="252413" y="2349500"/>
            <a:ext cx="8639175" cy="2159000"/>
          </a:xfrm>
        </p:spPr>
        <p:txBody>
          <a:bodyPr/>
          <a:lstStyle/>
          <a:p>
            <a:pPr eaLnBrk="1" hangingPunct="1"/>
            <a:r>
              <a:rPr lang="en-US" altLang="zh-TW" sz="2800" dirty="0"/>
              <a:t>Step 1. initialization of each pixel to a unique label</a:t>
            </a:r>
          </a:p>
          <a:p>
            <a:pPr eaLnBrk="1" hangingPunct="1">
              <a:buFont typeface="Wingdings" panose="05000000000000000000" pitchFamily="2" charset="2"/>
              <a:buNone/>
            </a:pPr>
            <a:r>
              <a:rPr lang="en-US" altLang="zh-TW" sz="2800" dirty="0"/>
              <a:t> </a:t>
            </a:r>
          </a:p>
          <a:p>
            <a:pPr eaLnBrk="1" hangingPunct="1"/>
            <a:r>
              <a:rPr lang="en-US" altLang="zh-TW" sz="2800" dirty="0"/>
              <a:t>Step 2. iteration of top-down followed by bottom-up</a:t>
            </a:r>
            <a:br>
              <a:rPr lang="en-US" altLang="zh-TW" sz="2800" dirty="0"/>
            </a:br>
            <a:r>
              <a:rPr lang="en-US" altLang="zh-TW" sz="2800" dirty="0"/>
              <a:t>            passes until no change</a:t>
            </a:r>
          </a:p>
        </p:txBody>
      </p:sp>
      <p:sp>
        <p:nvSpPr>
          <p:cNvPr id="5" name="Rectangle 2">
            <a:extLst>
              <a:ext uri="{FF2B5EF4-FFF2-40B4-BE49-F238E27FC236}">
                <a16:creationId xmlns:a16="http://schemas.microsoft.com/office/drawing/2014/main" id="{0E12D0AA-53E3-4A70-A1A1-A7DA7A08F3BA}"/>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2">
            <a:extLst>
              <a:ext uri="{FF2B5EF4-FFF2-40B4-BE49-F238E27FC236}">
                <a16:creationId xmlns:a16="http://schemas.microsoft.com/office/drawing/2014/main" id="{D262A7CA-897B-47E0-8D44-F907EDA8E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5533"/>
          <a:stretch>
            <a:fillRect/>
          </a:stretch>
        </p:blipFill>
        <p:spPr bwMode="auto">
          <a:xfrm>
            <a:off x="0" y="312738"/>
            <a:ext cx="9144000"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文字方塊 1">
            <a:extLst>
              <a:ext uri="{FF2B5EF4-FFF2-40B4-BE49-F238E27FC236}">
                <a16:creationId xmlns:a16="http://schemas.microsoft.com/office/drawing/2014/main" id="{E74FF5E8-B39F-42B9-B6D6-1CDF6ACBB387}"/>
              </a:ext>
            </a:extLst>
          </p:cNvPr>
          <p:cNvSpPr txBox="1">
            <a:spLocks noChangeArrowheads="1"/>
          </p:cNvSpPr>
          <p:nvPr/>
        </p:nvSpPr>
        <p:spPr bwMode="auto">
          <a:xfrm>
            <a:off x="0" y="4394200"/>
            <a:ext cx="91440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2000" b="1"/>
              <a:t>Figure 2.17 </a:t>
            </a:r>
            <a:r>
              <a:rPr lang="en-US" altLang="zh-TW" sz="2000"/>
              <a:t>Iterative algorithm for connected components labeling. Part (a) shows the original binary image; (b) the results after initialization of each 1-pixel to a unique label; (c) the results after the first top-down pass, in which the value of each nonzero pixel is replaced by the minimum value of its nonzero neighbors in a recursive manner going from left to right and top to bottom; and (d) the results after the first bottom-up pass.</a:t>
            </a:r>
            <a:endParaRPr lang="zh-TW"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63F99EF3-0F83-4367-B9AD-C31A2EEAD34D}"/>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pic>
        <p:nvPicPr>
          <p:cNvPr id="5" name="圖片 4">
            <a:extLst>
              <a:ext uri="{FF2B5EF4-FFF2-40B4-BE49-F238E27FC236}">
                <a16:creationId xmlns:a16="http://schemas.microsoft.com/office/drawing/2014/main" id="{07D5FF26-8421-40FC-867B-2F5A9A8DCB15}"/>
              </a:ext>
            </a:extLst>
          </p:cNvPr>
          <p:cNvPicPr>
            <a:picLocks noChangeAspect="1"/>
          </p:cNvPicPr>
          <p:nvPr/>
        </p:nvPicPr>
        <p:blipFill>
          <a:blip r:embed="rId3"/>
          <a:stretch>
            <a:fillRect/>
          </a:stretch>
        </p:blipFill>
        <p:spPr>
          <a:xfrm>
            <a:off x="1357312" y="3181350"/>
            <a:ext cx="6429375" cy="3343275"/>
          </a:xfrm>
          <a:prstGeom prst="rect">
            <a:avLst/>
          </a:prstGeom>
        </p:spPr>
      </p:pic>
      <p:sp>
        <p:nvSpPr>
          <p:cNvPr id="13" name="Rectangle 2">
            <a:extLst>
              <a:ext uri="{FF2B5EF4-FFF2-40B4-BE49-F238E27FC236}">
                <a16:creationId xmlns:a16="http://schemas.microsoft.com/office/drawing/2014/main" id="{FA09076F-FDE9-447C-949A-2309CDC0719F}"/>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
        <p:nvSpPr>
          <p:cNvPr id="14" name="Rectangle 3">
            <a:extLst>
              <a:ext uri="{FF2B5EF4-FFF2-40B4-BE49-F238E27FC236}">
                <a16:creationId xmlns:a16="http://schemas.microsoft.com/office/drawing/2014/main" id="{3EAF4B51-35E1-4B8C-A2BC-8C8BE30B9487}"/>
              </a:ext>
            </a:extLst>
          </p:cNvPr>
          <p:cNvSpPr txBox="1">
            <a:spLocks noChangeArrowheads="1"/>
          </p:cNvSpPr>
          <p:nvPr/>
        </p:nvSpPr>
        <p:spPr bwMode="auto">
          <a:xfrm>
            <a:off x="252413" y="2349500"/>
            <a:ext cx="86391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a:lstStyle>
          <a:p>
            <a:pPr eaLnBrk="1" hangingPunct="1"/>
            <a:r>
              <a:rPr lang="en-US" altLang="zh-TW" sz="2800" kern="0" dirty="0"/>
              <a:t>Example:</a:t>
            </a:r>
          </a:p>
          <a:p>
            <a:pPr marL="0" indent="0" eaLnBrk="1" hangingPunct="1">
              <a:buNone/>
            </a:pPr>
            <a:r>
              <a:rPr lang="en-US" altLang="zh-TW" sz="2800" kern="0" dirty="0"/>
              <a:t> iteration:     1                2              3             4</a:t>
            </a:r>
          </a:p>
        </p:txBody>
      </p:sp>
    </p:spTree>
    <p:extLst>
      <p:ext uri="{BB962C8B-B14F-4D97-AF65-F5344CB8AC3E}">
        <p14:creationId xmlns:p14="http://schemas.microsoft.com/office/powerpoint/2010/main" val="2880790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圖片 15">
            <a:extLst>
              <a:ext uri="{FF2B5EF4-FFF2-40B4-BE49-F238E27FC236}">
                <a16:creationId xmlns:a16="http://schemas.microsoft.com/office/drawing/2014/main" id="{08D3832F-C3E7-4027-B640-35D298AD90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909763"/>
            <a:ext cx="89058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8B698A9F-B8D4-4A28-A08B-D3137BB609A5}"/>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cxnSp>
        <p:nvCxnSpPr>
          <p:cNvPr id="73732" name="直線接點 20">
            <a:extLst>
              <a:ext uri="{FF2B5EF4-FFF2-40B4-BE49-F238E27FC236}">
                <a16:creationId xmlns:a16="http://schemas.microsoft.com/office/drawing/2014/main" id="{C14BA5FA-2FC2-4996-9377-4D8D0E57F590}"/>
              </a:ext>
            </a:extLst>
          </p:cNvPr>
          <p:cNvCxnSpPr>
            <a:cxnSpLocks noChangeShapeType="1"/>
          </p:cNvCxnSpPr>
          <p:nvPr/>
        </p:nvCxnSpPr>
        <p:spPr bwMode="auto">
          <a:xfrm flipV="1">
            <a:off x="395288" y="2311400"/>
            <a:ext cx="3132137" cy="365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73733" name="直線接點 21">
            <a:extLst>
              <a:ext uri="{FF2B5EF4-FFF2-40B4-BE49-F238E27FC236}">
                <a16:creationId xmlns:a16="http://schemas.microsoft.com/office/drawing/2014/main" id="{7B4911E2-8D9A-429A-8EA9-97B591EFC85F}"/>
              </a:ext>
            </a:extLst>
          </p:cNvPr>
          <p:cNvCxnSpPr>
            <a:cxnSpLocks noChangeShapeType="1"/>
          </p:cNvCxnSpPr>
          <p:nvPr/>
        </p:nvCxnSpPr>
        <p:spPr bwMode="auto">
          <a:xfrm flipV="1">
            <a:off x="468313" y="3917950"/>
            <a:ext cx="3382962" cy="158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73734" name="文字方塊 25">
            <a:extLst>
              <a:ext uri="{FF2B5EF4-FFF2-40B4-BE49-F238E27FC236}">
                <a16:creationId xmlns:a16="http://schemas.microsoft.com/office/drawing/2014/main" id="{8853FFCC-C59F-41C0-83F8-78C04B79FE3D}"/>
              </a:ext>
            </a:extLst>
          </p:cNvPr>
          <p:cNvSpPr txBox="1">
            <a:spLocks noChangeArrowheads="1"/>
          </p:cNvSpPr>
          <p:nvPr/>
        </p:nvSpPr>
        <p:spPr bwMode="auto">
          <a:xfrm>
            <a:off x="107950" y="2051050"/>
            <a:ext cx="37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1.</a:t>
            </a:r>
            <a:endParaRPr lang="zh-TW" altLang="en-US" b="1">
              <a:solidFill>
                <a:srgbClr val="FF0000"/>
              </a:solidFill>
            </a:endParaRPr>
          </a:p>
        </p:txBody>
      </p:sp>
      <p:sp>
        <p:nvSpPr>
          <p:cNvPr id="73735" name="文字方塊 26">
            <a:extLst>
              <a:ext uri="{FF2B5EF4-FFF2-40B4-BE49-F238E27FC236}">
                <a16:creationId xmlns:a16="http://schemas.microsoft.com/office/drawing/2014/main" id="{81C7DA04-4E1B-485F-A935-0F98E583B565}"/>
              </a:ext>
            </a:extLst>
          </p:cNvPr>
          <p:cNvSpPr txBox="1">
            <a:spLocks noChangeArrowheads="1"/>
          </p:cNvSpPr>
          <p:nvPr/>
        </p:nvSpPr>
        <p:spPr bwMode="auto">
          <a:xfrm>
            <a:off x="107950" y="3636963"/>
            <a:ext cx="377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2.</a:t>
            </a:r>
            <a:endParaRPr lang="zh-TW" altLang="en-US" b="1">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EEBD2EF-866B-4041-BE28-970B6B209984}"/>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67588" name="Rectangle 3">
            <a:extLst>
              <a:ext uri="{FF2B5EF4-FFF2-40B4-BE49-F238E27FC236}">
                <a16:creationId xmlns:a16="http://schemas.microsoft.com/office/drawing/2014/main" id="{440EBE14-712F-4BB4-9AA3-BD1F9976847F}"/>
              </a:ext>
            </a:extLst>
          </p:cNvPr>
          <p:cNvSpPr>
            <a:spLocks noGrp="1" noChangeArrowheads="1"/>
          </p:cNvSpPr>
          <p:nvPr>
            <p:ph type="body" idx="1"/>
          </p:nvPr>
        </p:nvSpPr>
        <p:spPr>
          <a:xfrm>
            <a:off x="252413" y="2041525"/>
            <a:ext cx="8639175" cy="4411663"/>
          </a:xfrm>
        </p:spPr>
        <p:txBody>
          <a:bodyPr/>
          <a:lstStyle/>
          <a:p>
            <a:pPr marL="0" indent="0" eaLnBrk="1" hangingPunct="1">
              <a:spcBef>
                <a:spcPts val="1200"/>
              </a:spcBef>
              <a:buFont typeface="Wingdings" panose="05000000000000000000" pitchFamily="2" charset="2"/>
              <a:buNone/>
              <a:defRPr/>
            </a:pPr>
            <a:r>
              <a:rPr lang="en-US" altLang="zh-TW" sz="2600" dirty="0"/>
              <a:t>makes two top-down passes but requires a large global table for equivalences</a:t>
            </a:r>
          </a:p>
          <a:p>
            <a:pPr eaLnBrk="1" hangingPunct="1">
              <a:spcBef>
                <a:spcPts val="1200"/>
              </a:spcBef>
              <a:defRPr/>
            </a:pPr>
            <a:r>
              <a:rPr lang="en-US" altLang="zh-TW" sz="2600" dirty="0"/>
              <a:t>first top-down pass: performs label propagation as above </a:t>
            </a:r>
          </a:p>
          <a:p>
            <a:pPr eaLnBrk="1" hangingPunct="1">
              <a:spcBef>
                <a:spcPts val="1200"/>
              </a:spcBef>
              <a:defRPr/>
            </a:pPr>
            <a:r>
              <a:rPr lang="en-US" altLang="zh-TW" sz="2600" dirty="0"/>
              <a:t>when two different labels propagate to the same pixel, the smaller label propagates and equivalence entered into table</a:t>
            </a:r>
          </a:p>
          <a:p>
            <a:pPr eaLnBrk="1" hangingPunct="1">
              <a:spcBef>
                <a:spcPts val="1200"/>
              </a:spcBef>
              <a:defRPr/>
            </a:pPr>
            <a:r>
              <a:rPr lang="en-US" altLang="zh-TW" sz="2600" dirty="0"/>
              <a:t>equivalence classes are found by transitive closure</a:t>
            </a:r>
          </a:p>
          <a:p>
            <a:pPr eaLnBrk="1" hangingPunct="1">
              <a:spcBef>
                <a:spcPts val="1200"/>
              </a:spcBef>
              <a:defRPr/>
            </a:pPr>
            <a:r>
              <a:rPr lang="en-US" altLang="zh-TW" sz="2600" dirty="0"/>
              <a:t>second top-down pass: performs a translation</a:t>
            </a:r>
          </a:p>
        </p:txBody>
      </p:sp>
      <p:sp>
        <p:nvSpPr>
          <p:cNvPr id="5" name="Rectangle 2">
            <a:extLst>
              <a:ext uri="{FF2B5EF4-FFF2-40B4-BE49-F238E27FC236}">
                <a16:creationId xmlns:a16="http://schemas.microsoft.com/office/drawing/2014/main" id="{DDA816D8-7F92-41A1-AB61-DD1E17D3EF10}"/>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3A50414-7A58-4391-80B4-9A011A85E411}"/>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1507" name="Rectangle 2">
            <a:extLst>
              <a:ext uri="{FF2B5EF4-FFF2-40B4-BE49-F238E27FC236}">
                <a16:creationId xmlns:a16="http://schemas.microsoft.com/office/drawing/2014/main" id="{C2EC0444-AEA0-4C7D-9DCA-0EF4C3F69978}"/>
              </a:ext>
            </a:extLst>
          </p:cNvPr>
          <p:cNvSpPr>
            <a:spLocks noGrp="1" noChangeArrowheads="1"/>
          </p:cNvSpPr>
          <p:nvPr>
            <p:ph type="title"/>
          </p:nvPr>
        </p:nvSpPr>
        <p:spPr/>
        <p:txBody>
          <a:bodyPr/>
          <a:lstStyle/>
          <a:p>
            <a:pPr eaLnBrk="1" hangingPunct="1"/>
            <a:r>
              <a:rPr lang="en-US" altLang="zh-TW"/>
              <a:t>2.2 Thresholding</a:t>
            </a:r>
          </a:p>
        </p:txBody>
      </p:sp>
      <p:sp>
        <p:nvSpPr>
          <p:cNvPr id="18436" name="Rectangle 3">
            <a:extLst>
              <a:ext uri="{FF2B5EF4-FFF2-40B4-BE49-F238E27FC236}">
                <a16:creationId xmlns:a16="http://schemas.microsoft.com/office/drawing/2014/main" id="{58DA4F0D-FD80-4F5B-82D8-E5AF3B5D60C4}"/>
              </a:ext>
            </a:extLst>
          </p:cNvPr>
          <p:cNvSpPr>
            <a:spLocks noGrp="1" noChangeArrowheads="1"/>
          </p:cNvSpPr>
          <p:nvPr>
            <p:ph type="body" sz="half" idx="1"/>
          </p:nvPr>
        </p:nvSpPr>
        <p:spPr>
          <a:xfrm>
            <a:off x="684213" y="2041525"/>
            <a:ext cx="7343775" cy="4411663"/>
          </a:xfrm>
        </p:spPr>
        <p:txBody>
          <a:bodyPr/>
          <a:lstStyle/>
          <a:p>
            <a:pPr eaLnBrk="1" hangingPunct="1">
              <a:buFont typeface="Wingdings" panose="05000000000000000000" pitchFamily="2" charset="2"/>
              <a:buNone/>
              <a:defRPr/>
            </a:pPr>
            <a:r>
              <a:rPr lang="en-US" altLang="zh-TW" sz="2600" dirty="0"/>
              <a:t>                 </a:t>
            </a:r>
          </a:p>
          <a:p>
            <a:pPr eaLnBrk="1" hangingPunct="1">
              <a:defRPr/>
            </a:pPr>
            <a:r>
              <a:rPr lang="en-US" altLang="zh-TW" sz="2600" dirty="0"/>
              <a:t>                  if </a:t>
            </a:r>
          </a:p>
          <a:p>
            <a:pPr eaLnBrk="1" hangingPunct="1">
              <a:defRPr/>
            </a:pPr>
            <a:r>
              <a:rPr lang="en-US" altLang="zh-TW" sz="2600" dirty="0"/>
              <a:t>                  if </a:t>
            </a:r>
          </a:p>
          <a:p>
            <a:pPr eaLnBrk="1" hangingPunct="1">
              <a:buFont typeface="Wingdings" panose="05000000000000000000" pitchFamily="2" charset="2"/>
              <a:buNone/>
              <a:defRPr/>
            </a:pPr>
            <a:endParaRPr lang="en-US" altLang="zh-TW" sz="2600" dirty="0"/>
          </a:p>
          <a:p>
            <a:pPr eaLnBrk="1" hangingPunct="1">
              <a:defRPr/>
            </a:pPr>
            <a:r>
              <a:rPr kumimoji="0" lang="en-US" altLang="zh-TW" sz="2600" i="1" spc="300" dirty="0"/>
              <a:t>r</a:t>
            </a:r>
            <a:r>
              <a:rPr kumimoji="0" lang="en-US" altLang="zh-TW" sz="2600" dirty="0"/>
              <a:t>: </a:t>
            </a:r>
            <a:r>
              <a:rPr lang="en-US" altLang="zh-TW" sz="2600" dirty="0"/>
              <a:t>row, </a:t>
            </a:r>
            <a:r>
              <a:rPr lang="en-US" altLang="zh-TW" sz="2600" i="1" dirty="0"/>
              <a:t>c</a:t>
            </a:r>
            <a:r>
              <a:rPr lang="en-US" altLang="zh-TW" sz="2600" dirty="0"/>
              <a:t>: column</a:t>
            </a:r>
          </a:p>
          <a:p>
            <a:pPr eaLnBrk="1" hangingPunct="1">
              <a:defRPr/>
            </a:pPr>
            <a:r>
              <a:rPr lang="en-US" altLang="zh-TW" sz="2600" i="1" dirty="0"/>
              <a:t>I</a:t>
            </a:r>
            <a:r>
              <a:rPr lang="en-US" altLang="zh-TW" sz="2600" dirty="0"/>
              <a:t>: grayscale intensity, </a:t>
            </a:r>
            <a:r>
              <a:rPr lang="en-US" altLang="zh-TW" sz="2600" i="1" dirty="0"/>
              <a:t>B</a:t>
            </a:r>
            <a:r>
              <a:rPr lang="en-US" altLang="zh-TW" sz="2600" dirty="0"/>
              <a:t>: binary intensity</a:t>
            </a:r>
          </a:p>
          <a:p>
            <a:pPr eaLnBrk="1" hangingPunct="1">
              <a:defRPr/>
            </a:pPr>
            <a:r>
              <a:rPr lang="en-US" altLang="zh-TW" sz="2600" i="1" dirty="0"/>
              <a:t>T</a:t>
            </a:r>
            <a:r>
              <a:rPr lang="en-US" altLang="zh-TW" sz="2600" dirty="0"/>
              <a:t>: intensity threshold</a:t>
            </a:r>
          </a:p>
          <a:p>
            <a:pPr eaLnBrk="1" hangingPunct="1">
              <a:defRPr/>
            </a:pPr>
            <a:endParaRPr lang="en-US" altLang="zh-TW" sz="2600" dirty="0"/>
          </a:p>
        </p:txBody>
      </p:sp>
      <p:graphicFrame>
        <p:nvGraphicFramePr>
          <p:cNvPr id="21509" name="Object 9">
            <a:extLst>
              <a:ext uri="{FF2B5EF4-FFF2-40B4-BE49-F238E27FC236}">
                <a16:creationId xmlns:a16="http://schemas.microsoft.com/office/drawing/2014/main" id="{AC39B5F4-2879-46C1-827B-F99CE28CB22E}"/>
              </a:ext>
            </a:extLst>
          </p:cNvPr>
          <p:cNvGraphicFramePr>
            <a:graphicFrameLocks noChangeAspect="1"/>
          </p:cNvGraphicFramePr>
          <p:nvPr/>
        </p:nvGraphicFramePr>
        <p:xfrm>
          <a:off x="1042988" y="2563813"/>
          <a:ext cx="1584325" cy="496887"/>
        </p:xfrm>
        <a:graphic>
          <a:graphicData uri="http://schemas.openxmlformats.org/presentationml/2006/ole">
            <mc:AlternateContent xmlns:mc="http://schemas.openxmlformats.org/markup-compatibility/2006">
              <mc:Choice xmlns:v="urn:schemas-microsoft-com:vml" Requires="v">
                <p:oleObj spid="_x0000_s21677" name="方程式" r:id="rId3" imgW="647419" imgH="203112" progId="Equation.3">
                  <p:embed/>
                </p:oleObj>
              </mc:Choice>
              <mc:Fallback>
                <p:oleObj name="方程式" r:id="rId3" imgW="647419" imgH="20311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563813"/>
                        <a:ext cx="15843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11">
            <a:extLst>
              <a:ext uri="{FF2B5EF4-FFF2-40B4-BE49-F238E27FC236}">
                <a16:creationId xmlns:a16="http://schemas.microsoft.com/office/drawing/2014/main" id="{82062368-D73B-416A-8D38-F2C002CCFC0E}"/>
              </a:ext>
            </a:extLst>
          </p:cNvPr>
          <p:cNvGraphicFramePr>
            <a:graphicFrameLocks noGrp="1" noChangeAspect="1"/>
          </p:cNvGraphicFramePr>
          <p:nvPr>
            <p:ph sz="quarter" idx="3"/>
          </p:nvPr>
        </p:nvGraphicFramePr>
        <p:xfrm>
          <a:off x="1042988" y="3068638"/>
          <a:ext cx="1584325" cy="479425"/>
        </p:xfrm>
        <a:graphic>
          <a:graphicData uri="http://schemas.openxmlformats.org/presentationml/2006/ole">
            <mc:AlternateContent xmlns:mc="http://schemas.openxmlformats.org/markup-compatibility/2006">
              <mc:Choice xmlns:v="urn:schemas-microsoft-com:vml" Requires="v">
                <p:oleObj spid="_x0000_s21678" name="方程式" r:id="rId5" imgW="672808" imgH="203112" progId="Equation.3">
                  <p:embed/>
                </p:oleObj>
              </mc:Choice>
              <mc:Fallback>
                <p:oleObj name="方程式" r:id="rId5" imgW="672808"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068638"/>
                        <a:ext cx="15843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13">
            <a:extLst>
              <a:ext uri="{FF2B5EF4-FFF2-40B4-BE49-F238E27FC236}">
                <a16:creationId xmlns:a16="http://schemas.microsoft.com/office/drawing/2014/main" id="{6485EAB9-F70B-4EA0-BB83-CD0FAF37A046}"/>
              </a:ext>
            </a:extLst>
          </p:cNvPr>
          <p:cNvGraphicFramePr>
            <a:graphicFrameLocks noChangeAspect="1"/>
          </p:cNvGraphicFramePr>
          <p:nvPr/>
        </p:nvGraphicFramePr>
        <p:xfrm>
          <a:off x="3059113" y="2511425"/>
          <a:ext cx="1800225" cy="554038"/>
        </p:xfrm>
        <a:graphic>
          <a:graphicData uri="http://schemas.openxmlformats.org/presentationml/2006/ole">
            <mc:AlternateContent xmlns:mc="http://schemas.openxmlformats.org/markup-compatibility/2006">
              <mc:Choice xmlns:v="urn:schemas-microsoft-com:vml" Requires="v">
                <p:oleObj spid="_x0000_s21679" name="方程式" r:id="rId7" imgW="660113" imgH="203112" progId="Equation.3">
                  <p:embed/>
                </p:oleObj>
              </mc:Choice>
              <mc:Fallback>
                <p:oleObj name="方程式" r:id="rId7" imgW="660113" imgH="20311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2511425"/>
                        <a:ext cx="18002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16">
            <a:extLst>
              <a:ext uri="{FF2B5EF4-FFF2-40B4-BE49-F238E27FC236}">
                <a16:creationId xmlns:a16="http://schemas.microsoft.com/office/drawing/2014/main" id="{B24305F3-F2F7-4751-A750-0E928854AB55}"/>
              </a:ext>
            </a:extLst>
          </p:cNvPr>
          <p:cNvGraphicFramePr>
            <a:graphicFrameLocks noChangeAspect="1"/>
          </p:cNvGraphicFramePr>
          <p:nvPr/>
        </p:nvGraphicFramePr>
        <p:xfrm>
          <a:off x="3059113" y="3001963"/>
          <a:ext cx="1873250" cy="576262"/>
        </p:xfrm>
        <a:graphic>
          <a:graphicData uri="http://schemas.openxmlformats.org/presentationml/2006/ole">
            <mc:AlternateContent xmlns:mc="http://schemas.openxmlformats.org/markup-compatibility/2006">
              <mc:Choice xmlns:v="urn:schemas-microsoft-com:vml" Requires="v">
                <p:oleObj spid="_x0000_s21680" name="方程式" r:id="rId9" imgW="660113" imgH="203112" progId="Equation.3">
                  <p:embed/>
                </p:oleObj>
              </mc:Choice>
              <mc:Fallback>
                <p:oleObj name="方程式" r:id="rId9" imgW="660113" imgH="203112"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3001963"/>
                        <a:ext cx="18732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CB91AC4-1E13-4977-878D-3C1978D7C9ED}"/>
              </a:ext>
            </a:extLst>
          </p:cNvPr>
          <p:cNvSpPr>
            <a:spLocks noGrp="1" noChangeArrowheads="1"/>
          </p:cNvSpPr>
          <p:nvPr>
            <p:ph type="title"/>
          </p:nvPr>
        </p:nvSpPr>
        <p:spPr/>
        <p:txBody>
          <a:bodyPr/>
          <a:lstStyle/>
          <a:p>
            <a:pPr eaLnBrk="1" hangingPunct="1"/>
            <a:r>
              <a:rPr lang="en-US" altLang="zh-TW" b="0"/>
              <a:t>2.3.4 The Classical Algorithm</a:t>
            </a:r>
          </a:p>
        </p:txBody>
      </p:sp>
      <p:pic>
        <p:nvPicPr>
          <p:cNvPr id="76803" name="Picture 7" descr="2">
            <a:extLst>
              <a:ext uri="{FF2B5EF4-FFF2-40B4-BE49-F238E27FC236}">
                <a16:creationId xmlns:a16="http://schemas.microsoft.com/office/drawing/2014/main" id="{D97BCDEA-8557-448C-BE94-03065D337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088"/>
            <a:ext cx="9144000" cy="607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文字方塊 1">
            <a:extLst>
              <a:ext uri="{FF2B5EF4-FFF2-40B4-BE49-F238E27FC236}">
                <a16:creationId xmlns:a16="http://schemas.microsoft.com/office/drawing/2014/main" id="{708B1113-3192-4EC9-80D3-F5C5802F3C97}"/>
              </a:ext>
            </a:extLst>
          </p:cNvPr>
          <p:cNvSpPr txBox="1">
            <a:spLocks noChangeArrowheads="1"/>
          </p:cNvSpPr>
          <p:nvPr/>
        </p:nvSpPr>
        <p:spPr bwMode="auto">
          <a:xfrm>
            <a:off x="250825" y="6105525"/>
            <a:ext cx="86423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(a) shows the initial binary image</a:t>
            </a:r>
            <a:endParaRPr lang="zh-TW" altLang="en-U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Picture 4" descr="2">
            <a:extLst>
              <a:ext uri="{FF2B5EF4-FFF2-40B4-BE49-F238E27FC236}">
                <a16:creationId xmlns:a16="http://schemas.microsoft.com/office/drawing/2014/main" id="{A3A437E5-3781-4FE1-A1D8-D977EC69C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150"/>
            <a:ext cx="9144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9">
            <a:extLst>
              <a:ext uri="{FF2B5EF4-FFF2-40B4-BE49-F238E27FC236}">
                <a16:creationId xmlns:a16="http://schemas.microsoft.com/office/drawing/2014/main" id="{6C719A5E-7471-465C-A1B4-E69AD1701434}"/>
              </a:ext>
            </a:extLst>
          </p:cNvPr>
          <p:cNvGrpSpPr>
            <a:grpSpLocks/>
          </p:cNvGrpSpPr>
          <p:nvPr/>
        </p:nvGrpSpPr>
        <p:grpSpPr bwMode="auto">
          <a:xfrm>
            <a:off x="0" y="0"/>
            <a:ext cx="3708400" cy="1773238"/>
            <a:chOff x="0" y="0"/>
            <a:chExt cx="2336" cy="1117"/>
          </a:xfrm>
        </p:grpSpPr>
        <p:sp>
          <p:nvSpPr>
            <p:cNvPr id="77860" name="Oval 6">
              <a:extLst>
                <a:ext uri="{FF2B5EF4-FFF2-40B4-BE49-F238E27FC236}">
                  <a16:creationId xmlns:a16="http://schemas.microsoft.com/office/drawing/2014/main" id="{AB1ACA74-D1B2-45BB-AD49-13F39BE8A977}"/>
                </a:ext>
              </a:extLst>
            </p:cNvPr>
            <p:cNvSpPr>
              <a:spLocks noChangeArrowheads="1"/>
            </p:cNvSpPr>
            <p:nvPr/>
          </p:nvSpPr>
          <p:spPr bwMode="auto">
            <a:xfrm>
              <a:off x="2154" y="981"/>
              <a:ext cx="182"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61" name="Text Box 18">
              <a:extLst>
                <a:ext uri="{FF2B5EF4-FFF2-40B4-BE49-F238E27FC236}">
                  <a16:creationId xmlns:a16="http://schemas.microsoft.com/office/drawing/2014/main" id="{354AD602-C356-442C-AA00-6BD201B9690A}"/>
                </a:ext>
              </a:extLst>
            </p:cNvPr>
            <p:cNvSpPr txBox="1">
              <a:spLocks noChangeArrowheads="1"/>
            </p:cNvSpPr>
            <p:nvPr/>
          </p:nvSpPr>
          <p:spPr bwMode="auto">
            <a:xfrm>
              <a:off x="0"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(2,3)</a:t>
              </a:r>
            </a:p>
          </p:txBody>
        </p:sp>
      </p:grpSp>
      <p:grpSp>
        <p:nvGrpSpPr>
          <p:cNvPr id="3" name="Group 30">
            <a:extLst>
              <a:ext uri="{FF2B5EF4-FFF2-40B4-BE49-F238E27FC236}">
                <a16:creationId xmlns:a16="http://schemas.microsoft.com/office/drawing/2014/main" id="{876CA074-8499-4E19-9ED9-9F517F4F625A}"/>
              </a:ext>
            </a:extLst>
          </p:cNvPr>
          <p:cNvGrpSpPr>
            <a:grpSpLocks/>
          </p:cNvGrpSpPr>
          <p:nvPr/>
        </p:nvGrpSpPr>
        <p:grpSpPr bwMode="auto">
          <a:xfrm>
            <a:off x="755650" y="0"/>
            <a:ext cx="4537075" cy="2422525"/>
            <a:chOff x="476" y="0"/>
            <a:chExt cx="2858" cy="1526"/>
          </a:xfrm>
        </p:grpSpPr>
        <p:sp>
          <p:nvSpPr>
            <p:cNvPr id="77858" name="Oval 7">
              <a:extLst>
                <a:ext uri="{FF2B5EF4-FFF2-40B4-BE49-F238E27FC236}">
                  <a16:creationId xmlns:a16="http://schemas.microsoft.com/office/drawing/2014/main" id="{52DF7855-D8F5-4DFB-AD3C-7569DA2075C5}"/>
                </a:ext>
              </a:extLst>
            </p:cNvPr>
            <p:cNvSpPr>
              <a:spLocks noChangeArrowheads="1"/>
            </p:cNvSpPr>
            <p:nvPr/>
          </p:nvSpPr>
          <p:spPr bwMode="auto">
            <a:xfrm>
              <a:off x="3152" y="1389"/>
              <a:ext cx="182"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9" name="Text Box 19">
              <a:extLst>
                <a:ext uri="{FF2B5EF4-FFF2-40B4-BE49-F238E27FC236}">
                  <a16:creationId xmlns:a16="http://schemas.microsoft.com/office/drawing/2014/main" id="{6E19E0CA-B3FF-43AA-AC36-A65D1D2830C1}"/>
                </a:ext>
              </a:extLst>
            </p:cNvPr>
            <p:cNvSpPr txBox="1">
              <a:spLocks noChangeArrowheads="1"/>
            </p:cNvSpPr>
            <p:nvPr/>
          </p:nvSpPr>
          <p:spPr bwMode="auto">
            <a:xfrm>
              <a:off x="476"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(2,4)</a:t>
              </a:r>
            </a:p>
          </p:txBody>
        </p:sp>
      </p:grpSp>
      <p:grpSp>
        <p:nvGrpSpPr>
          <p:cNvPr id="4" name="Group 31">
            <a:extLst>
              <a:ext uri="{FF2B5EF4-FFF2-40B4-BE49-F238E27FC236}">
                <a16:creationId xmlns:a16="http://schemas.microsoft.com/office/drawing/2014/main" id="{832C2B01-8F8A-4717-B1A1-CF957651A9DA}"/>
              </a:ext>
            </a:extLst>
          </p:cNvPr>
          <p:cNvGrpSpPr>
            <a:grpSpLocks/>
          </p:cNvGrpSpPr>
          <p:nvPr/>
        </p:nvGrpSpPr>
        <p:grpSpPr bwMode="auto">
          <a:xfrm>
            <a:off x="1547813" y="0"/>
            <a:ext cx="4175125" cy="3284538"/>
            <a:chOff x="975" y="0"/>
            <a:chExt cx="2630" cy="2069"/>
          </a:xfrm>
        </p:grpSpPr>
        <p:sp>
          <p:nvSpPr>
            <p:cNvPr id="77856" name="Oval 11">
              <a:extLst>
                <a:ext uri="{FF2B5EF4-FFF2-40B4-BE49-F238E27FC236}">
                  <a16:creationId xmlns:a16="http://schemas.microsoft.com/office/drawing/2014/main" id="{6A6F2DA2-A872-4F5A-AF51-DE717771D67F}"/>
                </a:ext>
              </a:extLst>
            </p:cNvPr>
            <p:cNvSpPr>
              <a:spLocks noChangeArrowheads="1"/>
            </p:cNvSpPr>
            <p:nvPr/>
          </p:nvSpPr>
          <p:spPr bwMode="auto">
            <a:xfrm>
              <a:off x="3424" y="1933"/>
              <a:ext cx="181"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7" name="Text Box 20">
              <a:extLst>
                <a:ext uri="{FF2B5EF4-FFF2-40B4-BE49-F238E27FC236}">
                  <a16:creationId xmlns:a16="http://schemas.microsoft.com/office/drawing/2014/main" id="{ED655D35-7AC1-47E6-8933-CEBB1CFE333A}"/>
                </a:ext>
              </a:extLst>
            </p:cNvPr>
            <p:cNvSpPr txBox="1">
              <a:spLocks noChangeArrowheads="1"/>
            </p:cNvSpPr>
            <p:nvPr/>
          </p:nvSpPr>
          <p:spPr bwMode="auto">
            <a:xfrm>
              <a:off x="975"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(2,6)</a:t>
              </a:r>
            </a:p>
          </p:txBody>
        </p:sp>
      </p:grpSp>
      <p:grpSp>
        <p:nvGrpSpPr>
          <p:cNvPr id="5" name="Group 34">
            <a:extLst>
              <a:ext uri="{FF2B5EF4-FFF2-40B4-BE49-F238E27FC236}">
                <a16:creationId xmlns:a16="http://schemas.microsoft.com/office/drawing/2014/main" id="{465FBE10-E87A-4CFB-9618-3AC51F59AF42}"/>
              </a:ext>
            </a:extLst>
          </p:cNvPr>
          <p:cNvGrpSpPr>
            <a:grpSpLocks/>
          </p:cNvGrpSpPr>
          <p:nvPr/>
        </p:nvGrpSpPr>
        <p:grpSpPr bwMode="auto">
          <a:xfrm>
            <a:off x="0" y="331788"/>
            <a:ext cx="4138613" cy="3167062"/>
            <a:chOff x="0" y="255"/>
            <a:chExt cx="2607" cy="1995"/>
          </a:xfrm>
        </p:grpSpPr>
        <p:sp>
          <p:nvSpPr>
            <p:cNvPr id="77854" name="Oval 12">
              <a:extLst>
                <a:ext uri="{FF2B5EF4-FFF2-40B4-BE49-F238E27FC236}">
                  <a16:creationId xmlns:a16="http://schemas.microsoft.com/office/drawing/2014/main" id="{54082B58-08B7-4768-B411-A3EB2D3429DE}"/>
                </a:ext>
              </a:extLst>
            </p:cNvPr>
            <p:cNvSpPr>
              <a:spLocks noChangeArrowheads="1"/>
            </p:cNvSpPr>
            <p:nvPr/>
          </p:nvSpPr>
          <p:spPr bwMode="auto">
            <a:xfrm>
              <a:off x="2381" y="2115"/>
              <a:ext cx="226" cy="135"/>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5" name="Text Box 21">
              <a:extLst>
                <a:ext uri="{FF2B5EF4-FFF2-40B4-BE49-F238E27FC236}">
                  <a16:creationId xmlns:a16="http://schemas.microsoft.com/office/drawing/2014/main" id="{3E83AF5E-037A-4B44-960A-075C0EAA2C66}"/>
                </a:ext>
              </a:extLst>
            </p:cNvPr>
            <p:cNvSpPr txBox="1">
              <a:spLocks noChangeArrowheads="1"/>
            </p:cNvSpPr>
            <p:nvPr/>
          </p:nvSpPr>
          <p:spPr bwMode="auto">
            <a:xfrm>
              <a:off x="0"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(5,9)</a:t>
              </a:r>
            </a:p>
          </p:txBody>
        </p:sp>
      </p:grpSp>
      <p:grpSp>
        <p:nvGrpSpPr>
          <p:cNvPr id="6" name="Group 35">
            <a:extLst>
              <a:ext uri="{FF2B5EF4-FFF2-40B4-BE49-F238E27FC236}">
                <a16:creationId xmlns:a16="http://schemas.microsoft.com/office/drawing/2014/main" id="{D94222AE-9CB0-4B33-A758-9AB9D40F029D}"/>
              </a:ext>
            </a:extLst>
          </p:cNvPr>
          <p:cNvGrpSpPr>
            <a:grpSpLocks/>
          </p:cNvGrpSpPr>
          <p:nvPr/>
        </p:nvGrpSpPr>
        <p:grpSpPr bwMode="auto">
          <a:xfrm>
            <a:off x="755650" y="331788"/>
            <a:ext cx="781050" cy="3384550"/>
            <a:chOff x="476" y="255"/>
            <a:chExt cx="492" cy="2132"/>
          </a:xfrm>
        </p:grpSpPr>
        <p:sp>
          <p:nvSpPr>
            <p:cNvPr id="77852" name="Oval 8">
              <a:extLst>
                <a:ext uri="{FF2B5EF4-FFF2-40B4-BE49-F238E27FC236}">
                  <a16:creationId xmlns:a16="http://schemas.microsoft.com/office/drawing/2014/main" id="{656605FE-D44B-4571-B886-6D83A7ABDB21}"/>
                </a:ext>
              </a:extLst>
            </p:cNvPr>
            <p:cNvSpPr>
              <a:spLocks noChangeArrowheads="1"/>
            </p:cNvSpPr>
            <p:nvPr/>
          </p:nvSpPr>
          <p:spPr bwMode="auto">
            <a:xfrm>
              <a:off x="605" y="2251"/>
              <a:ext cx="181" cy="136"/>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3" name="Text Box 22">
              <a:extLst>
                <a:ext uri="{FF2B5EF4-FFF2-40B4-BE49-F238E27FC236}">
                  <a16:creationId xmlns:a16="http://schemas.microsoft.com/office/drawing/2014/main" id="{2B0376E3-F05D-4582-AD39-4C315212BAF6}"/>
                </a:ext>
              </a:extLst>
            </p:cNvPr>
            <p:cNvSpPr txBox="1">
              <a:spLocks noChangeArrowheads="1"/>
            </p:cNvSpPr>
            <p:nvPr/>
          </p:nvSpPr>
          <p:spPr bwMode="auto">
            <a:xfrm>
              <a:off x="476"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(7,10)</a:t>
              </a:r>
            </a:p>
          </p:txBody>
        </p:sp>
      </p:grpSp>
      <p:grpSp>
        <p:nvGrpSpPr>
          <p:cNvPr id="7" name="Group 32">
            <a:extLst>
              <a:ext uri="{FF2B5EF4-FFF2-40B4-BE49-F238E27FC236}">
                <a16:creationId xmlns:a16="http://schemas.microsoft.com/office/drawing/2014/main" id="{474525C3-650C-4005-AE07-8B6C5591D3A5}"/>
              </a:ext>
            </a:extLst>
          </p:cNvPr>
          <p:cNvGrpSpPr>
            <a:grpSpLocks/>
          </p:cNvGrpSpPr>
          <p:nvPr/>
        </p:nvGrpSpPr>
        <p:grpSpPr bwMode="auto">
          <a:xfrm>
            <a:off x="2339975" y="0"/>
            <a:ext cx="3382963" cy="3930650"/>
            <a:chOff x="1474" y="0"/>
            <a:chExt cx="2131" cy="2476"/>
          </a:xfrm>
        </p:grpSpPr>
        <p:sp>
          <p:nvSpPr>
            <p:cNvPr id="77850" name="Oval 14">
              <a:extLst>
                <a:ext uri="{FF2B5EF4-FFF2-40B4-BE49-F238E27FC236}">
                  <a16:creationId xmlns:a16="http://schemas.microsoft.com/office/drawing/2014/main" id="{C628F20E-57C7-40D0-8C58-D101679321BC}"/>
                </a:ext>
              </a:extLst>
            </p:cNvPr>
            <p:cNvSpPr>
              <a:spLocks noChangeArrowheads="1"/>
            </p:cNvSpPr>
            <p:nvPr/>
          </p:nvSpPr>
          <p:spPr bwMode="auto">
            <a:xfrm>
              <a:off x="3424" y="2341"/>
              <a:ext cx="181" cy="135"/>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1" name="Text Box 23">
              <a:extLst>
                <a:ext uri="{FF2B5EF4-FFF2-40B4-BE49-F238E27FC236}">
                  <a16:creationId xmlns:a16="http://schemas.microsoft.com/office/drawing/2014/main" id="{D57C35E7-E9DE-4D9C-92A2-FB7A87DED852}"/>
                </a:ext>
              </a:extLst>
            </p:cNvPr>
            <p:cNvSpPr txBox="1">
              <a:spLocks noChangeArrowheads="1"/>
            </p:cNvSpPr>
            <p:nvPr/>
          </p:nvSpPr>
          <p:spPr bwMode="auto">
            <a:xfrm>
              <a:off x="147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(2,11)</a:t>
              </a:r>
            </a:p>
          </p:txBody>
        </p:sp>
      </p:grpSp>
      <p:grpSp>
        <p:nvGrpSpPr>
          <p:cNvPr id="8" name="Group 36">
            <a:extLst>
              <a:ext uri="{FF2B5EF4-FFF2-40B4-BE49-F238E27FC236}">
                <a16:creationId xmlns:a16="http://schemas.microsoft.com/office/drawing/2014/main" id="{36DCA61C-2764-473C-9E52-D56AEB3DBE46}"/>
              </a:ext>
            </a:extLst>
          </p:cNvPr>
          <p:cNvGrpSpPr>
            <a:grpSpLocks/>
          </p:cNvGrpSpPr>
          <p:nvPr/>
        </p:nvGrpSpPr>
        <p:grpSpPr bwMode="auto">
          <a:xfrm>
            <a:off x="900113" y="331788"/>
            <a:ext cx="1428750" cy="4248150"/>
            <a:chOff x="567" y="255"/>
            <a:chExt cx="900" cy="2676"/>
          </a:xfrm>
        </p:grpSpPr>
        <p:sp>
          <p:nvSpPr>
            <p:cNvPr id="77848" name="Oval 10">
              <a:extLst>
                <a:ext uri="{FF2B5EF4-FFF2-40B4-BE49-F238E27FC236}">
                  <a16:creationId xmlns:a16="http://schemas.microsoft.com/office/drawing/2014/main" id="{6799C643-0474-4A34-8E53-EFF6108CDF6D}"/>
                </a:ext>
              </a:extLst>
            </p:cNvPr>
            <p:cNvSpPr>
              <a:spLocks noChangeArrowheads="1"/>
            </p:cNvSpPr>
            <p:nvPr/>
          </p:nvSpPr>
          <p:spPr bwMode="auto">
            <a:xfrm>
              <a:off x="567"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9" name="Text Box 24">
              <a:extLst>
                <a:ext uri="{FF2B5EF4-FFF2-40B4-BE49-F238E27FC236}">
                  <a16:creationId xmlns:a16="http://schemas.microsoft.com/office/drawing/2014/main" id="{960A0F89-2F71-4150-8270-D241582E3F8F}"/>
                </a:ext>
              </a:extLst>
            </p:cNvPr>
            <p:cNvSpPr txBox="1">
              <a:spLocks noChangeArrowheads="1"/>
            </p:cNvSpPr>
            <p:nvPr/>
          </p:nvSpPr>
          <p:spPr bwMode="auto">
            <a:xfrm>
              <a:off x="975"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(7,12)</a:t>
              </a:r>
            </a:p>
          </p:txBody>
        </p:sp>
      </p:grpSp>
      <p:grpSp>
        <p:nvGrpSpPr>
          <p:cNvPr id="9" name="Group 37">
            <a:extLst>
              <a:ext uri="{FF2B5EF4-FFF2-40B4-BE49-F238E27FC236}">
                <a16:creationId xmlns:a16="http://schemas.microsoft.com/office/drawing/2014/main" id="{96509DD3-7922-47AC-BA38-B6F5E1466409}"/>
              </a:ext>
            </a:extLst>
          </p:cNvPr>
          <p:cNvGrpSpPr>
            <a:grpSpLocks/>
          </p:cNvGrpSpPr>
          <p:nvPr/>
        </p:nvGrpSpPr>
        <p:grpSpPr bwMode="auto">
          <a:xfrm>
            <a:off x="2124075" y="331788"/>
            <a:ext cx="869950" cy="4248150"/>
            <a:chOff x="1338" y="255"/>
            <a:chExt cx="548" cy="2676"/>
          </a:xfrm>
        </p:grpSpPr>
        <p:sp>
          <p:nvSpPr>
            <p:cNvPr id="77846" name="Oval 9">
              <a:extLst>
                <a:ext uri="{FF2B5EF4-FFF2-40B4-BE49-F238E27FC236}">
                  <a16:creationId xmlns:a16="http://schemas.microsoft.com/office/drawing/2014/main" id="{390CF06E-02E0-450F-B9D7-1F973ABC0E77}"/>
                </a:ext>
              </a:extLst>
            </p:cNvPr>
            <p:cNvSpPr>
              <a:spLocks noChangeArrowheads="1"/>
            </p:cNvSpPr>
            <p:nvPr/>
          </p:nvSpPr>
          <p:spPr bwMode="auto">
            <a:xfrm>
              <a:off x="1338" y="2750"/>
              <a:ext cx="227"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7" name="Text Box 25">
              <a:extLst>
                <a:ext uri="{FF2B5EF4-FFF2-40B4-BE49-F238E27FC236}">
                  <a16:creationId xmlns:a16="http://schemas.microsoft.com/office/drawing/2014/main" id="{AAB87594-DBAF-4296-A2FB-E540FE6CD2A6}"/>
                </a:ext>
              </a:extLst>
            </p:cNvPr>
            <p:cNvSpPr txBox="1">
              <a:spLocks noChangeArrowheads="1"/>
            </p:cNvSpPr>
            <p:nvPr/>
          </p:nvSpPr>
          <p:spPr bwMode="auto">
            <a:xfrm>
              <a:off x="147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(7,8)</a:t>
              </a:r>
            </a:p>
          </p:txBody>
        </p:sp>
      </p:grpSp>
      <p:grpSp>
        <p:nvGrpSpPr>
          <p:cNvPr id="10" name="Group 33">
            <a:extLst>
              <a:ext uri="{FF2B5EF4-FFF2-40B4-BE49-F238E27FC236}">
                <a16:creationId xmlns:a16="http://schemas.microsoft.com/office/drawing/2014/main" id="{667A4F01-7327-4FD0-BBC0-B1808DD335D6}"/>
              </a:ext>
            </a:extLst>
          </p:cNvPr>
          <p:cNvGrpSpPr>
            <a:grpSpLocks/>
          </p:cNvGrpSpPr>
          <p:nvPr/>
        </p:nvGrpSpPr>
        <p:grpSpPr bwMode="auto">
          <a:xfrm>
            <a:off x="3276600" y="0"/>
            <a:ext cx="2435225" cy="5202238"/>
            <a:chOff x="2064" y="0"/>
            <a:chExt cx="1534" cy="3277"/>
          </a:xfrm>
        </p:grpSpPr>
        <p:sp>
          <p:nvSpPr>
            <p:cNvPr id="77844" name="Oval 15">
              <a:extLst>
                <a:ext uri="{FF2B5EF4-FFF2-40B4-BE49-F238E27FC236}">
                  <a16:creationId xmlns:a16="http://schemas.microsoft.com/office/drawing/2014/main" id="{1DFB063B-0788-4C63-AF72-C6565E90A26C}"/>
                </a:ext>
              </a:extLst>
            </p:cNvPr>
            <p:cNvSpPr>
              <a:spLocks noChangeArrowheads="1"/>
            </p:cNvSpPr>
            <p:nvPr/>
          </p:nvSpPr>
          <p:spPr bwMode="auto">
            <a:xfrm>
              <a:off x="3417" y="3140"/>
              <a:ext cx="181"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5" name="Text Box 26">
              <a:extLst>
                <a:ext uri="{FF2B5EF4-FFF2-40B4-BE49-F238E27FC236}">
                  <a16:creationId xmlns:a16="http://schemas.microsoft.com/office/drawing/2014/main" id="{0178A0F9-087E-4275-B1D7-256F2B94A3B8}"/>
                </a:ext>
              </a:extLst>
            </p:cNvPr>
            <p:cNvSpPr txBox="1">
              <a:spLocks noChangeArrowheads="1"/>
            </p:cNvSpPr>
            <p:nvPr/>
          </p:nvSpPr>
          <p:spPr bwMode="auto">
            <a:xfrm>
              <a:off x="206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(2,13)</a:t>
              </a:r>
            </a:p>
          </p:txBody>
        </p:sp>
      </p:grpSp>
      <p:grpSp>
        <p:nvGrpSpPr>
          <p:cNvPr id="11" name="Group 38">
            <a:extLst>
              <a:ext uri="{FF2B5EF4-FFF2-40B4-BE49-F238E27FC236}">
                <a16:creationId xmlns:a16="http://schemas.microsoft.com/office/drawing/2014/main" id="{69AA7E46-3523-488F-9157-4F48E47D185B}"/>
              </a:ext>
            </a:extLst>
          </p:cNvPr>
          <p:cNvGrpSpPr>
            <a:grpSpLocks/>
          </p:cNvGrpSpPr>
          <p:nvPr/>
        </p:nvGrpSpPr>
        <p:grpSpPr bwMode="auto">
          <a:xfrm>
            <a:off x="3276600" y="331788"/>
            <a:ext cx="654050" cy="4248150"/>
            <a:chOff x="2064" y="255"/>
            <a:chExt cx="412" cy="2676"/>
          </a:xfrm>
        </p:grpSpPr>
        <p:sp>
          <p:nvSpPr>
            <p:cNvPr id="77842" name="Oval 13">
              <a:extLst>
                <a:ext uri="{FF2B5EF4-FFF2-40B4-BE49-F238E27FC236}">
                  <a16:creationId xmlns:a16="http://schemas.microsoft.com/office/drawing/2014/main" id="{946FFC6E-8365-46B8-B58D-06025C80E458}"/>
                </a:ext>
              </a:extLst>
            </p:cNvPr>
            <p:cNvSpPr>
              <a:spLocks noChangeArrowheads="1"/>
            </p:cNvSpPr>
            <p:nvPr/>
          </p:nvSpPr>
          <p:spPr bwMode="auto">
            <a:xfrm>
              <a:off x="2109"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3" name="Text Box 27">
              <a:extLst>
                <a:ext uri="{FF2B5EF4-FFF2-40B4-BE49-F238E27FC236}">
                  <a16:creationId xmlns:a16="http://schemas.microsoft.com/office/drawing/2014/main" id="{53C26567-D353-49E4-9207-8791B0379FFA}"/>
                </a:ext>
              </a:extLst>
            </p:cNvPr>
            <p:cNvSpPr txBox="1">
              <a:spLocks noChangeArrowheads="1"/>
            </p:cNvSpPr>
            <p:nvPr/>
          </p:nvSpPr>
          <p:spPr bwMode="auto">
            <a:xfrm>
              <a:off x="206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(7,9)</a:t>
              </a:r>
            </a:p>
          </p:txBody>
        </p:sp>
      </p:grpSp>
      <p:grpSp>
        <p:nvGrpSpPr>
          <p:cNvPr id="12" name="Group 39">
            <a:extLst>
              <a:ext uri="{FF2B5EF4-FFF2-40B4-BE49-F238E27FC236}">
                <a16:creationId xmlns:a16="http://schemas.microsoft.com/office/drawing/2014/main" id="{50D9751A-0ABA-41CD-AAA7-6B427CC7514A}"/>
              </a:ext>
            </a:extLst>
          </p:cNvPr>
          <p:cNvGrpSpPr>
            <a:grpSpLocks/>
          </p:cNvGrpSpPr>
          <p:nvPr/>
        </p:nvGrpSpPr>
        <p:grpSpPr bwMode="auto">
          <a:xfrm>
            <a:off x="4140200" y="331788"/>
            <a:ext cx="4800600" cy="5473700"/>
            <a:chOff x="2608" y="255"/>
            <a:chExt cx="3024" cy="3448"/>
          </a:xfrm>
        </p:grpSpPr>
        <p:sp>
          <p:nvSpPr>
            <p:cNvPr id="77840" name="Oval 16">
              <a:extLst>
                <a:ext uri="{FF2B5EF4-FFF2-40B4-BE49-F238E27FC236}">
                  <a16:creationId xmlns:a16="http://schemas.microsoft.com/office/drawing/2014/main" id="{250C6620-7D7B-45AC-9FDD-1D96B7ED7134}"/>
                </a:ext>
              </a:extLst>
            </p:cNvPr>
            <p:cNvSpPr>
              <a:spLocks noChangeArrowheads="1"/>
            </p:cNvSpPr>
            <p:nvPr/>
          </p:nvSpPr>
          <p:spPr bwMode="auto">
            <a:xfrm>
              <a:off x="5450" y="3566"/>
              <a:ext cx="182" cy="137"/>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1" name="Text Box 28">
              <a:extLst>
                <a:ext uri="{FF2B5EF4-FFF2-40B4-BE49-F238E27FC236}">
                  <a16:creationId xmlns:a16="http://schemas.microsoft.com/office/drawing/2014/main" id="{39D96F68-9FD3-492E-9B95-E255C50CA9B5}"/>
                </a:ext>
              </a:extLst>
            </p:cNvPr>
            <p:cNvSpPr txBox="1">
              <a:spLocks noChangeArrowheads="1"/>
            </p:cNvSpPr>
            <p:nvPr/>
          </p:nvSpPr>
          <p:spPr bwMode="auto">
            <a:xfrm>
              <a:off x="2608"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(1,12)</a:t>
              </a:r>
            </a:p>
          </p:txBody>
        </p:sp>
      </p:grpSp>
      <p:sp>
        <p:nvSpPr>
          <p:cNvPr id="77838" name="文字方塊 1">
            <a:extLst>
              <a:ext uri="{FF2B5EF4-FFF2-40B4-BE49-F238E27FC236}">
                <a16:creationId xmlns:a16="http://schemas.microsoft.com/office/drawing/2014/main" id="{13B8D261-0399-4699-BEFE-B7E941A0EB3C}"/>
              </a:ext>
            </a:extLst>
          </p:cNvPr>
          <p:cNvSpPr txBox="1">
            <a:spLocks noChangeArrowheads="1"/>
          </p:cNvSpPr>
          <p:nvPr/>
        </p:nvSpPr>
        <p:spPr bwMode="auto">
          <a:xfrm>
            <a:off x="269875" y="5805488"/>
            <a:ext cx="86042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(b) the labeling after the first top-down pass of the algorithm. </a:t>
            </a:r>
            <a:br>
              <a:rPr lang="en-US" altLang="zh-TW"/>
            </a:br>
            <a:r>
              <a:rPr lang="en-US" altLang="zh-TW"/>
              <a:t>     The equivalence classes found are 1: { 1,12,7,8,9,10,5 } and 2: { 2,3,4,6,11,13 }</a:t>
            </a:r>
            <a:endParaRPr lang="zh-TW" altLang="en-US" sz="1600"/>
          </a:p>
        </p:txBody>
      </p:sp>
      <p:sp>
        <p:nvSpPr>
          <p:cNvPr id="38" name="動作按鈕: 下一項 37">
            <a:hlinkClick r:id="rId4" action="ppaction://hlinksldjump" highlightClick="1"/>
            <a:extLst>
              <a:ext uri="{FF2B5EF4-FFF2-40B4-BE49-F238E27FC236}">
                <a16:creationId xmlns:a16="http://schemas.microsoft.com/office/drawing/2014/main" id="{735129B8-966E-457D-9635-84C1F98F6EB7}"/>
              </a:ext>
            </a:extLst>
          </p:cNvPr>
          <p:cNvSpPr/>
          <p:nvPr/>
        </p:nvSpPr>
        <p:spPr bwMode="auto">
          <a:xfrm>
            <a:off x="8739188" y="6540500"/>
            <a:ext cx="306387" cy="252413"/>
          </a:xfrm>
          <a:prstGeom prst="actionButtonForwardNext">
            <a:avLst/>
          </a:prstGeom>
          <a:noFill/>
          <a:ln w="9525" cap="flat" cmpd="sng" algn="ctr">
            <a:solidFill>
              <a:schemeClr val="bg1">
                <a:lumMod val="50000"/>
              </a:schemeClr>
            </a:solidFill>
            <a:prstDash val="solid"/>
            <a:round/>
            <a:headEnd type="none" w="med" len="med"/>
            <a:tailEnd type="none" w="med" len="med"/>
          </a:ln>
          <a:effectLst/>
        </p:spPr>
        <p:txBody>
          <a:bodyPr>
            <a:spAutoFit/>
          </a:bodyPr>
          <a:lstStyle/>
          <a:p>
            <a:pPr eaLnBrk="1" hangingPunct="1">
              <a:spcBef>
                <a:spcPct val="50000"/>
              </a:spcBef>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097EC3F-9165-413A-9129-7560AD1678B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79875" name="Rectangle 3">
            <a:extLst>
              <a:ext uri="{FF2B5EF4-FFF2-40B4-BE49-F238E27FC236}">
                <a16:creationId xmlns:a16="http://schemas.microsoft.com/office/drawing/2014/main" id="{B825E85A-6B9C-498C-988C-157E8BD5CC31}"/>
              </a:ext>
            </a:extLst>
          </p:cNvPr>
          <p:cNvSpPr>
            <a:spLocks noGrp="1" noChangeArrowheads="1"/>
          </p:cNvSpPr>
          <p:nvPr>
            <p:ph type="body" idx="1"/>
          </p:nvPr>
        </p:nvSpPr>
        <p:spPr>
          <a:xfrm>
            <a:off x="468313" y="3068638"/>
            <a:ext cx="8207375" cy="1152525"/>
          </a:xfrm>
        </p:spPr>
        <p:txBody>
          <a:bodyPr/>
          <a:lstStyle/>
          <a:p>
            <a:pPr eaLnBrk="1" hangingPunct="1">
              <a:buFont typeface="Wingdings" panose="05000000000000000000" pitchFamily="2" charset="2"/>
              <a:buNone/>
            </a:pPr>
            <a:r>
              <a:rPr lang="en-US" altLang="zh-TW"/>
              <a:t>main problem: global equivalence table may be</a:t>
            </a:r>
          </a:p>
          <a:p>
            <a:pPr eaLnBrk="1" hangingPunct="1">
              <a:buFont typeface="Wingdings" panose="05000000000000000000" pitchFamily="2" charset="2"/>
              <a:buNone/>
            </a:pPr>
            <a:r>
              <a:rPr lang="en-US" altLang="zh-TW"/>
              <a:t>                        too large for memory</a:t>
            </a:r>
          </a:p>
          <a:p>
            <a:pPr eaLnBrk="1" hangingPunct="1"/>
            <a:endParaRPr lang="en-US" altLang="zh-TW"/>
          </a:p>
        </p:txBody>
      </p:sp>
      <p:sp>
        <p:nvSpPr>
          <p:cNvPr id="6" name="Rectangle 2">
            <a:extLst>
              <a:ext uri="{FF2B5EF4-FFF2-40B4-BE49-F238E27FC236}">
                <a16:creationId xmlns:a16="http://schemas.microsoft.com/office/drawing/2014/main" id="{587F8404-3320-4898-A6DD-EDAF4E96F15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B4EB3E1-326D-4EDD-B459-3950912CA26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81923" name="Rectangle 3">
            <a:extLst>
              <a:ext uri="{FF2B5EF4-FFF2-40B4-BE49-F238E27FC236}">
                <a16:creationId xmlns:a16="http://schemas.microsoft.com/office/drawing/2014/main" id="{60B0E16F-819C-4630-8D21-4553895C6CEF}"/>
              </a:ext>
            </a:extLst>
          </p:cNvPr>
          <p:cNvSpPr>
            <a:spLocks noGrp="1" noChangeArrowheads="1"/>
          </p:cNvSpPr>
          <p:nvPr>
            <p:ph type="body" idx="1"/>
          </p:nvPr>
        </p:nvSpPr>
        <p:spPr>
          <a:xfrm>
            <a:off x="252413" y="2185988"/>
            <a:ext cx="8639175" cy="4411662"/>
          </a:xfrm>
        </p:spPr>
        <p:txBody>
          <a:bodyPr/>
          <a:lstStyle/>
          <a:p>
            <a:pPr eaLnBrk="1" hangingPunct="1">
              <a:spcBef>
                <a:spcPts val="3000"/>
              </a:spcBef>
            </a:pPr>
            <a:r>
              <a:rPr lang="en-US" altLang="zh-TW" dirty="0"/>
              <a:t>Small table stores only equivalences from current and preceding lines</a:t>
            </a:r>
          </a:p>
          <a:p>
            <a:pPr eaLnBrk="1" hangingPunct="1">
              <a:spcBef>
                <a:spcPts val="3000"/>
              </a:spcBef>
            </a:pPr>
            <a:r>
              <a:rPr lang="en-US" altLang="zh-TW" dirty="0"/>
              <a:t>Maximum number of equivalences = image width</a:t>
            </a:r>
          </a:p>
          <a:p>
            <a:pPr eaLnBrk="1" hangingPunct="1">
              <a:spcBef>
                <a:spcPts val="3000"/>
              </a:spcBef>
            </a:pPr>
            <a:r>
              <a:rPr lang="en-US" altLang="zh-TW" dirty="0"/>
              <a:t>Relabel each line with equivalence labels when equivalence detected</a:t>
            </a:r>
          </a:p>
          <a:p>
            <a:pPr eaLnBrk="1" hangingPunct="1">
              <a:spcBef>
                <a:spcPts val="3000"/>
              </a:spcBef>
            </a:pPr>
            <a:endParaRPr lang="en-US" altLang="zh-TW" dirty="0"/>
          </a:p>
        </p:txBody>
      </p:sp>
      <p:sp>
        <p:nvSpPr>
          <p:cNvPr id="5" name="Rectangle 2">
            <a:extLst>
              <a:ext uri="{FF2B5EF4-FFF2-40B4-BE49-F238E27FC236}">
                <a16:creationId xmlns:a16="http://schemas.microsoft.com/office/drawing/2014/main" id="{AFFCE4BF-9CC8-40D6-BA51-929DCD3B2D4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2.3.5 A Space-Efficient Two-Pass Algorithm That Uses a Local Equivalence Table</a:t>
            </a:r>
            <a:endParaRPr lang="en-US" altLang="zh-TW" sz="3500" b="0" kern="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0" name="Picture 4" descr="2">
            <a:extLst>
              <a:ext uri="{FF2B5EF4-FFF2-40B4-BE49-F238E27FC236}">
                <a16:creationId xmlns:a16="http://schemas.microsoft.com/office/drawing/2014/main" id="{F8B58C5F-9FC2-4F9A-AA43-5EF54E1A5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9650"/>
          <a:stretch>
            <a:fillRect/>
          </a:stretch>
        </p:blipFill>
        <p:spPr bwMode="auto">
          <a:xfrm>
            <a:off x="90488" y="52388"/>
            <a:ext cx="8964612"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文字方塊 1">
            <a:extLst>
              <a:ext uri="{FF2B5EF4-FFF2-40B4-BE49-F238E27FC236}">
                <a16:creationId xmlns:a16="http://schemas.microsoft.com/office/drawing/2014/main" id="{89BCD48C-81B6-4E64-B43A-CB0B2A66F6B0}"/>
              </a:ext>
            </a:extLst>
          </p:cNvPr>
          <p:cNvSpPr txBox="1">
            <a:spLocks noChangeArrowheads="1"/>
          </p:cNvSpPr>
          <p:nvPr/>
        </p:nvSpPr>
        <p:spPr bwMode="auto">
          <a:xfrm>
            <a:off x="0" y="5373688"/>
            <a:ext cx="914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500" b="1"/>
              <a:t>Figure 2.19 </a:t>
            </a:r>
            <a:r>
              <a:rPr lang="en-US" altLang="zh-TW" sz="1500"/>
              <a:t>Results after the top-down pass of the local table method on the binary image of Fig. 2.18(a). Note that on the lines where equivalences were detected, the pixels have different labels from those they had after pass 1 of the classical algorithm. For example, on line 5 the four leading 3s were changed to 2s on the second scan of that line, after the equivalence of labels 2 and 3 was detected. The bottom up pass will now propagate the label 1 to all pixels of the single connected component.</a:t>
            </a:r>
            <a:endParaRPr lang="zh-TW" altLang="en-US" sz="1500"/>
          </a:p>
        </p:txBody>
      </p:sp>
      <p:sp>
        <p:nvSpPr>
          <p:cNvPr id="2" name="矩形 1">
            <a:extLst>
              <a:ext uri="{FF2B5EF4-FFF2-40B4-BE49-F238E27FC236}">
                <a16:creationId xmlns:a16="http://schemas.microsoft.com/office/drawing/2014/main" id="{69810F2C-C66C-4DD8-95B9-73BF99693A4F}"/>
              </a:ext>
            </a:extLst>
          </p:cNvPr>
          <p:cNvSpPr>
            <a:spLocks noChangeArrowheads="1"/>
          </p:cNvSpPr>
          <p:nvPr/>
        </p:nvSpPr>
        <p:spPr bwMode="auto">
          <a:xfrm>
            <a:off x="1763713" y="981075"/>
            <a:ext cx="1682750" cy="2159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3" name="文字方塊 2">
            <a:extLst>
              <a:ext uri="{FF2B5EF4-FFF2-40B4-BE49-F238E27FC236}">
                <a16:creationId xmlns:a16="http://schemas.microsoft.com/office/drawing/2014/main" id="{B162A1E1-9475-4137-BDB3-27F85F67BC8B}"/>
              </a:ext>
            </a:extLst>
          </p:cNvPr>
          <p:cNvSpPr txBox="1"/>
          <p:nvPr/>
        </p:nvSpPr>
        <p:spPr>
          <a:xfrm>
            <a:off x="2161001" y="624579"/>
            <a:ext cx="934624"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3 → 2</a:t>
            </a:r>
          </a:p>
        </p:txBody>
      </p:sp>
      <p:sp>
        <p:nvSpPr>
          <p:cNvPr id="7" name="矩形 6">
            <a:extLst>
              <a:ext uri="{FF2B5EF4-FFF2-40B4-BE49-F238E27FC236}">
                <a16:creationId xmlns:a16="http://schemas.microsoft.com/office/drawing/2014/main" id="{F2D8FB23-4A28-4AA2-96E8-8737F95EBED0}"/>
              </a:ext>
            </a:extLst>
          </p:cNvPr>
          <p:cNvSpPr>
            <a:spLocks noChangeArrowheads="1"/>
          </p:cNvSpPr>
          <p:nvPr/>
        </p:nvSpPr>
        <p:spPr bwMode="auto">
          <a:xfrm>
            <a:off x="4913313" y="2493963"/>
            <a:ext cx="506412" cy="220662"/>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8" name="文字方塊 7">
            <a:extLst>
              <a:ext uri="{FF2B5EF4-FFF2-40B4-BE49-F238E27FC236}">
                <a16:creationId xmlns:a16="http://schemas.microsoft.com/office/drawing/2014/main" id="{381A6E96-8B6C-4633-A926-595ABCAFC49E}"/>
              </a:ext>
            </a:extLst>
          </p:cNvPr>
          <p:cNvSpPr txBox="1"/>
          <p:nvPr/>
        </p:nvSpPr>
        <p:spPr>
          <a:xfrm>
            <a:off x="4519613" y="2129836"/>
            <a:ext cx="91916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6 → 2</a:t>
            </a:r>
          </a:p>
        </p:txBody>
      </p:sp>
      <p:sp>
        <p:nvSpPr>
          <p:cNvPr id="10" name="矩形 9">
            <a:extLst>
              <a:ext uri="{FF2B5EF4-FFF2-40B4-BE49-F238E27FC236}">
                <a16:creationId xmlns:a16="http://schemas.microsoft.com/office/drawing/2014/main" id="{62941348-5C6C-41ED-B1C1-8C1E91BA03FF}"/>
              </a:ext>
            </a:extLst>
          </p:cNvPr>
          <p:cNvSpPr>
            <a:spLocks noChangeArrowheads="1"/>
          </p:cNvSpPr>
          <p:nvPr/>
        </p:nvSpPr>
        <p:spPr bwMode="auto">
          <a:xfrm>
            <a:off x="3333750" y="2705100"/>
            <a:ext cx="523875" cy="21907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1" name="文字方塊 10">
            <a:extLst>
              <a:ext uri="{FF2B5EF4-FFF2-40B4-BE49-F238E27FC236}">
                <a16:creationId xmlns:a16="http://schemas.microsoft.com/office/drawing/2014/main" id="{AB7ABE3B-335A-487C-9777-10B3D2D0ED88}"/>
              </a:ext>
            </a:extLst>
          </p:cNvPr>
          <p:cNvSpPr txBox="1"/>
          <p:nvPr/>
        </p:nvSpPr>
        <p:spPr>
          <a:xfrm>
            <a:off x="2939058" y="2333547"/>
            <a:ext cx="911816"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9 → 5</a:t>
            </a:r>
          </a:p>
        </p:txBody>
      </p:sp>
      <p:sp>
        <p:nvSpPr>
          <p:cNvPr id="12" name="矩形 11">
            <a:extLst>
              <a:ext uri="{FF2B5EF4-FFF2-40B4-BE49-F238E27FC236}">
                <a16:creationId xmlns:a16="http://schemas.microsoft.com/office/drawing/2014/main" id="{25EB1DBA-89B4-4178-83E3-D0657841C959}"/>
              </a:ext>
            </a:extLst>
          </p:cNvPr>
          <p:cNvSpPr>
            <a:spLocks noChangeArrowheads="1"/>
          </p:cNvSpPr>
          <p:nvPr/>
        </p:nvSpPr>
        <p:spPr bwMode="auto">
          <a:xfrm>
            <a:off x="250825" y="2924175"/>
            <a:ext cx="863600" cy="24288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3" name="文字方塊 12">
            <a:extLst>
              <a:ext uri="{FF2B5EF4-FFF2-40B4-BE49-F238E27FC236}">
                <a16:creationId xmlns:a16="http://schemas.microsoft.com/office/drawing/2014/main" id="{14E36521-1AE1-416D-AF56-8AB6FD38E3CB}"/>
              </a:ext>
            </a:extLst>
          </p:cNvPr>
          <p:cNvSpPr txBox="1"/>
          <p:nvPr/>
        </p:nvSpPr>
        <p:spPr>
          <a:xfrm>
            <a:off x="89694" y="2493835"/>
            <a:ext cx="1024730"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10 → 7</a:t>
            </a:r>
          </a:p>
        </p:txBody>
      </p:sp>
      <p:sp>
        <p:nvSpPr>
          <p:cNvPr id="15" name="文字方塊 14">
            <a:extLst>
              <a:ext uri="{FF2B5EF4-FFF2-40B4-BE49-F238E27FC236}">
                <a16:creationId xmlns:a16="http://schemas.microsoft.com/office/drawing/2014/main" id="{D6C4E281-CD6B-4443-BC04-05C7BBABCD3A}"/>
              </a:ext>
            </a:extLst>
          </p:cNvPr>
          <p:cNvSpPr txBox="1"/>
          <p:nvPr/>
        </p:nvSpPr>
        <p:spPr>
          <a:xfrm>
            <a:off x="89693" y="3405285"/>
            <a:ext cx="1014535" cy="400110"/>
          </a:xfrm>
          <a:prstGeom prst="rect">
            <a:avLst/>
          </a:prstGeom>
          <a:noFill/>
        </p:spPr>
        <p:txBody>
          <a:bodyPr>
            <a:spAutoFit/>
          </a:bodyPr>
          <a:lstStyle/>
          <a:p>
            <a:pPr algn="ctr">
              <a:defRPr/>
            </a:pPr>
            <a:r>
              <a:rPr lang="en-US" altLang="zh-TW" sz="2000" b="1" dirty="0">
                <a:solidFill>
                  <a:srgbClr val="00B0F0"/>
                </a:solidFill>
                <a:effectLst>
                  <a:glow rad="127000">
                    <a:schemeClr val="bg1"/>
                  </a:glow>
                </a:effectLst>
              </a:rPr>
              <a:t>12 → 7</a:t>
            </a:r>
          </a:p>
        </p:txBody>
      </p:sp>
      <p:sp>
        <p:nvSpPr>
          <p:cNvPr id="16" name="矩形 15">
            <a:extLst>
              <a:ext uri="{FF2B5EF4-FFF2-40B4-BE49-F238E27FC236}">
                <a16:creationId xmlns:a16="http://schemas.microsoft.com/office/drawing/2014/main" id="{98F344CB-4011-4AE0-8F76-7A9591C1EE9D}"/>
              </a:ext>
            </a:extLst>
          </p:cNvPr>
          <p:cNvSpPr>
            <a:spLocks noChangeArrowheads="1"/>
          </p:cNvSpPr>
          <p:nvPr/>
        </p:nvSpPr>
        <p:spPr bwMode="auto">
          <a:xfrm>
            <a:off x="269875" y="3789363"/>
            <a:ext cx="3155950" cy="2889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7" name="文字方塊 16">
            <a:extLst>
              <a:ext uri="{FF2B5EF4-FFF2-40B4-BE49-F238E27FC236}">
                <a16:creationId xmlns:a16="http://schemas.microsoft.com/office/drawing/2014/main" id="{3F0524CE-7D20-4DE9-BE96-60E75178F4C8}"/>
              </a:ext>
            </a:extLst>
          </p:cNvPr>
          <p:cNvSpPr txBox="1"/>
          <p:nvPr/>
        </p:nvSpPr>
        <p:spPr>
          <a:xfrm>
            <a:off x="1362075" y="4036527"/>
            <a:ext cx="93465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7 → 5</a:t>
            </a:r>
          </a:p>
        </p:txBody>
      </p:sp>
      <p:sp>
        <p:nvSpPr>
          <p:cNvPr id="18" name="矩形 17">
            <a:extLst>
              <a:ext uri="{FF2B5EF4-FFF2-40B4-BE49-F238E27FC236}">
                <a16:creationId xmlns:a16="http://schemas.microsoft.com/office/drawing/2014/main" id="{CBEB90E3-98D6-4687-91FF-A6F133FFEE75}"/>
              </a:ext>
            </a:extLst>
          </p:cNvPr>
          <p:cNvSpPr>
            <a:spLocks noChangeArrowheads="1"/>
          </p:cNvSpPr>
          <p:nvPr/>
        </p:nvSpPr>
        <p:spPr bwMode="auto">
          <a:xfrm>
            <a:off x="2238375" y="4422775"/>
            <a:ext cx="3160713" cy="252413"/>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9" name="文字方塊 18">
            <a:extLst>
              <a:ext uri="{FF2B5EF4-FFF2-40B4-BE49-F238E27FC236}">
                <a16:creationId xmlns:a16="http://schemas.microsoft.com/office/drawing/2014/main" id="{9D724407-6B3D-49C9-A933-4BD689374C43}"/>
              </a:ext>
            </a:extLst>
          </p:cNvPr>
          <p:cNvSpPr txBox="1"/>
          <p:nvPr/>
        </p:nvSpPr>
        <p:spPr>
          <a:xfrm>
            <a:off x="4059121" y="4041502"/>
            <a:ext cx="1078661"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13 → 2</a:t>
            </a:r>
          </a:p>
        </p:txBody>
      </p:sp>
      <p:sp>
        <p:nvSpPr>
          <p:cNvPr id="14" name="矩形 13">
            <a:extLst>
              <a:ext uri="{FF2B5EF4-FFF2-40B4-BE49-F238E27FC236}">
                <a16:creationId xmlns:a16="http://schemas.microsoft.com/office/drawing/2014/main" id="{AAB00707-BAA8-4335-BD05-C91BCD71D2A6}"/>
              </a:ext>
            </a:extLst>
          </p:cNvPr>
          <p:cNvSpPr>
            <a:spLocks noChangeArrowheads="1"/>
          </p:cNvSpPr>
          <p:nvPr/>
        </p:nvSpPr>
        <p:spPr bwMode="auto">
          <a:xfrm>
            <a:off x="250825" y="3771900"/>
            <a:ext cx="863600" cy="323850"/>
          </a:xfrm>
          <a:prstGeom prst="rect">
            <a:avLst/>
          </a:prstGeom>
          <a:noFill/>
          <a:ln w="3810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5" name="動作按鈕: 上一項 4">
            <a:hlinkClick r:id="rId4" action="ppaction://hlinksldjump" highlightClick="1"/>
            <a:extLst>
              <a:ext uri="{FF2B5EF4-FFF2-40B4-BE49-F238E27FC236}">
                <a16:creationId xmlns:a16="http://schemas.microsoft.com/office/drawing/2014/main" id="{8AB4187D-923A-4681-BCDB-395B164E1DEB}"/>
              </a:ext>
            </a:extLst>
          </p:cNvPr>
          <p:cNvSpPr/>
          <p:nvPr/>
        </p:nvSpPr>
        <p:spPr bwMode="auto">
          <a:xfrm>
            <a:off x="8739188" y="6540500"/>
            <a:ext cx="306387" cy="252413"/>
          </a:xfrm>
          <a:prstGeom prst="actionButtonBackPrevious">
            <a:avLst/>
          </a:prstGeom>
          <a:noFill/>
          <a:ln w="9525" cap="flat" cmpd="sng" algn="ctr">
            <a:solidFill>
              <a:schemeClr val="bg1">
                <a:lumMod val="50000"/>
              </a:schemeClr>
            </a:solidFill>
            <a:prstDash val="solid"/>
            <a:round/>
            <a:headEnd type="none" w="med" len="med"/>
            <a:tailEnd type="none" w="med" len="med"/>
          </a:ln>
          <a:effectLst/>
        </p:spPr>
        <p:txBody>
          <a:bodyPr>
            <a:spAutoFit/>
          </a:bodyPr>
          <a:lstStyle/>
          <a:p>
            <a:pPr eaLnBrk="1" hangingPunct="1">
              <a:spcBef>
                <a:spcPct val="50000"/>
              </a:spcBef>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12" grpId="0" animBg="1"/>
      <p:bldP spid="16" grpId="0" animBg="1"/>
      <p:bldP spid="18"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8556B107-66DE-4755-BDA2-DDA37839D51B}"/>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86019" name="Rectangle 3">
            <a:extLst>
              <a:ext uri="{FF2B5EF4-FFF2-40B4-BE49-F238E27FC236}">
                <a16:creationId xmlns:a16="http://schemas.microsoft.com/office/drawing/2014/main" id="{8E00D72F-844F-4CE9-8D69-165A35D72069}"/>
              </a:ext>
            </a:extLst>
          </p:cNvPr>
          <p:cNvSpPr>
            <a:spLocks noGrp="1" noChangeArrowheads="1"/>
          </p:cNvSpPr>
          <p:nvPr>
            <p:ph type="body" sz="half" idx="1"/>
          </p:nvPr>
        </p:nvSpPr>
        <p:spPr>
          <a:xfrm>
            <a:off x="855663" y="2444749"/>
            <a:ext cx="7416800" cy="4056063"/>
          </a:xfrm>
        </p:spPr>
        <p:txBody>
          <a:bodyPr/>
          <a:lstStyle/>
          <a:p>
            <a:pPr eaLnBrk="1" hangingPunct="1">
              <a:buFont typeface="Wingdings" panose="05000000000000000000" pitchFamily="2" charset="2"/>
              <a:buNone/>
            </a:pPr>
            <a:r>
              <a:rPr kumimoji="0" lang="en-US" altLang="zh-TW" sz="2800" dirty="0"/>
              <a:t>ru</a:t>
            </a:r>
            <a:r>
              <a:rPr lang="en-US" altLang="zh-TW" sz="2800" dirty="0"/>
              <a:t>n-length encoding: transmits lengths of runs</a:t>
            </a:r>
          </a:p>
          <a:p>
            <a:pPr eaLnBrk="1" hangingPunct="1">
              <a:buFont typeface="Wingdings" panose="05000000000000000000" pitchFamily="2" charset="2"/>
              <a:buNone/>
            </a:pPr>
            <a:r>
              <a:rPr lang="en-US" altLang="zh-TW" sz="2800" dirty="0"/>
              <a:t>                                  of zeros and ones</a:t>
            </a:r>
          </a:p>
          <a:p>
            <a:pPr eaLnBrk="1" hangingPunct="1">
              <a:buFont typeface="Wingdings" panose="05000000000000000000" pitchFamily="2" charset="2"/>
              <a:buNone/>
            </a:pPr>
            <a:endParaRPr lang="en-US" altLang="zh-TW" sz="2800" dirty="0"/>
          </a:p>
          <a:p>
            <a:pPr eaLnBrk="1" hangingPunct="1">
              <a:buFont typeface="Wingdings" panose="05000000000000000000" pitchFamily="2" charset="2"/>
              <a:buNone/>
            </a:pPr>
            <a:r>
              <a:rPr lang="en-US" altLang="zh-TW" sz="2800" dirty="0"/>
              <a:t>Example: 11111000110001→ [5, 3, 2, 3,1]</a:t>
            </a:r>
          </a:p>
          <a:p>
            <a:pPr eaLnBrk="1" hangingPunct="1">
              <a:buNone/>
            </a:pPr>
            <a:r>
              <a:rPr lang="en-US" altLang="zh-TW" sz="2800" dirty="0"/>
              <a:t>                   </a:t>
            </a:r>
            <a:r>
              <a:rPr lang="zh-TW" altLang="en-US" sz="2800" dirty="0"/>
              <a:t>  </a:t>
            </a:r>
            <a:r>
              <a:rPr lang="en-US" altLang="zh-TW" sz="2800" dirty="0"/>
              <a:t>               </a:t>
            </a:r>
          </a:p>
        </p:txBody>
      </p:sp>
      <p:sp>
        <p:nvSpPr>
          <p:cNvPr id="7" name="Rectangle 2">
            <a:extLst>
              <a:ext uri="{FF2B5EF4-FFF2-40B4-BE49-F238E27FC236}">
                <a16:creationId xmlns:a16="http://schemas.microsoft.com/office/drawing/2014/main" id="{F1E6CCCB-D146-4570-89C3-32D3604A2E69}"/>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graphicFrame>
        <p:nvGraphicFramePr>
          <p:cNvPr id="2" name="表格 1">
            <a:extLst>
              <a:ext uri="{FF2B5EF4-FFF2-40B4-BE49-F238E27FC236}">
                <a16:creationId xmlns:a16="http://schemas.microsoft.com/office/drawing/2014/main" id="{5FC38D2F-D27E-401B-834F-DAC5F63CCA38}"/>
              </a:ext>
            </a:extLst>
          </p:cNvPr>
          <p:cNvGraphicFramePr>
            <a:graphicFrameLocks noGrp="1"/>
          </p:cNvGraphicFramePr>
          <p:nvPr>
            <p:extLst>
              <p:ext uri="{D42A27DB-BD31-4B8C-83A1-F6EECF244321}">
                <p14:modId xmlns:p14="http://schemas.microsoft.com/office/powerpoint/2010/main" val="1431444236"/>
              </p:ext>
            </p:extLst>
          </p:nvPr>
        </p:nvGraphicFramePr>
        <p:xfrm>
          <a:off x="5093494" y="4653136"/>
          <a:ext cx="2592585" cy="1707297"/>
        </p:xfrm>
        <a:graphic>
          <a:graphicData uri="http://schemas.openxmlformats.org/drawingml/2006/table">
            <a:tbl>
              <a:tblPr firstRow="1" bandRow="1">
                <a:tableStyleId>{5C22544A-7EE6-4342-B048-85BDC9FD1C3A}</a:tableStyleId>
              </a:tblPr>
              <a:tblGrid>
                <a:gridCol w="792087">
                  <a:extLst>
                    <a:ext uri="{9D8B030D-6E8A-4147-A177-3AD203B41FA5}">
                      <a16:colId xmlns:a16="http://schemas.microsoft.com/office/drawing/2014/main" val="1883240904"/>
                    </a:ext>
                  </a:extLst>
                </a:gridCol>
                <a:gridCol w="1008113">
                  <a:extLst>
                    <a:ext uri="{9D8B030D-6E8A-4147-A177-3AD203B41FA5}">
                      <a16:colId xmlns:a16="http://schemas.microsoft.com/office/drawing/2014/main" val="1758878245"/>
                    </a:ext>
                  </a:extLst>
                </a:gridCol>
                <a:gridCol w="792385">
                  <a:extLst>
                    <a:ext uri="{9D8B030D-6E8A-4147-A177-3AD203B41FA5}">
                      <a16:colId xmlns:a16="http://schemas.microsoft.com/office/drawing/2014/main" val="363183636"/>
                    </a:ext>
                  </a:extLst>
                </a:gridCol>
              </a:tblGrid>
              <a:tr h="610017">
                <a:tc>
                  <a:txBody>
                    <a:bodyPr/>
                    <a:lstStyle/>
                    <a:p>
                      <a:r>
                        <a:rPr lang="en-US" altLang="zh-TW" dirty="0"/>
                        <a:t>RUN</a:t>
                      </a:r>
                      <a:endParaRPr lang="zh-TW" altLang="en-US" dirty="0"/>
                    </a:p>
                  </a:txBody>
                  <a:tcPr/>
                </a:tc>
                <a:tc>
                  <a:txBody>
                    <a:bodyPr/>
                    <a:lstStyle/>
                    <a:p>
                      <a:r>
                        <a:rPr lang="en-US" altLang="zh-TW" dirty="0"/>
                        <a:t>START</a:t>
                      </a:r>
                      <a:endParaRPr lang="zh-TW" altLang="en-US" dirty="0"/>
                    </a:p>
                  </a:txBody>
                  <a:tcPr/>
                </a:tc>
                <a:tc>
                  <a:txBody>
                    <a:bodyPr/>
                    <a:lstStyle/>
                    <a:p>
                      <a:r>
                        <a:rPr lang="en-US" altLang="zh-TW" dirty="0"/>
                        <a:t>END</a:t>
                      </a:r>
                      <a:endParaRPr lang="zh-TW" altLang="en-US" dirty="0"/>
                    </a:p>
                  </a:txBody>
                  <a:tcPr/>
                </a:tc>
                <a:extLst>
                  <a:ext uri="{0D108BD9-81ED-4DB2-BD59-A6C34878D82A}">
                    <a16:rowId xmlns:a16="http://schemas.microsoft.com/office/drawing/2014/main" val="1605791038"/>
                  </a:ext>
                </a:extLst>
              </a:tr>
              <a:tr h="348582">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2848804517"/>
                  </a:ext>
                </a:extLst>
              </a:tr>
              <a:tr h="348582">
                <a:tc>
                  <a:txBody>
                    <a:bodyPr/>
                    <a:lstStyle/>
                    <a:p>
                      <a:r>
                        <a:rPr lang="en-US" altLang="zh-TW" dirty="0"/>
                        <a:t>2</a:t>
                      </a:r>
                      <a:endParaRPr lang="zh-TW" altLang="en-US" dirty="0"/>
                    </a:p>
                  </a:txBody>
                  <a:tcPr/>
                </a:tc>
                <a:tc>
                  <a:txBody>
                    <a:bodyPr/>
                    <a:lstStyle/>
                    <a:p>
                      <a:r>
                        <a:rPr lang="en-US" altLang="zh-TW" dirty="0"/>
                        <a:t>9</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742103169"/>
                  </a:ext>
                </a:extLst>
              </a:tr>
              <a:tr h="348582">
                <a:tc>
                  <a:txBody>
                    <a:bodyPr/>
                    <a:lstStyle/>
                    <a:p>
                      <a:r>
                        <a:rPr lang="en-US" altLang="zh-TW" dirty="0"/>
                        <a:t>3</a:t>
                      </a:r>
                      <a:endParaRPr lang="zh-TW" altLang="en-US" dirty="0"/>
                    </a:p>
                  </a:txBody>
                  <a:tcPr/>
                </a:tc>
                <a:tc>
                  <a:txBody>
                    <a:bodyPr/>
                    <a:lstStyle/>
                    <a:p>
                      <a:r>
                        <a:rPr lang="en-US" altLang="zh-TW" dirty="0"/>
                        <a:t>14</a:t>
                      </a:r>
                      <a:endParaRPr lang="zh-TW" altLang="en-US" dirty="0"/>
                    </a:p>
                  </a:txBody>
                  <a:tcPr/>
                </a:tc>
                <a:tc>
                  <a:txBody>
                    <a:bodyPr/>
                    <a:lstStyle/>
                    <a:p>
                      <a:r>
                        <a:rPr lang="en-US" altLang="zh-TW" dirty="0"/>
                        <a:t>14</a:t>
                      </a:r>
                      <a:endParaRPr lang="zh-TW" altLang="en-US" dirty="0"/>
                    </a:p>
                  </a:txBody>
                  <a:tcPr/>
                </a:tc>
                <a:extLst>
                  <a:ext uri="{0D108BD9-81ED-4DB2-BD59-A6C34878D82A}">
                    <a16:rowId xmlns:a16="http://schemas.microsoft.com/office/drawing/2014/main" val="39918674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Picture 6" descr="2">
            <a:extLst>
              <a:ext uri="{FF2B5EF4-FFF2-40B4-BE49-F238E27FC236}">
                <a16:creationId xmlns:a16="http://schemas.microsoft.com/office/drawing/2014/main" id="{A211237E-6284-4D03-80E0-81382F77D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1199"/>
          <a:stretch>
            <a:fillRect/>
          </a:stretch>
        </p:blipFill>
        <p:spPr bwMode="auto">
          <a:xfrm>
            <a:off x="0" y="0"/>
            <a:ext cx="914400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AutoShape 10">
            <a:extLst>
              <a:ext uri="{FF2B5EF4-FFF2-40B4-BE49-F238E27FC236}">
                <a16:creationId xmlns:a16="http://schemas.microsoft.com/office/drawing/2014/main" id="{410B83F4-642B-4E7C-AFC2-EA2540D274CB}"/>
              </a:ext>
            </a:extLst>
          </p:cNvPr>
          <p:cNvSpPr>
            <a:spLocks noChangeArrowheads="1"/>
          </p:cNvSpPr>
          <p:nvPr/>
        </p:nvSpPr>
        <p:spPr bwMode="auto">
          <a:xfrm>
            <a:off x="684213" y="514350"/>
            <a:ext cx="719137" cy="215900"/>
          </a:xfrm>
          <a:prstGeom prst="roundRect">
            <a:avLst>
              <a:gd name="adj" fmla="val 16667"/>
            </a:avLst>
          </a:prstGeom>
          <a:solidFill>
            <a:schemeClr val="accent1">
              <a:alpha val="0"/>
            </a:schemeClr>
          </a:solidFill>
          <a:ln w="28575">
            <a:solidFill>
              <a:srgbClr val="FF00FF"/>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68" name="Text Box 11">
            <a:extLst>
              <a:ext uri="{FF2B5EF4-FFF2-40B4-BE49-F238E27FC236}">
                <a16:creationId xmlns:a16="http://schemas.microsoft.com/office/drawing/2014/main" id="{15CC4881-4CA9-4571-926E-3D5D1D4C52B2}"/>
              </a:ext>
            </a:extLst>
          </p:cNvPr>
          <p:cNvSpPr txBox="1">
            <a:spLocks noChangeArrowheads="1"/>
          </p:cNvSpPr>
          <p:nvPr/>
        </p:nvSpPr>
        <p:spPr bwMode="auto">
          <a:xfrm>
            <a:off x="0" y="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FF"/>
                </a:solidFill>
              </a:rPr>
              <a:t>run 1</a:t>
            </a:r>
          </a:p>
        </p:txBody>
      </p:sp>
      <p:cxnSp>
        <p:nvCxnSpPr>
          <p:cNvPr id="88069" name="AutoShape 12">
            <a:extLst>
              <a:ext uri="{FF2B5EF4-FFF2-40B4-BE49-F238E27FC236}">
                <a16:creationId xmlns:a16="http://schemas.microsoft.com/office/drawing/2014/main" id="{A2EF89D8-DC02-4D82-845B-6E68675B8D1C}"/>
              </a:ext>
            </a:extLst>
          </p:cNvPr>
          <p:cNvCxnSpPr>
            <a:cxnSpLocks noChangeShapeType="1"/>
            <a:stCxn id="88068" idx="2"/>
            <a:endCxn id="88067" idx="1"/>
          </p:cNvCxnSpPr>
          <p:nvPr/>
        </p:nvCxnSpPr>
        <p:spPr bwMode="auto">
          <a:xfrm>
            <a:off x="396875" y="366713"/>
            <a:ext cx="287338" cy="255587"/>
          </a:xfrm>
          <a:prstGeom prst="straightConnector1">
            <a:avLst/>
          </a:prstGeom>
          <a:noFill/>
          <a:ln w="28575">
            <a:solidFill>
              <a:srgbClr val="FF00FF"/>
            </a:solidFill>
            <a:round/>
            <a:headEnd type="triangle" w="med" len="med"/>
            <a:tailEnd/>
          </a:ln>
          <a:extLst>
            <a:ext uri="{909E8E84-426E-40DD-AFC4-6F175D3DCCD1}">
              <a14:hiddenFill xmlns:a14="http://schemas.microsoft.com/office/drawing/2010/main">
                <a:noFill/>
              </a14:hiddenFill>
            </a:ext>
          </a:extLst>
        </p:spPr>
      </p:cxnSp>
      <p:sp>
        <p:nvSpPr>
          <p:cNvPr id="88070" name="AutoShape 13">
            <a:extLst>
              <a:ext uri="{FF2B5EF4-FFF2-40B4-BE49-F238E27FC236}">
                <a16:creationId xmlns:a16="http://schemas.microsoft.com/office/drawing/2014/main" id="{E0EECA1E-AA71-45B6-99A0-32FA7CE2A24B}"/>
              </a:ext>
            </a:extLst>
          </p:cNvPr>
          <p:cNvSpPr>
            <a:spLocks noChangeArrowheads="1"/>
          </p:cNvSpPr>
          <p:nvPr/>
        </p:nvSpPr>
        <p:spPr bwMode="auto">
          <a:xfrm>
            <a:off x="1979613" y="509588"/>
            <a:ext cx="647700" cy="220662"/>
          </a:xfrm>
          <a:prstGeom prst="roundRect">
            <a:avLst>
              <a:gd name="adj" fmla="val 16667"/>
            </a:avLst>
          </a:prstGeom>
          <a:solidFill>
            <a:schemeClr val="accent1">
              <a:alpha val="0"/>
            </a:schemeClr>
          </a:solidFill>
          <a:ln w="28575">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1" name="Text Box 14">
            <a:extLst>
              <a:ext uri="{FF2B5EF4-FFF2-40B4-BE49-F238E27FC236}">
                <a16:creationId xmlns:a16="http://schemas.microsoft.com/office/drawing/2014/main" id="{8BF8AA18-EC9C-438D-9D6D-4B8F612A6D90}"/>
              </a:ext>
            </a:extLst>
          </p:cNvPr>
          <p:cNvSpPr txBox="1">
            <a:spLocks noChangeArrowheads="1"/>
          </p:cNvSpPr>
          <p:nvPr/>
        </p:nvSpPr>
        <p:spPr bwMode="auto">
          <a:xfrm>
            <a:off x="2627313" y="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00"/>
                </a:solidFill>
              </a:rPr>
              <a:t>run 2</a:t>
            </a:r>
          </a:p>
        </p:txBody>
      </p:sp>
      <p:cxnSp>
        <p:nvCxnSpPr>
          <p:cNvPr id="88072" name="AutoShape 15">
            <a:extLst>
              <a:ext uri="{FF2B5EF4-FFF2-40B4-BE49-F238E27FC236}">
                <a16:creationId xmlns:a16="http://schemas.microsoft.com/office/drawing/2014/main" id="{FAB50641-B374-425E-9F35-4434D153838D}"/>
              </a:ext>
            </a:extLst>
          </p:cNvPr>
          <p:cNvCxnSpPr>
            <a:cxnSpLocks noChangeShapeType="1"/>
            <a:stCxn id="88070" idx="3"/>
            <a:endCxn id="88071" idx="2"/>
          </p:cNvCxnSpPr>
          <p:nvPr/>
        </p:nvCxnSpPr>
        <p:spPr bwMode="auto">
          <a:xfrm flipV="1">
            <a:off x="2627313" y="366713"/>
            <a:ext cx="396875" cy="25400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8073" name="AutoShape 16">
            <a:extLst>
              <a:ext uri="{FF2B5EF4-FFF2-40B4-BE49-F238E27FC236}">
                <a16:creationId xmlns:a16="http://schemas.microsoft.com/office/drawing/2014/main" id="{4B5E8173-EFD1-4E43-AF08-93FDA4FF3999}"/>
              </a:ext>
            </a:extLst>
          </p:cNvPr>
          <p:cNvSpPr>
            <a:spLocks noChangeArrowheads="1"/>
          </p:cNvSpPr>
          <p:nvPr/>
        </p:nvSpPr>
        <p:spPr bwMode="auto">
          <a:xfrm>
            <a:off x="1116013" y="1603375"/>
            <a:ext cx="1511300" cy="169863"/>
          </a:xfrm>
          <a:prstGeom prst="roundRect">
            <a:avLst>
              <a:gd name="adj" fmla="val 16667"/>
            </a:avLst>
          </a:prstGeom>
          <a:solidFill>
            <a:schemeClr val="accent1">
              <a:alpha val="0"/>
            </a:schemeClr>
          </a:solidFill>
          <a:ln w="28575">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4" name="Text Box 17">
            <a:extLst>
              <a:ext uri="{FF2B5EF4-FFF2-40B4-BE49-F238E27FC236}">
                <a16:creationId xmlns:a16="http://schemas.microsoft.com/office/drawing/2014/main" id="{459D7FD5-ADE9-47A1-A5AF-11016D1AD72B}"/>
              </a:ext>
            </a:extLst>
          </p:cNvPr>
          <p:cNvSpPr txBox="1">
            <a:spLocks noChangeArrowheads="1"/>
          </p:cNvSpPr>
          <p:nvPr/>
        </p:nvSpPr>
        <p:spPr bwMode="auto">
          <a:xfrm>
            <a:off x="2627313" y="19161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00B0F0"/>
                </a:solidFill>
              </a:rPr>
              <a:t>  run 7</a:t>
            </a:r>
          </a:p>
        </p:txBody>
      </p:sp>
      <p:cxnSp>
        <p:nvCxnSpPr>
          <p:cNvPr id="88075" name="AutoShape 19">
            <a:extLst>
              <a:ext uri="{FF2B5EF4-FFF2-40B4-BE49-F238E27FC236}">
                <a16:creationId xmlns:a16="http://schemas.microsoft.com/office/drawing/2014/main" id="{79F5409C-BB0B-413E-9D37-39660AB48557}"/>
              </a:ext>
            </a:extLst>
          </p:cNvPr>
          <p:cNvCxnSpPr>
            <a:cxnSpLocks noChangeShapeType="1"/>
            <a:stCxn id="88073" idx="3"/>
            <a:endCxn id="88074" idx="0"/>
          </p:cNvCxnSpPr>
          <p:nvPr/>
        </p:nvCxnSpPr>
        <p:spPr bwMode="auto">
          <a:xfrm>
            <a:off x="2627313" y="1687513"/>
            <a:ext cx="433387" cy="228600"/>
          </a:xfrm>
          <a:prstGeom prst="straightConnector1">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cxnSp>
      <p:sp>
        <p:nvSpPr>
          <p:cNvPr id="88076" name="AutoShape 21">
            <a:extLst>
              <a:ext uri="{FF2B5EF4-FFF2-40B4-BE49-F238E27FC236}">
                <a16:creationId xmlns:a16="http://schemas.microsoft.com/office/drawing/2014/main" id="{C6317230-6A40-45AB-AD50-7EA79EF465E6}"/>
              </a:ext>
            </a:extLst>
          </p:cNvPr>
          <p:cNvSpPr>
            <a:spLocks noChangeArrowheads="1"/>
          </p:cNvSpPr>
          <p:nvPr/>
        </p:nvSpPr>
        <p:spPr bwMode="auto">
          <a:xfrm>
            <a:off x="6948488" y="1882775"/>
            <a:ext cx="2066925" cy="473075"/>
          </a:xfrm>
          <a:prstGeom prst="wedgeEllipseCallout">
            <a:avLst>
              <a:gd name="adj1" fmla="val -14926"/>
              <a:gd name="adj2" fmla="val -89884"/>
            </a:avLst>
          </a:prstGeom>
          <a:solidFill>
            <a:srgbClr val="CC99FF">
              <a:alpha val="54901"/>
            </a:srgbClr>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t>run number</a:t>
            </a:r>
          </a:p>
        </p:txBody>
      </p:sp>
      <p:sp>
        <p:nvSpPr>
          <p:cNvPr id="88077" name="文字方塊 1">
            <a:extLst>
              <a:ext uri="{FF2B5EF4-FFF2-40B4-BE49-F238E27FC236}">
                <a16:creationId xmlns:a16="http://schemas.microsoft.com/office/drawing/2014/main" id="{D20C78E1-9C59-4C4F-8109-1A1861932DE1}"/>
              </a:ext>
            </a:extLst>
          </p:cNvPr>
          <p:cNvSpPr txBox="1">
            <a:spLocks noChangeArrowheads="1"/>
          </p:cNvSpPr>
          <p:nvPr/>
        </p:nvSpPr>
        <p:spPr bwMode="auto">
          <a:xfrm>
            <a:off x="250825" y="5172075"/>
            <a:ext cx="86423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2.20 </a:t>
            </a:r>
            <a:r>
              <a:rPr lang="en-US" altLang="zh-TW" sz="1600"/>
              <a:t>Binary image (a) and its run-length encoding (b) and (c). Each run of 1-pixels is encoded by its row (ROW) and the columns of its starting and ending pixels (START_COL and END_COL). In addition, for each row of the image, ROW_START points to the first run of the row and ROW_END points to the last run of the row. The PERM_LABEL field will hold the component label of the run; it is initialized to zero.</a:t>
            </a:r>
            <a:endParaRPr lang="zh-TW" altLang="en-US" sz="1600"/>
          </a:p>
        </p:txBody>
      </p:sp>
      <p:sp>
        <p:nvSpPr>
          <p:cNvPr id="88078" name="矩形 4">
            <a:extLst>
              <a:ext uri="{FF2B5EF4-FFF2-40B4-BE49-F238E27FC236}">
                <a16:creationId xmlns:a16="http://schemas.microsoft.com/office/drawing/2014/main" id="{19E5C3D2-2F0A-4BF6-9C98-B7AD27D7012C}"/>
              </a:ext>
            </a:extLst>
          </p:cNvPr>
          <p:cNvSpPr>
            <a:spLocks noChangeArrowheads="1"/>
          </p:cNvSpPr>
          <p:nvPr/>
        </p:nvSpPr>
        <p:spPr bwMode="auto">
          <a:xfrm>
            <a:off x="5940425" y="6524625"/>
            <a:ext cx="3181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lang="en-US" altLang="zh-TW" sz="1600"/>
              <a:t>PERM_LABEL : permanent</a:t>
            </a:r>
            <a:r>
              <a:rPr lang="zh-TW" altLang="en-US" sz="1600"/>
              <a:t> </a:t>
            </a:r>
            <a:r>
              <a:rPr lang="en-US" altLang="zh-TW" sz="1600"/>
              <a:t>label </a:t>
            </a:r>
            <a:endParaRPr lang="zh-TW" altLang="en-US"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文字方塊 1">
            <a:extLst>
              <a:ext uri="{FF2B5EF4-FFF2-40B4-BE49-F238E27FC236}">
                <a16:creationId xmlns:a16="http://schemas.microsoft.com/office/drawing/2014/main" id="{2048BBDB-C6A3-4021-BA7D-AB2738DC0211}"/>
              </a:ext>
            </a:extLst>
          </p:cNvPr>
          <p:cNvSpPr txBox="1">
            <a:spLocks noChangeArrowheads="1"/>
          </p:cNvSpPr>
          <p:nvPr/>
        </p:nvSpPr>
        <p:spPr bwMode="auto">
          <a:xfrm>
            <a:off x="377825" y="4062413"/>
            <a:ext cx="838835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2.21 </a:t>
            </a:r>
            <a:r>
              <a:rPr lang="en-US" altLang="zh-TW" sz="1600"/>
              <a:t>Data structures used for keeping track of equivalence classes. In this example, run 4 has PERM_LABEL 1, which is an index into the LABEL array, that gives the equivalence class label for each possible PERM_LABEL value. In the example, PERM_LABELS 1,2, and 3 have all been determined to be equivalent, so LABEL(1), LABEL(2), and LABEL(3) all contain the equivalence class label, which is 1. Furthermore, the equivalence class label is an index into the EQ_CLASS array that contains pointers to the beginnings of the equivalence classes that are linked lists in the LABEL/NEXT structure. In this example there is only one equivalence class, class 1, and three elements of the LABEL/NEXT array are linked together to form this class.</a:t>
            </a:r>
            <a:endParaRPr lang="zh-TW" altLang="en-US" sz="1600"/>
          </a:p>
        </p:txBody>
      </p:sp>
      <p:pic>
        <p:nvPicPr>
          <p:cNvPr id="90115" name="圖片 12">
            <a:extLst>
              <a:ext uri="{FF2B5EF4-FFF2-40B4-BE49-F238E27FC236}">
                <a16:creationId xmlns:a16="http://schemas.microsoft.com/office/drawing/2014/main" id="{D3B0591B-70D1-4958-9E91-1CBC2FE7C4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0"/>
            <a:ext cx="6743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16" name="群組 6">
            <a:extLst>
              <a:ext uri="{FF2B5EF4-FFF2-40B4-BE49-F238E27FC236}">
                <a16:creationId xmlns:a16="http://schemas.microsoft.com/office/drawing/2014/main" id="{17F015D8-6439-43F9-BE25-F777EED6A681}"/>
              </a:ext>
            </a:extLst>
          </p:cNvPr>
          <p:cNvGrpSpPr>
            <a:grpSpLocks/>
          </p:cNvGrpSpPr>
          <p:nvPr/>
        </p:nvGrpSpPr>
        <p:grpSpPr bwMode="auto">
          <a:xfrm>
            <a:off x="107950" y="1525588"/>
            <a:ext cx="8928100" cy="2551112"/>
            <a:chOff x="107950" y="1412776"/>
            <a:chExt cx="8928100" cy="2551212"/>
          </a:xfrm>
        </p:grpSpPr>
        <p:grpSp>
          <p:nvGrpSpPr>
            <p:cNvPr id="90117" name="群組 5">
              <a:extLst>
                <a:ext uri="{FF2B5EF4-FFF2-40B4-BE49-F238E27FC236}">
                  <a16:creationId xmlns:a16="http://schemas.microsoft.com/office/drawing/2014/main" id="{A8434874-B440-4B0D-9268-47EFB6BB4B2B}"/>
                </a:ext>
              </a:extLst>
            </p:cNvPr>
            <p:cNvGrpSpPr>
              <a:grpSpLocks/>
            </p:cNvGrpSpPr>
            <p:nvPr/>
          </p:nvGrpSpPr>
          <p:grpSpPr bwMode="auto">
            <a:xfrm>
              <a:off x="107950" y="1758950"/>
              <a:ext cx="8928100" cy="2205038"/>
              <a:chOff x="107950" y="1758950"/>
              <a:chExt cx="8928100" cy="2205038"/>
            </a:xfrm>
          </p:grpSpPr>
          <p:pic>
            <p:nvPicPr>
              <p:cNvPr id="90120" name="圖片 9">
                <a:extLst>
                  <a:ext uri="{FF2B5EF4-FFF2-40B4-BE49-F238E27FC236}">
                    <a16:creationId xmlns:a16="http://schemas.microsoft.com/office/drawing/2014/main" id="{170FE977-F97F-4A65-B47F-811E9E32D1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758950"/>
                <a:ext cx="89281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121" name="直線接點 4">
                <a:extLst>
                  <a:ext uri="{FF2B5EF4-FFF2-40B4-BE49-F238E27FC236}">
                    <a16:creationId xmlns:a16="http://schemas.microsoft.com/office/drawing/2014/main" id="{DB345FBE-7B18-41BD-94E0-ABEE5BE43FF9}"/>
                  </a:ext>
                </a:extLst>
              </p:cNvPr>
              <p:cNvCxnSpPr>
                <a:cxnSpLocks noChangeShapeType="1"/>
              </p:cNvCxnSpPr>
              <p:nvPr/>
            </p:nvCxnSpPr>
            <p:spPr bwMode="auto">
              <a:xfrm>
                <a:off x="6793490" y="1762059"/>
                <a:ext cx="2142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90118" name="矩形 2">
              <a:extLst>
                <a:ext uri="{FF2B5EF4-FFF2-40B4-BE49-F238E27FC236}">
                  <a16:creationId xmlns:a16="http://schemas.microsoft.com/office/drawing/2014/main" id="{660F9F49-4B51-49F7-9CFE-EABD7C42B869}"/>
                </a:ext>
              </a:extLst>
            </p:cNvPr>
            <p:cNvSpPr>
              <a:spLocks noChangeArrowheads="1"/>
            </p:cNvSpPr>
            <p:nvPr/>
          </p:nvSpPr>
          <p:spPr bwMode="auto">
            <a:xfrm>
              <a:off x="6986539" y="1412776"/>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EQ_CLASS array</a:t>
              </a:r>
            </a:p>
          </p:txBody>
        </p:sp>
        <p:sp>
          <p:nvSpPr>
            <p:cNvPr id="90119" name="矩形 2">
              <a:extLst>
                <a:ext uri="{FF2B5EF4-FFF2-40B4-BE49-F238E27FC236}">
                  <a16:creationId xmlns:a16="http://schemas.microsoft.com/office/drawing/2014/main" id="{CAA116E8-3BDF-46F9-B88F-A248D28E57C4}"/>
                </a:ext>
              </a:extLst>
            </p:cNvPr>
            <p:cNvSpPr>
              <a:spLocks noChangeArrowheads="1"/>
            </p:cNvSpPr>
            <p:nvPr/>
          </p:nvSpPr>
          <p:spPr bwMode="auto">
            <a:xfrm>
              <a:off x="4499992" y="1443708"/>
              <a:ext cx="2168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LABEL/NEXT array</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6" descr="run_length_algorithm_p1">
            <a:extLst>
              <a:ext uri="{FF2B5EF4-FFF2-40B4-BE49-F238E27FC236}">
                <a16:creationId xmlns:a16="http://schemas.microsoft.com/office/drawing/2014/main" id="{C5B688D9-A3E3-4741-91EA-7DF718F5A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1916113"/>
            <a:ext cx="83661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D201D4CA-01A8-4E2A-94CB-D45E1B5C17C0}"/>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3186" name="圖片 4">
            <a:extLst>
              <a:ext uri="{FF2B5EF4-FFF2-40B4-BE49-F238E27FC236}">
                <a16:creationId xmlns:a16="http://schemas.microsoft.com/office/drawing/2014/main" id="{0F56FA13-10A3-4090-8CF0-57301A2C4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3187" name="直線接點 2">
            <a:extLst>
              <a:ext uri="{FF2B5EF4-FFF2-40B4-BE49-F238E27FC236}">
                <a16:creationId xmlns:a16="http://schemas.microsoft.com/office/drawing/2014/main" id="{A8A712E7-A428-46F7-A1B4-9C0072C511A7}"/>
              </a:ext>
            </a:extLst>
          </p:cNvPr>
          <p:cNvCxnSpPr>
            <a:cxnSpLocks noChangeShapeType="1"/>
          </p:cNvCxnSpPr>
          <p:nvPr/>
        </p:nvCxnSpPr>
        <p:spPr bwMode="auto">
          <a:xfrm flipV="1">
            <a:off x="936625" y="549275"/>
            <a:ext cx="3419475" cy="3175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045A0A4D-55E2-4437-A7DF-2E90783B56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2531" name="Rectangle 2">
            <a:extLst>
              <a:ext uri="{FF2B5EF4-FFF2-40B4-BE49-F238E27FC236}">
                <a16:creationId xmlns:a16="http://schemas.microsoft.com/office/drawing/2014/main" id="{419E9032-1B5A-4EC5-9499-EB910C8C9C08}"/>
              </a:ext>
            </a:extLst>
          </p:cNvPr>
          <p:cNvSpPr>
            <a:spLocks noGrp="1" noChangeArrowheads="1"/>
          </p:cNvSpPr>
          <p:nvPr>
            <p:ph type="title"/>
          </p:nvPr>
        </p:nvSpPr>
        <p:spPr/>
        <p:txBody>
          <a:bodyPr/>
          <a:lstStyle/>
          <a:p>
            <a:pPr eaLnBrk="1" hangingPunct="1"/>
            <a:r>
              <a:rPr lang="en-US" altLang="zh-TW"/>
              <a:t>2.2 Thresholding</a:t>
            </a:r>
          </a:p>
        </p:txBody>
      </p:sp>
      <p:pic>
        <p:nvPicPr>
          <p:cNvPr id="22532" name="Picture 4" descr="2">
            <a:extLst>
              <a:ext uri="{FF2B5EF4-FFF2-40B4-BE49-F238E27FC236}">
                <a16:creationId xmlns:a16="http://schemas.microsoft.com/office/drawing/2014/main" id="{F01E08CC-0EA5-45FF-BE3A-9FF697142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06" r="7668" b="6235"/>
          <a:stretch>
            <a:fillRect/>
          </a:stretch>
        </p:blipFill>
        <p:spPr bwMode="auto">
          <a:xfrm>
            <a:off x="395288" y="1916113"/>
            <a:ext cx="3529012"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2">
            <a:extLst>
              <a:ext uri="{FF2B5EF4-FFF2-40B4-BE49-F238E27FC236}">
                <a16:creationId xmlns:a16="http://schemas.microsoft.com/office/drawing/2014/main" id="{505B7DCE-38A0-4987-8970-7E65D20AE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702" r="7814" b="9084"/>
          <a:stretch>
            <a:fillRect/>
          </a:stretch>
        </p:blipFill>
        <p:spPr bwMode="auto">
          <a:xfrm>
            <a:off x="5364163" y="1916113"/>
            <a:ext cx="3455987"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4" name="Object 8">
            <a:extLst>
              <a:ext uri="{FF2B5EF4-FFF2-40B4-BE49-F238E27FC236}">
                <a16:creationId xmlns:a16="http://schemas.microsoft.com/office/drawing/2014/main" id="{9C77F0A4-ABC6-45FC-94DA-77B6FF2A6C03}"/>
              </a:ext>
            </a:extLst>
          </p:cNvPr>
          <p:cNvGraphicFramePr>
            <a:graphicFrameLocks noGrp="1" noChangeAspect="1"/>
          </p:cNvGraphicFramePr>
          <p:nvPr>
            <p:ph sz="half" idx="2"/>
          </p:nvPr>
        </p:nvGraphicFramePr>
        <p:xfrm>
          <a:off x="3995738" y="3860800"/>
          <a:ext cx="1295400" cy="495300"/>
        </p:xfrm>
        <a:graphic>
          <a:graphicData uri="http://schemas.openxmlformats.org/presentationml/2006/ole">
            <mc:AlternateContent xmlns:mc="http://schemas.openxmlformats.org/markup-compatibility/2006">
              <mc:Choice xmlns:v="urn:schemas-microsoft-com:vml" Requires="v">
                <p:oleObj spid="_x0000_s22578" name="方程式" r:id="rId5" imgW="494870" imgH="203024" progId="Equation.3">
                  <p:embed/>
                </p:oleObj>
              </mc:Choice>
              <mc:Fallback>
                <p:oleObj name="方程式" r:id="rId5" imgW="494870" imgH="20302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3860800"/>
                        <a:ext cx="1295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C5A57A88-AC17-4DDD-8756-07A45B158374}"/>
              </a:ext>
            </a:extLst>
          </p:cNvPr>
          <p:cNvSpPr/>
          <p:nvPr/>
        </p:nvSpPr>
        <p:spPr>
          <a:xfrm>
            <a:off x="203200" y="6227763"/>
            <a:ext cx="3913188"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cs typeface="PingFang TC"/>
              </a:rPr>
              <a:t>Figure 2.1 </a:t>
            </a:r>
            <a:r>
              <a:rPr lang="en-US" altLang="zh-TW" sz="1200" dirty="0">
                <a:solidFill>
                  <a:srgbClr val="000000"/>
                </a:solidFill>
                <a:latin typeface="+mn-lt"/>
                <a:cs typeface="PingFang TC"/>
              </a:rPr>
              <a:t>Original gray scale image. Pixels having no numbers have value of 0.</a:t>
            </a:r>
            <a:endParaRPr lang="zh-TW" altLang="en-US" sz="1200" dirty="0">
              <a:latin typeface="+mn-lt"/>
            </a:endParaRPr>
          </a:p>
        </p:txBody>
      </p:sp>
      <p:sp>
        <p:nvSpPr>
          <p:cNvPr id="3" name="矩形 2">
            <a:extLst>
              <a:ext uri="{FF2B5EF4-FFF2-40B4-BE49-F238E27FC236}">
                <a16:creationId xmlns:a16="http://schemas.microsoft.com/office/drawing/2014/main" id="{5CADFA5D-11D3-4265-8C25-5B8ED8FA4758}"/>
              </a:ext>
            </a:extLst>
          </p:cNvPr>
          <p:cNvSpPr/>
          <p:nvPr/>
        </p:nvSpPr>
        <p:spPr>
          <a:xfrm>
            <a:off x="5291138" y="6227763"/>
            <a:ext cx="3673475"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rPr>
              <a:t>Figure 2.2 </a:t>
            </a:r>
            <a:r>
              <a:rPr lang="en-US" altLang="zh-TW" sz="1200" dirty="0" err="1">
                <a:solidFill>
                  <a:srgbClr val="000000"/>
                </a:solidFill>
                <a:latin typeface="+mn-lt"/>
              </a:rPr>
              <a:t>Thresholded</a:t>
            </a:r>
            <a:r>
              <a:rPr lang="en-US" altLang="zh-TW" sz="1200" dirty="0">
                <a:solidFill>
                  <a:srgbClr val="000000"/>
                </a:solidFill>
                <a:latin typeface="+mn-lt"/>
              </a:rPr>
              <a:t> gray scale image. All pixels greater than 0 are marked with a binary 1.</a:t>
            </a:r>
            <a:endParaRPr lang="zh-TW" altLang="en-US" sz="1200" dirty="0">
              <a:latin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4210" name="Picture 4" descr="run_length_algorithm_p3">
            <a:extLst>
              <a:ext uri="{FF2B5EF4-FFF2-40B4-BE49-F238E27FC236}">
                <a16:creationId xmlns:a16="http://schemas.microsoft.com/office/drawing/2014/main" id="{3F5C1C3C-DC2E-4C0C-B47B-21576C232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A13B23A-504A-4234-A05A-8E89DC1C309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5235" name="Picture 5" descr="run_length_algorithm_p4">
            <a:extLst>
              <a:ext uri="{FF2B5EF4-FFF2-40B4-BE49-F238E27FC236}">
                <a16:creationId xmlns:a16="http://schemas.microsoft.com/office/drawing/2014/main" id="{BE8D26EF-DDD5-480F-B3C6-57DDEB8E1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565400"/>
            <a:ext cx="8351837"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A7B2A34-329A-477C-86D1-FDC03E66BB01}"/>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圖片 1">
            <a:extLst>
              <a:ext uri="{FF2B5EF4-FFF2-40B4-BE49-F238E27FC236}">
                <a16:creationId xmlns:a16="http://schemas.microsoft.com/office/drawing/2014/main" id="{879462CF-D070-4704-B29D-AAABD94C1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4880603-E136-49A9-8501-924379CD5FE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7283" name="Picture 4" descr="run_length_algorithm_p6">
            <a:extLst>
              <a:ext uri="{FF2B5EF4-FFF2-40B4-BE49-F238E27FC236}">
                <a16:creationId xmlns:a16="http://schemas.microsoft.com/office/drawing/2014/main" id="{2649EA0A-FAEE-49F1-97DE-F4FCE5F12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82089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95FBC815-4E2B-4D98-9990-6083B25A557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5">
            <a:extLst>
              <a:ext uri="{FF2B5EF4-FFF2-40B4-BE49-F238E27FC236}">
                <a16:creationId xmlns:a16="http://schemas.microsoft.com/office/drawing/2014/main" id="{585071F4-9963-4F88-8813-F4583839F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554" r="7692" b="32150"/>
          <a:stretch>
            <a:fillRect/>
          </a:stretch>
        </p:blipFill>
        <p:spPr bwMode="auto">
          <a:xfrm>
            <a:off x="1403350" y="122238"/>
            <a:ext cx="6337300"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文字方塊 1">
            <a:extLst>
              <a:ext uri="{FF2B5EF4-FFF2-40B4-BE49-F238E27FC236}">
                <a16:creationId xmlns:a16="http://schemas.microsoft.com/office/drawing/2014/main" id="{A970C1AA-7DC6-496E-AA85-5BB4852F1684}"/>
              </a:ext>
            </a:extLst>
          </p:cNvPr>
          <p:cNvSpPr txBox="1">
            <a:spLocks noChangeArrowheads="1"/>
          </p:cNvSpPr>
          <p:nvPr/>
        </p:nvSpPr>
        <p:spPr bwMode="auto">
          <a:xfrm>
            <a:off x="250825" y="4357688"/>
            <a:ext cx="864235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2.22 </a:t>
            </a:r>
            <a:r>
              <a:rPr lang="en-US" altLang="zh-TW" sz="1600"/>
              <a:t>Diagram showing how the bottom-up pass needs only to propagate and replace the label 1 to the two pixels having label 2 on the fourth row from bottom. Note that one of these label-2 pixels is not connected to a label-1 pixel. This means that the neighborhood propagate only will not work for the bottom-up pass. After the 1-labeled pixel of row 4, column 4, propagates its label to the 2-labeled pixel of row 3, column 3, the replace operation must replace the label of the 1-labeled pixel of row 3, column 1, to label 1. (a) Binary image; (b) labeling after top-down pass; (c) labeling after processing the first four bottom rows; (d) final labeling after bottom-up pass.</a:t>
            </a:r>
            <a:endParaRPr lang="zh-TW" altLang="en-US" sz="1600"/>
          </a:p>
        </p:txBody>
      </p:sp>
      <p:sp>
        <p:nvSpPr>
          <p:cNvPr id="98308" name="橢圓 1">
            <a:extLst>
              <a:ext uri="{FF2B5EF4-FFF2-40B4-BE49-F238E27FC236}">
                <a16:creationId xmlns:a16="http://schemas.microsoft.com/office/drawing/2014/main" id="{A49F7712-A3DF-44DA-A2E8-9CE6781EDD81}"/>
              </a:ext>
            </a:extLst>
          </p:cNvPr>
          <p:cNvSpPr>
            <a:spLocks noChangeArrowheads="1"/>
          </p:cNvSpPr>
          <p:nvPr/>
        </p:nvSpPr>
        <p:spPr bwMode="auto">
          <a:xfrm>
            <a:off x="6235700" y="992188"/>
            <a:ext cx="360363" cy="358775"/>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09" name="橢圓 4">
            <a:extLst>
              <a:ext uri="{FF2B5EF4-FFF2-40B4-BE49-F238E27FC236}">
                <a16:creationId xmlns:a16="http://schemas.microsoft.com/office/drawing/2014/main" id="{79611BDE-4300-46EA-8799-C29359AA5099}"/>
              </a:ext>
            </a:extLst>
          </p:cNvPr>
          <p:cNvSpPr>
            <a:spLocks noChangeArrowheads="1"/>
          </p:cNvSpPr>
          <p:nvPr/>
        </p:nvSpPr>
        <p:spPr bwMode="auto">
          <a:xfrm>
            <a:off x="5870575" y="711200"/>
            <a:ext cx="358775" cy="3603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0" name="橢圓 5">
            <a:extLst>
              <a:ext uri="{FF2B5EF4-FFF2-40B4-BE49-F238E27FC236}">
                <a16:creationId xmlns:a16="http://schemas.microsoft.com/office/drawing/2014/main" id="{085B6D73-29A3-46BD-B24F-B63DD5C3DC5C}"/>
              </a:ext>
            </a:extLst>
          </p:cNvPr>
          <p:cNvSpPr>
            <a:spLocks noChangeArrowheads="1"/>
          </p:cNvSpPr>
          <p:nvPr/>
        </p:nvSpPr>
        <p:spPr bwMode="auto">
          <a:xfrm>
            <a:off x="5148263" y="711200"/>
            <a:ext cx="360362" cy="3603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1" name="橢圓 6">
            <a:extLst>
              <a:ext uri="{FF2B5EF4-FFF2-40B4-BE49-F238E27FC236}">
                <a16:creationId xmlns:a16="http://schemas.microsoft.com/office/drawing/2014/main" id="{8FF02EDC-208C-4D7E-B508-279CD1149B46}"/>
              </a:ext>
            </a:extLst>
          </p:cNvPr>
          <p:cNvSpPr>
            <a:spLocks noChangeArrowheads="1"/>
          </p:cNvSpPr>
          <p:nvPr/>
        </p:nvSpPr>
        <p:spPr bwMode="auto">
          <a:xfrm>
            <a:off x="2195513" y="2636838"/>
            <a:ext cx="360362" cy="360362"/>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2" name="橢圓 7">
            <a:extLst>
              <a:ext uri="{FF2B5EF4-FFF2-40B4-BE49-F238E27FC236}">
                <a16:creationId xmlns:a16="http://schemas.microsoft.com/office/drawing/2014/main" id="{77A78EC5-8E1B-4DD1-A528-87092EDACA9D}"/>
              </a:ext>
            </a:extLst>
          </p:cNvPr>
          <p:cNvSpPr>
            <a:spLocks noChangeArrowheads="1"/>
          </p:cNvSpPr>
          <p:nvPr/>
        </p:nvSpPr>
        <p:spPr bwMode="auto">
          <a:xfrm>
            <a:off x="2555875"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3" name="橢圓 8">
            <a:extLst>
              <a:ext uri="{FF2B5EF4-FFF2-40B4-BE49-F238E27FC236}">
                <a16:creationId xmlns:a16="http://schemas.microsoft.com/office/drawing/2014/main" id="{73A9D786-59C3-4819-8015-A8F2C4A0B653}"/>
              </a:ext>
            </a:extLst>
          </p:cNvPr>
          <p:cNvSpPr>
            <a:spLocks noChangeArrowheads="1"/>
          </p:cNvSpPr>
          <p:nvPr/>
        </p:nvSpPr>
        <p:spPr bwMode="auto">
          <a:xfrm>
            <a:off x="1835150"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4" name="橢圓 9">
            <a:extLst>
              <a:ext uri="{FF2B5EF4-FFF2-40B4-BE49-F238E27FC236}">
                <a16:creationId xmlns:a16="http://schemas.microsoft.com/office/drawing/2014/main" id="{447C218A-E4AF-432C-BE3A-02D7CCDEC652}"/>
              </a:ext>
            </a:extLst>
          </p:cNvPr>
          <p:cNvSpPr>
            <a:spLocks noChangeArrowheads="1"/>
          </p:cNvSpPr>
          <p:nvPr/>
        </p:nvSpPr>
        <p:spPr bwMode="auto">
          <a:xfrm>
            <a:off x="5148263" y="2924175"/>
            <a:ext cx="360362"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5" name="橢圓 10">
            <a:extLst>
              <a:ext uri="{FF2B5EF4-FFF2-40B4-BE49-F238E27FC236}">
                <a16:creationId xmlns:a16="http://schemas.microsoft.com/office/drawing/2014/main" id="{21506785-DBFA-4B99-BB98-597996E879F3}"/>
              </a:ext>
            </a:extLst>
          </p:cNvPr>
          <p:cNvSpPr>
            <a:spLocks noChangeArrowheads="1"/>
          </p:cNvSpPr>
          <p:nvPr/>
        </p:nvSpPr>
        <p:spPr bwMode="auto">
          <a:xfrm>
            <a:off x="5508625" y="2643188"/>
            <a:ext cx="358775" cy="360362"/>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6" name="橢圓 11">
            <a:extLst>
              <a:ext uri="{FF2B5EF4-FFF2-40B4-BE49-F238E27FC236}">
                <a16:creationId xmlns:a16="http://schemas.microsoft.com/office/drawing/2014/main" id="{180DFB87-EB34-4C2F-8188-34CFB3393C85}"/>
              </a:ext>
            </a:extLst>
          </p:cNvPr>
          <p:cNvSpPr>
            <a:spLocks noChangeArrowheads="1"/>
          </p:cNvSpPr>
          <p:nvPr/>
        </p:nvSpPr>
        <p:spPr bwMode="auto">
          <a:xfrm>
            <a:off x="5867400"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4104734F-7FEA-4705-97FD-163ADBB2EB8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99331" name="Rectangle 3">
            <a:extLst>
              <a:ext uri="{FF2B5EF4-FFF2-40B4-BE49-F238E27FC236}">
                <a16:creationId xmlns:a16="http://schemas.microsoft.com/office/drawing/2014/main" id="{2B0F5043-9600-4F1E-80B4-4019C5559E93}"/>
              </a:ext>
            </a:extLst>
          </p:cNvPr>
          <p:cNvSpPr>
            <a:spLocks noGrp="1" noChangeArrowheads="1"/>
          </p:cNvSpPr>
          <p:nvPr>
            <p:ph type="body" idx="1"/>
          </p:nvPr>
        </p:nvSpPr>
        <p:spPr>
          <a:xfrm>
            <a:off x="252413" y="2087563"/>
            <a:ext cx="8639175" cy="4005262"/>
          </a:xfrm>
        </p:spPr>
        <p:txBody>
          <a:bodyPr/>
          <a:lstStyle/>
          <a:p>
            <a:pPr eaLnBrk="1" hangingPunct="1"/>
            <a:r>
              <a:rPr lang="en-US" altLang="zh-TW"/>
              <a:t>signature: histogram of the nonzero pixels of the resulting masked image</a:t>
            </a:r>
          </a:p>
          <a:p>
            <a:pPr eaLnBrk="1" hangingPunct="1"/>
            <a:endParaRPr lang="en-US" altLang="zh-TW"/>
          </a:p>
          <a:p>
            <a:pPr eaLnBrk="1" hangingPunct="1"/>
            <a:r>
              <a:rPr lang="en-US" altLang="zh-TW"/>
              <a:t>signature: a projection</a:t>
            </a:r>
          </a:p>
          <a:p>
            <a:pPr eaLnBrk="1" hangingPunct="1"/>
            <a:endParaRPr lang="en-US" altLang="zh-TW"/>
          </a:p>
          <a:p>
            <a:pPr eaLnBrk="1" hangingPunct="1"/>
            <a:r>
              <a:rPr lang="en-US" altLang="zh-TW"/>
              <a:t>projections can be vertical, horizontal, diagonal, circular, radial… </a:t>
            </a:r>
          </a:p>
        </p:txBody>
      </p:sp>
      <p:sp>
        <p:nvSpPr>
          <p:cNvPr id="5" name="Rectangle 21">
            <a:extLst>
              <a:ext uri="{FF2B5EF4-FFF2-40B4-BE49-F238E27FC236}">
                <a16:creationId xmlns:a16="http://schemas.microsoft.com/office/drawing/2014/main" id="{6CBA4E67-A18A-42CD-99F1-3ECA92BE545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354" name="Picture 4" descr="2">
            <a:extLst>
              <a:ext uri="{FF2B5EF4-FFF2-40B4-BE49-F238E27FC236}">
                <a16:creationId xmlns:a16="http://schemas.microsoft.com/office/drawing/2014/main" id="{44B5FE26-5969-4180-AE01-47032D7E5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23" r="11623" b="8000"/>
          <a:stretch>
            <a:fillRect/>
          </a:stretch>
        </p:blipFill>
        <p:spPr bwMode="auto">
          <a:xfrm>
            <a:off x="2387600" y="115888"/>
            <a:ext cx="43688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文字方塊 1">
            <a:extLst>
              <a:ext uri="{FF2B5EF4-FFF2-40B4-BE49-F238E27FC236}">
                <a16:creationId xmlns:a16="http://schemas.microsoft.com/office/drawing/2014/main" id="{028CEDAC-6F47-4430-B5C5-91E660F1E667}"/>
              </a:ext>
            </a:extLst>
          </p:cNvPr>
          <p:cNvSpPr txBox="1">
            <a:spLocks noChangeArrowheads="1"/>
          </p:cNvSpPr>
          <p:nvPr/>
        </p:nvSpPr>
        <p:spPr bwMode="auto">
          <a:xfrm>
            <a:off x="1116013" y="6154738"/>
            <a:ext cx="69119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2.23 </a:t>
            </a:r>
            <a:r>
              <a:rPr lang="en-US" altLang="zh-TW" sz="1600"/>
              <a:t>Diagonal projection of a shape. The direction of the projection is 45° counterclockwise from the column axis.</a:t>
            </a:r>
            <a:endParaRPr lang="zh-TW" altLang="en-US" sz="1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頁尾版面配置區 5">
            <a:extLst>
              <a:ext uri="{FF2B5EF4-FFF2-40B4-BE49-F238E27FC236}">
                <a16:creationId xmlns:a16="http://schemas.microsoft.com/office/drawing/2014/main" id="{7D9A5DB9-DD9F-4A21-9C00-600504BC2D0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1379" name="Rectangle 3">
            <a:extLst>
              <a:ext uri="{FF2B5EF4-FFF2-40B4-BE49-F238E27FC236}">
                <a16:creationId xmlns:a16="http://schemas.microsoft.com/office/drawing/2014/main" id="{2EE9ED20-1C98-456D-89DD-19A20090718A}"/>
              </a:ext>
            </a:extLst>
          </p:cNvPr>
          <p:cNvSpPr>
            <a:spLocks noGrp="1" noChangeArrowheads="1"/>
          </p:cNvSpPr>
          <p:nvPr>
            <p:ph type="body" sz="half" idx="1"/>
          </p:nvPr>
        </p:nvSpPr>
        <p:spPr>
          <a:xfrm>
            <a:off x="252413" y="2060575"/>
            <a:ext cx="8639175" cy="4411663"/>
          </a:xfrm>
        </p:spPr>
        <p:txBody>
          <a:bodyPr/>
          <a:lstStyle/>
          <a:p>
            <a:pPr eaLnBrk="1" hangingPunct="1"/>
            <a:r>
              <a:rPr lang="en-US" altLang="zh-TW" sz="2600"/>
              <a:t>vertical projection of a segment: </a:t>
            </a:r>
          </a:p>
          <a:p>
            <a:pPr eaLnBrk="1" hangingPunct="1">
              <a:buFont typeface="Wingdings" panose="05000000000000000000" pitchFamily="2" charset="2"/>
              <a:buNone/>
            </a:pPr>
            <a:r>
              <a:rPr lang="en-US" altLang="zh-TW" sz="2600"/>
              <a:t>                                     column       between</a:t>
            </a:r>
          </a:p>
          <a:p>
            <a:pPr eaLnBrk="1" hangingPunct="1">
              <a:buFont typeface="Wingdings" panose="05000000000000000000" pitchFamily="2" charset="2"/>
              <a:buNone/>
            </a:pPr>
            <a:endParaRPr lang="en-US" altLang="zh-TW" sz="2600"/>
          </a:p>
          <a:p>
            <a:pPr eaLnBrk="1" hangingPunct="1"/>
            <a:r>
              <a:rPr lang="en-US" altLang="zh-TW" sz="2600"/>
              <a:t>horizontal projection: row       between</a:t>
            </a:r>
          </a:p>
          <a:p>
            <a:pPr eaLnBrk="1" hangingPunct="1"/>
            <a:endParaRPr lang="en-US" altLang="zh-TW" sz="2600"/>
          </a:p>
          <a:p>
            <a:pPr eaLnBrk="1" hangingPunct="1"/>
            <a:r>
              <a:rPr lang="en-US" altLang="zh-TW" sz="2600"/>
              <a:t>vertical and horizontal projection define a rectangle</a:t>
            </a:r>
          </a:p>
          <a:p>
            <a:pPr eaLnBrk="1" hangingPunct="1"/>
            <a:endParaRPr lang="en-US" altLang="zh-TW" sz="2600"/>
          </a:p>
        </p:txBody>
      </p:sp>
      <p:graphicFrame>
        <p:nvGraphicFramePr>
          <p:cNvPr id="101380" name="Object 6">
            <a:extLst>
              <a:ext uri="{FF2B5EF4-FFF2-40B4-BE49-F238E27FC236}">
                <a16:creationId xmlns:a16="http://schemas.microsoft.com/office/drawing/2014/main" id="{741B3B67-1596-4AF6-830D-FC4B8E483EF0}"/>
              </a:ext>
            </a:extLst>
          </p:cNvPr>
          <p:cNvGraphicFramePr>
            <a:graphicFrameLocks noGrp="1" noChangeAspect="1"/>
          </p:cNvGraphicFramePr>
          <p:nvPr>
            <p:ph sz="quarter" idx="3"/>
          </p:nvPr>
        </p:nvGraphicFramePr>
        <p:xfrm>
          <a:off x="6802438" y="2492375"/>
          <a:ext cx="793750" cy="652463"/>
        </p:xfrm>
        <a:graphic>
          <a:graphicData uri="http://schemas.openxmlformats.org/presentationml/2006/ole">
            <mc:AlternateContent xmlns:mc="http://schemas.openxmlformats.org/markup-compatibility/2006">
              <mc:Choice xmlns:v="urn:schemas-microsoft-com:vml" Requires="v">
                <p:oleObj spid="_x0000_s101682" name="方程式" r:id="rId4" imgW="215619" imgH="177569" progId="Equation.3">
                  <p:embed/>
                </p:oleObj>
              </mc:Choice>
              <mc:Fallback>
                <p:oleObj name="方程式" r:id="rId4" imgW="215619" imgH="17756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2438" y="2492375"/>
                        <a:ext cx="79375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Object 8">
            <a:extLst>
              <a:ext uri="{FF2B5EF4-FFF2-40B4-BE49-F238E27FC236}">
                <a16:creationId xmlns:a16="http://schemas.microsoft.com/office/drawing/2014/main" id="{29EC5C33-5BB6-4E88-8388-A26AD68A37F0}"/>
              </a:ext>
            </a:extLst>
          </p:cNvPr>
          <p:cNvGraphicFramePr>
            <a:graphicFrameLocks noChangeAspect="1"/>
          </p:cNvGraphicFramePr>
          <p:nvPr/>
        </p:nvGraphicFramePr>
        <p:xfrm>
          <a:off x="4930775" y="2565400"/>
          <a:ext cx="412750" cy="503238"/>
        </p:xfrm>
        <a:graphic>
          <a:graphicData uri="http://schemas.openxmlformats.org/presentationml/2006/ole">
            <mc:AlternateContent xmlns:mc="http://schemas.openxmlformats.org/markup-compatibility/2006">
              <mc:Choice xmlns:v="urn:schemas-microsoft-com:vml" Requires="v">
                <p:oleObj spid="_x0000_s101683" name="方程式" r:id="rId6" imgW="114201" imgH="139579" progId="Equation.3">
                  <p:embed/>
                </p:oleObj>
              </mc:Choice>
              <mc:Fallback>
                <p:oleObj name="方程式" r:id="rId6" imgW="114201" imgH="13957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775" y="2565400"/>
                        <a:ext cx="4127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9">
            <a:extLst>
              <a:ext uri="{FF2B5EF4-FFF2-40B4-BE49-F238E27FC236}">
                <a16:creationId xmlns:a16="http://schemas.microsoft.com/office/drawing/2014/main" id="{13D1E0E3-F73E-4D76-91D2-DAA2B84B6603}"/>
              </a:ext>
            </a:extLst>
          </p:cNvPr>
          <p:cNvGraphicFramePr>
            <a:graphicFrameLocks noChangeAspect="1"/>
          </p:cNvGraphicFramePr>
          <p:nvPr/>
        </p:nvGraphicFramePr>
        <p:xfrm>
          <a:off x="4500563" y="3500438"/>
          <a:ext cx="446087" cy="495300"/>
        </p:xfrm>
        <a:graphic>
          <a:graphicData uri="http://schemas.openxmlformats.org/presentationml/2006/ole">
            <mc:AlternateContent xmlns:mc="http://schemas.openxmlformats.org/markup-compatibility/2006">
              <mc:Choice xmlns:v="urn:schemas-microsoft-com:vml" Requires="v">
                <p:oleObj spid="_x0000_s101684" name="方程式" r:id="rId8" imgW="114102" imgH="126780" progId="Equation.3">
                  <p:embed/>
                </p:oleObj>
              </mc:Choice>
              <mc:Fallback>
                <p:oleObj name="方程式" r:id="rId8" imgW="114102" imgH="1267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500438"/>
                        <a:ext cx="4460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3" name="Object 10">
            <a:extLst>
              <a:ext uri="{FF2B5EF4-FFF2-40B4-BE49-F238E27FC236}">
                <a16:creationId xmlns:a16="http://schemas.microsoft.com/office/drawing/2014/main" id="{929CA013-7DC5-4CFF-9644-E78B04FDB2C5}"/>
              </a:ext>
            </a:extLst>
          </p:cNvPr>
          <p:cNvGraphicFramePr>
            <a:graphicFrameLocks noChangeAspect="1"/>
          </p:cNvGraphicFramePr>
          <p:nvPr/>
        </p:nvGraphicFramePr>
        <p:xfrm>
          <a:off x="6372225" y="3500438"/>
          <a:ext cx="919163" cy="596900"/>
        </p:xfrm>
        <a:graphic>
          <a:graphicData uri="http://schemas.openxmlformats.org/presentationml/2006/ole">
            <mc:AlternateContent xmlns:mc="http://schemas.openxmlformats.org/markup-compatibility/2006">
              <mc:Choice xmlns:v="urn:schemas-microsoft-com:vml" Requires="v">
                <p:oleObj spid="_x0000_s101685" name="方程式" r:id="rId10" imgW="253780" imgH="164957" progId="Equation.3">
                  <p:embed/>
                </p:oleObj>
              </mc:Choice>
              <mc:Fallback>
                <p:oleObj name="方程式" r:id="rId10" imgW="253780" imgH="16495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3500438"/>
                        <a:ext cx="91916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11">
            <a:extLst>
              <a:ext uri="{FF2B5EF4-FFF2-40B4-BE49-F238E27FC236}">
                <a16:creationId xmlns:a16="http://schemas.microsoft.com/office/drawing/2014/main" id="{34E059F3-F2DC-487B-A23A-953913208703}"/>
              </a:ext>
            </a:extLst>
          </p:cNvPr>
          <p:cNvGraphicFramePr>
            <a:graphicFrameLocks noChangeAspect="1"/>
          </p:cNvGraphicFramePr>
          <p:nvPr/>
        </p:nvGraphicFramePr>
        <p:xfrm>
          <a:off x="1042988" y="5157788"/>
          <a:ext cx="3816350" cy="615950"/>
        </p:xfrm>
        <a:graphic>
          <a:graphicData uri="http://schemas.openxmlformats.org/presentationml/2006/ole">
            <mc:AlternateContent xmlns:mc="http://schemas.openxmlformats.org/markup-compatibility/2006">
              <mc:Choice xmlns:v="urn:schemas-microsoft-com:vml" Requires="v">
                <p:oleObj spid="_x0000_s101686" name="方程式" r:id="rId12" imgW="1256755" imgH="203112" progId="Equation.3">
                  <p:embed/>
                </p:oleObj>
              </mc:Choice>
              <mc:Fallback>
                <p:oleObj name="方程式" r:id="rId12" imgW="1256755" imgH="20311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5157788"/>
                        <a:ext cx="38163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5" name="Object 12">
            <a:extLst>
              <a:ext uri="{FF2B5EF4-FFF2-40B4-BE49-F238E27FC236}">
                <a16:creationId xmlns:a16="http://schemas.microsoft.com/office/drawing/2014/main" id="{9C05223B-0D54-492C-A397-51AD59D65AC6}"/>
              </a:ext>
            </a:extLst>
          </p:cNvPr>
          <p:cNvGraphicFramePr>
            <a:graphicFrameLocks noChangeAspect="1"/>
          </p:cNvGraphicFramePr>
          <p:nvPr/>
        </p:nvGraphicFramePr>
        <p:xfrm>
          <a:off x="5651500" y="5157788"/>
          <a:ext cx="1944688" cy="617537"/>
        </p:xfrm>
        <a:graphic>
          <a:graphicData uri="http://schemas.openxmlformats.org/presentationml/2006/ole">
            <mc:AlternateContent xmlns:mc="http://schemas.openxmlformats.org/markup-compatibility/2006">
              <mc:Choice xmlns:v="urn:schemas-microsoft-com:vml" Requires="v">
                <p:oleObj spid="_x0000_s101687" name="方程式" r:id="rId14" imgW="583947" imgH="203112" progId="Equation.3">
                  <p:embed/>
                </p:oleObj>
              </mc:Choice>
              <mc:Fallback>
                <p:oleObj name="方程式" r:id="rId14" imgW="583947" imgH="203112"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1500" y="5157788"/>
                        <a:ext cx="1944688"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6" name="Text Box 14">
            <a:extLst>
              <a:ext uri="{FF2B5EF4-FFF2-40B4-BE49-F238E27FC236}">
                <a16:creationId xmlns:a16="http://schemas.microsoft.com/office/drawing/2014/main" id="{780D959B-6889-43AB-A2D3-155172D84765}"/>
              </a:ext>
            </a:extLst>
          </p:cNvPr>
          <p:cNvSpPr txBox="1">
            <a:spLocks noChangeArrowheads="1"/>
          </p:cNvSpPr>
          <p:nvPr/>
        </p:nvSpPr>
        <p:spPr bwMode="auto">
          <a:xfrm>
            <a:off x="4887913" y="5218113"/>
            <a:ext cx="73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600"/>
              <a:t>and</a:t>
            </a:r>
          </a:p>
        </p:txBody>
      </p:sp>
      <p:sp>
        <p:nvSpPr>
          <p:cNvPr id="13" name="Rectangle 21">
            <a:extLst>
              <a:ext uri="{FF2B5EF4-FFF2-40B4-BE49-F238E27FC236}">
                <a16:creationId xmlns:a16="http://schemas.microsoft.com/office/drawing/2014/main" id="{0940D9F5-F232-49AA-96C9-E7508D4B277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9B19B8B2-46C6-4A36-9E48-BA71F0777A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2403" name="Rectangle 3">
            <a:extLst>
              <a:ext uri="{FF2B5EF4-FFF2-40B4-BE49-F238E27FC236}">
                <a16:creationId xmlns:a16="http://schemas.microsoft.com/office/drawing/2014/main" id="{B67BD2B9-FD1D-4672-9602-6951DCE79E63}"/>
              </a:ext>
            </a:extLst>
          </p:cNvPr>
          <p:cNvSpPr>
            <a:spLocks noGrp="1" noChangeArrowheads="1"/>
          </p:cNvSpPr>
          <p:nvPr>
            <p:ph type="body" idx="1"/>
          </p:nvPr>
        </p:nvSpPr>
        <p:spPr>
          <a:xfrm>
            <a:off x="252413" y="2492375"/>
            <a:ext cx="8639175" cy="3960813"/>
          </a:xfrm>
        </p:spPr>
        <p:txBody>
          <a:bodyPr/>
          <a:lstStyle/>
          <a:p>
            <a:pPr marL="514350" indent="-514350" eaLnBrk="1" hangingPunct="1">
              <a:spcBef>
                <a:spcPts val="3000"/>
              </a:spcBef>
              <a:buFont typeface="Arial" panose="020B0604020202020204" pitchFamily="34" charset="0"/>
              <a:buAutoNum type="arabicPeriod"/>
            </a:pPr>
            <a:r>
              <a:rPr lang="en-US" altLang="zh-TW"/>
              <a:t>segment the vertical and horizontal projections</a:t>
            </a:r>
          </a:p>
          <a:p>
            <a:pPr marL="514350" indent="-514350" eaLnBrk="1" hangingPunct="1">
              <a:spcBef>
                <a:spcPts val="3000"/>
              </a:spcBef>
              <a:buFont typeface="Arial" panose="020B0604020202020204" pitchFamily="34" charset="0"/>
              <a:buAutoNum type="arabicPeriod"/>
            </a:pPr>
            <a:r>
              <a:rPr lang="en-US" altLang="zh-TW"/>
              <a:t>treat each rectangular subimage as the image</a:t>
            </a:r>
          </a:p>
        </p:txBody>
      </p:sp>
      <p:sp>
        <p:nvSpPr>
          <p:cNvPr id="6" name="Rectangle 21">
            <a:extLst>
              <a:ext uri="{FF2B5EF4-FFF2-40B4-BE49-F238E27FC236}">
                <a16:creationId xmlns:a16="http://schemas.microsoft.com/office/drawing/2014/main" id="{A0D184C3-7440-40E7-B17C-2312D8D3DDF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C9DA84F-66B0-4F00-8B8D-061A4B9EAF4E}"/>
              </a:ext>
            </a:extLst>
          </p:cNvPr>
          <p:cNvSpPr>
            <a:spLocks noGrp="1" noChangeArrowheads="1"/>
          </p:cNvSpPr>
          <p:nvPr>
            <p:ph type="title"/>
          </p:nvPr>
        </p:nvSpPr>
        <p:spPr/>
        <p:txBody>
          <a:bodyPr/>
          <a:lstStyle/>
          <a:p>
            <a:pPr algn="ctr" eaLnBrk="1" hangingPunct="1"/>
            <a:r>
              <a:rPr lang="en-US" altLang="zh-TW" b="0"/>
              <a:t>2.4 Signature Segmentation and Analysis</a:t>
            </a:r>
          </a:p>
        </p:txBody>
      </p:sp>
      <p:pic>
        <p:nvPicPr>
          <p:cNvPr id="103427" name="Picture 4" descr="2">
            <a:extLst>
              <a:ext uri="{FF2B5EF4-FFF2-40B4-BE49-F238E27FC236}">
                <a16:creationId xmlns:a16="http://schemas.microsoft.com/office/drawing/2014/main" id="{F9399E90-8A59-4A29-BE9B-9175372C0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463"/>
          <a:stretch>
            <a:fillRect/>
          </a:stretch>
        </p:blipFill>
        <p:spPr bwMode="auto">
          <a:xfrm>
            <a:off x="0" y="0"/>
            <a:ext cx="9144000" cy="623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文字方塊 1">
            <a:extLst>
              <a:ext uri="{FF2B5EF4-FFF2-40B4-BE49-F238E27FC236}">
                <a16:creationId xmlns:a16="http://schemas.microsoft.com/office/drawing/2014/main" id="{F8F725E8-6AF7-4383-BA7A-89AABE891BD3}"/>
              </a:ext>
            </a:extLst>
          </p:cNvPr>
          <p:cNvSpPr txBox="1">
            <a:spLocks noChangeArrowheads="1"/>
          </p:cNvSpPr>
          <p:nvPr/>
        </p:nvSpPr>
        <p:spPr bwMode="auto">
          <a:xfrm>
            <a:off x="2119313" y="6308725"/>
            <a:ext cx="4905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b="1"/>
              <a:t>Figure 2.25 </a:t>
            </a:r>
            <a:r>
              <a:rPr lang="en-US" altLang="zh-TW"/>
              <a:t>Vertical and horizontal projections.</a:t>
            </a:r>
            <a:endParaRPr lang="zh-TW" altLang="en-US"/>
          </a:p>
        </p:txBody>
      </p:sp>
      <p:sp>
        <p:nvSpPr>
          <p:cNvPr id="2" name="矩形 1">
            <a:extLst>
              <a:ext uri="{FF2B5EF4-FFF2-40B4-BE49-F238E27FC236}">
                <a16:creationId xmlns:a16="http://schemas.microsoft.com/office/drawing/2014/main" id="{61FB02DA-4993-40E9-B663-D3EFBB76721B}"/>
              </a:ext>
            </a:extLst>
          </p:cNvPr>
          <p:cNvSpPr>
            <a:spLocks noChangeArrowheads="1"/>
          </p:cNvSpPr>
          <p:nvPr/>
        </p:nvSpPr>
        <p:spPr bwMode="auto">
          <a:xfrm>
            <a:off x="179388" y="3840163"/>
            <a:ext cx="8753475" cy="3683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6" name="矩形 5">
            <a:extLst>
              <a:ext uri="{FF2B5EF4-FFF2-40B4-BE49-F238E27FC236}">
                <a16:creationId xmlns:a16="http://schemas.microsoft.com/office/drawing/2014/main" id="{E5BFA3EE-CC8C-4C37-BC9D-9937AF6CEF25}"/>
              </a:ext>
            </a:extLst>
          </p:cNvPr>
          <p:cNvSpPr>
            <a:spLocks noChangeArrowheads="1"/>
          </p:cNvSpPr>
          <p:nvPr/>
        </p:nvSpPr>
        <p:spPr bwMode="auto">
          <a:xfrm>
            <a:off x="1868488" y="73025"/>
            <a:ext cx="379412" cy="6119813"/>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91E3650A-FE2C-4281-887E-0895F14FE0C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3555" name="Rectangle 2">
            <a:extLst>
              <a:ext uri="{FF2B5EF4-FFF2-40B4-BE49-F238E27FC236}">
                <a16:creationId xmlns:a16="http://schemas.microsoft.com/office/drawing/2014/main" id="{8AB644D9-66B3-4747-9E76-754EE0BADA4D}"/>
              </a:ext>
            </a:extLst>
          </p:cNvPr>
          <p:cNvSpPr>
            <a:spLocks noGrp="1" noChangeArrowheads="1"/>
          </p:cNvSpPr>
          <p:nvPr>
            <p:ph type="title"/>
          </p:nvPr>
        </p:nvSpPr>
        <p:spPr/>
        <p:txBody>
          <a:bodyPr/>
          <a:lstStyle/>
          <a:p>
            <a:pPr eaLnBrk="1" hangingPunct="1"/>
            <a:r>
              <a:rPr lang="en-US" altLang="zh-TW"/>
              <a:t>2.2 Thresholding</a:t>
            </a:r>
          </a:p>
        </p:txBody>
      </p:sp>
      <p:pic>
        <p:nvPicPr>
          <p:cNvPr id="23556" name="Picture 4" descr="lena">
            <a:extLst>
              <a:ext uri="{FF2B5EF4-FFF2-40B4-BE49-F238E27FC236}">
                <a16:creationId xmlns:a16="http://schemas.microsoft.com/office/drawing/2014/main" id="{B964868B-2728-4F5E-8FD4-F163A0240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lena(t=128)">
            <a:extLst>
              <a:ext uri="{FF2B5EF4-FFF2-40B4-BE49-F238E27FC236}">
                <a16:creationId xmlns:a16="http://schemas.microsoft.com/office/drawing/2014/main" id="{03977FF3-8250-4A86-B7E3-240B08244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Object 6">
            <a:extLst>
              <a:ext uri="{FF2B5EF4-FFF2-40B4-BE49-F238E27FC236}">
                <a16:creationId xmlns:a16="http://schemas.microsoft.com/office/drawing/2014/main" id="{A48B54F9-668C-4884-89D5-254337D9105C}"/>
              </a:ext>
            </a:extLst>
          </p:cNvPr>
          <p:cNvGraphicFramePr>
            <a:graphicFrameLocks noGrp="1" noChangeAspect="1"/>
          </p:cNvGraphicFramePr>
          <p:nvPr>
            <p:ph idx="1"/>
          </p:nvPr>
        </p:nvGraphicFramePr>
        <p:xfrm>
          <a:off x="4067175" y="3919538"/>
          <a:ext cx="1009650" cy="330200"/>
        </p:xfrm>
        <a:graphic>
          <a:graphicData uri="http://schemas.openxmlformats.org/presentationml/2006/ole">
            <mc:AlternateContent xmlns:mc="http://schemas.openxmlformats.org/markup-compatibility/2006">
              <mc:Choice xmlns:v="urn:schemas-microsoft-com:vml" Requires="v">
                <p:oleObj spid="_x0000_s23601" name="方程式" r:id="rId5" imgW="622030" imgH="203112" progId="Equation.3">
                  <p:embed/>
                </p:oleObj>
              </mc:Choice>
              <mc:Fallback>
                <p:oleObj name="方程式" r:id="rId5" imgW="622030"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3919538"/>
                        <a:ext cx="1009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矩形 1">
            <a:extLst>
              <a:ext uri="{FF2B5EF4-FFF2-40B4-BE49-F238E27FC236}">
                <a16:creationId xmlns:a16="http://schemas.microsoft.com/office/drawing/2014/main" id="{18F5590F-B4F2-43BD-A54A-157F5EC5EFCC}"/>
              </a:ext>
            </a:extLst>
          </p:cNvPr>
          <p:cNvSpPr>
            <a:spLocks noChangeArrowheads="1"/>
          </p:cNvSpPr>
          <p:nvPr/>
        </p:nvSpPr>
        <p:spPr bwMode="auto">
          <a:xfrm>
            <a:off x="1684338" y="63246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a:solidFill>
                  <a:srgbClr val="000000"/>
                </a:solidFill>
              </a:rPr>
              <a:t>Lena</a:t>
            </a:r>
            <a:endParaRPr lang="zh-TW"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4" descr="2">
            <a:extLst>
              <a:ext uri="{FF2B5EF4-FFF2-40B4-BE49-F238E27FC236}">
                <a16:creationId xmlns:a16="http://schemas.microsoft.com/office/drawing/2014/main" id="{237B7D7D-D147-48E3-A849-FFC80EC5B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8"/>
          <a:stretch>
            <a:fillRect/>
          </a:stretch>
        </p:blipFill>
        <p:spPr bwMode="auto">
          <a:xfrm>
            <a:off x="111125" y="71438"/>
            <a:ext cx="892175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文字方塊 1">
            <a:extLst>
              <a:ext uri="{FF2B5EF4-FFF2-40B4-BE49-F238E27FC236}">
                <a16:creationId xmlns:a16="http://schemas.microsoft.com/office/drawing/2014/main" id="{871C5EE1-C890-4EB3-97EA-EAE8164AF72F}"/>
              </a:ext>
            </a:extLst>
          </p:cNvPr>
          <p:cNvSpPr txBox="1">
            <a:spLocks noChangeArrowheads="1"/>
          </p:cNvSpPr>
          <p:nvPr/>
        </p:nvSpPr>
        <p:spPr bwMode="auto">
          <a:xfrm>
            <a:off x="539750" y="5805488"/>
            <a:ext cx="8064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2.27 </a:t>
            </a:r>
            <a:r>
              <a:rPr lang="en-US" altLang="zh-TW" sz="1600"/>
              <a:t>Binary image segmented into regions on the basis of the segmentation of the initial vertical and horizontal projections. Also shown are the vertical and horizontal projections of each region.</a:t>
            </a:r>
            <a:endParaRPr lang="zh-TW" altLang="en-US" sz="1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474" name="Picture 4" descr="2">
            <a:extLst>
              <a:ext uri="{FF2B5EF4-FFF2-40B4-BE49-F238E27FC236}">
                <a16:creationId xmlns:a16="http://schemas.microsoft.com/office/drawing/2014/main" id="{7D196CB1-DEF7-4654-B0CE-C2FE3AC78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8"/>
          <a:stretch>
            <a:fillRect/>
          </a:stretch>
        </p:blipFill>
        <p:spPr bwMode="auto">
          <a:xfrm>
            <a:off x="407988" y="115888"/>
            <a:ext cx="8328025"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文字方塊 1">
            <a:extLst>
              <a:ext uri="{FF2B5EF4-FFF2-40B4-BE49-F238E27FC236}">
                <a16:creationId xmlns:a16="http://schemas.microsoft.com/office/drawing/2014/main" id="{E61DD86A-0D0E-4037-9EEF-3C72E8A1C05D}"/>
              </a:ext>
            </a:extLst>
          </p:cNvPr>
          <p:cNvSpPr txBox="1">
            <a:spLocks noChangeArrowheads="1"/>
          </p:cNvSpPr>
          <p:nvPr/>
        </p:nvSpPr>
        <p:spPr bwMode="auto">
          <a:xfrm>
            <a:off x="539750" y="6064250"/>
            <a:ext cx="80645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2.28 </a:t>
            </a:r>
            <a:r>
              <a:rPr lang="en-US" altLang="zh-TW" sz="1600"/>
              <a:t>Binary image segmented into regions on the basis of the segmentation of Fig. 2.27. Also shown are the vertical and horizontal projections of each region.</a:t>
            </a:r>
            <a:endParaRPr lang="zh-TW" altLang="en-US"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80D11C05-689C-4A67-B9CA-82A2D778692E}"/>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106499" name="Picture 7" descr="check_number">
            <a:extLst>
              <a:ext uri="{FF2B5EF4-FFF2-40B4-BE49-F238E27FC236}">
                <a16:creationId xmlns:a16="http://schemas.microsoft.com/office/drawing/2014/main" id="{66742854-ACA0-491A-85AD-0A93F8246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190875"/>
            <a:ext cx="37084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8" descr="check">
            <a:extLst>
              <a:ext uri="{FF2B5EF4-FFF2-40B4-BE49-F238E27FC236}">
                <a16:creationId xmlns:a16="http://schemas.microsoft.com/office/drawing/2014/main" id="{126BCDC9-B554-464B-9A0C-5FDB77FDD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9138"/>
            <a:ext cx="84486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 Box 11">
            <a:extLst>
              <a:ext uri="{FF2B5EF4-FFF2-40B4-BE49-F238E27FC236}">
                <a16:creationId xmlns:a16="http://schemas.microsoft.com/office/drawing/2014/main" id="{77B4633E-6B5B-42F4-8696-18D8C73CF212}"/>
              </a:ext>
            </a:extLst>
          </p:cNvPr>
          <p:cNvSpPr txBox="1">
            <a:spLocks noChangeArrowheads="1"/>
          </p:cNvSpPr>
          <p:nvPr/>
        </p:nvSpPr>
        <p:spPr bwMode="auto">
          <a:xfrm>
            <a:off x="0" y="6078538"/>
            <a:ext cx="4067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500"/>
              <a:t>OCR: Optical Character Recognition</a:t>
            </a:r>
          </a:p>
          <a:p>
            <a:pPr eaLnBrk="1" hangingPunct="1">
              <a:spcBef>
                <a:spcPct val="50000"/>
              </a:spcBef>
              <a:buClrTx/>
              <a:buSzTx/>
              <a:buFontTx/>
              <a:buNone/>
            </a:pPr>
            <a:r>
              <a:rPr lang="en-US" altLang="zh-TW" sz="1500"/>
              <a:t>MICR: Magnetic Ink Character Recognition</a:t>
            </a:r>
          </a:p>
        </p:txBody>
      </p:sp>
      <p:sp>
        <p:nvSpPr>
          <p:cNvPr id="8" name="Rectangle 21">
            <a:extLst>
              <a:ext uri="{FF2B5EF4-FFF2-40B4-BE49-F238E27FC236}">
                <a16:creationId xmlns:a16="http://schemas.microsoft.com/office/drawing/2014/main" id="{05EBCA8B-2E7F-47EC-8FA2-9C7BFDA2286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5">
            <a:extLst>
              <a:ext uri="{FF2B5EF4-FFF2-40B4-BE49-F238E27FC236}">
                <a16:creationId xmlns:a16="http://schemas.microsoft.com/office/drawing/2014/main" id="{CC986C47-24C6-4EAA-B7DA-4CC8B48918B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8547" name="Rectangle 3">
            <a:extLst>
              <a:ext uri="{FF2B5EF4-FFF2-40B4-BE49-F238E27FC236}">
                <a16:creationId xmlns:a16="http://schemas.microsoft.com/office/drawing/2014/main" id="{C3C45468-B7B2-4FF9-BE7E-3235F2E44A6D}"/>
              </a:ext>
            </a:extLst>
          </p:cNvPr>
          <p:cNvSpPr>
            <a:spLocks noGrp="1" noChangeArrowheads="1"/>
          </p:cNvSpPr>
          <p:nvPr>
            <p:ph type="body" sz="half" idx="1"/>
          </p:nvPr>
        </p:nvSpPr>
        <p:spPr>
          <a:xfrm>
            <a:off x="252413" y="2041525"/>
            <a:ext cx="8639175" cy="4411663"/>
          </a:xfrm>
        </p:spPr>
        <p:txBody>
          <a:bodyPr/>
          <a:lstStyle/>
          <a:p>
            <a:pPr eaLnBrk="1" hangingPunct="1">
              <a:buFont typeface="Wingdings" panose="05000000000000000000" pitchFamily="2" charset="2"/>
              <a:buNone/>
            </a:pPr>
            <a:r>
              <a:rPr lang="en-US" altLang="zh-TW" sz="2600"/>
              <a:t>Diagonal projections:</a:t>
            </a:r>
          </a:p>
          <a:p>
            <a:pPr eaLnBrk="1" hangingPunct="1"/>
            <a:endParaRPr lang="en-US" altLang="zh-TW" sz="2600"/>
          </a:p>
          <a:p>
            <a:pPr eaLnBrk="1" hangingPunct="1"/>
            <a:r>
              <a:rPr lang="en-US" altLang="zh-TW" sz="2600"/>
              <a:t>    : from upper left to lower right</a:t>
            </a:r>
          </a:p>
          <a:p>
            <a:pPr eaLnBrk="1" hangingPunct="1"/>
            <a:endParaRPr lang="en-US" altLang="zh-TW" sz="2600"/>
          </a:p>
          <a:p>
            <a:pPr eaLnBrk="1" hangingPunct="1"/>
            <a:r>
              <a:rPr lang="en-US" altLang="zh-TW" sz="2600"/>
              <a:t>    : from upper right to lower left</a:t>
            </a:r>
          </a:p>
          <a:p>
            <a:pPr eaLnBrk="1" hangingPunct="1">
              <a:buFont typeface="Wingdings" panose="05000000000000000000" pitchFamily="2" charset="2"/>
              <a:buNone/>
            </a:pPr>
            <a:endParaRPr lang="en-US" altLang="zh-TW" sz="2600"/>
          </a:p>
          <a:p>
            <a:pPr eaLnBrk="1" hangingPunct="1"/>
            <a:r>
              <a:rPr lang="en-US" altLang="zh-TW" sz="2600"/>
              <a:t>object area: sum of all the projections values in the segment</a:t>
            </a:r>
          </a:p>
        </p:txBody>
      </p:sp>
      <p:graphicFrame>
        <p:nvGraphicFramePr>
          <p:cNvPr id="108548" name="Object 5">
            <a:extLst>
              <a:ext uri="{FF2B5EF4-FFF2-40B4-BE49-F238E27FC236}">
                <a16:creationId xmlns:a16="http://schemas.microsoft.com/office/drawing/2014/main" id="{AA892136-42A6-4A43-8C91-59BE92125CC9}"/>
              </a:ext>
            </a:extLst>
          </p:cNvPr>
          <p:cNvGraphicFramePr>
            <a:graphicFrameLocks noGrp="1" noChangeAspect="1"/>
          </p:cNvGraphicFramePr>
          <p:nvPr>
            <p:ph sz="quarter" idx="2"/>
          </p:nvPr>
        </p:nvGraphicFramePr>
        <p:xfrm>
          <a:off x="611188" y="3933825"/>
          <a:ext cx="442912" cy="503238"/>
        </p:xfrm>
        <a:graphic>
          <a:graphicData uri="http://schemas.openxmlformats.org/presentationml/2006/ole">
            <mc:AlternateContent xmlns:mc="http://schemas.openxmlformats.org/markup-compatibility/2006">
              <mc:Choice xmlns:v="urn:schemas-microsoft-com:vml" Requires="v">
                <p:oleObj spid="_x0000_s108649" name="方程式" r:id="rId4" imgW="190335" imgH="215713" progId="Equation.3">
                  <p:embed/>
                </p:oleObj>
              </mc:Choice>
              <mc:Fallback>
                <p:oleObj name="方程式" r:id="rId4" imgW="190335"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933825"/>
                        <a:ext cx="44291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Object 8">
            <a:extLst>
              <a:ext uri="{FF2B5EF4-FFF2-40B4-BE49-F238E27FC236}">
                <a16:creationId xmlns:a16="http://schemas.microsoft.com/office/drawing/2014/main" id="{81F8D72F-8655-4AD7-8357-46E1EC097A19}"/>
              </a:ext>
            </a:extLst>
          </p:cNvPr>
          <p:cNvGraphicFramePr>
            <a:graphicFrameLocks noGrp="1" noChangeAspect="1"/>
          </p:cNvGraphicFramePr>
          <p:nvPr>
            <p:ph sz="quarter" idx="3"/>
          </p:nvPr>
        </p:nvGraphicFramePr>
        <p:xfrm>
          <a:off x="611188" y="2997200"/>
          <a:ext cx="446087" cy="504825"/>
        </p:xfrm>
        <a:graphic>
          <a:graphicData uri="http://schemas.openxmlformats.org/presentationml/2006/ole">
            <mc:AlternateContent xmlns:mc="http://schemas.openxmlformats.org/markup-compatibility/2006">
              <mc:Choice xmlns:v="urn:schemas-microsoft-com:vml" Requires="v">
                <p:oleObj spid="_x0000_s108650" name="方程式" r:id="rId6" imgW="190335" imgH="215713" progId="Equation.3">
                  <p:embed/>
                </p:oleObj>
              </mc:Choice>
              <mc:Fallback>
                <p:oleObj name="方程式" r:id="rId6" imgW="190335" imgH="2157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997200"/>
                        <a:ext cx="4460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1">
            <a:extLst>
              <a:ext uri="{FF2B5EF4-FFF2-40B4-BE49-F238E27FC236}">
                <a16:creationId xmlns:a16="http://schemas.microsoft.com/office/drawing/2014/main" id="{0AA1F7B7-535D-47D1-A152-1156975C6D0F}"/>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9570" name="圖片 2">
            <a:extLst>
              <a:ext uri="{FF2B5EF4-FFF2-40B4-BE49-F238E27FC236}">
                <a16:creationId xmlns:a16="http://schemas.microsoft.com/office/drawing/2014/main" id="{8EED30CE-48E2-4657-B958-8D7567A4DDCA}"/>
              </a:ext>
            </a:extLst>
          </p:cNvPr>
          <p:cNvPicPr>
            <a:picLocks noChangeAspect="1"/>
          </p:cNvPicPr>
          <p:nvPr/>
        </p:nvPicPr>
        <p:blipFill>
          <a:blip r:embed="rId2">
            <a:extLst>
              <a:ext uri="{28A0092B-C50C-407E-A947-70E740481C1C}">
                <a14:useLocalDpi xmlns:a14="http://schemas.microsoft.com/office/drawing/2010/main" val="0"/>
              </a:ext>
            </a:extLst>
          </a:blip>
          <a:srcRect l="4166" r="3333"/>
          <a:stretch>
            <a:fillRect/>
          </a:stretch>
        </p:blipFill>
        <p:spPr bwMode="auto">
          <a:xfrm>
            <a:off x="684213" y="36513"/>
            <a:ext cx="8280400" cy="678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文字方塊 1">
            <a:extLst>
              <a:ext uri="{FF2B5EF4-FFF2-40B4-BE49-F238E27FC236}">
                <a16:creationId xmlns:a16="http://schemas.microsoft.com/office/drawing/2014/main" id="{976EA885-6C0B-4454-95F4-B3952992DAE6}"/>
              </a:ext>
            </a:extLst>
          </p:cNvPr>
          <p:cNvSpPr txBox="1">
            <a:spLocks noChangeArrowheads="1"/>
          </p:cNvSpPr>
          <p:nvPr/>
        </p:nvSpPr>
        <p:spPr bwMode="auto">
          <a:xfrm>
            <a:off x="290513" y="5084763"/>
            <a:ext cx="52181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2.29 </a:t>
            </a:r>
            <a:r>
              <a:rPr lang="en-US" altLang="zh-TW" sz="1600"/>
              <a:t>Diagonal projections </a:t>
            </a:r>
            <a:r>
              <a:rPr lang="en-US" altLang="zh-TW" sz="1600" i="1"/>
              <a:t>P</a:t>
            </a:r>
            <a:r>
              <a:rPr lang="en-US" altLang="zh-TW" sz="1600" i="1" baseline="-25000"/>
              <a:t>D</a:t>
            </a:r>
            <a:r>
              <a:rPr lang="en-US" altLang="zh-TW" sz="1600"/>
              <a:t> and </a:t>
            </a:r>
            <a:r>
              <a:rPr lang="en-US" altLang="zh-TW" sz="1600" i="1"/>
              <a:t>P</a:t>
            </a:r>
            <a:r>
              <a:rPr lang="en-US" altLang="zh-TW" sz="1600" i="1" baseline="-25000"/>
              <a:t>E</a:t>
            </a:r>
            <a:r>
              <a:rPr lang="en-US" altLang="zh-TW" sz="1600"/>
              <a:t> for each of the five image regions of Fig. 2.28. </a:t>
            </a:r>
            <a:r>
              <a:rPr lang="en-US" altLang="zh-TW" sz="1600" i="1"/>
              <a:t>P</a:t>
            </a:r>
            <a:r>
              <a:rPr lang="en-US" altLang="zh-TW" sz="1600" i="1" baseline="-25000"/>
              <a:t>D</a:t>
            </a:r>
            <a:r>
              <a:rPr lang="en-US" altLang="zh-TW" sz="1600"/>
              <a:t> is the diagonal projection taken 45° clockwise from the horizontal. </a:t>
            </a:r>
            <a:r>
              <a:rPr lang="en-US" altLang="zh-TW" sz="1600" i="1"/>
              <a:t>P</a:t>
            </a:r>
            <a:r>
              <a:rPr lang="en-US" altLang="zh-TW" sz="1600" i="1" baseline="-25000"/>
              <a:t>E</a:t>
            </a:r>
            <a:r>
              <a:rPr lang="en-US" altLang="zh-TW" sz="1600"/>
              <a:t> is the diagonal projection taken 135° clockwise from the horizontal.</a:t>
            </a:r>
            <a:endParaRPr lang="zh-TW" altLang="en-US" sz="1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55D118E-0B49-4F30-9E93-39EF9CD8DB91}"/>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10595" name="Rectangle 2">
            <a:extLst>
              <a:ext uri="{FF2B5EF4-FFF2-40B4-BE49-F238E27FC236}">
                <a16:creationId xmlns:a16="http://schemas.microsoft.com/office/drawing/2014/main" id="{8A266882-2AA3-4279-8EB8-EB3B4C28546C}"/>
              </a:ext>
            </a:extLst>
          </p:cNvPr>
          <p:cNvSpPr>
            <a:spLocks noGrp="1" noChangeArrowheads="1"/>
          </p:cNvSpPr>
          <p:nvPr>
            <p:ph type="title"/>
          </p:nvPr>
        </p:nvSpPr>
        <p:spPr/>
        <p:txBody>
          <a:bodyPr/>
          <a:lstStyle/>
          <a:p>
            <a:pPr eaLnBrk="1" hangingPunct="1"/>
            <a:r>
              <a:rPr lang="en-US" altLang="zh-TW"/>
              <a:t>2.5 Summary</a:t>
            </a:r>
          </a:p>
        </p:txBody>
      </p:sp>
      <p:sp>
        <p:nvSpPr>
          <p:cNvPr id="110596" name="Rectangle 3">
            <a:extLst>
              <a:ext uri="{FF2B5EF4-FFF2-40B4-BE49-F238E27FC236}">
                <a16:creationId xmlns:a16="http://schemas.microsoft.com/office/drawing/2014/main" id="{880055BF-ED46-46FE-AC2E-8BCE8EC91D9F}"/>
              </a:ext>
            </a:extLst>
          </p:cNvPr>
          <p:cNvSpPr>
            <a:spLocks noGrp="1" noChangeArrowheads="1"/>
          </p:cNvSpPr>
          <p:nvPr>
            <p:ph type="body" idx="1"/>
          </p:nvPr>
        </p:nvSpPr>
        <p:spPr>
          <a:xfrm>
            <a:off x="539750" y="2924175"/>
            <a:ext cx="8064500" cy="1655763"/>
          </a:xfrm>
        </p:spPr>
        <p:txBody>
          <a:bodyPr/>
          <a:lstStyle/>
          <a:p>
            <a:pPr marL="0" indent="0" eaLnBrk="1" hangingPunct="1">
              <a:lnSpc>
                <a:spcPct val="150000"/>
              </a:lnSpc>
              <a:buFont typeface="Wingdings" panose="05000000000000000000" pitchFamily="2" charset="2"/>
              <a:buNone/>
            </a:pPr>
            <a:r>
              <a:rPr lang="en-US" altLang="zh-TW"/>
              <a:t>when components spaced away and relatively </a:t>
            </a:r>
            <a:r>
              <a:rPr kumimoji="0" lang="en-US" altLang="zh-TW"/>
              <a:t>fe</a:t>
            </a:r>
            <a:r>
              <a:rPr lang="en-US" altLang="zh-TW"/>
              <a:t>w, use signature segmentation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A7208055-FD5C-4C12-B07D-770B0FE7720A}"/>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111619" name="Rectangle 2">
            <a:extLst>
              <a:ext uri="{FF2B5EF4-FFF2-40B4-BE49-F238E27FC236}">
                <a16:creationId xmlns:a16="http://schemas.microsoft.com/office/drawing/2014/main" id="{DACA8515-5A52-4D06-B571-47641ACC7044}"/>
              </a:ext>
            </a:extLst>
          </p:cNvPr>
          <p:cNvSpPr>
            <a:spLocks noGrp="1" noChangeArrowheads="1"/>
          </p:cNvSpPr>
          <p:nvPr>
            <p:ph type="title"/>
          </p:nvPr>
        </p:nvSpPr>
        <p:spPr/>
        <p:txBody>
          <a:bodyPr/>
          <a:lstStyle/>
          <a:p>
            <a:pPr algn="ctr" eaLnBrk="1" hangingPunct="1"/>
            <a:r>
              <a:rPr lang="en-US" altLang="zh-TW" b="0" dirty="0"/>
              <a:t>Project due </a:t>
            </a:r>
            <a:r>
              <a:rPr lang="en-US" altLang="zh-TW" b="0" dirty="0">
                <a:solidFill>
                  <a:srgbClr val="FF0000"/>
                </a:solidFill>
              </a:rPr>
              <a:t>Oct. </a:t>
            </a:r>
            <a:r>
              <a:rPr lang="en-US" altLang="zh-TW" b="0">
                <a:solidFill>
                  <a:srgbClr val="FF0000"/>
                </a:solidFill>
              </a:rPr>
              <a:t>2</a:t>
            </a:r>
          </a:p>
        </p:txBody>
      </p:sp>
      <p:sp>
        <p:nvSpPr>
          <p:cNvPr id="111620" name="Rectangle 3">
            <a:extLst>
              <a:ext uri="{FF2B5EF4-FFF2-40B4-BE49-F238E27FC236}">
                <a16:creationId xmlns:a16="http://schemas.microsoft.com/office/drawing/2014/main" id="{25AEECFD-6C99-4CE8-A006-B7F4FB67326D}"/>
              </a:ext>
            </a:extLst>
          </p:cNvPr>
          <p:cNvSpPr>
            <a:spLocks noGrp="1" noChangeArrowheads="1"/>
          </p:cNvSpPr>
          <p:nvPr>
            <p:ph type="body" idx="1"/>
          </p:nvPr>
        </p:nvSpPr>
        <p:spPr/>
        <p:txBody>
          <a:bodyPr/>
          <a:lstStyle/>
          <a:p>
            <a:pPr eaLnBrk="1" hangingPunct="1">
              <a:spcBef>
                <a:spcPts val="1800"/>
              </a:spcBef>
              <a:buFont typeface="Wingdings" panose="05000000000000000000" pitchFamily="2" charset="2"/>
              <a:buNone/>
            </a:pPr>
            <a:r>
              <a:rPr lang="en-US" altLang="zh-TW"/>
              <a:t>Write a program to generate:</a:t>
            </a:r>
          </a:p>
          <a:p>
            <a:pPr eaLnBrk="1" hangingPunct="1">
              <a:spcBef>
                <a:spcPts val="1800"/>
              </a:spcBef>
            </a:pPr>
            <a:r>
              <a:rPr lang="en-US" altLang="zh-TW"/>
              <a:t>a binary image (threshold at 128)</a:t>
            </a:r>
          </a:p>
          <a:p>
            <a:pPr eaLnBrk="1" hangingPunct="1">
              <a:spcBef>
                <a:spcPts val="1800"/>
              </a:spcBef>
            </a:pPr>
            <a:r>
              <a:rPr lang="en-US" altLang="zh-TW"/>
              <a:t>a histogram</a:t>
            </a:r>
          </a:p>
          <a:p>
            <a:pPr eaLnBrk="1" hangingPunct="1">
              <a:spcBef>
                <a:spcPts val="1800"/>
              </a:spcBef>
            </a:pPr>
            <a:r>
              <a:rPr lang="en-US" altLang="zh-TW"/>
              <a:t>connected components </a:t>
            </a:r>
            <a:br>
              <a:rPr lang="en-US" altLang="zh-TW"/>
            </a:br>
            <a:r>
              <a:rPr lang="en-US" altLang="zh-TW"/>
              <a:t>(regions with + at centroid, </a:t>
            </a:r>
            <a:br>
              <a:rPr lang="en-US" altLang="zh-TW"/>
            </a:br>
            <a:r>
              <a:rPr lang="en-US" altLang="zh-TW"/>
              <a:t>bounding box)</a:t>
            </a:r>
          </a:p>
        </p:txBody>
      </p:sp>
      <p:pic>
        <p:nvPicPr>
          <p:cNvPr id="111621" name="Picture 4" descr="lena">
            <a:extLst>
              <a:ext uri="{FF2B5EF4-FFF2-40B4-BE49-F238E27FC236}">
                <a16:creationId xmlns:a16="http://schemas.microsoft.com/office/drawing/2014/main" id="{DFDE08EC-84F2-42B1-801E-13CF6CFF0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3536950"/>
            <a:ext cx="298608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5">
            <a:extLst>
              <a:ext uri="{FF2B5EF4-FFF2-40B4-BE49-F238E27FC236}">
                <a16:creationId xmlns:a16="http://schemas.microsoft.com/office/drawing/2014/main" id="{7332F16E-F971-4D39-87CE-2F965501350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4579" name="Rectangle 8">
            <a:extLst>
              <a:ext uri="{FF2B5EF4-FFF2-40B4-BE49-F238E27FC236}">
                <a16:creationId xmlns:a16="http://schemas.microsoft.com/office/drawing/2014/main" id="{EE467B25-69D0-4B80-ACA9-4BF6854C4114}"/>
              </a:ext>
            </a:extLst>
          </p:cNvPr>
          <p:cNvSpPr>
            <a:spLocks noGrp="1" noChangeArrowheads="1"/>
          </p:cNvSpPr>
          <p:nvPr>
            <p:ph type="title"/>
          </p:nvPr>
        </p:nvSpPr>
        <p:spPr/>
        <p:txBody>
          <a:bodyPr/>
          <a:lstStyle/>
          <a:p>
            <a:pPr eaLnBrk="1" hangingPunct="1"/>
            <a:r>
              <a:rPr lang="en-US" altLang="zh-TW"/>
              <a:t>2.2 Thresholding</a:t>
            </a:r>
          </a:p>
        </p:txBody>
      </p:sp>
      <p:sp>
        <p:nvSpPr>
          <p:cNvPr id="24580" name="Rectangle 3">
            <a:extLst>
              <a:ext uri="{FF2B5EF4-FFF2-40B4-BE49-F238E27FC236}">
                <a16:creationId xmlns:a16="http://schemas.microsoft.com/office/drawing/2014/main" id="{8973A097-5F4F-4B70-B539-AA103417C192}"/>
              </a:ext>
            </a:extLst>
          </p:cNvPr>
          <p:cNvSpPr>
            <a:spLocks noGrp="1" noChangeArrowheads="1"/>
          </p:cNvSpPr>
          <p:nvPr>
            <p:ph type="body" sz="half" idx="1"/>
          </p:nvPr>
        </p:nvSpPr>
        <p:spPr>
          <a:xfrm>
            <a:off x="684213" y="2041525"/>
            <a:ext cx="7920037" cy="4411663"/>
          </a:xfrm>
        </p:spPr>
        <p:txBody>
          <a:bodyPr/>
          <a:lstStyle/>
          <a:p>
            <a:pPr eaLnBrk="1" hangingPunct="1"/>
            <a:endParaRPr lang="en-US" altLang="zh-TW" sz="2600" dirty="0"/>
          </a:p>
          <a:p>
            <a:pPr eaLnBrk="1" hangingPunct="1"/>
            <a:endParaRPr lang="en-US" altLang="zh-TW" sz="2600" dirty="0"/>
          </a:p>
          <a:p>
            <a:pPr eaLnBrk="1" hangingPunct="1"/>
            <a:r>
              <a:rPr lang="en-US" altLang="zh-TW" sz="2600" dirty="0"/>
              <a:t>histogram </a:t>
            </a:r>
          </a:p>
          <a:p>
            <a:pPr eaLnBrk="1" hangingPunct="1"/>
            <a:endParaRPr lang="en-US" altLang="zh-TW" sz="2600" dirty="0"/>
          </a:p>
          <a:p>
            <a:pPr eaLnBrk="1" hangingPunct="1"/>
            <a:r>
              <a:rPr lang="en-US" altLang="zh-TW" sz="2600" i="1" dirty="0"/>
              <a:t>m</a:t>
            </a:r>
            <a:r>
              <a:rPr lang="en-US" altLang="zh-TW" sz="2600" dirty="0"/>
              <a:t> spans each gray level value e.g. 0 - 255</a:t>
            </a:r>
          </a:p>
          <a:p>
            <a:pPr eaLnBrk="1" hangingPunct="1"/>
            <a:r>
              <a:rPr lang="en-US" altLang="zh-TW" sz="2600" i="1" dirty="0"/>
              <a:t>#</a:t>
            </a:r>
            <a:r>
              <a:rPr lang="en-US" altLang="zh-TW" sz="2600" dirty="0"/>
              <a:t>: operator counts the number of elements in a set</a:t>
            </a:r>
          </a:p>
          <a:p>
            <a:pPr eaLnBrk="1" hangingPunct="1"/>
            <a:endParaRPr lang="en-US" altLang="zh-TW" sz="2600" dirty="0"/>
          </a:p>
          <a:p>
            <a:pPr eaLnBrk="1" hangingPunct="1"/>
            <a:endParaRPr lang="en-US" altLang="zh-TW" sz="2600" dirty="0"/>
          </a:p>
        </p:txBody>
      </p:sp>
      <p:graphicFrame>
        <p:nvGraphicFramePr>
          <p:cNvPr id="24581" name="Object 7">
            <a:extLst>
              <a:ext uri="{FF2B5EF4-FFF2-40B4-BE49-F238E27FC236}">
                <a16:creationId xmlns:a16="http://schemas.microsoft.com/office/drawing/2014/main" id="{EB406A81-83CD-4C37-9E4B-AFDC5EA8206E}"/>
              </a:ext>
            </a:extLst>
          </p:cNvPr>
          <p:cNvGraphicFramePr>
            <a:graphicFrameLocks noGrp="1" noChangeAspect="1"/>
          </p:cNvGraphicFramePr>
          <p:nvPr>
            <p:ph sz="quarter" idx="3"/>
          </p:nvPr>
        </p:nvGraphicFramePr>
        <p:xfrm>
          <a:off x="2700338" y="2997200"/>
          <a:ext cx="4535487" cy="541338"/>
        </p:xfrm>
        <a:graphic>
          <a:graphicData uri="http://schemas.openxmlformats.org/presentationml/2006/ole">
            <mc:AlternateContent xmlns:mc="http://schemas.openxmlformats.org/markup-compatibility/2006">
              <mc:Choice xmlns:v="urn:schemas-microsoft-com:vml" Requires="v">
                <p:oleObj spid="_x0000_s24624" name="方程式" r:id="rId3" imgW="1701800" imgH="203200" progId="Equation.3">
                  <p:embed/>
                </p:oleObj>
              </mc:Choice>
              <mc:Fallback>
                <p:oleObj name="方程式" r:id="rId3" imgW="17018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997200"/>
                        <a:ext cx="4535487"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AE749DD3-EFC5-4308-BBFA-BA99B7F0800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25603" name="Picture 4" descr="2">
            <a:extLst>
              <a:ext uri="{FF2B5EF4-FFF2-40B4-BE49-F238E27FC236}">
                <a16:creationId xmlns:a16="http://schemas.microsoft.com/office/drawing/2014/main" id="{23B16F9B-21DC-4693-87D8-6E2900B54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8984"/>
          <a:stretch>
            <a:fillRect/>
          </a:stretch>
        </p:blipFill>
        <p:spPr bwMode="auto">
          <a:xfrm>
            <a:off x="0" y="282892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7">
            <a:extLst>
              <a:ext uri="{FF2B5EF4-FFF2-40B4-BE49-F238E27FC236}">
                <a16:creationId xmlns:a16="http://schemas.microsoft.com/office/drawing/2014/main" id="{6A1F10E3-EBF3-4446-877C-16D7B88B3A1C}"/>
              </a:ext>
            </a:extLst>
          </p:cNvPr>
          <p:cNvSpPr>
            <a:spLocks noGrp="1" noChangeArrowheads="1"/>
          </p:cNvSpPr>
          <p:nvPr>
            <p:ph type="title"/>
          </p:nvPr>
        </p:nvSpPr>
        <p:spPr>
          <a:noFill/>
        </p:spPr>
        <p:txBody>
          <a:bodyPr/>
          <a:lstStyle/>
          <a:p>
            <a:pPr eaLnBrk="1" hangingPunct="1"/>
            <a:r>
              <a:rPr lang="en-US" altLang="zh-TW"/>
              <a:t>2.2 Thresholding</a:t>
            </a:r>
          </a:p>
        </p:txBody>
      </p:sp>
      <p:graphicFrame>
        <p:nvGraphicFramePr>
          <p:cNvPr id="25605" name="Object 11">
            <a:extLst>
              <a:ext uri="{FF2B5EF4-FFF2-40B4-BE49-F238E27FC236}">
                <a16:creationId xmlns:a16="http://schemas.microsoft.com/office/drawing/2014/main" id="{A846FBFF-22AB-47F6-9F6D-EE8FC31F2007}"/>
              </a:ext>
            </a:extLst>
          </p:cNvPr>
          <p:cNvGraphicFramePr>
            <a:graphicFrameLocks noGrp="1" noChangeAspect="1"/>
          </p:cNvGraphicFramePr>
          <p:nvPr>
            <p:ph idx="1"/>
          </p:nvPr>
        </p:nvGraphicFramePr>
        <p:xfrm>
          <a:off x="3995738" y="1844675"/>
          <a:ext cx="1223962" cy="725488"/>
        </p:xfrm>
        <a:graphic>
          <a:graphicData uri="http://schemas.openxmlformats.org/presentationml/2006/ole">
            <mc:AlternateContent xmlns:mc="http://schemas.openxmlformats.org/markup-compatibility/2006">
              <mc:Choice xmlns:v="urn:schemas-microsoft-com:vml" Requires="v">
                <p:oleObj spid="_x0000_s25652" name="方程式" r:id="rId5" imgW="342751" imgH="203112" progId="Equation.3">
                  <p:embed/>
                </p:oleObj>
              </mc:Choice>
              <mc:Fallback>
                <p:oleObj name="方程式" r:id="rId5" imgW="342751"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1844675"/>
                        <a:ext cx="122396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606" name="Picture 13" descr="2">
            <a:extLst>
              <a:ext uri="{FF2B5EF4-FFF2-40B4-BE49-F238E27FC236}">
                <a16:creationId xmlns:a16="http://schemas.microsoft.com/office/drawing/2014/main" id="{889B47B3-2E0D-4534-A744-64E84C8A28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12605"/>
          <a:stretch>
            <a:fillRect/>
          </a:stretch>
        </p:blipFill>
        <p:spPr bwMode="auto">
          <a:xfrm>
            <a:off x="4529138" y="2781300"/>
            <a:ext cx="45847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AutoShape 14">
            <a:extLst>
              <a:ext uri="{FF2B5EF4-FFF2-40B4-BE49-F238E27FC236}">
                <a16:creationId xmlns:a16="http://schemas.microsoft.com/office/drawing/2014/main" id="{C4EB0BED-BC2F-45ED-A54F-B3988EACA491}"/>
              </a:ext>
            </a:extLst>
          </p:cNvPr>
          <p:cNvSpPr>
            <a:spLocks noChangeArrowheads="1"/>
          </p:cNvSpPr>
          <p:nvPr/>
        </p:nvSpPr>
        <p:spPr bwMode="auto">
          <a:xfrm>
            <a:off x="3563938" y="2420938"/>
            <a:ext cx="2160587" cy="379412"/>
          </a:xfrm>
          <a:prstGeom prst="curvedDownArrow">
            <a:avLst>
              <a:gd name="adj1" fmla="val 87897"/>
              <a:gd name="adj2" fmla="val 206375"/>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2" name="矩形 1">
            <a:extLst>
              <a:ext uri="{FF2B5EF4-FFF2-40B4-BE49-F238E27FC236}">
                <a16:creationId xmlns:a16="http://schemas.microsoft.com/office/drawing/2014/main" id="{881E59F1-C65B-4EC0-8CA3-8B429F4BFAEC}"/>
              </a:ext>
            </a:extLst>
          </p:cNvPr>
          <p:cNvSpPr/>
          <p:nvPr/>
        </p:nvSpPr>
        <p:spPr>
          <a:xfrm>
            <a:off x="682625" y="572928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3" name="矩形 2">
            <a:extLst>
              <a:ext uri="{FF2B5EF4-FFF2-40B4-BE49-F238E27FC236}">
                <a16:creationId xmlns:a16="http://schemas.microsoft.com/office/drawing/2014/main" id="{691354A5-D08F-4D2A-834D-C7C5E4229EA5}"/>
              </a:ext>
            </a:extLst>
          </p:cNvPr>
          <p:cNvSpPr/>
          <p:nvPr/>
        </p:nvSpPr>
        <p:spPr>
          <a:xfrm>
            <a:off x="4697413" y="5651500"/>
            <a:ext cx="4195762" cy="866775"/>
          </a:xfrm>
          <a:prstGeom prst="rect">
            <a:avLst/>
          </a:prstGeom>
        </p:spPr>
        <p:txBody>
          <a:bodyPr>
            <a:spAutoFit/>
          </a:bodyPr>
          <a:lstStyle/>
          <a:p>
            <a:pPr algn="ct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2.4 </a:t>
            </a:r>
            <a:r>
              <a:rPr lang="en-US" altLang="zh-TW" sz="1400" kern="100" dirty="0">
                <a:solidFill>
                  <a:srgbClr val="000000"/>
                </a:solidFill>
                <a:latin typeface="+mn-lt"/>
                <a:cs typeface="Times New Roman" panose="02020603050405020304" pitchFamily="18" charset="0"/>
              </a:rPr>
              <a:t>Histogram of the image of Fig. 2.3. The histogram shows two dominant modes. The small mode on the left tail is not significant.</a:t>
            </a:r>
            <a:endParaRPr lang="zh-TW" altLang="zh-TW" sz="1400" kern="100" dirty="0">
              <a:latin typeface="+mn-lt"/>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69A4AF56-A756-4A5E-B7AA-BB97760D58F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6627" name="Rectangle 4">
            <a:extLst>
              <a:ext uri="{FF2B5EF4-FFF2-40B4-BE49-F238E27FC236}">
                <a16:creationId xmlns:a16="http://schemas.microsoft.com/office/drawing/2014/main" id="{8C714D57-7EAB-471C-B3A0-05226468BACA}"/>
              </a:ext>
            </a:extLst>
          </p:cNvPr>
          <p:cNvSpPr>
            <a:spLocks noGrp="1" noChangeArrowheads="1"/>
          </p:cNvSpPr>
          <p:nvPr>
            <p:ph type="title"/>
          </p:nvPr>
        </p:nvSpPr>
        <p:spPr>
          <a:noFill/>
        </p:spPr>
        <p:txBody>
          <a:bodyPr/>
          <a:lstStyle/>
          <a:p>
            <a:pPr eaLnBrk="1" hangingPunct="1"/>
            <a:r>
              <a:rPr lang="en-US" altLang="zh-TW"/>
              <a:t>2.2 Thresholding</a:t>
            </a:r>
          </a:p>
        </p:txBody>
      </p:sp>
      <p:pic>
        <p:nvPicPr>
          <p:cNvPr id="26628" name="Picture 5" descr="2">
            <a:extLst>
              <a:ext uri="{FF2B5EF4-FFF2-40B4-BE49-F238E27FC236}">
                <a16:creationId xmlns:a16="http://schemas.microsoft.com/office/drawing/2014/main" id="{ED330ECC-FA1A-44E9-A0B4-FE4DB6E8B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86" r="4686" b="14169"/>
          <a:stretch>
            <a:fillRect/>
          </a:stretch>
        </p:blipFill>
        <p:spPr bwMode="auto">
          <a:xfrm>
            <a:off x="4581525" y="2735263"/>
            <a:ext cx="4238625" cy="28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9" name="Object 10">
            <a:extLst>
              <a:ext uri="{FF2B5EF4-FFF2-40B4-BE49-F238E27FC236}">
                <a16:creationId xmlns:a16="http://schemas.microsoft.com/office/drawing/2014/main" id="{4D5ADDD8-B984-47E4-A225-39848394D011}"/>
              </a:ext>
            </a:extLst>
          </p:cNvPr>
          <p:cNvGraphicFramePr>
            <a:graphicFrameLocks noGrp="1" noChangeAspect="1"/>
          </p:cNvGraphicFramePr>
          <p:nvPr>
            <p:ph sz="half" idx="2"/>
          </p:nvPr>
        </p:nvGraphicFramePr>
        <p:xfrm>
          <a:off x="3348038" y="1989138"/>
          <a:ext cx="2305050" cy="785812"/>
        </p:xfrm>
        <a:graphic>
          <a:graphicData uri="http://schemas.openxmlformats.org/presentationml/2006/ole">
            <mc:AlternateContent xmlns:mc="http://schemas.openxmlformats.org/markup-compatibility/2006">
              <mc:Choice xmlns:v="urn:schemas-microsoft-com:vml" Requires="v">
                <p:oleObj spid="_x0000_s26674" name="方程式" r:id="rId4" imgW="596641" imgH="203112" progId="Equation.3">
                  <p:embed/>
                </p:oleObj>
              </mc:Choice>
              <mc:Fallback>
                <p:oleObj name="方程式" r:id="rId4" imgW="596641" imgH="203112"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1989138"/>
                        <a:ext cx="23050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630" name="Picture 4" descr="2">
            <a:extLst>
              <a:ext uri="{FF2B5EF4-FFF2-40B4-BE49-F238E27FC236}">
                <a16:creationId xmlns:a16="http://schemas.microsoft.com/office/drawing/2014/main" id="{C7F00086-E9CC-46D6-A725-221D96E9F0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8984"/>
          <a:stretch>
            <a:fillRect/>
          </a:stretch>
        </p:blipFill>
        <p:spPr bwMode="auto">
          <a:xfrm>
            <a:off x="0" y="270827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B7E5D091-8205-45FF-9670-0EB2B60B52AD}"/>
              </a:ext>
            </a:extLst>
          </p:cNvPr>
          <p:cNvSpPr/>
          <p:nvPr/>
        </p:nvSpPr>
        <p:spPr>
          <a:xfrm>
            <a:off x="682625" y="560863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2" name="矩形 1">
            <a:extLst>
              <a:ext uri="{FF2B5EF4-FFF2-40B4-BE49-F238E27FC236}">
                <a16:creationId xmlns:a16="http://schemas.microsoft.com/office/drawing/2014/main" id="{01EC13A3-4491-46D6-8264-7E2386A8BCC6}"/>
              </a:ext>
            </a:extLst>
          </p:cNvPr>
          <p:cNvSpPr/>
          <p:nvPr/>
        </p:nvSpPr>
        <p:spPr>
          <a:xfrm>
            <a:off x="4364038" y="5608638"/>
            <a:ext cx="4672012" cy="868362"/>
          </a:xfrm>
          <a:prstGeom prst="rect">
            <a:avLst/>
          </a:prstGeom>
        </p:spPr>
        <p:txBody>
          <a:bodyPr>
            <a:spAutoFit/>
          </a:bodyPr>
          <a:lstStyle/>
          <a:p>
            <a:pPr algn="ctr" eaLnBrk="1" hangingPunct="1">
              <a:lnSpc>
                <a:spcPct val="120000"/>
              </a:lnSpc>
              <a:spcBef>
                <a:spcPct val="50000"/>
              </a:spcBef>
              <a:defRPr/>
            </a:pPr>
            <a:r>
              <a:rPr lang="en-US" altLang="zh-TW" sz="1400" b="1" dirty="0">
                <a:solidFill>
                  <a:srgbClr val="000000"/>
                </a:solidFill>
                <a:latin typeface="+mn-lt"/>
              </a:rPr>
              <a:t>Figure 2.5 </a:t>
            </a:r>
            <a:r>
              <a:rPr lang="en-US" altLang="zh-TW" sz="1400" dirty="0">
                <a:solidFill>
                  <a:srgbClr val="000000"/>
                </a:solidFill>
                <a:latin typeface="+mn-lt"/>
              </a:rPr>
              <a:t>Metal-part image of Fig 2.3 </a:t>
            </a:r>
            <a:r>
              <a:rPr lang="en-US" altLang="zh-TW" sz="1400" dirty="0" err="1">
                <a:solidFill>
                  <a:srgbClr val="000000"/>
                </a:solidFill>
                <a:latin typeface="+mn-lt"/>
              </a:rPr>
              <a:t>thresholded</a:t>
            </a:r>
            <a:r>
              <a:rPr lang="en-US" altLang="zh-TW" sz="1400" dirty="0">
                <a:solidFill>
                  <a:srgbClr val="000000"/>
                </a:solidFill>
                <a:latin typeface="+mn-lt"/>
              </a:rPr>
              <a:t> at gray level 148, which is in the valley between the two dominant modes.</a:t>
            </a:r>
            <a:endParaRPr lang="zh-TW" altLang="en-US" sz="1400" dirty="0">
              <a:latin typeface="+mn-lt"/>
            </a:endParaRP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17305</TotalTime>
  <Words>3232</Words>
  <Application>Microsoft Office PowerPoint</Application>
  <PresentationFormat>如螢幕大小 (4:3)</PresentationFormat>
  <Paragraphs>501</Paragraphs>
  <Slides>66</Slides>
  <Notes>35</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66</vt:i4>
      </vt:variant>
    </vt:vector>
  </HeadingPairs>
  <TitlesOfParts>
    <vt:vector size="75" baseType="lpstr">
      <vt:lpstr>PingFang TC</vt:lpstr>
      <vt:lpstr>新細明體</vt:lpstr>
      <vt:lpstr>Arial</vt:lpstr>
      <vt:lpstr>Cambria Math</vt:lpstr>
      <vt:lpstr>Comic Sans MS</vt:lpstr>
      <vt:lpstr>Times New Roman</vt:lpstr>
      <vt:lpstr>Wingdings</vt:lpstr>
      <vt:lpstr>Network</vt:lpstr>
      <vt:lpstr>方程式</vt:lpstr>
      <vt:lpstr>Computer and Robot Vision I</vt:lpstr>
      <vt:lpstr>Outline</vt:lpstr>
      <vt:lpstr>2.1 Introduction</vt:lpstr>
      <vt:lpstr>2.2 Thresholding</vt:lpstr>
      <vt:lpstr>2.2 Thresholding</vt:lpstr>
      <vt:lpstr>2.2 Thresholding</vt:lpstr>
      <vt:lpstr>2.2 Thresholding</vt:lpstr>
      <vt:lpstr>2.2 Thresholding</vt:lpstr>
      <vt:lpstr>2.2 Thresholding</vt:lpstr>
      <vt:lpstr>2.2 Thresholding</vt:lpstr>
      <vt:lpstr>2.2 Thresholding</vt:lpstr>
      <vt:lpstr>2.2 Thresholding</vt:lpstr>
      <vt:lpstr>2.2.1 Minimizing  Within-Group Variance</vt:lpstr>
      <vt:lpstr>2.2.1 Minimizing  Within-Group Variance</vt:lpstr>
      <vt:lpstr>2.2.1 Minimizing  Within-Group Variance</vt:lpstr>
      <vt:lpstr>2.2.1 Minimizing  Within-Group Variance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2.3 Connected Components Labeling</vt:lpstr>
      <vt:lpstr>2.3 Connected Components Labeling</vt:lpstr>
      <vt:lpstr>PowerPoint 簡報</vt:lpstr>
      <vt:lpstr>2.3.1 Connected Components Operators</vt:lpstr>
      <vt:lpstr>2.3.1 Connected Components Operators</vt:lpstr>
      <vt:lpstr>2.3.1 Connected Components Operators</vt:lpstr>
      <vt:lpstr>PowerPoint 簡報</vt:lpstr>
      <vt:lpstr>2.3.2 Connected Components Algorithms</vt:lpstr>
      <vt:lpstr>2.3.2 Connected Components Algorithms</vt:lpstr>
      <vt:lpstr>2.3.2 Connected Components Algorithms</vt:lpstr>
      <vt:lpstr>2.3.2 Connected Components Algorithms</vt:lpstr>
      <vt:lpstr>PowerPoint 簡報</vt:lpstr>
      <vt:lpstr>PowerPoint 簡報</vt:lpstr>
      <vt:lpstr>PowerPoint 簡報</vt:lpstr>
      <vt:lpstr>PowerPoint 簡報</vt:lpstr>
      <vt:lpstr>PowerPoint 簡報</vt:lpstr>
      <vt:lpstr>2.3.4 The Classical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2.4 Signature Segmentation and Analysis</vt:lpstr>
      <vt:lpstr>PowerPoint 簡報</vt:lpstr>
      <vt:lpstr>PowerPoint 簡報</vt:lpstr>
      <vt:lpstr>PowerPoint 簡報</vt:lpstr>
      <vt:lpstr>PowerPoint 簡報</vt:lpstr>
      <vt:lpstr>PowerPoint 簡報</vt:lpstr>
      <vt:lpstr>2.5 Summary</vt:lpstr>
      <vt:lpstr>Project due Oct. 2</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MuFan</dc:creator>
  <cp:lastModifiedBy>USER</cp:lastModifiedBy>
  <cp:revision>319</cp:revision>
  <dcterms:created xsi:type="dcterms:W3CDTF">2004-02-27T09:53:19Z</dcterms:created>
  <dcterms:modified xsi:type="dcterms:W3CDTF">2018-09-17T03:54:02Z</dcterms:modified>
</cp:coreProperties>
</file>