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>
        <p:scale>
          <a:sx n="114" d="100"/>
          <a:sy n="114" d="100"/>
        </p:scale>
        <p:origin x="47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0E6-EC40-9D4D-85A7-3F63A9C5521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E7ED-FBA0-6C44-A1CC-A2E608D2AF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24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E7ED-FBA0-6C44-A1CC-A2E608D2AFF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995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E7ED-FBA0-6C44-A1CC-A2E608D2AFF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74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E7ED-FBA0-6C44-A1CC-A2E608D2AFF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17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E7ED-FBA0-6C44-A1CC-A2E608D2AFF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7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993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4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35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6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3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3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582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577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D593-0E21-EF47-A499-71CA4AF1E0D9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853A-9E76-F140-90CB-A4E81762C9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02524"/>
            <a:ext cx="9144000" cy="2699513"/>
          </a:xfrm>
        </p:spPr>
        <p:txBody>
          <a:bodyPr>
            <a:normAutofit/>
          </a:bodyPr>
          <a:lstStyle/>
          <a:p>
            <a:r>
              <a:rPr lang="en-US" altLang="zh-TW" dirty="0"/>
              <a:t>Multi-Task Learning for Straggler Avoiding Predictive Job Scheduling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17132" y="5498275"/>
            <a:ext cx="2165268" cy="614548"/>
          </a:xfrm>
        </p:spPr>
        <p:txBody>
          <a:bodyPr/>
          <a:lstStyle/>
          <a:p>
            <a:r>
              <a:rPr kumimoji="1" lang="zh-TW" altLang="en-US" smtClean="0"/>
              <a:t>胡嘉祐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52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5" y="2068018"/>
            <a:ext cx="3086100" cy="6477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73" y="1904434"/>
            <a:ext cx="3937000" cy="1117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09" y="1751486"/>
            <a:ext cx="2565400" cy="1282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7" y="3513658"/>
            <a:ext cx="10617200" cy="1714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46" y="5649023"/>
            <a:ext cx="2247900" cy="520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65909" y="5649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effectLst/>
                <a:latin typeface="CMR10" charset="0"/>
              </a:rPr>
              <a:t>#(</a:t>
            </a:r>
            <a:r>
              <a:rPr lang="en-US" altLang="zh-TW" dirty="0" err="1" smtClean="0">
                <a:effectLst/>
                <a:latin typeface="CMMI10" charset="0"/>
              </a:rPr>
              <a:t>p,g</a:t>
            </a:r>
            <a:r>
              <a:rPr lang="en-US" altLang="zh-TW" dirty="0" smtClean="0">
                <a:effectLst/>
                <a:latin typeface="CMR10" charset="0"/>
              </a:rPr>
              <a:t>) denotes the number of</a:t>
            </a:r>
            <a:r>
              <a:rPr lang="zh-TW" altLang="en-US" dirty="0"/>
              <a:t> </a:t>
            </a:r>
            <a:r>
              <a:rPr lang="en-US" altLang="zh-TW" dirty="0" smtClean="0">
                <a:effectLst/>
                <a:latin typeface="CMR10" charset="0"/>
              </a:rPr>
              <a:t>learning-tasks assigned to the </a:t>
            </a:r>
            <a:r>
              <a:rPr lang="en-US" altLang="zh-TW" dirty="0" smtClean="0">
                <a:effectLst/>
                <a:latin typeface="CMMI10" charset="0"/>
              </a:rPr>
              <a:t>g</a:t>
            </a:r>
            <a:r>
              <a:rPr lang="en-US" altLang="zh-TW" dirty="0" smtClean="0">
                <a:effectLst/>
                <a:latin typeface="CMR10" charset="0"/>
              </a:rPr>
              <a:t>-</a:t>
            </a:r>
            <a:r>
              <a:rPr lang="en-US" altLang="zh-TW" dirty="0" err="1" smtClean="0">
                <a:effectLst/>
                <a:latin typeface="CMR10" charset="0"/>
              </a:rPr>
              <a:t>th</a:t>
            </a:r>
            <a:r>
              <a:rPr lang="en-US" altLang="zh-TW" dirty="0" smtClean="0">
                <a:effectLst/>
                <a:latin typeface="CMR10" charset="0"/>
              </a:rPr>
              <a:t> group of the </a:t>
            </a:r>
            <a:r>
              <a:rPr lang="en-US" altLang="zh-TW" dirty="0" smtClean="0">
                <a:effectLst/>
                <a:latin typeface="CMMI10" charset="0"/>
              </a:rPr>
              <a:t>p</a:t>
            </a:r>
            <a:r>
              <a:rPr lang="en-US" altLang="zh-TW" dirty="0" smtClean="0">
                <a:effectLst/>
                <a:latin typeface="CMR10" charset="0"/>
              </a:rPr>
              <a:t>-</a:t>
            </a:r>
            <a:r>
              <a:rPr lang="en-US" altLang="zh-TW" dirty="0" err="1" smtClean="0">
                <a:effectLst/>
                <a:latin typeface="CMR10" charset="0"/>
              </a:rPr>
              <a:t>th</a:t>
            </a:r>
            <a:r>
              <a:rPr lang="en-US" altLang="zh-TW" dirty="0" smtClean="0">
                <a:effectLst/>
                <a:latin typeface="CMR10" charset="0"/>
              </a:rPr>
              <a:t> partitioning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51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Reduction to a standard SVM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948163"/>
            <a:ext cx="2832100" cy="12446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763"/>
            <a:ext cx="5029200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9" y="4183363"/>
            <a:ext cx="4089400" cy="1397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5685438"/>
            <a:ext cx="7086600" cy="977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39" y="1641626"/>
            <a:ext cx="4876800" cy="1600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1" y="3241826"/>
            <a:ext cx="6807200" cy="139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458939" y="4760370"/>
                <a:ext cx="286270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mr-IN" altLang="zh-TW"/>
                            <m:t>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TW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mr-IN" altLang="zh-TW" smtClean="0"/>
                            <m:t>(</m:t>
                          </m:r>
                          <m:r>
                            <m:rPr>
                              <m:nor/>
                            </m:rPr>
                            <a:rPr lang="mr-IN" altLang="zh-TW" smtClean="0"/>
                            <m:t>t</m:t>
                          </m:r>
                          <m:r>
                            <m:rPr>
                              <m:nor/>
                            </m:rPr>
                            <a:rPr lang="mr-IN" altLang="zh-TW" smtClean="0"/>
                            <m:t>),</m:t>
                          </m:r>
                          <m:r>
                            <m:rPr>
                              <m:nor/>
                            </m:rPr>
                            <a:rPr lang="mr-IN" altLang="zh-TW"/>
                            <m:t>g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TW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1" lang="zh-TW" altLang="en-US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b="0" i="0" smtClean="0">
                                  <a:latin typeface="Cambria Math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mr-IN" altLang="zh-TW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) = 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mr-IN" altLang="zh-TW"/>
                                <m:t>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39" y="4760370"/>
                <a:ext cx="2862707" cy="7101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6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Automatically selecting groups or partitions 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8698" y="1268064"/>
            <a:ext cx="10515600" cy="154204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keep </a:t>
            </a:r>
            <a:r>
              <a:rPr lang="en-US" altLang="zh-TW" sz="2000" dirty="0"/>
              <a:t>only a minimal set of groups/partitions while maintaining high classification accuracy </a:t>
            </a:r>
          </a:p>
          <a:p>
            <a:r>
              <a:rPr lang="en-US" altLang="zh-TW" sz="2000" dirty="0"/>
              <a:t>use mixed l1 and l2 norms to induce a sparse selection of groups or </a:t>
            </a:r>
            <a:r>
              <a:rPr lang="en-US" altLang="zh-TW" sz="2000" dirty="0" smtClean="0"/>
              <a:t>partitions </a:t>
            </a:r>
          </a:p>
          <a:p>
            <a:r>
              <a:rPr lang="en-US" altLang="zh-TW" sz="2000" dirty="0" smtClean="0"/>
              <a:t>suppose </a:t>
            </a:r>
            <a:r>
              <a:rPr lang="en-US" altLang="zh-TW" sz="2000" dirty="0"/>
              <a:t>we are given a long weight vector w divided into M blocks, with the m-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 block denoted by </a:t>
            </a:r>
            <a:r>
              <a:rPr lang="en-US" altLang="zh-TW" sz="2000" dirty="0" err="1"/>
              <a:t>wm.</a:t>
            </a:r>
            <a:r>
              <a:rPr lang="en-US" altLang="zh-TW" sz="2000" dirty="0"/>
              <a:t> Then the squared mixed l1 and l2 norm is: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07"/>
            <a:ext cx="3937000" cy="1358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32" y="4314050"/>
            <a:ext cx="3886200" cy="139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75" y="4432478"/>
            <a:ext cx="4495800" cy="137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-20206" y="5633586"/>
            <a:ext cx="722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all the weight vectors corresponding to a single partition in the same block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616498" y="6280356"/>
            <a:ext cx="657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weight vector of each group of each partition in separate blocks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003050" y="2955150"/>
            <a:ext cx="5941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norm will force some elements of this vector to be set to 0 </a:t>
            </a:r>
            <a:endParaRPr lang="en-US" altLang="zh-TW" dirty="0" smtClean="0"/>
          </a:p>
          <a:p>
            <a:r>
              <a:rPr lang="en-US" altLang="zh-TW" dirty="0"/>
              <a:t>force the corresponding block of weights </a:t>
            </a:r>
            <a:r>
              <a:rPr lang="en-US" altLang="zh-TW" dirty="0" err="1"/>
              <a:t>wm</a:t>
            </a:r>
            <a:r>
              <a:rPr lang="en-US" altLang="zh-TW" dirty="0"/>
              <a:t> to be set to 0 </a:t>
            </a:r>
          </a:p>
          <a:p>
            <a:r>
              <a:rPr lang="en-US" altLang="zh-TW" dirty="0"/>
              <a:t>entire blocks of the weight vector to be set to 0 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60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4.4 Automatically selecting features </a:t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27" y="2083749"/>
            <a:ext cx="3924300" cy="11811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27" y="3924920"/>
            <a:ext cx="4584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156902" cy="97302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Kernelizing</a:t>
            </a:r>
            <a:r>
              <a:rPr lang="en-US" altLang="zh-TW" dirty="0"/>
              <a:t> the </a:t>
            </a:r>
            <a:r>
              <a:rPr lang="en-US" altLang="zh-TW" dirty="0" smtClean="0"/>
              <a:t>formulation</a:t>
            </a:r>
            <a:r>
              <a:rPr lang="zh-TW" altLang="en-US" dirty="0" smtClean="0"/>
              <a:t> </a:t>
            </a:r>
            <a:r>
              <a:rPr lang="nb-NO" altLang="zh-TW" dirty="0"/>
              <a:t>(</a:t>
            </a:r>
            <a:r>
              <a:rPr lang="nb-NO" altLang="zh-TW" dirty="0" err="1"/>
              <a:t>Aflalo</a:t>
            </a:r>
            <a:r>
              <a:rPr lang="nb-NO" altLang="zh-TW" dirty="0"/>
              <a:t> et al</a:t>
            </a:r>
            <a:r>
              <a:rPr lang="nb-NO" altLang="zh-TW" dirty="0" smtClean="0"/>
              <a:t>., 2011): </a:t>
            </a:r>
            <a:r>
              <a:rPr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1124"/>
            <a:ext cx="7315200" cy="24003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4" y="3807174"/>
            <a:ext cx="6591300" cy="1460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4" y="5267674"/>
            <a:ext cx="7175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 to straggler avoidance </a:t>
            </a:r>
            <a:br>
              <a:rPr lang="en-US" altLang="zh-TW"/>
            </a:b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2975"/>
            <a:ext cx="4152900" cy="457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2960339"/>
            <a:ext cx="9283700" cy="2552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31366" y="241246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TW" dirty="0"/>
              <a:t>λ0 = </a:t>
            </a:r>
            <a:r>
              <a:rPr lang="mr-IN" altLang="zh-TW" dirty="0" err="1"/>
              <a:t>ν</a:t>
            </a:r>
            <a:r>
              <a:rPr lang="mr-IN" altLang="zh-TW" dirty="0"/>
              <a:t> = </a:t>
            </a:r>
            <a:r>
              <a:rPr lang="mr-IN" altLang="zh-TW" dirty="0" err="1"/>
              <a:t>ω</a:t>
            </a:r>
            <a:r>
              <a:rPr lang="mr-IN" altLang="zh-TW" dirty="0"/>
              <a:t> = </a:t>
            </a:r>
            <a:r>
              <a:rPr lang="mr-IN" altLang="zh-TW" dirty="0" err="1"/>
              <a:t>τ</a:t>
            </a:r>
            <a:r>
              <a:rPr lang="mr-IN" altLang="zh-TW" dirty="0"/>
              <a:t> = 1 </a:t>
            </a:r>
          </a:p>
          <a:p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9" y="5837354"/>
            <a:ext cx="7950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3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1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Straggler</a:t>
            </a:r>
          </a:p>
          <a:p>
            <a:r>
              <a:rPr kumimoji="1" lang="en-US" altLang="zh-TW" dirty="0" smtClean="0"/>
              <a:t>Motivation</a:t>
            </a:r>
          </a:p>
          <a:p>
            <a:r>
              <a:rPr kumimoji="1" lang="en-US" altLang="zh-TW" dirty="0" smtClean="0"/>
              <a:t>Reactive and proactive method </a:t>
            </a:r>
          </a:p>
          <a:p>
            <a:r>
              <a:rPr kumimoji="1" lang="en-US" altLang="zh-TW" dirty="0" smtClean="0"/>
              <a:t>Wrangler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43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Straggler?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dirty="0" smtClean="0"/>
              <a:t>Jobs break into task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dirty="0" smtClean="0"/>
              <a:t>Task parallel execute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8 </a:t>
            </a:r>
            <a:r>
              <a:rPr lang="en-US" altLang="zh-TW" dirty="0"/>
              <a:t>times slower than the median task </a:t>
            </a: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7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growing popularity of Internet-based applications </a:t>
            </a:r>
          </a:p>
          <a:p>
            <a:r>
              <a:rPr lang="en-US" altLang="zh-TW" dirty="0" smtClean="0"/>
              <a:t>Straggler delay very much </a:t>
            </a:r>
            <a:endParaRPr lang="en-US" altLang="zh-TW" dirty="0"/>
          </a:p>
          <a:p>
            <a:r>
              <a:rPr kumimoji="1" lang="en-US" altLang="zh-TW" dirty="0" smtClean="0"/>
              <a:t>Many </a:t>
            </a:r>
            <a:r>
              <a:rPr kumimoji="1" lang="en-US" altLang="zh-TW" dirty="0" smtClean="0"/>
              <a:t>reasons </a:t>
            </a:r>
            <a:r>
              <a:rPr kumimoji="1" lang="en-US" altLang="zh-TW" dirty="0" smtClean="0"/>
              <a:t>cause straggler</a:t>
            </a:r>
          </a:p>
        </p:txBody>
      </p:sp>
    </p:spTree>
    <p:extLst>
      <p:ext uri="{BB962C8B-B14F-4D97-AF65-F5344CB8AC3E}">
        <p14:creationId xmlns:p14="http://schemas.microsoft.com/office/powerpoint/2010/main" val="8627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058" y="365125"/>
            <a:ext cx="2774795" cy="914089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reactive</a:t>
            </a:r>
            <a:r>
              <a:rPr lang="en-US" altLang="zh-TW" sz="6000" dirty="0"/>
              <a:t> </a:t>
            </a:r>
            <a:endParaRPr kumimoji="1"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049" y="1279215"/>
            <a:ext cx="10515600" cy="20326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Two steps :</a:t>
            </a:r>
          </a:p>
          <a:p>
            <a:pPr lvl="1"/>
            <a:r>
              <a:rPr lang="en-US" altLang="zh-TW" dirty="0"/>
              <a:t>(1) wait-and-speculate </a:t>
            </a:r>
          </a:p>
          <a:p>
            <a:pPr lvl="1"/>
            <a:r>
              <a:rPr lang="en-US" altLang="zh-TW" dirty="0"/>
              <a:t>(2) </a:t>
            </a:r>
            <a:r>
              <a:rPr lang="en-US" altLang="zh-TW" dirty="0" smtClean="0"/>
              <a:t>replicate </a:t>
            </a:r>
            <a:endParaRPr lang="en-US" altLang="zh-TW" dirty="0"/>
          </a:p>
          <a:p>
            <a:r>
              <a:rPr kumimoji="1" lang="en-US" altLang="zh-TW" dirty="0" smtClean="0"/>
              <a:t>No benefit</a:t>
            </a:r>
          </a:p>
          <a:p>
            <a:endParaRPr kumimoji="1"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9058" y="3224872"/>
            <a:ext cx="2519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latin typeface="+mj-lt"/>
              </a:rPr>
              <a:t>proactive</a:t>
            </a:r>
            <a:endParaRPr kumimoji="1" lang="zh-TW" altLang="en-US" sz="4800" dirty="0"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1307" y="4055867"/>
            <a:ext cx="694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TW" sz="2600" dirty="0" smtClean="0"/>
              <a:t>Directly duplicate without speculate</a:t>
            </a:r>
          </a:p>
          <a:p>
            <a:pPr marL="514350" indent="-514350">
              <a:buFont typeface="Arial" charset="0"/>
              <a:buChar char="•"/>
            </a:pPr>
            <a:r>
              <a:rPr lang="en-US" altLang="zh-TW" sz="2800" dirty="0"/>
              <a:t>resource overhead </a:t>
            </a:r>
          </a:p>
        </p:txBody>
      </p:sp>
    </p:spTree>
    <p:extLst>
      <p:ext uri="{BB962C8B-B14F-4D97-AF65-F5344CB8AC3E}">
        <p14:creationId xmlns:p14="http://schemas.microsoft.com/office/powerpoint/2010/main" val="163394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Wrangler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nodes that might create stragglers </a:t>
            </a:r>
            <a:r>
              <a:rPr lang="en-US" altLang="zh-TW" dirty="0" smtClean="0"/>
              <a:t> and reject it </a:t>
            </a:r>
          </a:p>
          <a:p>
            <a:r>
              <a:rPr lang="en-US" altLang="zh-TW" dirty="0" smtClean="0"/>
              <a:t>Proactive </a:t>
            </a:r>
          </a:p>
          <a:p>
            <a:r>
              <a:rPr lang="en-US" altLang="zh-TW" dirty="0"/>
              <a:t>avoid </a:t>
            </a:r>
            <a:r>
              <a:rPr lang="en-US" altLang="zh-TW" dirty="0" smtClean="0"/>
              <a:t>replication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4136"/>
            <a:ext cx="5393651" cy="33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Wrangler </a:t>
            </a:r>
            <a:r>
              <a:rPr kumimoji="1" lang="en-US" altLang="zh-TW" sz="2400" dirty="0" smtClean="0"/>
              <a:t>(feature and label)</a:t>
            </a:r>
            <a:endParaRPr kumimoji="1"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Feature:</a:t>
                </a:r>
              </a:p>
              <a:p>
                <a:pPr lvl="1"/>
                <a:r>
                  <a:rPr kumimoji="1" lang="en-US" altLang="zh-TW" dirty="0"/>
                  <a:t>107 features include {</a:t>
                </a:r>
                <a:r>
                  <a:rPr lang="en-US" altLang="zh-TW" dirty="0"/>
                  <a:t>CPU, Network , Disk , </a:t>
                </a:r>
                <a:r>
                  <a:rPr lang="en-US" altLang="zh-TW" dirty="0" err="1" smtClean="0"/>
                  <a:t>Memrory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,System-level features }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/>
                  <a:t> : </a:t>
                </a:r>
                <a:r>
                  <a:rPr lang="en-US" altLang="zh-TW" dirty="0"/>
                  <a:t>the set of tasks corresponding to workload l executed on node n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Rescale : all data between 0 and 1</a:t>
                </a:r>
                <a:endParaRPr kumimoji="1" lang="en-US" altLang="zh-TW" dirty="0" smtClean="0"/>
              </a:p>
              <a:p>
                <a:r>
                  <a:rPr kumimoji="1" lang="en-US" altLang="zh-TW" dirty="0" smtClean="0"/>
                  <a:t>Label:</a:t>
                </a:r>
              </a:p>
              <a:p>
                <a:pPr lvl="1"/>
                <a:r>
                  <a:rPr lang="en-US" altLang="zh-TW" dirty="0" err="1"/>
                  <a:t>nd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</a:t>
                </a:r>
                <a:r>
                  <a:rPr lang="en-US" altLang="zh-TW" dirty="0" smtClean="0"/>
                  <a:t>: the </a:t>
                </a:r>
                <a:r>
                  <a:rPr lang="en-US" altLang="zh-TW" dirty="0"/>
                  <a:t>ratio of task execution time to the amount of work </a:t>
                </a:r>
                <a:r>
                  <a:rPr lang="en-US" altLang="zh-TW" dirty="0" smtClean="0"/>
                  <a:t>done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err="1" smtClean="0"/>
                  <a:t>Mmm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/>
                  <a:t>set β to 1.3 </a:t>
                </a:r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lvl="1"/>
                <a:r>
                  <a:rPr lang="fi-FI" altLang="zh-TW" dirty="0" smtClean="0"/>
                  <a:t>y </a:t>
                </a:r>
                <a:r>
                  <a:rPr lang="fi-FI" altLang="zh-TW" dirty="0"/>
                  <a:t>∈ {0, 1} 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kumimoji="1" lang="en-US" altLang="zh-TW" dirty="0" smtClean="0"/>
              </a:p>
              <a:p>
                <a:endParaRPr kumimoji="1"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70" y="4401943"/>
            <a:ext cx="3614543" cy="6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Wrangler  (shortcoming)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smtClean="0"/>
              <a:t>Training time 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too long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4" y="1377295"/>
            <a:ext cx="7289946" cy="52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Multi-task learning for straggler avoidance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0" y="1856942"/>
            <a:ext cx="2857500" cy="609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85260" y="1856942"/>
                <a:ext cx="6321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: capture properties common to all learning-task </a:t>
                </a:r>
                <a:endParaRPr lang="en-US" altLang="zh-TW" dirty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: capture </a:t>
                </a:r>
                <a:r>
                  <a:rPr lang="en-US" altLang="zh-TW" dirty="0"/>
                  <a:t>how the individual learning-tasks deviate </a:t>
                </a:r>
                <a:r>
                  <a:rPr lang="en-US" altLang="zh-TW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60" y="1856942"/>
                <a:ext cx="632175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27760" y="3144645"/>
                <a:ext cx="3975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1.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regularization </a:t>
                </a:r>
                <a:r>
                  <a:rPr lang="en-US" altLang="zh-TW" dirty="0" smtClean="0"/>
                  <a:t>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dirty="0" smtClean="0"/>
                  <a:t>2. </a:t>
                </a:r>
                <a:r>
                  <a:rPr kumimoji="1" lang="en-US" altLang="zh-TW" dirty="0"/>
                  <a:t>A</a:t>
                </a:r>
                <a:r>
                  <a:rPr kumimoji="1" lang="en-US" altLang="zh-TW" dirty="0" smtClean="0"/>
                  <a:t>dopt the hinge-loss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0" y="3144645"/>
                <a:ext cx="397531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27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02" y="3899641"/>
            <a:ext cx="9827395" cy="11388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49" y="5352229"/>
            <a:ext cx="641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305</Words>
  <Application>Microsoft Macintosh PowerPoint</Application>
  <PresentationFormat>寬螢幕</PresentationFormat>
  <Paragraphs>67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Calibri</vt:lpstr>
      <vt:lpstr>Calibri Light</vt:lpstr>
      <vt:lpstr>Cambria Math</vt:lpstr>
      <vt:lpstr>CMMI10</vt:lpstr>
      <vt:lpstr>CMR10</vt:lpstr>
      <vt:lpstr>Mangal</vt:lpstr>
      <vt:lpstr>新細明體</vt:lpstr>
      <vt:lpstr>Arial</vt:lpstr>
      <vt:lpstr>Office 佈景主題</vt:lpstr>
      <vt:lpstr>Multi-Task Learning for Straggler Avoiding Predictive Job Scheduling </vt:lpstr>
      <vt:lpstr>Outline</vt:lpstr>
      <vt:lpstr>What is Straggler?</vt:lpstr>
      <vt:lpstr>Motivation</vt:lpstr>
      <vt:lpstr>reactive </vt:lpstr>
      <vt:lpstr>Wrangler </vt:lpstr>
      <vt:lpstr>Wrangler (feature and label)</vt:lpstr>
      <vt:lpstr>Wrangler  (shortcoming)</vt:lpstr>
      <vt:lpstr>Multi-task learning for straggler avoidance </vt:lpstr>
      <vt:lpstr>PowerPoint 簡報</vt:lpstr>
      <vt:lpstr>Reduction to a standard SVM  </vt:lpstr>
      <vt:lpstr>Automatically selecting groups or partitions  </vt:lpstr>
      <vt:lpstr>4.4 Automatically selecting features  </vt:lpstr>
      <vt:lpstr>Kernelizing the formulation (Aflalo et al., 2011):  </vt:lpstr>
      <vt:lpstr>Application to straggler avoidance 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Learning for Straggler Avoiding Predictive Job Scheduling </dc:title>
  <dc:creator>Microsoft Office 使用者</dc:creator>
  <cp:lastModifiedBy>Microsoft Office 使用者</cp:lastModifiedBy>
  <cp:revision>29</cp:revision>
  <dcterms:created xsi:type="dcterms:W3CDTF">2018-10-26T15:05:16Z</dcterms:created>
  <dcterms:modified xsi:type="dcterms:W3CDTF">2018-11-01T11:28:11Z</dcterms:modified>
</cp:coreProperties>
</file>