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5.jpg" ContentType="image/jpeg"/>
  <Override PartName="/ppt/notesSlides/notesSlide1.xml" ContentType="application/vnd.openxmlformats-officedocument.presentationml.notesSlide+xml"/>
  <Override PartName="/ppt/media/image10.jpg" ContentType="image/jpeg"/>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media/image12.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4.jpg" ContentType="image/jpeg"/>
  <Override PartName="/ppt/media/image1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81" r:id="rId3"/>
    <p:sldId id="259" r:id="rId4"/>
    <p:sldId id="260" r:id="rId5"/>
    <p:sldId id="264" r:id="rId6"/>
    <p:sldId id="266" r:id="rId7"/>
    <p:sldId id="265" r:id="rId8"/>
    <p:sldId id="261" r:id="rId9"/>
    <p:sldId id="267" r:id="rId10"/>
    <p:sldId id="269" r:id="rId11"/>
    <p:sldId id="270" r:id="rId12"/>
    <p:sldId id="262" r:id="rId13"/>
    <p:sldId id="272" r:id="rId14"/>
    <p:sldId id="273" r:id="rId15"/>
    <p:sldId id="274" r:id="rId16"/>
    <p:sldId id="263" r:id="rId17"/>
    <p:sldId id="280" r:id="rId18"/>
    <p:sldId id="276" r:id="rId19"/>
    <p:sldId id="278" r:id="rId20"/>
    <p:sldId id="25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40" userDrawn="1">
          <p15:clr>
            <a:srgbClr val="A4A3A4"/>
          </p15:clr>
        </p15:guide>
        <p15:guide id="2" orient="horz" pos="3816" userDrawn="1">
          <p15:clr>
            <a:srgbClr val="A4A3A4"/>
          </p15:clr>
        </p15:guide>
        <p15:guide id="3" pos="7242" userDrawn="1">
          <p15:clr>
            <a:srgbClr val="A4A3A4"/>
          </p15:clr>
        </p15:guide>
        <p15:guide id="4" orient="horz" pos="6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C678E"/>
    <a:srgbClr val="B0BFD5"/>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96296" autoAdjust="0"/>
  </p:normalViewPr>
  <p:slideViewPr>
    <p:cSldViewPr snapToGrid="0">
      <p:cViewPr varScale="1">
        <p:scale>
          <a:sx n="105" d="100"/>
          <a:sy n="105" d="100"/>
        </p:scale>
        <p:origin x="534" y="-6"/>
      </p:cViewPr>
      <p:guideLst>
        <p:guide pos="440"/>
        <p:guide orient="horz" pos="3816"/>
        <p:guide pos="7242"/>
        <p:guide orient="horz" pos="6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C3A4C"/>
            </a:solidFill>
            <a:ln>
              <a:noFill/>
            </a:ln>
          </c:spPr>
          <c:dPt>
            <c:idx val="0"/>
            <c:bubble3D val="0"/>
            <c:spPr>
              <a:solidFill>
                <a:schemeClr val="bg1"/>
              </a:solidFill>
              <a:ln w="19050">
                <a:noFill/>
              </a:ln>
              <a:effectLst/>
            </c:spPr>
            <c:extLst>
              <c:ext xmlns:c16="http://schemas.microsoft.com/office/drawing/2014/chart" uri="{C3380CC4-5D6E-409C-BE32-E72D297353CC}">
                <c16:uniqueId val="{00000001-04BC-4E2F-BEBB-26B98A3BBDB2}"/>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04BC-4E2F-BEBB-26B98A3BBDB2}"/>
              </c:ext>
            </c:extLst>
          </c:dPt>
          <c:cat>
            <c:strRef>
              <c:f>Sheet1!$A$2:$A$3</c:f>
              <c:strCache>
                <c:ptCount val="2"/>
                <c:pt idx="0">
                  <c:v>第一季度</c:v>
                </c:pt>
                <c:pt idx="1">
                  <c:v>第二季度</c:v>
                </c:pt>
              </c:strCache>
            </c:strRef>
          </c:cat>
          <c:val>
            <c:numRef>
              <c:f>Sheet1!$B$2:$B$3</c:f>
              <c:numCache>
                <c:formatCode>General</c:formatCode>
                <c:ptCount val="2"/>
                <c:pt idx="0">
                  <c:v>47.02</c:v>
                </c:pt>
                <c:pt idx="1">
                  <c:v>52.98</c:v>
                </c:pt>
              </c:numCache>
            </c:numRef>
          </c:val>
          <c:extLst>
            <c:ext xmlns:c16="http://schemas.microsoft.com/office/drawing/2014/chart" uri="{C3380CC4-5D6E-409C-BE32-E72D297353CC}">
              <c16:uniqueId val="{00000004-04BC-4E2F-BEBB-26B98A3BBDB2}"/>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0077C1"/>
            </a:solidFill>
            <a:ln>
              <a:noFill/>
            </a:ln>
          </c:spPr>
          <c:dPt>
            <c:idx val="0"/>
            <c:bubble3D val="0"/>
            <c:spPr>
              <a:solidFill>
                <a:schemeClr val="bg1"/>
              </a:solidFill>
              <a:ln w="19050">
                <a:noFill/>
              </a:ln>
              <a:effectLst/>
            </c:spPr>
            <c:extLst>
              <c:ext xmlns:c16="http://schemas.microsoft.com/office/drawing/2014/chart" uri="{C3380CC4-5D6E-409C-BE32-E72D297353CC}">
                <c16:uniqueId val="{00000001-A644-41D1-86B3-F53D38E77CDB}"/>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A644-41D1-86B3-F53D38E77CDB}"/>
              </c:ext>
            </c:extLst>
          </c:dPt>
          <c:cat>
            <c:strRef>
              <c:f>Sheet1!$A$2:$A$3</c:f>
              <c:strCache>
                <c:ptCount val="2"/>
                <c:pt idx="0">
                  <c:v>第一季度</c:v>
                </c:pt>
                <c:pt idx="1">
                  <c:v>第二季度</c:v>
                </c:pt>
              </c:strCache>
            </c:strRef>
          </c:cat>
          <c:val>
            <c:numRef>
              <c:f>Sheet1!$B$2:$B$3</c:f>
              <c:numCache>
                <c:formatCode>General</c:formatCode>
                <c:ptCount val="2"/>
                <c:pt idx="0">
                  <c:v>33.28</c:v>
                </c:pt>
                <c:pt idx="1">
                  <c:v>66.72</c:v>
                </c:pt>
              </c:numCache>
            </c:numRef>
          </c:val>
          <c:extLst>
            <c:ext xmlns:c16="http://schemas.microsoft.com/office/drawing/2014/chart" uri="{C3380CC4-5D6E-409C-BE32-E72D297353CC}">
              <c16:uniqueId val="{00000004-A644-41D1-86B3-F53D38E77CDB}"/>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C3A4C"/>
            </a:solidFill>
            <a:ln>
              <a:noFill/>
            </a:ln>
          </c:spPr>
          <c:dPt>
            <c:idx val="0"/>
            <c:bubble3D val="0"/>
            <c:spPr>
              <a:solidFill>
                <a:schemeClr val="bg1"/>
              </a:solidFill>
              <a:ln w="19050">
                <a:noFill/>
              </a:ln>
              <a:effectLst/>
            </c:spPr>
            <c:extLst>
              <c:ext xmlns:c16="http://schemas.microsoft.com/office/drawing/2014/chart" uri="{C3380CC4-5D6E-409C-BE32-E72D297353CC}">
                <c16:uniqueId val="{00000001-0A94-453C-A8AB-DDB056D32C2F}"/>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0A94-453C-A8AB-DDB056D32C2F}"/>
              </c:ext>
            </c:extLst>
          </c:dPt>
          <c:cat>
            <c:strRef>
              <c:f>Sheet1!$A$2:$A$3</c:f>
              <c:strCache>
                <c:ptCount val="2"/>
                <c:pt idx="0">
                  <c:v>第一季度</c:v>
                </c:pt>
                <c:pt idx="1">
                  <c:v>第二季度</c:v>
                </c:pt>
              </c:strCache>
            </c:strRef>
          </c:cat>
          <c:val>
            <c:numRef>
              <c:f>Sheet1!$B$2:$B$3</c:f>
              <c:numCache>
                <c:formatCode>General</c:formatCode>
                <c:ptCount val="2"/>
                <c:pt idx="0">
                  <c:v>33.520000000000003</c:v>
                </c:pt>
                <c:pt idx="1">
                  <c:v>66.47999999999999</c:v>
                </c:pt>
              </c:numCache>
            </c:numRef>
          </c:val>
          <c:extLst>
            <c:ext xmlns:c16="http://schemas.microsoft.com/office/drawing/2014/chart" uri="{C3380CC4-5D6E-409C-BE32-E72D297353CC}">
              <c16:uniqueId val="{00000004-0A94-453C-A8AB-DDB056D32C2F}"/>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C3A4C"/>
            </a:solidFill>
            <a:ln>
              <a:noFill/>
            </a:ln>
          </c:spPr>
          <c:dPt>
            <c:idx val="0"/>
            <c:bubble3D val="0"/>
            <c:spPr>
              <a:solidFill>
                <a:schemeClr val="bg1"/>
              </a:solidFill>
              <a:ln w="19050">
                <a:noFill/>
              </a:ln>
              <a:effectLst/>
            </c:spPr>
            <c:extLst>
              <c:ext xmlns:c16="http://schemas.microsoft.com/office/drawing/2014/chart" uri="{C3380CC4-5D6E-409C-BE32-E72D297353CC}">
                <c16:uniqueId val="{00000001-4EC6-4281-A75E-09693F8465CC}"/>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4EC6-4281-A75E-09693F8465CC}"/>
              </c:ext>
            </c:extLst>
          </c:dPt>
          <c:cat>
            <c:strRef>
              <c:f>Sheet1!$A$2:$A$3</c:f>
              <c:strCache>
                <c:ptCount val="2"/>
                <c:pt idx="0">
                  <c:v>第一季度</c:v>
                </c:pt>
                <c:pt idx="1">
                  <c:v>第二季度</c:v>
                </c:pt>
              </c:strCache>
            </c:strRef>
          </c:cat>
          <c:val>
            <c:numRef>
              <c:f>Sheet1!$B$2:$B$3</c:f>
              <c:numCache>
                <c:formatCode>General</c:formatCode>
                <c:ptCount val="2"/>
                <c:pt idx="0">
                  <c:v>18.07</c:v>
                </c:pt>
                <c:pt idx="1">
                  <c:v>81.93</c:v>
                </c:pt>
              </c:numCache>
            </c:numRef>
          </c:val>
          <c:extLst>
            <c:ext xmlns:c16="http://schemas.microsoft.com/office/drawing/2014/chart" uri="{C3380CC4-5D6E-409C-BE32-E72D297353CC}">
              <c16:uniqueId val="{00000004-4EC6-4281-A75E-09693F8465CC}"/>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DC5DC-2188-4A8E-9B52-870867C2BE72}" type="datetimeFigureOut">
              <a:rPr lang="zh-CN" altLang="en-US" smtClean="0"/>
              <a:t>2022/3/22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43D81-2CE0-432F-B2E7-4DC1E7730BC1}" type="slidenum">
              <a:rPr lang="zh-CN" altLang="en-US" smtClean="0"/>
              <a:t>‹#›</a:t>
            </a:fld>
            <a:endParaRPr lang="zh-CN" altLang="en-US"/>
          </a:p>
        </p:txBody>
      </p:sp>
    </p:spTree>
    <p:extLst>
      <p:ext uri="{BB962C8B-B14F-4D97-AF65-F5344CB8AC3E}">
        <p14:creationId xmlns:p14="http://schemas.microsoft.com/office/powerpoint/2010/main" val="354847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D4343D81-2CE0-432F-B2E7-4DC1E7730BC1}" type="slidenum">
              <a:rPr lang="zh-CN" altLang="en-US" smtClean="0"/>
              <a:t>10</a:t>
            </a:fld>
            <a:endParaRPr lang="zh-CN" altLang="en-US"/>
          </a:p>
        </p:txBody>
      </p:sp>
    </p:spTree>
    <p:extLst>
      <p:ext uri="{BB962C8B-B14F-4D97-AF65-F5344CB8AC3E}">
        <p14:creationId xmlns:p14="http://schemas.microsoft.com/office/powerpoint/2010/main" val="3195658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13</a:t>
            </a:fld>
            <a:endParaRPr lang="zh-CN" altLang="en-US"/>
          </a:p>
        </p:txBody>
      </p:sp>
    </p:spTree>
    <p:extLst>
      <p:ext uri="{BB962C8B-B14F-4D97-AF65-F5344CB8AC3E}">
        <p14:creationId xmlns:p14="http://schemas.microsoft.com/office/powerpoint/2010/main" val="366960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17</a:t>
            </a:fld>
            <a:endParaRPr lang="zh-CN" altLang="en-US"/>
          </a:p>
        </p:txBody>
      </p:sp>
    </p:spTree>
    <p:extLst>
      <p:ext uri="{BB962C8B-B14F-4D97-AF65-F5344CB8AC3E}">
        <p14:creationId xmlns:p14="http://schemas.microsoft.com/office/powerpoint/2010/main" val="1695772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343D81-2CE0-432F-B2E7-4DC1E7730BC1}" type="slidenum">
              <a:rPr lang="zh-CN" altLang="en-US" smtClean="0"/>
              <a:t>18</a:t>
            </a:fld>
            <a:endParaRPr lang="zh-CN" altLang="en-US"/>
          </a:p>
        </p:txBody>
      </p:sp>
    </p:spTree>
    <p:extLst>
      <p:ext uri="{BB962C8B-B14F-4D97-AF65-F5344CB8AC3E}">
        <p14:creationId xmlns:p14="http://schemas.microsoft.com/office/powerpoint/2010/main" val="4092855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D8240-3148-4746-BA4B-7B32B016BA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B51CC32A-496B-42D5-8EC6-30D10EB5C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F25E7C-B1D9-4999-8D1F-ED84C4EE9A27}"/>
              </a:ext>
            </a:extLst>
          </p:cNvPr>
          <p:cNvSpPr>
            <a:spLocks noGrp="1"/>
          </p:cNvSpPr>
          <p:nvPr>
            <p:ph type="dt" sz="half" idx="10"/>
          </p:nvPr>
        </p:nvSpPr>
        <p:spPr/>
        <p:txBody>
          <a:bodyPr/>
          <a:lstStyle/>
          <a:p>
            <a:fld id="{0DA2CC75-8280-4D50-8556-C2874ADEF926}" type="datetimeFigureOut">
              <a:rPr lang="zh-CN" altLang="en-US" smtClean="0"/>
              <a:t>2022/3/22</a:t>
            </a:fld>
            <a:endParaRPr lang="zh-CN" altLang="en-US"/>
          </a:p>
        </p:txBody>
      </p:sp>
      <p:sp>
        <p:nvSpPr>
          <p:cNvPr id="5" name="页脚占位符 4">
            <a:extLst>
              <a:ext uri="{FF2B5EF4-FFF2-40B4-BE49-F238E27FC236}">
                <a16:creationId xmlns:a16="http://schemas.microsoft.com/office/drawing/2014/main" id="{E18A7BBD-E847-449A-AA53-B3DBD3F53D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910074-A50B-4F6C-9D3A-997C16815E9A}"/>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149835927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222988-F7A5-40D8-93C2-FFC76DD6F132}"/>
              </a:ext>
            </a:extLst>
          </p:cNvPr>
          <p:cNvSpPr>
            <a:spLocks noGrp="1"/>
          </p:cNvSpPr>
          <p:nvPr>
            <p:ph type="dt" sz="half" idx="10"/>
          </p:nvPr>
        </p:nvSpPr>
        <p:spPr/>
        <p:txBody>
          <a:bodyPr/>
          <a:lstStyle/>
          <a:p>
            <a:fld id="{0DA2CC75-8280-4D50-8556-C2874ADEF926}" type="datetimeFigureOut">
              <a:rPr lang="zh-CN" altLang="en-US" smtClean="0"/>
              <a:t>2022/3/22</a:t>
            </a:fld>
            <a:endParaRPr lang="zh-CN" altLang="en-US"/>
          </a:p>
        </p:txBody>
      </p:sp>
      <p:sp>
        <p:nvSpPr>
          <p:cNvPr id="3" name="页脚占位符 2">
            <a:extLst>
              <a:ext uri="{FF2B5EF4-FFF2-40B4-BE49-F238E27FC236}">
                <a16:creationId xmlns:a16="http://schemas.microsoft.com/office/drawing/2014/main" id="{B09A7AB5-A93E-4BB9-B456-29E36D7D43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6456C9-71B0-4254-B323-89F5CF60FAE3}"/>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646335171"/>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29047F-5DE1-40DA-AC24-00876ED9E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2D65A70-6F68-4B83-92A0-6D80F28C9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7F1EB68C-B904-4D82-949D-22E3B851D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CC75-8280-4D50-8556-C2874ADEF926}" type="datetimeFigureOut">
              <a:rPr lang="zh-CN" altLang="en-US" smtClean="0"/>
              <a:t>2022/3/22</a:t>
            </a:fld>
            <a:endParaRPr lang="zh-CN" altLang="en-US"/>
          </a:p>
        </p:txBody>
      </p:sp>
      <p:sp>
        <p:nvSpPr>
          <p:cNvPr id="5" name="页脚占位符 4">
            <a:extLst>
              <a:ext uri="{FF2B5EF4-FFF2-40B4-BE49-F238E27FC236}">
                <a16:creationId xmlns:a16="http://schemas.microsoft.com/office/drawing/2014/main" id="{836AE24F-59F4-4360-AE82-7A8125C36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A32B3F-6528-4220-A583-FE0D75546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0E77-D57C-49F8-ADC2-FB99C50EBC2E}" type="slidenum">
              <a:rPr lang="zh-CN" altLang="en-US" smtClean="0"/>
              <a:t>‹#›</a:t>
            </a:fld>
            <a:endParaRPr lang="zh-CN" altLang="en-US"/>
          </a:p>
        </p:txBody>
      </p:sp>
      <p:sp>
        <p:nvSpPr>
          <p:cNvPr id="7" name="页面-上">
            <a:extLst>
              <a:ext uri="{FF2B5EF4-FFF2-40B4-BE49-F238E27FC236}">
                <a16:creationId xmlns:a16="http://schemas.microsoft.com/office/drawing/2014/main" id="{287EAB18-0589-4427-A798-FDBA81E27588}"/>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面-下">
            <a:extLst>
              <a:ext uri="{FF2B5EF4-FFF2-40B4-BE49-F238E27FC236}">
                <a16:creationId xmlns:a16="http://schemas.microsoft.com/office/drawing/2014/main" id="{8F155A47-E696-4AF1-A58C-155C08617DCC}"/>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0311614"/>
      </p:ext>
    </p:extLst>
  </p:cSld>
  <p:clrMap bg1="lt1" tx1="dk1" bg2="lt2" tx2="dk2" accent1="accent1" accent2="accent2" accent3="accent3" accent4="accent4" accent5="accent5" accent6="accent6" hlink="hlink" folHlink="folHlink"/>
  <p:sldLayoutIdLst>
    <p:sldLayoutId id="2147483649" r:id="rId1"/>
    <p:sldLayoutId id="2147483655" r:id="rId2"/>
  </p:sldLayoutIdLst>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a:extLst>
              <a:ext uri="{FF2B5EF4-FFF2-40B4-BE49-F238E27FC236}">
                <a16:creationId xmlns:a16="http://schemas.microsoft.com/office/drawing/2014/main" id="{E4351356-B6C7-44B8-84AD-C961CA35C563}"/>
              </a:ext>
            </a:extLst>
          </p:cNvPr>
          <p:cNvGrpSpPr/>
          <p:nvPr/>
        </p:nvGrpSpPr>
        <p:grpSpPr>
          <a:xfrm>
            <a:off x="0" y="-4677"/>
            <a:ext cx="12992100" cy="6862677"/>
            <a:chOff x="0" y="-4677"/>
            <a:chExt cx="12192000" cy="6862677"/>
          </a:xfrm>
        </p:grpSpPr>
        <p:pic>
          <p:nvPicPr>
            <p:cNvPr id="9" name="图片 8">
              <a:extLst>
                <a:ext uri="{FF2B5EF4-FFF2-40B4-BE49-F238E27FC236}">
                  <a16:creationId xmlns:a16="http://schemas.microsoft.com/office/drawing/2014/main" id="{A19069A1-09ED-4FF2-BA4E-A15ED1839562}"/>
                </a:ext>
              </a:extLst>
            </p:cNvPr>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p:blipFill>
          <p:spPr>
            <a:xfrm>
              <a:off x="0" y="-4677"/>
              <a:ext cx="12192000" cy="6862677"/>
            </a:xfrm>
            <a:prstGeom prst="rect">
              <a:avLst/>
            </a:prstGeom>
          </p:spPr>
        </p:pic>
        <p:sp>
          <p:nvSpPr>
            <p:cNvPr id="11" name="任意多边形: 形状 10">
              <a:extLst>
                <a:ext uri="{FF2B5EF4-FFF2-40B4-BE49-F238E27FC236}">
                  <a16:creationId xmlns:a16="http://schemas.microsoft.com/office/drawing/2014/main" id="{357B119A-55E2-4F3C-B0BF-2BC411F9CD5D}"/>
                </a:ext>
              </a:extLst>
            </p:cNvPr>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1B0DE8A3-59F3-4043-95D8-FE8A80CEE54C}"/>
              </a:ext>
            </a:extLst>
          </p:cNvPr>
          <p:cNvSpPr txBox="1"/>
          <p:nvPr/>
        </p:nvSpPr>
        <p:spPr>
          <a:xfrm>
            <a:off x="2066925" y="2537867"/>
            <a:ext cx="8058150" cy="1323439"/>
          </a:xfrm>
          <a:prstGeom prst="rect">
            <a:avLst/>
          </a:prstGeom>
          <a:noFill/>
        </p:spPr>
        <p:txBody>
          <a:bodyPr wrap="square" rtlCol="0">
            <a:spAutoFit/>
          </a:bodyPr>
          <a:lstStyle/>
          <a:p>
            <a:pPr algn="ctr"/>
            <a:r>
              <a:rPr lang="zh-CN" altLang="zh-CN" sz="4000" kern="100" dirty="0">
                <a:latin typeface="Times New Roman" panose="02020603050405020304" pitchFamily="18" charset="0"/>
                <a:ea typeface="宋体" panose="02010600030101010101" pitchFamily="2" charset="-122"/>
                <a:cs typeface="Times New Roman" panose="02020603050405020304" pitchFamily="18" charset="0"/>
              </a:rPr>
              <a:t>基于深度神经网络的视频中</a:t>
            </a:r>
            <a:r>
              <a:rPr lang="zh-CN" altLang="en-US" sz="4000" kern="100"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4000" kern="100" dirty="0">
                <a:latin typeface="Times New Roman" panose="02020603050405020304" pitchFamily="18" charset="0"/>
                <a:ea typeface="宋体" panose="02010600030101010101" pitchFamily="2" charset="-122"/>
                <a:cs typeface="Times New Roman" panose="02020603050405020304" pitchFamily="18" charset="0"/>
              </a:rPr>
              <a:t>小目标检测算法研究</a:t>
            </a:r>
            <a:endParaRPr lang="zh-CN" altLang="en-US" sz="4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15" name="组合 14">
            <a:extLst>
              <a:ext uri="{FF2B5EF4-FFF2-40B4-BE49-F238E27FC236}">
                <a16:creationId xmlns:a16="http://schemas.microsoft.com/office/drawing/2014/main" id="{86CE59AF-7B62-4708-8A85-02DFCB44456E}"/>
              </a:ext>
            </a:extLst>
          </p:cNvPr>
          <p:cNvGrpSpPr/>
          <p:nvPr/>
        </p:nvGrpSpPr>
        <p:grpSpPr>
          <a:xfrm>
            <a:off x="749252" y="508992"/>
            <a:ext cx="4482075" cy="614320"/>
            <a:chOff x="516080" y="632385"/>
            <a:chExt cx="4482075" cy="614320"/>
          </a:xfrm>
        </p:grpSpPr>
        <p:sp>
          <p:nvSpPr>
            <p:cNvPr id="16" name="文本框 15">
              <a:extLst>
                <a:ext uri="{FF2B5EF4-FFF2-40B4-BE49-F238E27FC236}">
                  <a16:creationId xmlns:a16="http://schemas.microsoft.com/office/drawing/2014/main" id="{BE5922B7-7ADD-41AD-A849-D125F1DF6AAF}"/>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华侨大学</a:t>
              </a:r>
            </a:p>
          </p:txBody>
        </p:sp>
        <p:sp>
          <p:nvSpPr>
            <p:cNvPr id="17" name="文本框 16">
              <a:extLst>
                <a:ext uri="{FF2B5EF4-FFF2-40B4-BE49-F238E27FC236}">
                  <a16:creationId xmlns:a16="http://schemas.microsoft.com/office/drawing/2014/main" id="{8B18E624-E362-49D4-A3F6-404103314F3F}"/>
                </a:ext>
              </a:extLst>
            </p:cNvPr>
            <p:cNvSpPr txBox="1"/>
            <p:nvPr/>
          </p:nvSpPr>
          <p:spPr>
            <a:xfrm>
              <a:off x="516080" y="1015873"/>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HUA QIAO UNIVERSERSITY </a:t>
              </a:r>
              <a:endParaRPr lang="zh-CN" altLang="en-US" sz="900" spc="300" dirty="0">
                <a:solidFill>
                  <a:schemeClr val="tx1">
                    <a:lumMod val="50000"/>
                    <a:lumOff val="50000"/>
                  </a:schemeClr>
                </a:solidFill>
                <a:latin typeface="+mn-ea"/>
              </a:endParaRPr>
            </a:p>
          </p:txBody>
        </p:sp>
      </p:grpSp>
      <p:grpSp>
        <p:nvGrpSpPr>
          <p:cNvPr id="25" name="组合 24">
            <a:extLst>
              <a:ext uri="{FF2B5EF4-FFF2-40B4-BE49-F238E27FC236}">
                <a16:creationId xmlns:a16="http://schemas.microsoft.com/office/drawing/2014/main" id="{714325AE-6DF0-4D3C-95FE-D9E7D28C2647}"/>
              </a:ext>
            </a:extLst>
          </p:cNvPr>
          <p:cNvGrpSpPr/>
          <p:nvPr/>
        </p:nvGrpSpPr>
        <p:grpSpPr>
          <a:xfrm>
            <a:off x="4147464" y="1866213"/>
            <a:ext cx="3897072" cy="830997"/>
            <a:chOff x="4147464" y="1866213"/>
            <a:chExt cx="3897072" cy="830997"/>
          </a:xfrm>
        </p:grpSpPr>
        <p:sp>
          <p:nvSpPr>
            <p:cNvPr id="14" name="文本框 13">
              <a:extLst>
                <a:ext uri="{FF2B5EF4-FFF2-40B4-BE49-F238E27FC236}">
                  <a16:creationId xmlns:a16="http://schemas.microsoft.com/office/drawing/2014/main" id="{11EEC3C9-34A8-443E-812F-4BFFDD05DCBF}"/>
                </a:ext>
              </a:extLst>
            </p:cNvPr>
            <p:cNvSpPr txBox="1"/>
            <p:nvPr/>
          </p:nvSpPr>
          <p:spPr>
            <a:xfrm>
              <a:off x="5133975" y="1866213"/>
              <a:ext cx="1924050" cy="830997"/>
            </a:xfrm>
            <a:prstGeom prst="rect">
              <a:avLst/>
            </a:prstGeom>
            <a:noFill/>
          </p:spPr>
          <p:txBody>
            <a:bodyPr wrap="square" rtlCol="0">
              <a:spAutoFit/>
            </a:bodyPr>
            <a:lstStyle/>
            <a:p>
              <a:pPr algn="ctr"/>
              <a:r>
                <a:rPr lang="en-US" altLang="zh-CN" sz="4800" b="1" dirty="0">
                  <a:solidFill>
                    <a:srgbClr val="4C678E"/>
                  </a:solidFill>
                  <a:latin typeface="汉仪铁线黑-65简" panose="00020600040101010101" pitchFamily="18" charset="-122"/>
                  <a:ea typeface="汉仪铁线黑-65简" panose="00020600040101010101" pitchFamily="18" charset="-122"/>
                </a:rPr>
                <a:t>2021</a:t>
              </a:r>
              <a:endParaRPr lang="zh-CN" altLang="en-US" sz="4800" b="1" dirty="0">
                <a:solidFill>
                  <a:srgbClr val="4C678E"/>
                </a:solidFill>
                <a:latin typeface="汉仪铁线黑-65简" panose="00020600040101010101" pitchFamily="18" charset="-122"/>
                <a:ea typeface="汉仪铁线黑-65简" panose="00020600040101010101" pitchFamily="18" charset="-122"/>
              </a:endParaRPr>
            </a:p>
          </p:txBody>
        </p:sp>
        <p:grpSp>
          <p:nvGrpSpPr>
            <p:cNvPr id="24" name="组合 23">
              <a:extLst>
                <a:ext uri="{FF2B5EF4-FFF2-40B4-BE49-F238E27FC236}">
                  <a16:creationId xmlns:a16="http://schemas.microsoft.com/office/drawing/2014/main" id="{4A9B365A-2115-45DD-9011-7AF2A80382BA}"/>
                </a:ext>
              </a:extLst>
            </p:cNvPr>
            <p:cNvGrpSpPr/>
            <p:nvPr/>
          </p:nvGrpSpPr>
          <p:grpSpPr>
            <a:xfrm>
              <a:off x="4147464" y="2311239"/>
              <a:ext cx="3897072" cy="0"/>
              <a:chOff x="4257678" y="2482689"/>
              <a:chExt cx="3897072" cy="0"/>
            </a:xfrm>
          </p:grpSpPr>
          <p:cxnSp>
            <p:nvCxnSpPr>
              <p:cNvPr id="21" name="直接箭头连接符 25">
                <a:extLst>
                  <a:ext uri="{FF2B5EF4-FFF2-40B4-BE49-F238E27FC236}">
                    <a16:creationId xmlns:a16="http://schemas.microsoft.com/office/drawing/2014/main" id="{504A3E91-CB08-413A-8F19-9EDD7F7C0948}"/>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a:extLst>
                  <a:ext uri="{FF2B5EF4-FFF2-40B4-BE49-F238E27FC236}">
                    <a16:creationId xmlns:a16="http://schemas.microsoft.com/office/drawing/2014/main" id="{6AF8AA2E-1ABC-4943-8E3C-6CC641C6C815}"/>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9" name="矩形: 圆角 28">
            <a:extLst>
              <a:ext uri="{FF2B5EF4-FFF2-40B4-BE49-F238E27FC236}">
                <a16:creationId xmlns:a16="http://schemas.microsoft.com/office/drawing/2014/main" id="{6B43D288-AE62-48DB-AC8A-8845E023E58F}"/>
              </a:ext>
            </a:extLst>
          </p:cNvPr>
          <p:cNvSpPr/>
          <p:nvPr/>
        </p:nvSpPr>
        <p:spPr>
          <a:xfrm>
            <a:off x="4967961" y="5359576"/>
            <a:ext cx="1306061"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主讲：程越</a:t>
            </a:r>
          </a:p>
        </p:txBody>
      </p:sp>
      <p:sp>
        <p:nvSpPr>
          <p:cNvPr id="30" name="矩形: 圆角 29">
            <a:extLst>
              <a:ext uri="{FF2B5EF4-FFF2-40B4-BE49-F238E27FC236}">
                <a16:creationId xmlns:a16="http://schemas.microsoft.com/office/drawing/2014/main" id="{7AF14897-0B6A-41DB-914E-8045AF4A8C80}"/>
              </a:ext>
            </a:extLst>
          </p:cNvPr>
          <p:cNvSpPr/>
          <p:nvPr/>
        </p:nvSpPr>
        <p:spPr>
          <a:xfrm>
            <a:off x="6274022" y="5359576"/>
            <a:ext cx="2252567"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思源宋体 Heavy" panose="02020900000000000000" pitchFamily="18" charset="-122"/>
                <a:ea typeface="思源宋体 Heavy" panose="02020900000000000000" pitchFamily="18" charset="-122"/>
              </a:rPr>
              <a:t>时间：</a:t>
            </a:r>
            <a:r>
              <a:rPr lang="en-US" altLang="zh-CN" sz="1400" dirty="0">
                <a:solidFill>
                  <a:schemeClr val="bg1"/>
                </a:solidFill>
                <a:latin typeface="思源宋体 Heavy" panose="02020900000000000000" pitchFamily="18" charset="-122"/>
                <a:ea typeface="思源宋体 Heavy" panose="02020900000000000000" pitchFamily="18" charset="-122"/>
              </a:rPr>
              <a:t>2022/3/21</a:t>
            </a:r>
            <a:endParaRPr lang="zh-CN" altLang="en-US" sz="1400" dirty="0">
              <a:solidFill>
                <a:schemeClr val="bg1"/>
              </a:solidFill>
              <a:latin typeface="思源宋体 Heavy" panose="02020900000000000000" pitchFamily="18" charset="-122"/>
              <a:ea typeface="思源宋体 Heavy" panose="02020900000000000000" pitchFamily="18" charset="-122"/>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36" name="文本框 35">
            <a:extLst>
              <a:ext uri="{FF2B5EF4-FFF2-40B4-BE49-F238E27FC236}">
                <a16:creationId xmlns:a16="http://schemas.microsoft.com/office/drawing/2014/main" id="{B4B2A665-BFBF-42EB-9860-0DEB0B65E851}"/>
              </a:ext>
            </a:extLst>
          </p:cNvPr>
          <p:cNvSpPr txBox="1"/>
          <p:nvPr/>
        </p:nvSpPr>
        <p:spPr>
          <a:xfrm>
            <a:off x="4147856" y="3850866"/>
            <a:ext cx="3896680" cy="369332"/>
          </a:xfrm>
          <a:prstGeom prst="rect">
            <a:avLst/>
          </a:prstGeom>
          <a:noFill/>
        </p:spPr>
        <p:txBody>
          <a:bodyPr wrap="square" rtlCol="0">
            <a:spAutoFit/>
          </a:bodyPr>
          <a:lstStyle/>
          <a:p>
            <a:pPr algn="r"/>
            <a:r>
              <a:rPr lang="zh-CN" altLang="en-US" spc="600" dirty="0">
                <a:solidFill>
                  <a:srgbClr val="4C678E"/>
                </a:solidFill>
                <a:latin typeface="+mn-ea"/>
              </a:rPr>
              <a:t>计算机科学与技术院系专业</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16" y="196301"/>
            <a:ext cx="939752" cy="774356"/>
          </a:xfrm>
          <a:prstGeom prst="rect">
            <a:avLst/>
          </a:prstGeom>
        </p:spPr>
      </p:pic>
      <p:sp>
        <p:nvSpPr>
          <p:cNvPr id="26" name="矩形: 圆角 25">
            <a:extLst>
              <a:ext uri="{FF2B5EF4-FFF2-40B4-BE49-F238E27FC236}">
                <a16:creationId xmlns:a16="http://schemas.microsoft.com/office/drawing/2014/main" id="{1E38ACF6-B47C-4C4E-AB8D-912FEEE84240}"/>
              </a:ext>
            </a:extLst>
          </p:cNvPr>
          <p:cNvSpPr/>
          <p:nvPr/>
        </p:nvSpPr>
        <p:spPr>
          <a:xfrm>
            <a:off x="3661900" y="5343542"/>
            <a:ext cx="1306061"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导师：雷庆</a:t>
            </a:r>
          </a:p>
        </p:txBody>
      </p:sp>
    </p:spTree>
    <p:extLst>
      <p:ext uri="{BB962C8B-B14F-4D97-AF65-F5344CB8AC3E}">
        <p14:creationId xmlns:p14="http://schemas.microsoft.com/office/powerpoint/2010/main" val="2386814338"/>
      </p:ext>
    </p:extLst>
  </p:cSld>
  <p:clrMapOvr>
    <a:masterClrMapping/>
  </p:clrMapOvr>
  <mc:AlternateContent xmlns:mc="http://schemas.openxmlformats.org/markup-compatibility/2006">
    <mc:Choice xmlns:p14="http://schemas.microsoft.com/office/powerpoint/2010/main" Requires="p14">
      <p:transition p14:dur="10" advTm="23248"/>
    </mc:Choice>
    <mc:Fallback>
      <p:transition advTm="2324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2657437" y="400198"/>
            <a:ext cx="6777718" cy="707886"/>
          </a:xfrm>
          <a:prstGeom prst="rect">
            <a:avLst/>
          </a:prstGeom>
          <a:noFill/>
        </p:spPr>
        <p:txBody>
          <a:bodyPr wrap="square" rtlCol="0">
            <a:spAutoFit/>
          </a:bodyPr>
          <a:lstStyle/>
          <a:p>
            <a:pPr algn="ctr"/>
            <a:r>
              <a:rPr lang="en-US" altLang="zh-CN" sz="4000" spc="600" dirty="0" err="1">
                <a:solidFill>
                  <a:srgbClr val="4C678E"/>
                </a:solidFill>
                <a:latin typeface="思源宋体 Heavy" panose="02020900000000000000" pitchFamily="18" charset="-122"/>
                <a:ea typeface="思源宋体 Heavy" panose="02020900000000000000" pitchFamily="18" charset="-122"/>
              </a:rPr>
              <a:t>VisDrone</a:t>
            </a:r>
            <a:r>
              <a:rPr lang="zh-CN" altLang="en-US" sz="4000" spc="600" dirty="0">
                <a:solidFill>
                  <a:srgbClr val="4C678E"/>
                </a:solidFill>
                <a:latin typeface="思源宋体 Heavy" panose="02020900000000000000" pitchFamily="18" charset="-122"/>
                <a:ea typeface="思源宋体 Heavy" panose="02020900000000000000" pitchFamily="18" charset="-122"/>
              </a:rPr>
              <a:t>无人机数据集</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9FE8429E-6DB5-42C8-A88E-DF68091E4277}"/>
              </a:ext>
            </a:extLst>
          </p:cNvPr>
          <p:cNvGrpSpPr/>
          <p:nvPr/>
        </p:nvGrpSpPr>
        <p:grpSpPr>
          <a:xfrm>
            <a:off x="4513675" y="2266812"/>
            <a:ext cx="1550476" cy="1548172"/>
            <a:chOff x="4265930" y="1720850"/>
            <a:chExt cx="1709420" cy="1706880"/>
          </a:xfrm>
        </p:grpSpPr>
        <p:sp>
          <p:nvSpPr>
            <p:cNvPr id="27" name="2">
              <a:extLst>
                <a:ext uri="{FF2B5EF4-FFF2-40B4-BE49-F238E27FC236}">
                  <a16:creationId xmlns:a16="http://schemas.microsoft.com/office/drawing/2014/main" id="{F0D1DAD1-6BF2-4D05-BCA6-66E379B69D66}"/>
                </a:ext>
              </a:extLst>
            </p:cNvPr>
            <p:cNvSpPr/>
            <p:nvPr/>
          </p:nvSpPr>
          <p:spPr>
            <a:xfrm>
              <a:off x="4265930" y="1720850"/>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8" name="图片 27">
              <a:extLst>
                <a:ext uri="{FF2B5EF4-FFF2-40B4-BE49-F238E27FC236}">
                  <a16:creationId xmlns:a16="http://schemas.microsoft.com/office/drawing/2014/main" id="{A3CB2F24-6709-45E6-8586-0C83F36D037B}"/>
                </a:ext>
              </a:extLst>
            </p:cNvPr>
            <p:cNvPicPr>
              <a:picLocks noChangeAspect="1"/>
            </p:cNvPicPr>
            <p:nvPr/>
          </p:nvPicPr>
          <p:blipFill>
            <a:blip r:embed="rId3"/>
            <a:stretch>
              <a:fillRect/>
            </a:stretch>
          </p:blipFill>
          <p:spPr>
            <a:xfrm>
              <a:off x="4743673" y="2171700"/>
              <a:ext cx="376967" cy="558798"/>
            </a:xfrm>
            <a:prstGeom prst="rect">
              <a:avLst/>
            </a:prstGeom>
          </p:spPr>
        </p:pic>
      </p:grpSp>
      <p:grpSp>
        <p:nvGrpSpPr>
          <p:cNvPr id="16" name="组合 15">
            <a:extLst>
              <a:ext uri="{FF2B5EF4-FFF2-40B4-BE49-F238E27FC236}">
                <a16:creationId xmlns:a16="http://schemas.microsoft.com/office/drawing/2014/main" id="{02074C7A-4C52-4069-9AF5-3E4FD7420755}"/>
              </a:ext>
            </a:extLst>
          </p:cNvPr>
          <p:cNvGrpSpPr/>
          <p:nvPr/>
        </p:nvGrpSpPr>
        <p:grpSpPr>
          <a:xfrm>
            <a:off x="6173582" y="2265660"/>
            <a:ext cx="1548172" cy="1550476"/>
            <a:chOff x="6096000" y="1719580"/>
            <a:chExt cx="1706880" cy="1709420"/>
          </a:xfrm>
        </p:grpSpPr>
        <p:sp>
          <p:nvSpPr>
            <p:cNvPr id="25" name="2">
              <a:extLst>
                <a:ext uri="{FF2B5EF4-FFF2-40B4-BE49-F238E27FC236}">
                  <a16:creationId xmlns:a16="http://schemas.microsoft.com/office/drawing/2014/main" id="{AB540823-8ABC-43B4-B229-4943B8C3A418}"/>
                </a:ext>
              </a:extLst>
            </p:cNvPr>
            <p:cNvSpPr/>
            <p:nvPr/>
          </p:nvSpPr>
          <p:spPr>
            <a:xfrm rot="5400000">
              <a:off x="6094730" y="1720850"/>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6" name="图片 25">
              <a:extLst>
                <a:ext uri="{FF2B5EF4-FFF2-40B4-BE49-F238E27FC236}">
                  <a16:creationId xmlns:a16="http://schemas.microsoft.com/office/drawing/2014/main" id="{4AB3C3FB-F8B1-4F70-8D38-ADB067585485}"/>
                </a:ext>
              </a:extLst>
            </p:cNvPr>
            <p:cNvPicPr>
              <a:picLocks noChangeAspect="1"/>
            </p:cNvPicPr>
            <p:nvPr/>
          </p:nvPicPr>
          <p:blipFill>
            <a:blip r:embed="rId4"/>
            <a:stretch>
              <a:fillRect/>
            </a:stretch>
          </p:blipFill>
          <p:spPr>
            <a:xfrm>
              <a:off x="6752701" y="2171700"/>
              <a:ext cx="585407" cy="558798"/>
            </a:xfrm>
            <a:prstGeom prst="rect">
              <a:avLst/>
            </a:prstGeom>
          </p:spPr>
        </p:pic>
      </p:grpSp>
      <p:grpSp>
        <p:nvGrpSpPr>
          <p:cNvPr id="18" name="组合 17">
            <a:extLst>
              <a:ext uri="{FF2B5EF4-FFF2-40B4-BE49-F238E27FC236}">
                <a16:creationId xmlns:a16="http://schemas.microsoft.com/office/drawing/2014/main" id="{19C9E0DA-637A-4215-9E84-CEA2A218BCD6}"/>
              </a:ext>
            </a:extLst>
          </p:cNvPr>
          <p:cNvGrpSpPr/>
          <p:nvPr/>
        </p:nvGrpSpPr>
        <p:grpSpPr>
          <a:xfrm>
            <a:off x="4498124" y="3923840"/>
            <a:ext cx="1548172" cy="1550476"/>
            <a:chOff x="4248785" y="3547745"/>
            <a:chExt cx="1706880" cy="1709420"/>
          </a:xfrm>
        </p:grpSpPr>
        <p:sp>
          <p:nvSpPr>
            <p:cNvPr id="23" name="2">
              <a:extLst>
                <a:ext uri="{FF2B5EF4-FFF2-40B4-BE49-F238E27FC236}">
                  <a16:creationId xmlns:a16="http://schemas.microsoft.com/office/drawing/2014/main" id="{1F56328F-00BB-488D-A16C-00E66A700D87}"/>
                </a:ext>
              </a:extLst>
            </p:cNvPr>
            <p:cNvSpPr/>
            <p:nvPr/>
          </p:nvSpPr>
          <p:spPr>
            <a:xfrm rot="16200000">
              <a:off x="4247515" y="3549015"/>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4" name="图片 23">
              <a:extLst>
                <a:ext uri="{FF2B5EF4-FFF2-40B4-BE49-F238E27FC236}">
                  <a16:creationId xmlns:a16="http://schemas.microsoft.com/office/drawing/2014/main" id="{C3BC092A-C97E-4714-9619-0EA48604BD00}"/>
                </a:ext>
              </a:extLst>
            </p:cNvPr>
            <p:cNvPicPr>
              <a:picLocks noChangeAspect="1"/>
            </p:cNvPicPr>
            <p:nvPr/>
          </p:nvPicPr>
          <p:blipFill>
            <a:blip r:embed="rId5"/>
            <a:stretch>
              <a:fillRect/>
            </a:stretch>
          </p:blipFill>
          <p:spPr>
            <a:xfrm>
              <a:off x="4668279" y="4156613"/>
              <a:ext cx="527754" cy="558798"/>
            </a:xfrm>
            <a:prstGeom prst="rect">
              <a:avLst/>
            </a:prstGeom>
          </p:spPr>
        </p:pic>
      </p:grpSp>
      <p:grpSp>
        <p:nvGrpSpPr>
          <p:cNvPr id="19" name="组合 18">
            <a:extLst>
              <a:ext uri="{FF2B5EF4-FFF2-40B4-BE49-F238E27FC236}">
                <a16:creationId xmlns:a16="http://schemas.microsoft.com/office/drawing/2014/main" id="{51B139BA-4313-4F69-8421-FC4C1B6309EC}"/>
              </a:ext>
            </a:extLst>
          </p:cNvPr>
          <p:cNvGrpSpPr/>
          <p:nvPr/>
        </p:nvGrpSpPr>
        <p:grpSpPr>
          <a:xfrm>
            <a:off x="6172430" y="3924992"/>
            <a:ext cx="1550476" cy="1548172"/>
            <a:chOff x="6094730" y="3549015"/>
            <a:chExt cx="1709420" cy="1706880"/>
          </a:xfrm>
        </p:grpSpPr>
        <p:sp>
          <p:nvSpPr>
            <p:cNvPr id="21" name="2">
              <a:extLst>
                <a:ext uri="{FF2B5EF4-FFF2-40B4-BE49-F238E27FC236}">
                  <a16:creationId xmlns:a16="http://schemas.microsoft.com/office/drawing/2014/main" id="{6DE32D17-65B2-48BD-B010-D66580BCF5B8}"/>
                </a:ext>
              </a:extLst>
            </p:cNvPr>
            <p:cNvSpPr/>
            <p:nvPr/>
          </p:nvSpPr>
          <p:spPr>
            <a:xfrm rot="10800000">
              <a:off x="6094730" y="3549015"/>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2" name="图片 21">
              <a:extLst>
                <a:ext uri="{FF2B5EF4-FFF2-40B4-BE49-F238E27FC236}">
                  <a16:creationId xmlns:a16="http://schemas.microsoft.com/office/drawing/2014/main" id="{685BAEB1-0DFB-4A3A-9671-2B9640710F4F}"/>
                </a:ext>
              </a:extLst>
            </p:cNvPr>
            <p:cNvPicPr>
              <a:picLocks noChangeAspect="1"/>
            </p:cNvPicPr>
            <p:nvPr/>
          </p:nvPicPr>
          <p:blipFill>
            <a:blip r:embed="rId6"/>
            <a:stretch>
              <a:fillRect/>
            </a:stretch>
          </p:blipFill>
          <p:spPr>
            <a:xfrm>
              <a:off x="6785962" y="4156613"/>
              <a:ext cx="518884" cy="558798"/>
            </a:xfrm>
            <a:prstGeom prst="rect">
              <a:avLst/>
            </a:prstGeom>
          </p:spPr>
        </p:pic>
      </p:grpSp>
      <p:grpSp>
        <p:nvGrpSpPr>
          <p:cNvPr id="29" name="组合 28">
            <a:extLst>
              <a:ext uri="{FF2B5EF4-FFF2-40B4-BE49-F238E27FC236}">
                <a16:creationId xmlns:a16="http://schemas.microsoft.com/office/drawing/2014/main" id="{3DE072C2-B43B-4B2F-9B1C-98EC2919CBFB}"/>
              </a:ext>
            </a:extLst>
          </p:cNvPr>
          <p:cNvGrpSpPr/>
          <p:nvPr/>
        </p:nvGrpSpPr>
        <p:grpSpPr>
          <a:xfrm>
            <a:off x="1284515" y="1910347"/>
            <a:ext cx="2583542" cy="1278377"/>
            <a:chOff x="1400629" y="3049710"/>
            <a:chExt cx="2583542" cy="1278377"/>
          </a:xfrm>
        </p:grpSpPr>
        <p:sp>
          <p:nvSpPr>
            <p:cNvPr id="30" name="矩形 29">
              <a:extLst>
                <a:ext uri="{FF2B5EF4-FFF2-40B4-BE49-F238E27FC236}">
                  <a16:creationId xmlns:a16="http://schemas.microsoft.com/office/drawing/2014/main" id="{8053AAA8-AF82-4393-A0C7-800B52D71A5F}"/>
                </a:ext>
              </a:extLst>
            </p:cNvPr>
            <p:cNvSpPr/>
            <p:nvPr/>
          </p:nvSpPr>
          <p:spPr>
            <a:xfrm>
              <a:off x="1935160" y="3049710"/>
              <a:ext cx="1723788"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数据集大小</a:t>
              </a:r>
            </a:p>
          </p:txBody>
        </p:sp>
        <p:sp>
          <p:nvSpPr>
            <p:cNvPr id="31" name="矩形 30">
              <a:extLst>
                <a:ext uri="{FF2B5EF4-FFF2-40B4-BE49-F238E27FC236}">
                  <a16:creationId xmlns:a16="http://schemas.microsoft.com/office/drawing/2014/main" id="{C92DCDED-B69F-4C24-B540-6DBEB62FDEB7}"/>
                </a:ext>
              </a:extLst>
            </p:cNvPr>
            <p:cNvSpPr/>
            <p:nvPr/>
          </p:nvSpPr>
          <p:spPr>
            <a:xfrm>
              <a:off x="1400629" y="3632897"/>
              <a:ext cx="2583542"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训练集</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6472</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张</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1920*1080</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图片，验证集</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572</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张图片</a:t>
              </a:r>
            </a:p>
          </p:txBody>
        </p:sp>
      </p:grpSp>
      <p:grpSp>
        <p:nvGrpSpPr>
          <p:cNvPr id="32" name="组合 31">
            <a:extLst>
              <a:ext uri="{FF2B5EF4-FFF2-40B4-BE49-F238E27FC236}">
                <a16:creationId xmlns:a16="http://schemas.microsoft.com/office/drawing/2014/main" id="{59718AC8-0573-41C0-9378-42BB1BFBA937}"/>
              </a:ext>
            </a:extLst>
          </p:cNvPr>
          <p:cNvGrpSpPr/>
          <p:nvPr/>
        </p:nvGrpSpPr>
        <p:grpSpPr>
          <a:xfrm>
            <a:off x="1284515" y="3741296"/>
            <a:ext cx="2583542" cy="2014892"/>
            <a:chOff x="1400629" y="3051859"/>
            <a:chExt cx="2583542" cy="2014892"/>
          </a:xfrm>
        </p:grpSpPr>
        <p:sp>
          <p:nvSpPr>
            <p:cNvPr id="34" name="矩形 33">
              <a:extLst>
                <a:ext uri="{FF2B5EF4-FFF2-40B4-BE49-F238E27FC236}">
                  <a16:creationId xmlns:a16="http://schemas.microsoft.com/office/drawing/2014/main" id="{BDABCA42-44E3-4B61-AE51-24D239B0D48C}"/>
                </a:ext>
              </a:extLst>
            </p:cNvPr>
            <p:cNvSpPr/>
            <p:nvPr/>
          </p:nvSpPr>
          <p:spPr>
            <a:xfrm>
              <a:off x="2130763" y="3051859"/>
              <a:ext cx="1296110" cy="407291"/>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rPr>
                <a:t>10</a:t>
              </a: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类目标</a:t>
              </a:r>
            </a:p>
          </p:txBody>
        </p:sp>
        <p:sp>
          <p:nvSpPr>
            <p:cNvPr id="35" name="矩形 34">
              <a:extLst>
                <a:ext uri="{FF2B5EF4-FFF2-40B4-BE49-F238E27FC236}">
                  <a16:creationId xmlns:a16="http://schemas.microsoft.com/office/drawing/2014/main" id="{0E145A4F-45AA-46F5-B94E-F7C5AE3EB303}"/>
                </a:ext>
              </a:extLst>
            </p:cNvPr>
            <p:cNvSpPr/>
            <p:nvPr/>
          </p:nvSpPr>
          <p:spPr>
            <a:xfrm>
              <a:off x="1400629" y="3632897"/>
              <a:ext cx="2583542" cy="1433854"/>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行人、人类、小车、厢式货车、公交车、货车、摩托车、自行车、有篷三轮车和三轮车</a:t>
              </a:r>
            </a:p>
          </p:txBody>
        </p:sp>
      </p:grpSp>
      <p:grpSp>
        <p:nvGrpSpPr>
          <p:cNvPr id="37" name="组合 36">
            <a:extLst>
              <a:ext uri="{FF2B5EF4-FFF2-40B4-BE49-F238E27FC236}">
                <a16:creationId xmlns:a16="http://schemas.microsoft.com/office/drawing/2014/main" id="{3B6658B7-B7F1-4698-B903-83A37172391B}"/>
              </a:ext>
            </a:extLst>
          </p:cNvPr>
          <p:cNvGrpSpPr/>
          <p:nvPr/>
        </p:nvGrpSpPr>
        <p:grpSpPr>
          <a:xfrm>
            <a:off x="8926974" y="1912496"/>
            <a:ext cx="2649379" cy="902562"/>
            <a:chOff x="2003659" y="3051859"/>
            <a:chExt cx="2649379" cy="902562"/>
          </a:xfrm>
        </p:grpSpPr>
        <p:sp>
          <p:nvSpPr>
            <p:cNvPr id="38" name="矩形 37">
              <a:extLst>
                <a:ext uri="{FF2B5EF4-FFF2-40B4-BE49-F238E27FC236}">
                  <a16:creationId xmlns:a16="http://schemas.microsoft.com/office/drawing/2014/main" id="{96C4729F-592B-40C2-B907-4CE001406558}"/>
                </a:ext>
              </a:extLst>
            </p:cNvPr>
            <p:cNvSpPr/>
            <p:nvPr/>
          </p:nvSpPr>
          <p:spPr>
            <a:xfrm>
              <a:off x="2003659" y="3051859"/>
              <a:ext cx="1425528"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标注框数量</a:t>
              </a:r>
            </a:p>
          </p:txBody>
        </p:sp>
        <p:sp>
          <p:nvSpPr>
            <p:cNvPr id="39" name="矩形 38">
              <a:extLst>
                <a:ext uri="{FF2B5EF4-FFF2-40B4-BE49-F238E27FC236}">
                  <a16:creationId xmlns:a16="http://schemas.microsoft.com/office/drawing/2014/main" id="{10F9A75D-25B9-473C-9AFF-41E191AFF265}"/>
                </a:ext>
              </a:extLst>
            </p:cNvPr>
            <p:cNvSpPr/>
            <p:nvPr/>
          </p:nvSpPr>
          <p:spPr>
            <a:xfrm>
              <a:off x="2069496" y="3628563"/>
              <a:ext cx="2583542" cy="325858"/>
            </a:xfrm>
            <a:prstGeom prst="rect">
              <a:avLst/>
            </a:prstGeom>
            <a:noFill/>
          </p:spPr>
          <p:txBody>
            <a:bodyPr wrap="square" lIns="0" tIns="0" rIns="0" bIns="0" rtlCol="0">
              <a:spAutoFit/>
            </a:bodyPr>
            <a:lstStyle/>
            <a:p>
              <a:pPr algn="just" hangingPunct="0">
                <a:lnSpc>
                  <a:spcPct val="150000"/>
                </a:lnSpc>
              </a:pP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260</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万个标注框 </a:t>
              </a:r>
            </a:p>
          </p:txBody>
        </p:sp>
      </p:grpSp>
      <p:grpSp>
        <p:nvGrpSpPr>
          <p:cNvPr id="40" name="组合 39">
            <a:extLst>
              <a:ext uri="{FF2B5EF4-FFF2-40B4-BE49-F238E27FC236}">
                <a16:creationId xmlns:a16="http://schemas.microsoft.com/office/drawing/2014/main" id="{E683D926-88CA-46CA-BC17-8917581D67F3}"/>
              </a:ext>
            </a:extLst>
          </p:cNvPr>
          <p:cNvGrpSpPr/>
          <p:nvPr/>
        </p:nvGrpSpPr>
        <p:grpSpPr>
          <a:xfrm>
            <a:off x="8323944" y="3741296"/>
            <a:ext cx="2583542" cy="2014892"/>
            <a:chOff x="1400629" y="3051859"/>
            <a:chExt cx="2583542" cy="2014892"/>
          </a:xfrm>
        </p:grpSpPr>
        <p:sp>
          <p:nvSpPr>
            <p:cNvPr id="41" name="矩形 40">
              <a:extLst>
                <a:ext uri="{FF2B5EF4-FFF2-40B4-BE49-F238E27FC236}">
                  <a16:creationId xmlns:a16="http://schemas.microsoft.com/office/drawing/2014/main" id="{B1907149-6261-430E-A501-58576F9187B1}"/>
                </a:ext>
              </a:extLst>
            </p:cNvPr>
            <p:cNvSpPr/>
            <p:nvPr/>
          </p:nvSpPr>
          <p:spPr>
            <a:xfrm>
              <a:off x="1815863" y="3051859"/>
              <a:ext cx="1853407"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不同的数据分布</a:t>
              </a:r>
            </a:p>
          </p:txBody>
        </p:sp>
        <p:sp>
          <p:nvSpPr>
            <p:cNvPr id="42" name="矩形 41">
              <a:extLst>
                <a:ext uri="{FF2B5EF4-FFF2-40B4-BE49-F238E27FC236}">
                  <a16:creationId xmlns:a16="http://schemas.microsoft.com/office/drawing/2014/main" id="{16F5EF80-4631-4BE3-8390-AEAE305D6FD7}"/>
                </a:ext>
              </a:extLst>
            </p:cNvPr>
            <p:cNvSpPr/>
            <p:nvPr/>
          </p:nvSpPr>
          <p:spPr>
            <a:xfrm>
              <a:off x="1400629" y="3632897"/>
              <a:ext cx="2583542" cy="1433854"/>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人们常常在</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COCO</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等数据集上进行预训练，但是此数据集因为拍摄角度问题，预训练效果不如预期</a:t>
              </a:r>
            </a:p>
          </p:txBody>
        </p:sp>
      </p:grpSp>
    </p:spTree>
    <p:extLst>
      <p:ext uri="{BB962C8B-B14F-4D97-AF65-F5344CB8AC3E}">
        <p14:creationId xmlns:p14="http://schemas.microsoft.com/office/powerpoint/2010/main" val="2493119457"/>
      </p:ext>
    </p:extLst>
  </p:cSld>
  <p:clrMapOvr>
    <a:masterClrMapping/>
  </p:clrMapOvr>
  <mc:AlternateContent xmlns:mc="http://schemas.openxmlformats.org/markup-compatibility/2006">
    <mc:Choice xmlns:p14="http://schemas.microsoft.com/office/powerpoint/2010/main" Requires="p14">
      <p:transition spd="slow" p14:dur="900" advTm="54430">
        <p14:warp dir="in"/>
      </p:transition>
    </mc:Choice>
    <mc:Fallback>
      <p:transition spd="slow" advTm="5443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49154" y="434178"/>
            <a:ext cx="2754086" cy="1323439"/>
          </a:xfrm>
          <a:prstGeom prst="rect">
            <a:avLst/>
          </a:prstGeom>
          <a:noFill/>
        </p:spPr>
        <p:txBody>
          <a:bodyPr wrap="square" rtlCol="0">
            <a:spAutoFit/>
          </a:bodyPr>
          <a:lstStyle/>
          <a:p>
            <a:pPr algn="ctr"/>
            <a:r>
              <a:rPr lang="en-US" altLang="zh-CN" sz="4000" spc="600" dirty="0">
                <a:solidFill>
                  <a:srgbClr val="4C678E"/>
                </a:solidFill>
                <a:latin typeface="思源宋体 Heavy" panose="02020900000000000000" pitchFamily="18" charset="-122"/>
                <a:ea typeface="思源宋体 Heavy" panose="02020900000000000000" pitchFamily="18" charset="-122"/>
              </a:rPr>
              <a:t>Yolo v5</a:t>
            </a:r>
            <a:r>
              <a:rPr lang="zh-CN" altLang="en-US" sz="4000" spc="600" dirty="0">
                <a:solidFill>
                  <a:srgbClr val="4C678E"/>
                </a:solidFill>
                <a:latin typeface="思源宋体 Heavy" panose="02020900000000000000" pitchFamily="18" charset="-122"/>
                <a:ea typeface="思源宋体 Heavy" panose="02020900000000000000" pitchFamily="18" charset="-122"/>
              </a:rPr>
              <a:t>创新点</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8" name="椭圆 17">
            <a:extLst>
              <a:ext uri="{FF2B5EF4-FFF2-40B4-BE49-F238E27FC236}">
                <a16:creationId xmlns:a16="http://schemas.microsoft.com/office/drawing/2014/main" id="{BF09083C-2FB4-47F9-98B8-14275F93E6FE}"/>
              </a:ext>
            </a:extLst>
          </p:cNvPr>
          <p:cNvSpPr/>
          <p:nvPr/>
        </p:nvSpPr>
        <p:spPr>
          <a:xfrm>
            <a:off x="877830" y="1584455"/>
            <a:ext cx="4115084" cy="4115084"/>
          </a:xfrm>
          <a:prstGeom prst="ellipse">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816C0FE1-666E-4919-A994-2108A70A9C1A}"/>
              </a:ext>
            </a:extLst>
          </p:cNvPr>
          <p:cNvSpPr/>
          <p:nvPr/>
        </p:nvSpPr>
        <p:spPr>
          <a:xfrm>
            <a:off x="1250835" y="1957460"/>
            <a:ext cx="3369075" cy="3369075"/>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椭圆 15">
            <a:extLst>
              <a:ext uri="{FF2B5EF4-FFF2-40B4-BE49-F238E27FC236}">
                <a16:creationId xmlns:a16="http://schemas.microsoft.com/office/drawing/2014/main" id="{CE48D976-0AA0-415A-8B61-F6867EC543F9}"/>
              </a:ext>
            </a:extLst>
          </p:cNvPr>
          <p:cNvSpPr/>
          <p:nvPr/>
        </p:nvSpPr>
        <p:spPr>
          <a:xfrm>
            <a:off x="4781164" y="1793057"/>
            <a:ext cx="574607" cy="57460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81502833-77CD-48B3-A062-E8F9EBDA0A7C}"/>
              </a:ext>
            </a:extLst>
          </p:cNvPr>
          <p:cNvSpPr/>
          <p:nvPr/>
        </p:nvSpPr>
        <p:spPr>
          <a:xfrm>
            <a:off x="862308" y="2025287"/>
            <a:ext cx="168206" cy="168206"/>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5C8D8AB3-375D-4CDF-8E59-D410EDE16512}"/>
              </a:ext>
            </a:extLst>
          </p:cNvPr>
          <p:cNvSpPr/>
          <p:nvPr/>
        </p:nvSpPr>
        <p:spPr>
          <a:xfrm>
            <a:off x="4534422" y="5305515"/>
            <a:ext cx="429464" cy="429464"/>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B3C1F5D2-B5DF-47D4-9809-BD6519B4ED0D}"/>
              </a:ext>
            </a:extLst>
          </p:cNvPr>
          <p:cNvSpPr/>
          <p:nvPr/>
        </p:nvSpPr>
        <p:spPr>
          <a:xfrm>
            <a:off x="1589030" y="2295655"/>
            <a:ext cx="2692684" cy="2692684"/>
          </a:xfrm>
          <a:prstGeom prst="ellipse">
            <a:avLst/>
          </a:prstGeom>
          <a:blipFill dpi="0" rotWithShape="1">
            <a:blip r:embed="rId2"/>
            <a:srcRect/>
            <a:stretch>
              <a:fillRect l="-25000" r="-25000"/>
            </a:stretch>
          </a:bli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Google Shape;1376;p34">
            <a:extLst>
              <a:ext uri="{FF2B5EF4-FFF2-40B4-BE49-F238E27FC236}">
                <a16:creationId xmlns:a16="http://schemas.microsoft.com/office/drawing/2014/main" id="{ED610C98-4E9C-4196-857B-753A530D32DC}"/>
              </a:ext>
            </a:extLst>
          </p:cNvPr>
          <p:cNvSpPr/>
          <p:nvPr/>
        </p:nvSpPr>
        <p:spPr>
          <a:xfrm>
            <a:off x="6151188" y="2264638"/>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1</a:t>
            </a:r>
            <a:endParaRPr sz="2000" dirty="0">
              <a:latin typeface="汉仪铁线黑-65简" panose="00020600040101010101" pitchFamily="18" charset="-122"/>
              <a:ea typeface="汉仪铁线黑-65简" panose="00020600040101010101" pitchFamily="18" charset="-122"/>
              <a:sym typeface="Fira Sans"/>
            </a:endParaRPr>
          </a:p>
        </p:txBody>
      </p:sp>
      <p:sp>
        <p:nvSpPr>
          <p:cNvPr id="25" name="Google Shape;1376;p34">
            <a:extLst>
              <a:ext uri="{FF2B5EF4-FFF2-40B4-BE49-F238E27FC236}">
                <a16:creationId xmlns:a16="http://schemas.microsoft.com/office/drawing/2014/main" id="{F3635BEA-C787-4E6A-8AE9-75E908A4A404}"/>
              </a:ext>
            </a:extLst>
          </p:cNvPr>
          <p:cNvSpPr/>
          <p:nvPr/>
        </p:nvSpPr>
        <p:spPr>
          <a:xfrm>
            <a:off x="6151188" y="3585438"/>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2</a:t>
            </a:r>
            <a:endParaRPr sz="2000" dirty="0">
              <a:latin typeface="汉仪铁线黑-65简" panose="00020600040101010101" pitchFamily="18" charset="-122"/>
              <a:ea typeface="汉仪铁线黑-65简" panose="00020600040101010101" pitchFamily="18" charset="-122"/>
              <a:sym typeface="Fira Sans"/>
            </a:endParaRPr>
          </a:p>
        </p:txBody>
      </p:sp>
      <p:sp>
        <p:nvSpPr>
          <p:cNvPr id="26" name="Google Shape;1376;p34">
            <a:extLst>
              <a:ext uri="{FF2B5EF4-FFF2-40B4-BE49-F238E27FC236}">
                <a16:creationId xmlns:a16="http://schemas.microsoft.com/office/drawing/2014/main" id="{5BA30DBC-C5A1-4439-84A0-8757996C45CA}"/>
              </a:ext>
            </a:extLst>
          </p:cNvPr>
          <p:cNvSpPr/>
          <p:nvPr/>
        </p:nvSpPr>
        <p:spPr>
          <a:xfrm>
            <a:off x="6151188" y="4906237"/>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3</a:t>
            </a:r>
            <a:endParaRPr sz="2000" dirty="0">
              <a:latin typeface="汉仪铁线黑-65简" panose="00020600040101010101" pitchFamily="18" charset="-122"/>
              <a:ea typeface="汉仪铁线黑-65简" panose="00020600040101010101" pitchFamily="18" charset="-122"/>
              <a:sym typeface="Fira Sans"/>
            </a:endParaRPr>
          </a:p>
        </p:txBody>
      </p:sp>
      <p:sp>
        <p:nvSpPr>
          <p:cNvPr id="29" name="矩形 28">
            <a:extLst>
              <a:ext uri="{FF2B5EF4-FFF2-40B4-BE49-F238E27FC236}">
                <a16:creationId xmlns:a16="http://schemas.microsoft.com/office/drawing/2014/main" id="{A7D2AF5B-C3A4-4D91-854F-66F43DAE5751}"/>
              </a:ext>
            </a:extLst>
          </p:cNvPr>
          <p:cNvSpPr/>
          <p:nvPr/>
        </p:nvSpPr>
        <p:spPr>
          <a:xfrm>
            <a:off x="7042786" y="1723810"/>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数据增强</a:t>
            </a:r>
          </a:p>
        </p:txBody>
      </p:sp>
      <p:sp>
        <p:nvSpPr>
          <p:cNvPr id="30" name="矩形 29">
            <a:extLst>
              <a:ext uri="{FF2B5EF4-FFF2-40B4-BE49-F238E27FC236}">
                <a16:creationId xmlns:a16="http://schemas.microsoft.com/office/drawing/2014/main" id="{62CA3B96-91FC-4644-B0E4-0DB308B1945C}"/>
              </a:ext>
            </a:extLst>
          </p:cNvPr>
          <p:cNvSpPr/>
          <p:nvPr/>
        </p:nvSpPr>
        <p:spPr>
          <a:xfrm>
            <a:off x="7042786" y="2325980"/>
            <a:ext cx="4115084" cy="32585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缩放，色彩空间调整和马赛克增强</a:t>
            </a:r>
          </a:p>
        </p:txBody>
      </p:sp>
      <p:sp>
        <p:nvSpPr>
          <p:cNvPr id="32" name="矩形 31">
            <a:extLst>
              <a:ext uri="{FF2B5EF4-FFF2-40B4-BE49-F238E27FC236}">
                <a16:creationId xmlns:a16="http://schemas.microsoft.com/office/drawing/2014/main" id="{5C81C50C-13EF-408E-B00D-DA0FE39FA7E3}"/>
              </a:ext>
            </a:extLst>
          </p:cNvPr>
          <p:cNvSpPr/>
          <p:nvPr/>
        </p:nvSpPr>
        <p:spPr>
          <a:xfrm>
            <a:off x="7042786" y="3215473"/>
            <a:ext cx="1634674" cy="407291"/>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rPr>
              <a:t>Backbone</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4" name="矩形 33">
            <a:extLst>
              <a:ext uri="{FF2B5EF4-FFF2-40B4-BE49-F238E27FC236}">
                <a16:creationId xmlns:a16="http://schemas.microsoft.com/office/drawing/2014/main" id="{A2074360-2C7F-4C37-A780-E14C335B668E}"/>
              </a:ext>
            </a:extLst>
          </p:cNvPr>
          <p:cNvSpPr/>
          <p:nvPr/>
        </p:nvSpPr>
        <p:spPr>
          <a:xfrm>
            <a:off x="7042786" y="3817643"/>
            <a:ext cx="4115084"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使用</a:t>
            </a:r>
            <a:r>
              <a:rPr lang="en-US" altLang="zh-CN" sz="1600" dirty="0" err="1">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CSPDarknet</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作为</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Backbone</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，从输入图像中提取丰富的信息特征。</a:t>
            </a:r>
          </a:p>
        </p:txBody>
      </p:sp>
      <p:sp>
        <p:nvSpPr>
          <p:cNvPr id="35" name="矩形 34">
            <a:extLst>
              <a:ext uri="{FF2B5EF4-FFF2-40B4-BE49-F238E27FC236}">
                <a16:creationId xmlns:a16="http://schemas.microsoft.com/office/drawing/2014/main" id="{4EFC0EA0-4C1E-4695-AF2A-178D927C72B0}"/>
              </a:ext>
            </a:extLst>
          </p:cNvPr>
          <p:cNvSpPr/>
          <p:nvPr/>
        </p:nvSpPr>
        <p:spPr>
          <a:xfrm>
            <a:off x="7042786" y="4707136"/>
            <a:ext cx="1123274" cy="413062"/>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rPr>
              <a:t>Neck</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7" name="矩形 36">
            <a:extLst>
              <a:ext uri="{FF2B5EF4-FFF2-40B4-BE49-F238E27FC236}">
                <a16:creationId xmlns:a16="http://schemas.microsoft.com/office/drawing/2014/main" id="{552A4164-F5F4-4F87-9A35-F106EBDD7B1B}"/>
              </a:ext>
            </a:extLst>
          </p:cNvPr>
          <p:cNvSpPr/>
          <p:nvPr/>
        </p:nvSpPr>
        <p:spPr>
          <a:xfrm>
            <a:off x="7042786" y="5309305"/>
            <a:ext cx="4115084" cy="32585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使用</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PANET</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作为</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Neck</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来聚合特征</a:t>
            </a:r>
          </a:p>
        </p:txBody>
      </p:sp>
    </p:spTree>
    <p:extLst>
      <p:ext uri="{BB962C8B-B14F-4D97-AF65-F5344CB8AC3E}">
        <p14:creationId xmlns:p14="http://schemas.microsoft.com/office/powerpoint/2010/main" val="4049764707"/>
      </p:ext>
    </p:extLst>
  </p:cSld>
  <p:clrMapOvr>
    <a:masterClrMapping/>
  </p:clrMapOvr>
  <mc:AlternateContent xmlns:mc="http://schemas.openxmlformats.org/markup-compatibility/2006">
    <mc:Choice xmlns:p14="http://schemas.microsoft.com/office/powerpoint/2010/main" Requires="p14">
      <p:transition spd="slow" p14:dur="900" advTm="39077">
        <p14:warp dir="in"/>
      </p:transition>
    </mc:Choice>
    <mc:Fallback>
      <p:transition spd="slow" advTm="39077">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3190493"/>
            <a:ext cx="3191329" cy="923330"/>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实验验证</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03</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Tree>
    <p:extLst>
      <p:ext uri="{BB962C8B-B14F-4D97-AF65-F5344CB8AC3E}">
        <p14:creationId xmlns:p14="http://schemas.microsoft.com/office/powerpoint/2010/main" val="779112444"/>
      </p:ext>
    </p:extLst>
  </p:cSld>
  <p:clrMapOvr>
    <a:masterClrMapping/>
  </p:clrMapOvr>
  <mc:AlternateContent xmlns:mc="http://schemas.openxmlformats.org/markup-compatibility/2006">
    <mc:Choice xmlns:p14="http://schemas.microsoft.com/office/powerpoint/2010/main" Requires="p14">
      <p:transition spd="slow" p14:dur="1400" advTm="3933">
        <p14:doors dir="vert"/>
      </p:transition>
    </mc:Choice>
    <mc:Fallback>
      <p:transition spd="slow" advTm="3933">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1DC83679-91BF-4B29-9E47-D237BFD354D3}"/>
              </a:ext>
            </a:extLst>
          </p:cNvPr>
          <p:cNvGrpSpPr/>
          <p:nvPr/>
        </p:nvGrpSpPr>
        <p:grpSpPr>
          <a:xfrm>
            <a:off x="0" y="1676534"/>
            <a:ext cx="12192000" cy="3526971"/>
            <a:chOff x="0" y="1567543"/>
            <a:chExt cx="12192000" cy="4376057"/>
          </a:xfrm>
        </p:grpSpPr>
        <p:sp>
          <p:nvSpPr>
            <p:cNvPr id="27" name="矩形 26">
              <a:extLst>
                <a:ext uri="{FF2B5EF4-FFF2-40B4-BE49-F238E27FC236}">
                  <a16:creationId xmlns:a16="http://schemas.microsoft.com/office/drawing/2014/main" id="{F470448F-B0C3-4686-A19D-5341162C3569}"/>
                </a:ext>
              </a:extLst>
            </p:cNvPr>
            <p:cNvSpPr/>
            <p:nvPr/>
          </p:nvSpPr>
          <p:spPr>
            <a:xfrm>
              <a:off x="0" y="1567543"/>
              <a:ext cx="12192000" cy="4376057"/>
            </a:xfrm>
            <a:prstGeom prst="rect">
              <a:avLst/>
            </a:prstGeom>
            <a:blipFill dpi="0" rotWithShape="1">
              <a:blip r:embed="rId3"/>
              <a:srcRect/>
              <a:stretch>
                <a:fillRect t="-42869" b="-4286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0F8E583-5C4E-41D9-AA56-A3FDF6997654}"/>
                </a:ext>
              </a:extLst>
            </p:cNvPr>
            <p:cNvSpPr/>
            <p:nvPr/>
          </p:nvSpPr>
          <p:spPr>
            <a:xfrm>
              <a:off x="0" y="1567543"/>
              <a:ext cx="12192000" cy="4376057"/>
            </a:xfrm>
            <a:prstGeom prst="rect">
              <a:avLst/>
            </a:prstGeom>
            <a:gradFill flip="none" rotWithShape="1">
              <a:gsLst>
                <a:gs pos="0">
                  <a:srgbClr val="4C678E"/>
                </a:gs>
                <a:gs pos="100000">
                  <a:srgbClr val="4C678E">
                    <a:alpha val="8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实验验证</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15" name="图表 14">
            <a:extLst>
              <a:ext uri="{FF2B5EF4-FFF2-40B4-BE49-F238E27FC236}">
                <a16:creationId xmlns:a16="http://schemas.microsoft.com/office/drawing/2014/main" id="{8E524389-2573-404C-BCFC-0F76B752E787}"/>
              </a:ext>
            </a:extLst>
          </p:cNvPr>
          <p:cNvGraphicFramePr/>
          <p:nvPr>
            <p:extLst>
              <p:ext uri="{D42A27DB-BD31-4B8C-83A1-F6EECF244321}">
                <p14:modId xmlns:p14="http://schemas.microsoft.com/office/powerpoint/2010/main" val="852243692"/>
              </p:ext>
            </p:extLst>
          </p:nvPr>
        </p:nvGraphicFramePr>
        <p:xfrm>
          <a:off x="346119" y="2272894"/>
          <a:ext cx="3111500" cy="2074333"/>
        </p:xfrm>
        <a:graphic>
          <a:graphicData uri="http://schemas.openxmlformats.org/drawingml/2006/chart">
            <c:chart xmlns:c="http://schemas.openxmlformats.org/drawingml/2006/chart" xmlns:r="http://schemas.openxmlformats.org/officeDocument/2006/relationships" r:id="rId4"/>
          </a:graphicData>
        </a:graphic>
      </p:graphicFrame>
      <p:sp>
        <p:nvSpPr>
          <p:cNvPr id="16" name="文本框 15">
            <a:extLst>
              <a:ext uri="{FF2B5EF4-FFF2-40B4-BE49-F238E27FC236}">
                <a16:creationId xmlns:a16="http://schemas.microsoft.com/office/drawing/2014/main" id="{6D7A7A9F-50E6-4CF3-B46F-3687A527EF76}"/>
              </a:ext>
            </a:extLst>
          </p:cNvPr>
          <p:cNvSpPr txBox="1"/>
          <p:nvPr/>
        </p:nvSpPr>
        <p:spPr>
          <a:xfrm>
            <a:off x="1043960" y="3048450"/>
            <a:ext cx="1715817" cy="523220"/>
          </a:xfrm>
          <a:prstGeom prst="rect">
            <a:avLst/>
          </a:prstGeom>
          <a:noFill/>
        </p:spPr>
        <p:txBody>
          <a:bodyPr wrap="square" rtlCol="0">
            <a:spAutoFit/>
          </a:bodyPr>
          <a:lstStyle/>
          <a:p>
            <a:pPr algn="ctr"/>
            <a:r>
              <a:rPr lang="en-US" altLang="zh-CN" sz="2800" b="1" dirty="0">
                <a:solidFill>
                  <a:schemeClr val="bg1"/>
                </a:solidFill>
                <a:latin typeface="汉仪铁线黑-65简" panose="00020600040101010101" pitchFamily="18" charset="-122"/>
                <a:ea typeface="汉仪铁线黑-65简" panose="00020600040101010101" pitchFamily="18" charset="-122"/>
              </a:rPr>
              <a:t>47.02%</a:t>
            </a:r>
            <a:endParaRPr lang="zh-CN" altLang="en-US" sz="2800" b="1" dirty="0">
              <a:solidFill>
                <a:schemeClr val="bg1"/>
              </a:solidFill>
              <a:latin typeface="汉仪铁线黑-65简" panose="00020600040101010101" pitchFamily="18" charset="-122"/>
              <a:ea typeface="汉仪铁线黑-65简" panose="00020600040101010101" pitchFamily="18" charset="-122"/>
            </a:endParaRPr>
          </a:p>
        </p:txBody>
      </p:sp>
      <p:graphicFrame>
        <p:nvGraphicFramePr>
          <p:cNvPr id="19" name="图表 18">
            <a:extLst>
              <a:ext uri="{FF2B5EF4-FFF2-40B4-BE49-F238E27FC236}">
                <a16:creationId xmlns:a16="http://schemas.microsoft.com/office/drawing/2014/main" id="{757498D1-6DA3-452F-972A-7AD438851C99}"/>
              </a:ext>
            </a:extLst>
          </p:cNvPr>
          <p:cNvGraphicFramePr/>
          <p:nvPr>
            <p:extLst>
              <p:ext uri="{D42A27DB-BD31-4B8C-83A1-F6EECF244321}">
                <p14:modId xmlns:p14="http://schemas.microsoft.com/office/powerpoint/2010/main" val="3770602228"/>
              </p:ext>
            </p:extLst>
          </p:nvPr>
        </p:nvGraphicFramePr>
        <p:xfrm>
          <a:off x="3116823" y="2272894"/>
          <a:ext cx="3111500" cy="2074333"/>
        </p:xfrm>
        <a:graphic>
          <a:graphicData uri="http://schemas.openxmlformats.org/drawingml/2006/chart">
            <c:chart xmlns:c="http://schemas.openxmlformats.org/drawingml/2006/chart" xmlns:r="http://schemas.openxmlformats.org/officeDocument/2006/relationships" r:id="rId5"/>
          </a:graphicData>
        </a:graphic>
      </p:graphicFrame>
      <p:sp>
        <p:nvSpPr>
          <p:cNvPr id="20" name="文本框 19">
            <a:extLst>
              <a:ext uri="{FF2B5EF4-FFF2-40B4-BE49-F238E27FC236}">
                <a16:creationId xmlns:a16="http://schemas.microsoft.com/office/drawing/2014/main" id="{D70559F6-92F1-4948-B46F-7C1F2500638D}"/>
              </a:ext>
            </a:extLst>
          </p:cNvPr>
          <p:cNvSpPr txBox="1"/>
          <p:nvPr/>
        </p:nvSpPr>
        <p:spPr>
          <a:xfrm>
            <a:off x="3735133" y="3044838"/>
            <a:ext cx="1860838" cy="523220"/>
          </a:xfrm>
          <a:prstGeom prst="rect">
            <a:avLst/>
          </a:prstGeom>
          <a:noFill/>
        </p:spPr>
        <p:txBody>
          <a:bodyPr wrap="square" rtlCol="0">
            <a:spAutoFit/>
          </a:bodyPr>
          <a:lstStyle/>
          <a:p>
            <a:pPr algn="ctr"/>
            <a:r>
              <a:rPr lang="en-US" altLang="zh-CN" sz="2800" b="1" dirty="0">
                <a:solidFill>
                  <a:schemeClr val="bg1"/>
                </a:solidFill>
                <a:latin typeface="汉仪铁线黑-65简" panose="00020600040101010101" pitchFamily="18" charset="-122"/>
                <a:ea typeface="汉仪铁线黑-65简" panose="00020600040101010101" pitchFamily="18" charset="-122"/>
              </a:rPr>
              <a:t>33.28%</a:t>
            </a:r>
            <a:endParaRPr lang="zh-CN" altLang="en-US" sz="2800" b="1" dirty="0">
              <a:solidFill>
                <a:schemeClr val="bg1"/>
              </a:solidFill>
              <a:latin typeface="汉仪铁线黑-65简" panose="00020600040101010101" pitchFamily="18" charset="-122"/>
              <a:ea typeface="汉仪铁线黑-65简" panose="00020600040101010101" pitchFamily="18" charset="-122"/>
            </a:endParaRPr>
          </a:p>
        </p:txBody>
      </p:sp>
      <p:graphicFrame>
        <p:nvGraphicFramePr>
          <p:cNvPr id="22" name="图表 21">
            <a:extLst>
              <a:ext uri="{FF2B5EF4-FFF2-40B4-BE49-F238E27FC236}">
                <a16:creationId xmlns:a16="http://schemas.microsoft.com/office/drawing/2014/main" id="{790F5812-A3AC-4BE7-8F47-7FF4140EEE1E}"/>
              </a:ext>
            </a:extLst>
          </p:cNvPr>
          <p:cNvGraphicFramePr/>
          <p:nvPr>
            <p:extLst>
              <p:ext uri="{D42A27DB-BD31-4B8C-83A1-F6EECF244321}">
                <p14:modId xmlns:p14="http://schemas.microsoft.com/office/powerpoint/2010/main" val="37263779"/>
              </p:ext>
            </p:extLst>
          </p:nvPr>
        </p:nvGraphicFramePr>
        <p:xfrm>
          <a:off x="5887527" y="2272894"/>
          <a:ext cx="3111500" cy="2074333"/>
        </p:xfrm>
        <a:graphic>
          <a:graphicData uri="http://schemas.openxmlformats.org/drawingml/2006/chart">
            <c:chart xmlns:c="http://schemas.openxmlformats.org/drawingml/2006/chart" xmlns:r="http://schemas.openxmlformats.org/officeDocument/2006/relationships" r:id="rId6"/>
          </a:graphicData>
        </a:graphic>
      </p:graphicFrame>
      <p:sp>
        <p:nvSpPr>
          <p:cNvPr id="23" name="文本框 22">
            <a:extLst>
              <a:ext uri="{FF2B5EF4-FFF2-40B4-BE49-F238E27FC236}">
                <a16:creationId xmlns:a16="http://schemas.microsoft.com/office/drawing/2014/main" id="{71CC7118-DA4F-4388-A04A-D11D2676BDD6}"/>
              </a:ext>
            </a:extLst>
          </p:cNvPr>
          <p:cNvSpPr txBox="1"/>
          <p:nvPr/>
        </p:nvSpPr>
        <p:spPr>
          <a:xfrm>
            <a:off x="6671272" y="3044838"/>
            <a:ext cx="1544008" cy="523220"/>
          </a:xfrm>
          <a:prstGeom prst="rect">
            <a:avLst/>
          </a:prstGeom>
          <a:noFill/>
        </p:spPr>
        <p:txBody>
          <a:bodyPr wrap="square" rtlCol="0">
            <a:spAutoFit/>
          </a:bodyPr>
          <a:lstStyle/>
          <a:p>
            <a:pPr algn="ctr"/>
            <a:r>
              <a:rPr lang="en-US" altLang="zh-CN" sz="2800" b="1" dirty="0">
                <a:solidFill>
                  <a:schemeClr val="bg1"/>
                </a:solidFill>
                <a:latin typeface="汉仪铁线黑-65简" panose="00020600040101010101" pitchFamily="18" charset="-122"/>
                <a:ea typeface="汉仪铁线黑-65简" panose="00020600040101010101" pitchFamily="18" charset="-122"/>
              </a:rPr>
              <a:t>33.52%</a:t>
            </a:r>
            <a:endParaRPr lang="zh-CN" altLang="en-US" sz="2800" b="1" dirty="0">
              <a:solidFill>
                <a:schemeClr val="bg1"/>
              </a:solidFill>
              <a:latin typeface="汉仪铁线黑-65简" panose="00020600040101010101" pitchFamily="18" charset="-122"/>
              <a:ea typeface="汉仪铁线黑-65简" panose="00020600040101010101" pitchFamily="18" charset="-122"/>
            </a:endParaRPr>
          </a:p>
        </p:txBody>
      </p:sp>
      <p:graphicFrame>
        <p:nvGraphicFramePr>
          <p:cNvPr id="25" name="图表 24">
            <a:extLst>
              <a:ext uri="{FF2B5EF4-FFF2-40B4-BE49-F238E27FC236}">
                <a16:creationId xmlns:a16="http://schemas.microsoft.com/office/drawing/2014/main" id="{91CF5BEB-4CE7-4414-8081-8514D6D3E677}"/>
              </a:ext>
            </a:extLst>
          </p:cNvPr>
          <p:cNvGraphicFramePr/>
          <p:nvPr>
            <p:extLst>
              <p:ext uri="{D42A27DB-BD31-4B8C-83A1-F6EECF244321}">
                <p14:modId xmlns:p14="http://schemas.microsoft.com/office/powerpoint/2010/main" val="261606630"/>
              </p:ext>
            </p:extLst>
          </p:nvPr>
        </p:nvGraphicFramePr>
        <p:xfrm>
          <a:off x="8658230" y="2272894"/>
          <a:ext cx="3111500" cy="2074333"/>
        </p:xfrm>
        <a:graphic>
          <a:graphicData uri="http://schemas.openxmlformats.org/drawingml/2006/chart">
            <c:chart xmlns:c="http://schemas.openxmlformats.org/drawingml/2006/chart" xmlns:r="http://schemas.openxmlformats.org/officeDocument/2006/relationships" r:id="rId7"/>
          </a:graphicData>
        </a:graphic>
      </p:graphicFrame>
      <p:sp>
        <p:nvSpPr>
          <p:cNvPr id="26" name="文本框 25">
            <a:extLst>
              <a:ext uri="{FF2B5EF4-FFF2-40B4-BE49-F238E27FC236}">
                <a16:creationId xmlns:a16="http://schemas.microsoft.com/office/drawing/2014/main" id="{CE5FD8AA-9951-488D-A966-FD717EDCC87B}"/>
              </a:ext>
            </a:extLst>
          </p:cNvPr>
          <p:cNvSpPr txBox="1"/>
          <p:nvPr/>
        </p:nvSpPr>
        <p:spPr>
          <a:xfrm>
            <a:off x="9441976" y="3044838"/>
            <a:ext cx="1579945" cy="523220"/>
          </a:xfrm>
          <a:prstGeom prst="rect">
            <a:avLst/>
          </a:prstGeom>
          <a:noFill/>
        </p:spPr>
        <p:txBody>
          <a:bodyPr wrap="square" rtlCol="0">
            <a:spAutoFit/>
          </a:bodyPr>
          <a:lstStyle/>
          <a:p>
            <a:pPr algn="ctr"/>
            <a:r>
              <a:rPr lang="en-US" altLang="zh-CN" sz="2800" b="1" dirty="0">
                <a:solidFill>
                  <a:schemeClr val="bg1"/>
                </a:solidFill>
                <a:latin typeface="汉仪铁线黑-65简" panose="00020600040101010101" pitchFamily="18" charset="-122"/>
                <a:ea typeface="汉仪铁线黑-65简" panose="00020600040101010101" pitchFamily="18" charset="-122"/>
              </a:rPr>
              <a:t>18.07%</a:t>
            </a:r>
            <a:endParaRPr lang="zh-CN" altLang="en-US" sz="2800" b="1" dirty="0">
              <a:solidFill>
                <a:schemeClr val="bg1"/>
              </a:solidFill>
              <a:latin typeface="汉仪铁线黑-65简" panose="00020600040101010101" pitchFamily="18" charset="-122"/>
              <a:ea typeface="汉仪铁线黑-65简" panose="00020600040101010101" pitchFamily="18" charset="-122"/>
            </a:endParaRPr>
          </a:p>
        </p:txBody>
      </p:sp>
      <p:sp>
        <p:nvSpPr>
          <p:cNvPr id="29" name="矩形 28">
            <a:extLst>
              <a:ext uri="{FF2B5EF4-FFF2-40B4-BE49-F238E27FC236}">
                <a16:creationId xmlns:a16="http://schemas.microsoft.com/office/drawing/2014/main" id="{DA9FEFD7-3B5E-4D2A-82BD-AC2380672F90}"/>
              </a:ext>
            </a:extLst>
          </p:cNvPr>
          <p:cNvSpPr/>
          <p:nvPr/>
        </p:nvSpPr>
        <p:spPr>
          <a:xfrm>
            <a:off x="4297251" y="4297458"/>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召回率</a:t>
            </a:r>
          </a:p>
        </p:txBody>
      </p:sp>
      <p:sp>
        <p:nvSpPr>
          <p:cNvPr id="30" name="矩形 29">
            <a:extLst>
              <a:ext uri="{FF2B5EF4-FFF2-40B4-BE49-F238E27FC236}">
                <a16:creationId xmlns:a16="http://schemas.microsoft.com/office/drawing/2014/main" id="{425AC35B-BD1E-477E-B3AA-A4B237F2EA6A}"/>
              </a:ext>
            </a:extLst>
          </p:cNvPr>
          <p:cNvSpPr/>
          <p:nvPr/>
        </p:nvSpPr>
        <p:spPr>
          <a:xfrm>
            <a:off x="1305707" y="4283923"/>
            <a:ext cx="1123274" cy="413062"/>
          </a:xfrm>
          <a:prstGeom prst="rect">
            <a:avLst/>
          </a:prstGeom>
          <a:noFill/>
        </p:spPr>
        <p:txBody>
          <a:bodyPr wrap="square" lIns="0" tIns="0" rIns="0" bIns="0" rtlCol="0">
            <a:spAutoFit/>
          </a:bodyPr>
          <a:lstStyle/>
          <a:p>
            <a:pPr algn="ct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精度</a:t>
            </a:r>
          </a:p>
        </p:txBody>
      </p:sp>
      <p:sp>
        <p:nvSpPr>
          <p:cNvPr id="31" name="矩形 30">
            <a:extLst>
              <a:ext uri="{FF2B5EF4-FFF2-40B4-BE49-F238E27FC236}">
                <a16:creationId xmlns:a16="http://schemas.microsoft.com/office/drawing/2014/main" id="{5C1DDECC-E986-4A61-B156-397ABF7A4856}"/>
              </a:ext>
            </a:extLst>
          </p:cNvPr>
          <p:cNvSpPr/>
          <p:nvPr/>
        </p:nvSpPr>
        <p:spPr>
          <a:xfrm>
            <a:off x="9376797" y="4340002"/>
            <a:ext cx="1833789" cy="407291"/>
          </a:xfrm>
          <a:prstGeom prst="rect">
            <a:avLst/>
          </a:prstGeom>
          <a:noFill/>
        </p:spPr>
        <p:txBody>
          <a:bodyPr wrap="square" lIns="0" tIns="0" rIns="0" bIns="0" rtlCol="0">
            <a:spAutoFit/>
          </a:bodyPr>
          <a:lstStyle/>
          <a:p>
            <a:pPr algn="just" hangingPunct="0">
              <a:lnSpc>
                <a:spcPct val="150000"/>
              </a:lnSpc>
            </a:pPr>
            <a:r>
              <a:rPr lang="en-US" altLang="zh-CN" sz="2000" b="1" dirty="0">
                <a:solidFill>
                  <a:schemeClr val="bg1"/>
                </a:solidFill>
                <a:latin typeface="思源黑体 CN Bold" panose="020B0800000000000000" pitchFamily="34" charset="-122"/>
                <a:ea typeface="思源黑体 CN Bold" panose="020B0800000000000000" pitchFamily="34" charset="-122"/>
                <a:cs typeface="+mn-ea"/>
                <a:sym typeface="+mn-lt"/>
              </a:rPr>
              <a:t>mAP_0.5:0.95</a:t>
            </a:r>
            <a:endPar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32" name="矩形 31">
            <a:extLst>
              <a:ext uri="{FF2B5EF4-FFF2-40B4-BE49-F238E27FC236}">
                <a16:creationId xmlns:a16="http://schemas.microsoft.com/office/drawing/2014/main" id="{E85B6E6E-C3DD-4AE6-ADB3-F150C85D43E2}"/>
              </a:ext>
            </a:extLst>
          </p:cNvPr>
          <p:cNvSpPr/>
          <p:nvPr/>
        </p:nvSpPr>
        <p:spPr>
          <a:xfrm>
            <a:off x="6847114" y="4340002"/>
            <a:ext cx="1123274" cy="413062"/>
          </a:xfrm>
          <a:prstGeom prst="rect">
            <a:avLst/>
          </a:prstGeom>
          <a:noFill/>
        </p:spPr>
        <p:txBody>
          <a:bodyPr wrap="square" lIns="0" tIns="0" rIns="0" bIns="0" rtlCol="0">
            <a:spAutoFit/>
          </a:bodyPr>
          <a:lstStyle/>
          <a:p>
            <a:pPr algn="just" hangingPunct="0">
              <a:lnSpc>
                <a:spcPct val="150000"/>
              </a:lnSpc>
            </a:pPr>
            <a:r>
              <a:rPr lang="en-US" altLang="zh-CN" sz="2000" b="1" dirty="0">
                <a:solidFill>
                  <a:schemeClr val="bg1"/>
                </a:solidFill>
                <a:latin typeface="思源黑体 CN Bold" panose="020B0800000000000000" pitchFamily="34" charset="-122"/>
                <a:ea typeface="思源黑体 CN Bold" panose="020B0800000000000000" pitchFamily="34" charset="-122"/>
                <a:cs typeface="+mn-ea"/>
                <a:sym typeface="+mn-lt"/>
              </a:rPr>
              <a:t>mAP_0.5</a:t>
            </a:r>
            <a:endPar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34" name="矩形 33">
            <a:extLst>
              <a:ext uri="{FF2B5EF4-FFF2-40B4-BE49-F238E27FC236}">
                <a16:creationId xmlns:a16="http://schemas.microsoft.com/office/drawing/2014/main" id="{9705E3DB-AF3B-4AB5-B647-F9E5093BEE43}"/>
              </a:ext>
            </a:extLst>
          </p:cNvPr>
          <p:cNvSpPr/>
          <p:nvPr/>
        </p:nvSpPr>
        <p:spPr>
          <a:xfrm>
            <a:off x="2069073" y="5486725"/>
            <a:ext cx="8318500" cy="488724"/>
          </a:xfrm>
          <a:prstGeom prst="rect">
            <a:avLst/>
          </a:prstGeom>
          <a:noFill/>
        </p:spPr>
        <p:txBody>
          <a:bodyPr wrap="square" lIns="0" tIns="0" rIns="0" bIns="0" rtlCol="0">
            <a:spAutoFit/>
          </a:bodyPr>
          <a:lstStyle/>
          <a:p>
            <a:pPr algn="ctr" hangingPunct="0">
              <a:lnSpc>
                <a:spcPct val="150000"/>
              </a:lnSpc>
            </a:pPr>
            <a:r>
              <a:rPr lang="en-US" altLang="zh-CN" sz="24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Yolo v5s</a:t>
            </a:r>
            <a:r>
              <a:rPr lang="zh-CN" altLang="en-US" sz="24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在</a:t>
            </a:r>
            <a:r>
              <a:rPr lang="en-US" altLang="zh-CN" sz="24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p100</a:t>
            </a:r>
            <a:r>
              <a:rPr lang="zh-CN" altLang="en-US" sz="24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上训练</a:t>
            </a:r>
            <a:r>
              <a:rPr lang="en-US" altLang="zh-CN" sz="24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100</a:t>
            </a:r>
            <a:r>
              <a:rPr lang="zh-CN" altLang="en-US" sz="24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个</a:t>
            </a:r>
            <a:r>
              <a:rPr lang="en-US" altLang="zh-CN" sz="24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epoch</a:t>
            </a:r>
            <a:r>
              <a:rPr lang="zh-CN" altLang="en-US" sz="24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后在验证集上的性能指标</a:t>
            </a:r>
          </a:p>
        </p:txBody>
      </p:sp>
    </p:spTree>
    <p:extLst>
      <p:ext uri="{BB962C8B-B14F-4D97-AF65-F5344CB8AC3E}">
        <p14:creationId xmlns:p14="http://schemas.microsoft.com/office/powerpoint/2010/main" val="630993341"/>
      </p:ext>
    </p:extLst>
  </p:cSld>
  <p:clrMapOvr>
    <a:masterClrMapping/>
  </p:clrMapOvr>
  <mc:AlternateContent xmlns:mc="http://schemas.openxmlformats.org/markup-compatibility/2006">
    <mc:Choice xmlns:p14="http://schemas.microsoft.com/office/powerpoint/2010/main" Requires="p14">
      <p:transition spd="slow" p14:dur="900" advTm="32604">
        <p14:warp dir="in"/>
      </p:transition>
    </mc:Choice>
    <mc:Fallback>
      <p:transition spd="slow" advTm="3260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实验验证</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9753CD28-B0D3-4C34-AB41-E584286E219D}"/>
              </a:ext>
            </a:extLst>
          </p:cNvPr>
          <p:cNvGrpSpPr/>
          <p:nvPr/>
        </p:nvGrpSpPr>
        <p:grpSpPr>
          <a:xfrm>
            <a:off x="4223657" y="2286231"/>
            <a:ext cx="3106057" cy="2763533"/>
            <a:chOff x="1836057" y="2010459"/>
            <a:chExt cx="3106057" cy="2763533"/>
          </a:xfrm>
        </p:grpSpPr>
        <p:sp>
          <p:nvSpPr>
            <p:cNvPr id="23" name="矩形 22">
              <a:extLst>
                <a:ext uri="{FF2B5EF4-FFF2-40B4-BE49-F238E27FC236}">
                  <a16:creationId xmlns:a16="http://schemas.microsoft.com/office/drawing/2014/main" id="{7C8226E2-B272-40B7-B889-76CA2771C0E0}"/>
                </a:ext>
              </a:extLst>
            </p:cNvPr>
            <p:cNvSpPr/>
            <p:nvPr/>
          </p:nvSpPr>
          <p:spPr>
            <a:xfrm>
              <a:off x="1836057" y="2010459"/>
              <a:ext cx="1123274" cy="413062"/>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24" name="矩形 23">
              <a:extLst>
                <a:ext uri="{FF2B5EF4-FFF2-40B4-BE49-F238E27FC236}">
                  <a16:creationId xmlns:a16="http://schemas.microsoft.com/office/drawing/2014/main" id="{F383F71D-0D07-4CA6-AE35-814F60B59F88}"/>
                </a:ext>
              </a:extLst>
            </p:cNvPr>
            <p:cNvSpPr/>
            <p:nvPr/>
          </p:nvSpPr>
          <p:spPr>
            <a:xfrm>
              <a:off x="1836057" y="2596280"/>
              <a:ext cx="3106057" cy="217771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点击这里，输入您的文本文字，更改文字的颜色或者大小属性。还可以设置合适的文字格式</a:t>
              </a:r>
              <a:endPar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调整文字文本的行间距。点击这里，更改文字的颜色或者大小属性。</a:t>
              </a:r>
            </a:p>
          </p:txBody>
        </p:sp>
      </p:grpSp>
      <p:pic>
        <p:nvPicPr>
          <p:cNvPr id="13" name="图片 12">
            <a:extLst>
              <a:ext uri="{FF2B5EF4-FFF2-40B4-BE49-F238E27FC236}">
                <a16:creationId xmlns:a16="http://schemas.microsoft.com/office/drawing/2014/main" id="{55BC729C-970F-4F97-902E-CDB359160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23" y="1701861"/>
            <a:ext cx="5190162" cy="3892622"/>
          </a:xfrm>
          <a:prstGeom prst="rect">
            <a:avLst/>
          </a:prstGeom>
        </p:spPr>
      </p:pic>
      <p:pic>
        <p:nvPicPr>
          <p:cNvPr id="16" name="图片 15">
            <a:extLst>
              <a:ext uri="{FF2B5EF4-FFF2-40B4-BE49-F238E27FC236}">
                <a16:creationId xmlns:a16="http://schemas.microsoft.com/office/drawing/2014/main" id="{08C1516D-38D0-4074-A103-ED76FF072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6679" y="1736228"/>
            <a:ext cx="3892622" cy="3892622"/>
          </a:xfrm>
          <a:prstGeom prst="rect">
            <a:avLst/>
          </a:prstGeom>
        </p:spPr>
      </p:pic>
    </p:spTree>
    <p:extLst>
      <p:ext uri="{BB962C8B-B14F-4D97-AF65-F5344CB8AC3E}">
        <p14:creationId xmlns:p14="http://schemas.microsoft.com/office/powerpoint/2010/main" val="785314256"/>
      </p:ext>
    </p:extLst>
  </p:cSld>
  <p:clrMapOvr>
    <a:masterClrMapping/>
  </p:clrMapOvr>
  <mc:AlternateContent xmlns:mc="http://schemas.openxmlformats.org/markup-compatibility/2006">
    <mc:Choice xmlns:p14="http://schemas.microsoft.com/office/powerpoint/2010/main" Requires="p14">
      <p:transition spd="slow" p14:dur="900" advTm="8711">
        <p14:warp dir="in"/>
      </p:transition>
    </mc:Choice>
    <mc:Fallback>
      <p:transition spd="slow" advTm="871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实验验证</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7C322AB2-EC52-4004-A6B8-CA0B6C258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318" y="1398501"/>
            <a:ext cx="10025211" cy="5012606"/>
          </a:xfrm>
          <a:prstGeom prst="rect">
            <a:avLst/>
          </a:prstGeom>
        </p:spPr>
      </p:pic>
    </p:spTree>
    <p:extLst>
      <p:ext uri="{BB962C8B-B14F-4D97-AF65-F5344CB8AC3E}">
        <p14:creationId xmlns:p14="http://schemas.microsoft.com/office/powerpoint/2010/main" val="271899681"/>
      </p:ext>
    </p:extLst>
  </p:cSld>
  <p:clrMapOvr>
    <a:masterClrMapping/>
  </p:clrMapOvr>
  <mc:AlternateContent xmlns:mc="http://schemas.openxmlformats.org/markup-compatibility/2006">
    <mc:Choice xmlns:p14="http://schemas.microsoft.com/office/powerpoint/2010/main" Requires="p14">
      <p:transition spd="slow" p14:dur="900" advTm="12774">
        <p14:warp dir="in"/>
      </p:transition>
    </mc:Choice>
    <mc:Fallback>
      <p:transition spd="slow" advTm="12774">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结果分析</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04</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a:extLst>
              <a:ext uri="{FF2B5EF4-FFF2-40B4-BE49-F238E27FC236}">
                <a16:creationId xmlns:a16="http://schemas.microsoft.com/office/drawing/2014/main" id="{591428B8-175E-41BD-8B92-606DBC1100B8}"/>
              </a:ext>
            </a:extLst>
          </p:cNvPr>
          <p:cNvSpPr txBox="1"/>
          <p:nvPr/>
        </p:nvSpPr>
        <p:spPr>
          <a:xfrm>
            <a:off x="7238027" y="3590718"/>
            <a:ext cx="3264874" cy="989310"/>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Click here to enter your text, change the color or size of the text. You can also format the appropriate. Click here to enter your text, change the color or size of the text. </a:t>
            </a: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454FA8A4-F0E6-4444-AC35-BC80C2CF318B}"/>
              </a:ext>
            </a:extLst>
          </p:cNvPr>
          <p:cNvGrpSpPr/>
          <p:nvPr/>
        </p:nvGrpSpPr>
        <p:grpSpPr>
          <a:xfrm>
            <a:off x="1204687" y="521265"/>
            <a:ext cx="4482075" cy="632236"/>
            <a:chOff x="-1926412" y="-1852774"/>
            <a:chExt cx="4482075" cy="632236"/>
          </a:xfrm>
        </p:grpSpPr>
        <p:sp>
          <p:nvSpPr>
            <p:cNvPr id="24" name="文本框 15">
              <a:extLst>
                <a:ext uri="{FF2B5EF4-FFF2-40B4-BE49-F238E27FC236}">
                  <a16:creationId xmlns:a16="http://schemas.microsoft.com/office/drawing/2014/main" id="{4C8AE84B-D79F-458F-9AF5-F0AEED1AF873}"/>
                </a:ext>
              </a:extLst>
            </p:cNvPr>
            <p:cNvSpPr txBox="1"/>
            <p:nvPr/>
          </p:nvSpPr>
          <p:spPr>
            <a:xfrm>
              <a:off x="-1696205" y="-1852774"/>
              <a:ext cx="28345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华侨大学</a:t>
              </a:r>
            </a:p>
          </p:txBody>
        </p:sp>
        <p:sp>
          <p:nvSpPr>
            <p:cNvPr id="25" name="文本框 16">
              <a:extLst>
                <a:ext uri="{FF2B5EF4-FFF2-40B4-BE49-F238E27FC236}">
                  <a16:creationId xmlns:a16="http://schemas.microsoft.com/office/drawing/2014/main" id="{461F723F-3CCA-4776-96B1-D108CFAC88AD}"/>
                </a:ext>
              </a:extLst>
            </p:cNvPr>
            <p:cNvSpPr txBox="1"/>
            <p:nvPr/>
          </p:nvSpPr>
          <p:spPr>
            <a:xfrm>
              <a:off x="-1926412" y="-1451370"/>
              <a:ext cx="4482075" cy="2308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spc="300" dirty="0">
                  <a:solidFill>
                    <a:schemeClr val="tx1">
                      <a:lumMod val="50000"/>
                      <a:lumOff val="50000"/>
                    </a:schemeClr>
                  </a:solidFill>
                  <a:latin typeface="+mn-ea"/>
                </a:rPr>
                <a:t>HUA QIAO UNIVERSERSITY </a:t>
              </a:r>
              <a:endParaRPr lang="zh-CN" altLang="en-US" sz="900" spc="300" dirty="0">
                <a:solidFill>
                  <a:schemeClr val="tx1">
                    <a:lumMod val="50000"/>
                    <a:lumOff val="50000"/>
                  </a:schemeClr>
                </a:solidFill>
                <a:latin typeface="+mn-ea"/>
              </a:endParaRPr>
            </a:p>
          </p:txBody>
        </p:sp>
      </p:grpSp>
      <p:pic>
        <p:nvPicPr>
          <p:cNvPr id="26" name="图片 25">
            <a:extLst>
              <a:ext uri="{FF2B5EF4-FFF2-40B4-BE49-F238E27FC236}">
                <a16:creationId xmlns:a16="http://schemas.microsoft.com/office/drawing/2014/main" id="{C0995E8B-5F36-4528-8717-E33683FE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11" y="406226"/>
            <a:ext cx="939752" cy="774356"/>
          </a:xfrm>
          <a:prstGeom prst="rect">
            <a:avLst/>
          </a:prstGeom>
        </p:spPr>
      </p:pic>
    </p:spTree>
    <p:extLst>
      <p:ext uri="{BB962C8B-B14F-4D97-AF65-F5344CB8AC3E}">
        <p14:creationId xmlns:p14="http://schemas.microsoft.com/office/powerpoint/2010/main" val="3971007186"/>
      </p:ext>
    </p:extLst>
  </p:cSld>
  <p:clrMapOvr>
    <a:masterClrMapping/>
  </p:clrMapOvr>
  <mc:AlternateContent xmlns:mc="http://schemas.openxmlformats.org/markup-compatibility/2006">
    <mc:Choice xmlns:p14="http://schemas.microsoft.com/office/powerpoint/2010/main" Requires="p14">
      <p:transition spd="slow" p14:dur="1400" advTm="1352">
        <p14:doors dir="vert"/>
      </p:transition>
    </mc:Choice>
    <mc:Fallback>
      <p:transition spd="slow" advTm="1352">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结果分析</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6B14DE51-589F-40D2-8136-1231E7890F8C}"/>
              </a:ext>
            </a:extLst>
          </p:cNvPr>
          <p:cNvGrpSpPr/>
          <p:nvPr/>
        </p:nvGrpSpPr>
        <p:grpSpPr>
          <a:xfrm>
            <a:off x="1295400" y="2454959"/>
            <a:ext cx="2806700" cy="1549154"/>
            <a:chOff x="1587500" y="3051859"/>
            <a:chExt cx="2806700" cy="1549154"/>
          </a:xfrm>
        </p:grpSpPr>
        <p:sp>
          <p:nvSpPr>
            <p:cNvPr id="16" name="矩形 15">
              <a:extLst>
                <a:ext uri="{FF2B5EF4-FFF2-40B4-BE49-F238E27FC236}">
                  <a16:creationId xmlns:a16="http://schemas.microsoft.com/office/drawing/2014/main" id="{14784D60-EB58-4A6A-A2D3-212774ABFDBA}"/>
                </a:ext>
              </a:extLst>
            </p:cNvPr>
            <p:cNvSpPr/>
            <p:nvPr/>
          </p:nvSpPr>
          <p:spPr>
            <a:xfrm>
              <a:off x="1587500"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18" name="矩形 17">
              <a:extLst>
                <a:ext uri="{FF2B5EF4-FFF2-40B4-BE49-F238E27FC236}">
                  <a16:creationId xmlns:a16="http://schemas.microsoft.com/office/drawing/2014/main" id="{A9E54A37-6336-42FD-87FE-FD5DD857D6BF}"/>
                </a:ext>
              </a:extLst>
            </p:cNvPr>
            <p:cNvSpPr/>
            <p:nvPr/>
          </p:nvSpPr>
          <p:spPr>
            <a:xfrm>
              <a:off x="1587500" y="3531297"/>
              <a:ext cx="2806700"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grpSp>
        <p:nvGrpSpPr>
          <p:cNvPr id="19" name="组合 18">
            <a:extLst>
              <a:ext uri="{FF2B5EF4-FFF2-40B4-BE49-F238E27FC236}">
                <a16:creationId xmlns:a16="http://schemas.microsoft.com/office/drawing/2014/main" id="{33B68C32-3E08-48DE-8BB5-F09E9100FEBF}"/>
              </a:ext>
            </a:extLst>
          </p:cNvPr>
          <p:cNvGrpSpPr/>
          <p:nvPr/>
        </p:nvGrpSpPr>
        <p:grpSpPr>
          <a:xfrm>
            <a:off x="4826000" y="2454959"/>
            <a:ext cx="2806700" cy="1549154"/>
            <a:chOff x="1587500" y="3051859"/>
            <a:chExt cx="2806700" cy="1549154"/>
          </a:xfrm>
        </p:grpSpPr>
        <p:sp>
          <p:nvSpPr>
            <p:cNvPr id="20" name="矩形 19">
              <a:extLst>
                <a:ext uri="{FF2B5EF4-FFF2-40B4-BE49-F238E27FC236}">
                  <a16:creationId xmlns:a16="http://schemas.microsoft.com/office/drawing/2014/main" id="{D306B587-90F7-4880-B986-991ED4D45D74}"/>
                </a:ext>
              </a:extLst>
            </p:cNvPr>
            <p:cNvSpPr/>
            <p:nvPr/>
          </p:nvSpPr>
          <p:spPr>
            <a:xfrm>
              <a:off x="1587500"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p>
          </p:txBody>
        </p:sp>
        <p:sp>
          <p:nvSpPr>
            <p:cNvPr id="21" name="矩形 20">
              <a:extLst>
                <a:ext uri="{FF2B5EF4-FFF2-40B4-BE49-F238E27FC236}">
                  <a16:creationId xmlns:a16="http://schemas.microsoft.com/office/drawing/2014/main" id="{76A23BDC-3B2E-4681-BD5C-4E44909A8E5B}"/>
                </a:ext>
              </a:extLst>
            </p:cNvPr>
            <p:cNvSpPr/>
            <p:nvPr/>
          </p:nvSpPr>
          <p:spPr>
            <a:xfrm>
              <a:off x="1587500" y="3531297"/>
              <a:ext cx="2806700"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p>
          </p:txBody>
        </p:sp>
      </p:grpSp>
      <p:sp>
        <p:nvSpPr>
          <p:cNvPr id="22" name="文本框 21">
            <a:extLst>
              <a:ext uri="{FF2B5EF4-FFF2-40B4-BE49-F238E27FC236}">
                <a16:creationId xmlns:a16="http://schemas.microsoft.com/office/drawing/2014/main" id="{E4A7C57E-505F-48E3-80A5-515C8EE8ADFD}"/>
              </a:ext>
            </a:extLst>
          </p:cNvPr>
          <p:cNvSpPr txBox="1"/>
          <p:nvPr/>
        </p:nvSpPr>
        <p:spPr>
          <a:xfrm>
            <a:off x="1089665" y="42578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50</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p>
        </p:txBody>
      </p:sp>
      <p:sp>
        <p:nvSpPr>
          <p:cNvPr id="23" name="文本框 22">
            <a:extLst>
              <a:ext uri="{FF2B5EF4-FFF2-40B4-BE49-F238E27FC236}">
                <a16:creationId xmlns:a16="http://schemas.microsoft.com/office/drawing/2014/main" id="{A507658B-371C-427A-B22B-6566BCE2E744}"/>
              </a:ext>
            </a:extLst>
          </p:cNvPr>
          <p:cNvSpPr txBox="1"/>
          <p:nvPr/>
        </p:nvSpPr>
        <p:spPr>
          <a:xfrm>
            <a:off x="4645665" y="42578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98</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p>
        </p:txBody>
      </p:sp>
      <p:pic>
        <p:nvPicPr>
          <p:cNvPr id="13" name="图片 12">
            <a:extLst>
              <a:ext uri="{FF2B5EF4-FFF2-40B4-BE49-F238E27FC236}">
                <a16:creationId xmlns:a16="http://schemas.microsoft.com/office/drawing/2014/main" id="{ACE8B966-2C48-4D21-831A-4240640F9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06" y="1681534"/>
            <a:ext cx="5372345" cy="4029259"/>
          </a:xfrm>
          <a:prstGeom prst="rect">
            <a:avLst/>
          </a:prstGeom>
        </p:spPr>
      </p:pic>
      <p:sp>
        <p:nvSpPr>
          <p:cNvPr id="26" name="矩形 25">
            <a:extLst>
              <a:ext uri="{FF2B5EF4-FFF2-40B4-BE49-F238E27FC236}">
                <a16:creationId xmlns:a16="http://schemas.microsoft.com/office/drawing/2014/main" id="{E877FE2A-86DA-43C8-AE9E-419687C9F5AB}"/>
              </a:ext>
            </a:extLst>
          </p:cNvPr>
          <p:cNvSpPr/>
          <p:nvPr/>
        </p:nvSpPr>
        <p:spPr>
          <a:xfrm>
            <a:off x="6031251" y="1677801"/>
            <a:ext cx="5372345" cy="4019177"/>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通过对混淆矩阵分析，可以发现我训练的模型只对汽车（</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car</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）有较好的识别，其他的类别识别效果都比较差。</a:t>
            </a:r>
            <a:endPar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a:p>
            <a:pPr algn="just" hangingPunct="0">
              <a:lnSpc>
                <a:spcPct val="150000"/>
              </a:lnSpc>
            </a:pPr>
            <a:endPar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对各个类别误识别类别的分析，可以发现汽车（</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car</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）、厢式货车（</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van</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）和卡车（</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truck</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）常有混淆。直观上理解为，</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car</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van</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和</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truck</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本身就不是区别性较大的类别。同理还有人（</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people</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）和行人（</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pedestrian</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），摩托车（</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motor</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）和自行车（</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bicycle</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a:t>
            </a:r>
            <a:endPar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a:p>
            <a:pPr algn="just" hangingPunct="0">
              <a:lnSpc>
                <a:spcPct val="150000"/>
              </a:lnSpc>
            </a:pPr>
            <a:endPar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还有各个类别的误识别多是背景，说明小目标物体易被识别为背景而忽略。</a:t>
            </a:r>
            <a:endPar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Tree>
    <p:extLst>
      <p:ext uri="{BB962C8B-B14F-4D97-AF65-F5344CB8AC3E}">
        <p14:creationId xmlns:p14="http://schemas.microsoft.com/office/powerpoint/2010/main" val="2828079802"/>
      </p:ext>
    </p:extLst>
  </p:cSld>
  <p:clrMapOvr>
    <a:masterClrMapping/>
  </p:clrMapOvr>
  <mc:AlternateContent xmlns:mc="http://schemas.openxmlformats.org/markup-compatibility/2006">
    <mc:Choice xmlns:p14="http://schemas.microsoft.com/office/powerpoint/2010/main" Requires="p14">
      <p:transition spd="slow" p14:dur="900" advTm="70225">
        <p14:warp dir="in"/>
      </p:transition>
    </mc:Choice>
    <mc:Fallback>
      <p:transition spd="slow" advTm="70225">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结果分析</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1" name="图片 10">
            <a:extLst>
              <a:ext uri="{FF2B5EF4-FFF2-40B4-BE49-F238E27FC236}">
                <a16:creationId xmlns:a16="http://schemas.microsoft.com/office/drawing/2014/main" id="{8410E8BC-72E6-417D-9FD8-3B42AF19D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579" y="1544918"/>
            <a:ext cx="4121907" cy="4121907"/>
          </a:xfrm>
          <a:prstGeom prst="rect">
            <a:avLst/>
          </a:prstGeom>
        </p:spPr>
      </p:pic>
      <p:pic>
        <p:nvPicPr>
          <p:cNvPr id="13" name="图片 12">
            <a:extLst>
              <a:ext uri="{FF2B5EF4-FFF2-40B4-BE49-F238E27FC236}">
                <a16:creationId xmlns:a16="http://schemas.microsoft.com/office/drawing/2014/main" id="{E8C692C4-7AAA-499C-BF63-0D5B7697D3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2348" y="1544918"/>
            <a:ext cx="6569610" cy="3695406"/>
          </a:xfrm>
          <a:prstGeom prst="rect">
            <a:avLst/>
          </a:prstGeom>
        </p:spPr>
      </p:pic>
    </p:spTree>
    <p:extLst>
      <p:ext uri="{BB962C8B-B14F-4D97-AF65-F5344CB8AC3E}">
        <p14:creationId xmlns:p14="http://schemas.microsoft.com/office/powerpoint/2010/main" val="785756665"/>
      </p:ext>
    </p:extLst>
  </p:cSld>
  <p:clrMapOvr>
    <a:masterClrMapping/>
  </p:clrMapOvr>
  <mc:AlternateContent xmlns:mc="http://schemas.openxmlformats.org/markup-compatibility/2006">
    <mc:Choice xmlns:p14="http://schemas.microsoft.com/office/powerpoint/2010/main" Requires="p14">
      <p:transition spd="slow" p14:dur="900" advTm="72321">
        <p14:warp dir="in"/>
      </p:transition>
    </mc:Choice>
    <mc:Fallback>
      <p:transition spd="slow" advTm="72321">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结果分析</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9171563E-E89D-46DE-B129-4665FBD48D93}"/>
              </a:ext>
            </a:extLst>
          </p:cNvPr>
          <p:cNvGrpSpPr/>
          <p:nvPr/>
        </p:nvGrpSpPr>
        <p:grpSpPr>
          <a:xfrm>
            <a:off x="701675" y="1983317"/>
            <a:ext cx="10795000" cy="4876800"/>
            <a:chOff x="4445000" y="1981200"/>
            <a:chExt cx="7048500" cy="3365500"/>
          </a:xfrm>
        </p:grpSpPr>
        <p:sp>
          <p:nvSpPr>
            <p:cNvPr id="16" name="矩形 15">
              <a:extLst>
                <a:ext uri="{FF2B5EF4-FFF2-40B4-BE49-F238E27FC236}">
                  <a16:creationId xmlns:a16="http://schemas.microsoft.com/office/drawing/2014/main" id="{4644EBE9-0BE1-4B2B-91D0-34A8B4233C9B}"/>
                </a:ext>
              </a:extLst>
            </p:cNvPr>
            <p:cNvSpPr/>
            <p:nvPr/>
          </p:nvSpPr>
          <p:spPr>
            <a:xfrm>
              <a:off x="4445000" y="1981200"/>
              <a:ext cx="7048500" cy="3365500"/>
            </a:xfrm>
            <a:prstGeom prst="rect">
              <a:avLst/>
            </a:prstGeom>
            <a:blipFill dpi="0" rotWithShape="1">
              <a:blip r:embed="rId2"/>
              <a:srcRect/>
              <a:stretch>
                <a:fillRect t="-8921" b="-892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8F4C616-36F0-4216-9A37-C4E14D2BA5D9}"/>
                </a:ext>
              </a:extLst>
            </p:cNvPr>
            <p:cNvSpPr/>
            <p:nvPr/>
          </p:nvSpPr>
          <p:spPr>
            <a:xfrm>
              <a:off x="4445000" y="1981200"/>
              <a:ext cx="7048500" cy="3365500"/>
            </a:xfrm>
            <a:prstGeom prst="rect">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a:extLst>
              <a:ext uri="{FF2B5EF4-FFF2-40B4-BE49-F238E27FC236}">
                <a16:creationId xmlns:a16="http://schemas.microsoft.com/office/drawing/2014/main" id="{FA0DDC72-04C7-4C96-BBBE-CC1C5A31342E}"/>
              </a:ext>
            </a:extLst>
          </p:cNvPr>
          <p:cNvGrpSpPr/>
          <p:nvPr/>
        </p:nvGrpSpPr>
        <p:grpSpPr>
          <a:xfrm>
            <a:off x="1568932" y="2455705"/>
            <a:ext cx="1777036" cy="1783080"/>
            <a:chOff x="2157926" y="4538663"/>
            <a:chExt cx="485712" cy="487364"/>
          </a:xfrm>
          <a:solidFill>
            <a:schemeClr val="bg1"/>
          </a:solidFill>
        </p:grpSpPr>
        <p:sp>
          <p:nvSpPr>
            <p:cNvPr id="19" name="Freeform 18">
              <a:extLst>
                <a:ext uri="{FF2B5EF4-FFF2-40B4-BE49-F238E27FC236}">
                  <a16:creationId xmlns:a16="http://schemas.microsoft.com/office/drawing/2014/main" id="{FF724F9A-4CBC-4131-9E84-377DD149DCF9}"/>
                </a:ext>
              </a:extLst>
            </p:cNvPr>
            <p:cNvSpPr>
              <a:spLocks/>
            </p:cNvSpPr>
            <p:nvPr/>
          </p:nvSpPr>
          <p:spPr bwMode="auto">
            <a:xfrm>
              <a:off x="2419830" y="4805364"/>
              <a:ext cx="223808" cy="220663"/>
            </a:xfrm>
            <a:custGeom>
              <a:avLst/>
              <a:gdLst>
                <a:gd name="T0" fmla="*/ 87 w 88"/>
                <a:gd name="T1" fmla="*/ 0 h 87"/>
                <a:gd name="T2" fmla="*/ 1 w 88"/>
                <a:gd name="T3" fmla="*/ 0 h 87"/>
                <a:gd name="T4" fmla="*/ 0 w 88"/>
                <a:gd name="T5" fmla="*/ 1 h 87"/>
                <a:gd name="T6" fmla="*/ 0 w 88"/>
                <a:gd name="T7" fmla="*/ 86 h 87"/>
                <a:gd name="T8" fmla="*/ 1 w 88"/>
                <a:gd name="T9" fmla="*/ 87 h 87"/>
                <a:gd name="T10" fmla="*/ 88 w 88"/>
                <a:gd name="T11" fmla="*/ 1 h 87"/>
                <a:gd name="T12" fmla="*/ 87 w 88"/>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88" h="87">
                  <a:moveTo>
                    <a:pt x="87" y="0"/>
                  </a:moveTo>
                  <a:cubicBezTo>
                    <a:pt x="1" y="0"/>
                    <a:pt x="1" y="0"/>
                    <a:pt x="1" y="0"/>
                  </a:cubicBezTo>
                  <a:cubicBezTo>
                    <a:pt x="1" y="0"/>
                    <a:pt x="0" y="0"/>
                    <a:pt x="0" y="1"/>
                  </a:cubicBezTo>
                  <a:cubicBezTo>
                    <a:pt x="0" y="86"/>
                    <a:pt x="0" y="86"/>
                    <a:pt x="0" y="86"/>
                  </a:cubicBezTo>
                  <a:cubicBezTo>
                    <a:pt x="0" y="87"/>
                    <a:pt x="1" y="87"/>
                    <a:pt x="1" y="87"/>
                  </a:cubicBezTo>
                  <a:cubicBezTo>
                    <a:pt x="49" y="87"/>
                    <a:pt x="88" y="48"/>
                    <a:pt x="88" y="1"/>
                  </a:cubicBezTo>
                  <a:cubicBezTo>
                    <a:pt x="88" y="0"/>
                    <a:pt x="88" y="0"/>
                    <a:pt x="8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9">
              <a:extLst>
                <a:ext uri="{FF2B5EF4-FFF2-40B4-BE49-F238E27FC236}">
                  <a16:creationId xmlns:a16="http://schemas.microsoft.com/office/drawing/2014/main" id="{9C6123CD-6085-4447-814F-79D4FCCEFEFE}"/>
                </a:ext>
              </a:extLst>
            </p:cNvPr>
            <p:cNvSpPr>
              <a:spLocks/>
            </p:cNvSpPr>
            <p:nvPr/>
          </p:nvSpPr>
          <p:spPr bwMode="auto">
            <a:xfrm>
              <a:off x="2275387" y="4740276"/>
              <a:ext cx="33333" cy="225425"/>
            </a:xfrm>
            <a:custGeom>
              <a:avLst/>
              <a:gdLst>
                <a:gd name="T0" fmla="*/ 0 w 13"/>
                <a:gd name="T1" fmla="*/ 84 h 89"/>
                <a:gd name="T2" fmla="*/ 13 w 13"/>
                <a:gd name="T3" fmla="*/ 89 h 89"/>
                <a:gd name="T4" fmla="*/ 13 w 13"/>
                <a:gd name="T5" fmla="*/ 4 h 89"/>
                <a:gd name="T6" fmla="*/ 0 w 13"/>
                <a:gd name="T7" fmla="*/ 0 h 89"/>
                <a:gd name="T8" fmla="*/ 0 w 13"/>
                <a:gd name="T9" fmla="*/ 84 h 89"/>
              </a:gdLst>
              <a:ahLst/>
              <a:cxnLst>
                <a:cxn ang="0">
                  <a:pos x="T0" y="T1"/>
                </a:cxn>
                <a:cxn ang="0">
                  <a:pos x="T2" y="T3"/>
                </a:cxn>
                <a:cxn ang="0">
                  <a:pos x="T4" y="T5"/>
                </a:cxn>
                <a:cxn ang="0">
                  <a:pos x="T6" y="T7"/>
                </a:cxn>
                <a:cxn ang="0">
                  <a:pos x="T8" y="T9"/>
                </a:cxn>
              </a:cxnLst>
              <a:rect l="0" t="0" r="r" b="b"/>
              <a:pathLst>
                <a:path w="13" h="89">
                  <a:moveTo>
                    <a:pt x="0" y="84"/>
                  </a:moveTo>
                  <a:cubicBezTo>
                    <a:pt x="4" y="86"/>
                    <a:pt x="8" y="88"/>
                    <a:pt x="13" y="89"/>
                  </a:cubicBezTo>
                  <a:cubicBezTo>
                    <a:pt x="13" y="4"/>
                    <a:pt x="13" y="4"/>
                    <a:pt x="13" y="4"/>
                  </a:cubicBezTo>
                  <a:cubicBezTo>
                    <a:pt x="0" y="0"/>
                    <a:pt x="0" y="0"/>
                    <a:pt x="0" y="0"/>
                  </a:cubicBezTo>
                  <a:lnTo>
                    <a:pt x="0" y="8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0">
              <a:extLst>
                <a:ext uri="{FF2B5EF4-FFF2-40B4-BE49-F238E27FC236}">
                  <a16:creationId xmlns:a16="http://schemas.microsoft.com/office/drawing/2014/main" id="{B45ACC20-C390-4FDF-86AE-105699E8E5E5}"/>
                </a:ext>
              </a:extLst>
            </p:cNvPr>
            <p:cNvSpPr>
              <a:spLocks/>
            </p:cNvSpPr>
            <p:nvPr/>
          </p:nvSpPr>
          <p:spPr bwMode="auto">
            <a:xfrm>
              <a:off x="2157926" y="4702176"/>
              <a:ext cx="44444" cy="187325"/>
            </a:xfrm>
            <a:custGeom>
              <a:avLst/>
              <a:gdLst>
                <a:gd name="T0" fmla="*/ 0 w 17"/>
                <a:gd name="T1" fmla="*/ 23 h 74"/>
                <a:gd name="T2" fmla="*/ 17 w 17"/>
                <a:gd name="T3" fmla="*/ 74 h 74"/>
                <a:gd name="T4" fmla="*/ 17 w 17"/>
                <a:gd name="T5" fmla="*/ 5 h 74"/>
                <a:gd name="T6" fmla="*/ 3 w 17"/>
                <a:gd name="T7" fmla="*/ 0 h 74"/>
                <a:gd name="T8" fmla="*/ 0 w 17"/>
                <a:gd name="T9" fmla="*/ 23 h 74"/>
              </a:gdLst>
              <a:ahLst/>
              <a:cxnLst>
                <a:cxn ang="0">
                  <a:pos x="T0" y="T1"/>
                </a:cxn>
                <a:cxn ang="0">
                  <a:pos x="T2" y="T3"/>
                </a:cxn>
                <a:cxn ang="0">
                  <a:pos x="T4" y="T5"/>
                </a:cxn>
                <a:cxn ang="0">
                  <a:pos x="T6" y="T7"/>
                </a:cxn>
                <a:cxn ang="0">
                  <a:pos x="T8" y="T9"/>
                </a:cxn>
              </a:cxnLst>
              <a:rect l="0" t="0" r="r" b="b"/>
              <a:pathLst>
                <a:path w="17" h="74">
                  <a:moveTo>
                    <a:pt x="0" y="23"/>
                  </a:moveTo>
                  <a:cubicBezTo>
                    <a:pt x="0" y="42"/>
                    <a:pt x="7" y="60"/>
                    <a:pt x="17" y="74"/>
                  </a:cubicBezTo>
                  <a:cubicBezTo>
                    <a:pt x="17" y="5"/>
                    <a:pt x="17" y="5"/>
                    <a:pt x="17" y="5"/>
                  </a:cubicBezTo>
                  <a:cubicBezTo>
                    <a:pt x="3" y="0"/>
                    <a:pt x="3" y="0"/>
                    <a:pt x="3" y="0"/>
                  </a:cubicBezTo>
                  <a:cubicBezTo>
                    <a:pt x="1" y="7"/>
                    <a:pt x="0" y="15"/>
                    <a:pt x="0" y="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1">
              <a:extLst>
                <a:ext uri="{FF2B5EF4-FFF2-40B4-BE49-F238E27FC236}">
                  <a16:creationId xmlns:a16="http://schemas.microsoft.com/office/drawing/2014/main" id="{A3D118EA-D2EE-430A-A9E1-C2AF339DA984}"/>
                </a:ext>
              </a:extLst>
            </p:cNvPr>
            <p:cNvSpPr>
              <a:spLocks/>
            </p:cNvSpPr>
            <p:nvPr/>
          </p:nvSpPr>
          <p:spPr bwMode="auto">
            <a:xfrm>
              <a:off x="2173800" y="4564064"/>
              <a:ext cx="187301" cy="182563"/>
            </a:xfrm>
            <a:custGeom>
              <a:avLst/>
              <a:gdLst>
                <a:gd name="T0" fmla="*/ 41 w 74"/>
                <a:gd name="T1" fmla="*/ 0 h 72"/>
                <a:gd name="T2" fmla="*/ 0 w 74"/>
                <a:gd name="T3" fmla="*/ 47 h 72"/>
                <a:gd name="T4" fmla="*/ 74 w 74"/>
                <a:gd name="T5" fmla="*/ 72 h 72"/>
                <a:gd name="T6" fmla="*/ 41 w 74"/>
                <a:gd name="T7" fmla="*/ 0 h 72"/>
              </a:gdLst>
              <a:ahLst/>
              <a:cxnLst>
                <a:cxn ang="0">
                  <a:pos x="T0" y="T1"/>
                </a:cxn>
                <a:cxn ang="0">
                  <a:pos x="T2" y="T3"/>
                </a:cxn>
                <a:cxn ang="0">
                  <a:pos x="T4" y="T5"/>
                </a:cxn>
                <a:cxn ang="0">
                  <a:pos x="T6" y="T7"/>
                </a:cxn>
              </a:cxnLst>
              <a:rect l="0" t="0" r="r" b="b"/>
              <a:pathLst>
                <a:path w="74" h="72">
                  <a:moveTo>
                    <a:pt x="41" y="0"/>
                  </a:moveTo>
                  <a:cubicBezTo>
                    <a:pt x="22" y="10"/>
                    <a:pt x="7" y="26"/>
                    <a:pt x="0" y="47"/>
                  </a:cubicBezTo>
                  <a:cubicBezTo>
                    <a:pt x="74" y="72"/>
                    <a:pt x="74" y="72"/>
                    <a:pt x="74" y="72"/>
                  </a:cubicBezTo>
                  <a:lnTo>
                    <a:pt x="41"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2">
              <a:extLst>
                <a:ext uri="{FF2B5EF4-FFF2-40B4-BE49-F238E27FC236}">
                  <a16:creationId xmlns:a16="http://schemas.microsoft.com/office/drawing/2014/main" id="{0B1247C4-13C8-4A49-8B85-3DFD737E20C9}"/>
                </a:ext>
              </a:extLst>
            </p:cNvPr>
            <p:cNvSpPr>
              <a:spLocks/>
            </p:cNvSpPr>
            <p:nvPr/>
          </p:nvSpPr>
          <p:spPr bwMode="auto">
            <a:xfrm>
              <a:off x="2221419" y="4721226"/>
              <a:ext cx="33333" cy="219075"/>
            </a:xfrm>
            <a:custGeom>
              <a:avLst/>
              <a:gdLst>
                <a:gd name="T0" fmla="*/ 0 w 13"/>
                <a:gd name="T1" fmla="*/ 76 h 86"/>
                <a:gd name="T2" fmla="*/ 0 w 13"/>
                <a:gd name="T3" fmla="*/ 76 h 86"/>
                <a:gd name="T4" fmla="*/ 13 w 13"/>
                <a:gd name="T5" fmla="*/ 86 h 86"/>
                <a:gd name="T6" fmla="*/ 13 w 13"/>
                <a:gd name="T7" fmla="*/ 4 h 86"/>
                <a:gd name="T8" fmla="*/ 0 w 13"/>
                <a:gd name="T9" fmla="*/ 0 h 86"/>
                <a:gd name="T10" fmla="*/ 0 w 13"/>
                <a:gd name="T11" fmla="*/ 76 h 86"/>
              </a:gdLst>
              <a:ahLst/>
              <a:cxnLst>
                <a:cxn ang="0">
                  <a:pos x="T0" y="T1"/>
                </a:cxn>
                <a:cxn ang="0">
                  <a:pos x="T2" y="T3"/>
                </a:cxn>
                <a:cxn ang="0">
                  <a:pos x="T4" y="T5"/>
                </a:cxn>
                <a:cxn ang="0">
                  <a:pos x="T6" y="T7"/>
                </a:cxn>
                <a:cxn ang="0">
                  <a:pos x="T8" y="T9"/>
                </a:cxn>
                <a:cxn ang="0">
                  <a:pos x="T10" y="T11"/>
                </a:cxn>
              </a:cxnLst>
              <a:rect l="0" t="0" r="r" b="b"/>
              <a:pathLst>
                <a:path w="13" h="86">
                  <a:moveTo>
                    <a:pt x="0" y="76"/>
                  </a:moveTo>
                  <a:cubicBezTo>
                    <a:pt x="0" y="76"/>
                    <a:pt x="0" y="76"/>
                    <a:pt x="0" y="76"/>
                  </a:cubicBezTo>
                  <a:cubicBezTo>
                    <a:pt x="4" y="80"/>
                    <a:pt x="8" y="83"/>
                    <a:pt x="13" y="86"/>
                  </a:cubicBezTo>
                  <a:cubicBezTo>
                    <a:pt x="13" y="4"/>
                    <a:pt x="13" y="4"/>
                    <a:pt x="13" y="4"/>
                  </a:cubicBezTo>
                  <a:cubicBezTo>
                    <a:pt x="0" y="0"/>
                    <a:pt x="0" y="0"/>
                    <a:pt x="0" y="0"/>
                  </a:cubicBezTo>
                  <a:lnTo>
                    <a:pt x="0" y="7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23">
              <a:extLst>
                <a:ext uri="{FF2B5EF4-FFF2-40B4-BE49-F238E27FC236}">
                  <a16:creationId xmlns:a16="http://schemas.microsoft.com/office/drawing/2014/main" id="{FBE99F38-2460-4D3D-A55A-A9EB17F5330B}"/>
                </a:ext>
              </a:extLst>
            </p:cNvPr>
            <p:cNvSpPr>
              <a:spLocks/>
            </p:cNvSpPr>
            <p:nvPr/>
          </p:nvSpPr>
          <p:spPr bwMode="auto">
            <a:xfrm>
              <a:off x="2327767" y="4757739"/>
              <a:ext cx="53968" cy="220663"/>
            </a:xfrm>
            <a:custGeom>
              <a:avLst/>
              <a:gdLst>
                <a:gd name="T0" fmla="*/ 19 w 21"/>
                <a:gd name="T1" fmla="*/ 6 h 87"/>
                <a:gd name="T2" fmla="*/ 0 w 21"/>
                <a:gd name="T3" fmla="*/ 0 h 87"/>
                <a:gd name="T4" fmla="*/ 0 w 21"/>
                <a:gd name="T5" fmla="*/ 85 h 87"/>
                <a:gd name="T6" fmla="*/ 20 w 21"/>
                <a:gd name="T7" fmla="*/ 87 h 87"/>
                <a:gd name="T8" fmla="*/ 21 w 21"/>
                <a:gd name="T9" fmla="*/ 86 h 87"/>
                <a:gd name="T10" fmla="*/ 21 w 21"/>
                <a:gd name="T11" fmla="*/ 6 h 87"/>
                <a:gd name="T12" fmla="*/ 20 w 21"/>
                <a:gd name="T13" fmla="*/ 6 h 87"/>
                <a:gd name="T14" fmla="*/ 19 w 21"/>
                <a:gd name="T15" fmla="*/ 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7">
                  <a:moveTo>
                    <a:pt x="19" y="6"/>
                  </a:moveTo>
                  <a:cubicBezTo>
                    <a:pt x="0" y="0"/>
                    <a:pt x="0" y="0"/>
                    <a:pt x="0" y="0"/>
                  </a:cubicBezTo>
                  <a:cubicBezTo>
                    <a:pt x="0" y="85"/>
                    <a:pt x="0" y="85"/>
                    <a:pt x="0" y="85"/>
                  </a:cubicBezTo>
                  <a:cubicBezTo>
                    <a:pt x="6" y="86"/>
                    <a:pt x="13" y="87"/>
                    <a:pt x="20" y="87"/>
                  </a:cubicBezTo>
                  <a:cubicBezTo>
                    <a:pt x="20" y="87"/>
                    <a:pt x="21" y="87"/>
                    <a:pt x="21" y="86"/>
                  </a:cubicBezTo>
                  <a:cubicBezTo>
                    <a:pt x="21" y="6"/>
                    <a:pt x="21" y="6"/>
                    <a:pt x="21" y="6"/>
                  </a:cubicBezTo>
                  <a:cubicBezTo>
                    <a:pt x="21" y="6"/>
                    <a:pt x="20" y="6"/>
                    <a:pt x="20" y="6"/>
                  </a:cubicBezTo>
                  <a:cubicBezTo>
                    <a:pt x="20" y="6"/>
                    <a:pt x="19" y="6"/>
                    <a:pt x="19" y="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24">
              <a:extLst>
                <a:ext uri="{FF2B5EF4-FFF2-40B4-BE49-F238E27FC236}">
                  <a16:creationId xmlns:a16="http://schemas.microsoft.com/office/drawing/2014/main" id="{80F3014E-E1E8-43D3-88F0-2D0E68CA830C}"/>
                </a:ext>
              </a:extLst>
            </p:cNvPr>
            <p:cNvSpPr>
              <a:spLocks/>
            </p:cNvSpPr>
            <p:nvPr/>
          </p:nvSpPr>
          <p:spPr bwMode="auto">
            <a:xfrm>
              <a:off x="2296021" y="4538663"/>
              <a:ext cx="301586" cy="223838"/>
            </a:xfrm>
            <a:custGeom>
              <a:avLst/>
              <a:gdLst>
                <a:gd name="T0" fmla="*/ 119 w 119"/>
                <a:gd name="T1" fmla="*/ 87 h 88"/>
                <a:gd name="T2" fmla="*/ 33 w 119"/>
                <a:gd name="T3" fmla="*/ 0 h 88"/>
                <a:gd name="T4" fmla="*/ 0 w 119"/>
                <a:gd name="T5" fmla="*/ 6 h 88"/>
                <a:gd name="T6" fmla="*/ 36 w 119"/>
                <a:gd name="T7" fmla="*/ 83 h 88"/>
                <a:gd name="T8" fmla="*/ 36 w 119"/>
                <a:gd name="T9" fmla="*/ 86 h 88"/>
                <a:gd name="T10" fmla="*/ 37 w 119"/>
                <a:gd name="T11" fmla="*/ 88 h 88"/>
                <a:gd name="T12" fmla="*/ 118 w 119"/>
                <a:gd name="T13" fmla="*/ 88 h 88"/>
                <a:gd name="T14" fmla="*/ 119 w 119"/>
                <a:gd name="T15" fmla="*/ 87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88">
                  <a:moveTo>
                    <a:pt x="119" y="87"/>
                  </a:moveTo>
                  <a:cubicBezTo>
                    <a:pt x="119" y="39"/>
                    <a:pt x="80" y="0"/>
                    <a:pt x="33" y="0"/>
                  </a:cubicBezTo>
                  <a:cubicBezTo>
                    <a:pt x="21" y="0"/>
                    <a:pt x="10" y="2"/>
                    <a:pt x="0" y="6"/>
                  </a:cubicBezTo>
                  <a:cubicBezTo>
                    <a:pt x="36" y="83"/>
                    <a:pt x="36" y="83"/>
                    <a:pt x="36" y="83"/>
                  </a:cubicBezTo>
                  <a:cubicBezTo>
                    <a:pt x="36" y="84"/>
                    <a:pt x="36" y="85"/>
                    <a:pt x="36" y="86"/>
                  </a:cubicBezTo>
                  <a:cubicBezTo>
                    <a:pt x="37" y="86"/>
                    <a:pt x="37" y="87"/>
                    <a:pt x="37" y="88"/>
                  </a:cubicBezTo>
                  <a:cubicBezTo>
                    <a:pt x="118" y="88"/>
                    <a:pt x="118" y="88"/>
                    <a:pt x="118" y="88"/>
                  </a:cubicBezTo>
                  <a:cubicBezTo>
                    <a:pt x="119" y="88"/>
                    <a:pt x="119" y="87"/>
                    <a:pt x="119" y="8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6" name="矩形 25">
            <a:extLst>
              <a:ext uri="{FF2B5EF4-FFF2-40B4-BE49-F238E27FC236}">
                <a16:creationId xmlns:a16="http://schemas.microsoft.com/office/drawing/2014/main" id="{42839610-BFD8-4647-A520-24DB94F9C4B2}"/>
              </a:ext>
            </a:extLst>
          </p:cNvPr>
          <p:cNvSpPr/>
          <p:nvPr/>
        </p:nvSpPr>
        <p:spPr>
          <a:xfrm>
            <a:off x="1895813" y="4396245"/>
            <a:ext cx="1123274" cy="407291"/>
          </a:xfrm>
          <a:prstGeom prst="rect">
            <a:avLst/>
          </a:prstGeom>
          <a:noFill/>
        </p:spPr>
        <p:txBody>
          <a:bodyPr wrap="square" lIns="0" tIns="0" rIns="0" bIns="0" rtlCol="0">
            <a:spAutoFit/>
          </a:bodyPr>
          <a:lstStyle/>
          <a:p>
            <a:pPr algn="ct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改进方向</a:t>
            </a:r>
          </a:p>
        </p:txBody>
      </p:sp>
      <p:grpSp>
        <p:nvGrpSpPr>
          <p:cNvPr id="27" name="组合 26">
            <a:extLst>
              <a:ext uri="{FF2B5EF4-FFF2-40B4-BE49-F238E27FC236}">
                <a16:creationId xmlns:a16="http://schemas.microsoft.com/office/drawing/2014/main" id="{238C590B-416A-423F-BCD3-42259A84A34C}"/>
              </a:ext>
            </a:extLst>
          </p:cNvPr>
          <p:cNvGrpSpPr/>
          <p:nvPr/>
        </p:nvGrpSpPr>
        <p:grpSpPr>
          <a:xfrm>
            <a:off x="8103054" y="2367705"/>
            <a:ext cx="2958192" cy="795564"/>
            <a:chOff x="1259115" y="2186445"/>
            <a:chExt cx="3212192" cy="795564"/>
          </a:xfrm>
        </p:grpSpPr>
        <p:sp>
          <p:nvSpPr>
            <p:cNvPr id="28" name="矩形 27">
              <a:extLst>
                <a:ext uri="{FF2B5EF4-FFF2-40B4-BE49-F238E27FC236}">
                  <a16:creationId xmlns:a16="http://schemas.microsoft.com/office/drawing/2014/main" id="{AA63BBB8-5E6F-4CAD-9D50-5BD1535600E0}"/>
                </a:ext>
              </a:extLst>
            </p:cNvPr>
            <p:cNvSpPr/>
            <p:nvPr/>
          </p:nvSpPr>
          <p:spPr>
            <a:xfrm>
              <a:off x="1259115" y="2186445"/>
              <a:ext cx="1555052"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增加检测头</a:t>
              </a:r>
            </a:p>
          </p:txBody>
        </p:sp>
        <p:sp>
          <p:nvSpPr>
            <p:cNvPr id="29" name="矩形 28">
              <a:extLst>
                <a:ext uri="{FF2B5EF4-FFF2-40B4-BE49-F238E27FC236}">
                  <a16:creationId xmlns:a16="http://schemas.microsoft.com/office/drawing/2014/main" id="{E9FA6D94-CDCD-4261-8193-CC58F84FD4C8}"/>
                </a:ext>
              </a:extLst>
            </p:cNvPr>
            <p:cNvSpPr/>
            <p:nvPr/>
          </p:nvSpPr>
          <p:spPr>
            <a:xfrm>
              <a:off x="1259115" y="2656151"/>
              <a:ext cx="3212192" cy="32585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可以增加一个小目标的检测头。</a:t>
              </a:r>
            </a:p>
          </p:txBody>
        </p:sp>
      </p:grpSp>
      <p:grpSp>
        <p:nvGrpSpPr>
          <p:cNvPr id="30" name="组合 29">
            <a:extLst>
              <a:ext uri="{FF2B5EF4-FFF2-40B4-BE49-F238E27FC236}">
                <a16:creationId xmlns:a16="http://schemas.microsoft.com/office/drawing/2014/main" id="{4185C58D-1C20-4681-A083-BD8B67DC205F}"/>
              </a:ext>
            </a:extLst>
          </p:cNvPr>
          <p:cNvGrpSpPr/>
          <p:nvPr/>
        </p:nvGrpSpPr>
        <p:grpSpPr>
          <a:xfrm>
            <a:off x="8103054" y="3380274"/>
            <a:ext cx="2958192" cy="2642224"/>
            <a:chOff x="1259115" y="2186445"/>
            <a:chExt cx="3212192" cy="2642224"/>
          </a:xfrm>
        </p:grpSpPr>
        <p:sp>
          <p:nvSpPr>
            <p:cNvPr id="31" name="矩形 30">
              <a:extLst>
                <a:ext uri="{FF2B5EF4-FFF2-40B4-BE49-F238E27FC236}">
                  <a16:creationId xmlns:a16="http://schemas.microsoft.com/office/drawing/2014/main" id="{7C3BE02A-3D79-4C84-B405-EE1C26DD7E8A}"/>
                </a:ext>
              </a:extLst>
            </p:cNvPr>
            <p:cNvSpPr/>
            <p:nvPr/>
          </p:nvSpPr>
          <p:spPr>
            <a:xfrm>
              <a:off x="1259115" y="2186445"/>
              <a:ext cx="1727130"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应用切片推理</a:t>
              </a:r>
            </a:p>
          </p:txBody>
        </p:sp>
        <p:sp>
          <p:nvSpPr>
            <p:cNvPr id="32" name="矩形 31">
              <a:extLst>
                <a:ext uri="{FF2B5EF4-FFF2-40B4-BE49-F238E27FC236}">
                  <a16:creationId xmlns:a16="http://schemas.microsoft.com/office/drawing/2014/main" id="{DBFDD932-6E27-422B-949C-BF48B31C2A04}"/>
                </a:ext>
              </a:extLst>
            </p:cNvPr>
            <p:cNvSpPr/>
            <p:nvPr/>
          </p:nvSpPr>
          <p:spPr>
            <a:xfrm>
              <a:off x="1259115" y="2656151"/>
              <a:ext cx="3212192" cy="2172518"/>
            </a:xfrm>
            <a:prstGeom prst="rect">
              <a:avLst/>
            </a:prstGeom>
            <a:noFill/>
          </p:spPr>
          <p:txBody>
            <a:bodyPr wrap="square" lIns="0" tIns="0" rIns="0" bIns="0" rtlCol="0">
              <a:spAutoFit/>
            </a:bodyPr>
            <a:lstStyle/>
            <a:p>
              <a:pPr algn="just" hangingPunct="0">
                <a:lnSpc>
                  <a:spcPct val="150000"/>
                </a:lnSpc>
              </a:pPr>
              <a:r>
                <a:rPr lang="en-US" altLang="zh-CN" sz="1600" dirty="0" err="1">
                  <a:solidFill>
                    <a:schemeClr val="bg1"/>
                  </a:solidFill>
                  <a:latin typeface="思源黑体 CN Normal" panose="020B0400000000000000" pitchFamily="34" charset="-122"/>
                  <a:ea typeface="思源黑体 CN Normal" panose="020B0400000000000000" pitchFamily="34" charset="-122"/>
                  <a:cs typeface="+mn-ea"/>
                  <a:sym typeface="+mn-lt"/>
                </a:rPr>
                <a:t>Visdrone</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为高分辨率数据集，在训练中会缩放到</a:t>
              </a:r>
              <a:r>
                <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rPr>
                <a:t>640*640</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分辨率，此时小物体会更小。在推理时将</a:t>
              </a:r>
              <a:r>
                <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rPr>
                <a:t>1080p</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图片切分为多个小图片，然后结果</a:t>
              </a:r>
              <a:r>
                <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rPr>
                <a:t>NMS</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处理，可以增加对小目标的检测精度。</a:t>
              </a:r>
            </a:p>
          </p:txBody>
        </p:sp>
      </p:grpSp>
      <p:grpSp>
        <p:nvGrpSpPr>
          <p:cNvPr id="34" name="组合 33">
            <a:extLst>
              <a:ext uri="{FF2B5EF4-FFF2-40B4-BE49-F238E27FC236}">
                <a16:creationId xmlns:a16="http://schemas.microsoft.com/office/drawing/2014/main" id="{81B135E2-9417-44B2-8C87-B2A19D05EC7F}"/>
              </a:ext>
            </a:extLst>
          </p:cNvPr>
          <p:cNvGrpSpPr/>
          <p:nvPr/>
        </p:nvGrpSpPr>
        <p:grpSpPr>
          <a:xfrm>
            <a:off x="4877254" y="2367705"/>
            <a:ext cx="2958192" cy="1164896"/>
            <a:chOff x="1259115" y="2186445"/>
            <a:chExt cx="3212192" cy="1164896"/>
          </a:xfrm>
        </p:grpSpPr>
        <p:sp>
          <p:nvSpPr>
            <p:cNvPr id="35" name="矩形 34">
              <a:extLst>
                <a:ext uri="{FF2B5EF4-FFF2-40B4-BE49-F238E27FC236}">
                  <a16:creationId xmlns:a16="http://schemas.microsoft.com/office/drawing/2014/main" id="{17206230-06C6-4AF1-B4DA-6E3B8CB8C072}"/>
                </a:ext>
              </a:extLst>
            </p:cNvPr>
            <p:cNvSpPr/>
            <p:nvPr/>
          </p:nvSpPr>
          <p:spPr>
            <a:xfrm>
              <a:off x="1259115" y="2186445"/>
              <a:ext cx="1123275"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数据增强</a:t>
              </a:r>
            </a:p>
          </p:txBody>
        </p:sp>
        <p:sp>
          <p:nvSpPr>
            <p:cNvPr id="37" name="矩形 36">
              <a:extLst>
                <a:ext uri="{FF2B5EF4-FFF2-40B4-BE49-F238E27FC236}">
                  <a16:creationId xmlns:a16="http://schemas.microsoft.com/office/drawing/2014/main" id="{074BC5EE-E49D-45AF-9AB3-777C6D29E47A}"/>
                </a:ext>
              </a:extLst>
            </p:cNvPr>
            <p:cNvSpPr/>
            <p:nvPr/>
          </p:nvSpPr>
          <p:spPr>
            <a:xfrm>
              <a:off x="1259115" y="2656151"/>
              <a:ext cx="3212192" cy="695190"/>
            </a:xfrm>
            <a:prstGeom prst="rect">
              <a:avLst/>
            </a:prstGeom>
            <a:noFill/>
          </p:spPr>
          <p:txBody>
            <a:bodyPr wrap="square" lIns="0" tIns="0" rIns="0" bIns="0" rtlCol="0">
              <a:spAutoFit/>
            </a:bodyPr>
            <a:lstStyle/>
            <a:p>
              <a:pPr algn="just" hangingPunct="0">
                <a:lnSpc>
                  <a:spcPct val="150000"/>
                </a:lnSpc>
              </a:pPr>
              <a:r>
                <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rPr>
                <a:t>Yolo v5</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默认打开了马赛克增强，但是其对小目标检测没用益处。</a:t>
              </a:r>
            </a:p>
          </p:txBody>
        </p:sp>
      </p:grpSp>
      <p:grpSp>
        <p:nvGrpSpPr>
          <p:cNvPr id="38" name="组合 37">
            <a:extLst>
              <a:ext uri="{FF2B5EF4-FFF2-40B4-BE49-F238E27FC236}">
                <a16:creationId xmlns:a16="http://schemas.microsoft.com/office/drawing/2014/main" id="{447A4270-612D-4E2D-BADB-6B1E70AB71FA}"/>
              </a:ext>
            </a:extLst>
          </p:cNvPr>
          <p:cNvGrpSpPr/>
          <p:nvPr/>
        </p:nvGrpSpPr>
        <p:grpSpPr>
          <a:xfrm>
            <a:off x="4877254" y="3790105"/>
            <a:ext cx="2958192" cy="1534228"/>
            <a:chOff x="1259115" y="2186445"/>
            <a:chExt cx="3212192" cy="1534228"/>
          </a:xfrm>
        </p:grpSpPr>
        <p:sp>
          <p:nvSpPr>
            <p:cNvPr id="39" name="矩形 38">
              <a:extLst>
                <a:ext uri="{FF2B5EF4-FFF2-40B4-BE49-F238E27FC236}">
                  <a16:creationId xmlns:a16="http://schemas.microsoft.com/office/drawing/2014/main" id="{59EFA72A-E438-47FC-9E89-B6FC5A6D3A53}"/>
                </a:ext>
              </a:extLst>
            </p:cNvPr>
            <p:cNvSpPr/>
            <p:nvPr/>
          </p:nvSpPr>
          <p:spPr>
            <a:xfrm>
              <a:off x="1259115" y="2186445"/>
              <a:ext cx="1123275"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损失函数</a:t>
              </a:r>
            </a:p>
          </p:txBody>
        </p:sp>
        <p:sp>
          <p:nvSpPr>
            <p:cNvPr id="40" name="矩形 39">
              <a:extLst>
                <a:ext uri="{FF2B5EF4-FFF2-40B4-BE49-F238E27FC236}">
                  <a16:creationId xmlns:a16="http://schemas.microsoft.com/office/drawing/2014/main" id="{C2D7D26E-677E-4CC6-BD17-BF4F212C66A6}"/>
                </a:ext>
              </a:extLst>
            </p:cNvPr>
            <p:cNvSpPr/>
            <p:nvPr/>
          </p:nvSpPr>
          <p:spPr>
            <a:xfrm>
              <a:off x="1259115" y="2656151"/>
              <a:ext cx="3212192"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根据前文分析，</a:t>
              </a:r>
              <a:r>
                <a:rPr lang="en-US" altLang="zh-CN" sz="1600" dirty="0" err="1">
                  <a:solidFill>
                    <a:schemeClr val="bg1"/>
                  </a:solidFill>
                  <a:latin typeface="思源黑体 CN Normal" panose="020B0400000000000000" pitchFamily="34" charset="-122"/>
                  <a:ea typeface="思源黑体 CN Normal" panose="020B0400000000000000" pitchFamily="34" charset="-122"/>
                  <a:cs typeface="+mn-ea"/>
                  <a:sym typeface="+mn-lt"/>
                </a:rPr>
                <a:t>Visdrone</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数据集多是相近类别和重叠类别。可以应用相关损失函数。</a:t>
              </a:r>
            </a:p>
          </p:txBody>
        </p:sp>
      </p:grpSp>
    </p:spTree>
    <p:extLst>
      <p:ext uri="{BB962C8B-B14F-4D97-AF65-F5344CB8AC3E}">
        <p14:creationId xmlns:p14="http://schemas.microsoft.com/office/powerpoint/2010/main" val="1450661980"/>
      </p:ext>
    </p:extLst>
  </p:cSld>
  <p:clrMapOvr>
    <a:masterClrMapping/>
  </p:clrMapOvr>
  <mc:AlternateContent xmlns:mc="http://schemas.openxmlformats.org/markup-compatibility/2006">
    <mc:Choice xmlns:p14="http://schemas.microsoft.com/office/powerpoint/2010/main" Requires="p14">
      <p:transition spd="slow" p14:dur="900" advTm="147119">
        <p14:warp dir="in"/>
      </p:transition>
    </mc:Choice>
    <mc:Fallback>
      <p:transition spd="slow" advTm="14711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前言</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1" name="矩形 10">
            <a:extLst>
              <a:ext uri="{FF2B5EF4-FFF2-40B4-BE49-F238E27FC236}">
                <a16:creationId xmlns:a16="http://schemas.microsoft.com/office/drawing/2014/main" id="{4F8CE3C2-DCB4-4223-AAA2-000708A1F2A0}"/>
              </a:ext>
            </a:extLst>
          </p:cNvPr>
          <p:cNvSpPr/>
          <p:nvPr/>
        </p:nvSpPr>
        <p:spPr>
          <a:xfrm>
            <a:off x="1190171" y="1857828"/>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139931F-697D-42E7-9882-EF9E3826AD49}"/>
              </a:ext>
            </a:extLst>
          </p:cNvPr>
          <p:cNvSpPr/>
          <p:nvPr/>
        </p:nvSpPr>
        <p:spPr>
          <a:xfrm>
            <a:off x="5863772" y="539931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B1FF823-8DB0-496D-8AF9-C41119245BC3}"/>
              </a:ext>
            </a:extLst>
          </p:cNvPr>
          <p:cNvSpPr txBox="1"/>
          <p:nvPr/>
        </p:nvSpPr>
        <p:spPr>
          <a:xfrm>
            <a:off x="1785258" y="1583345"/>
            <a:ext cx="8719861" cy="1295291"/>
          </a:xfrm>
          <a:prstGeom prst="rect">
            <a:avLst/>
          </a:prstGeom>
          <a:noFill/>
        </p:spPr>
        <p:txBody>
          <a:bodyPr wrap="square" rtlCol="0">
            <a:spAutoFit/>
          </a:bodyPr>
          <a:lstStyle/>
          <a:p>
            <a:pPr algn="just" hangingPunct="0">
              <a:lnSpc>
                <a:spcPct val="150000"/>
              </a:lnSpc>
            </a:pPr>
            <a:r>
              <a:rPr lang="zh-CN" altLang="zh-CN" dirty="0"/>
              <a:t>目标检测是计算机视觉的重点核心问题之一，也是研究理解图像高层语义信息的基础。目标检测的主要任务是根据输入的视频或者图像，找到所有感兴趣的目标，然后给出它们的位置和类别信息。</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18" name="文本框 17">
            <a:extLst>
              <a:ext uri="{FF2B5EF4-FFF2-40B4-BE49-F238E27FC236}">
                <a16:creationId xmlns:a16="http://schemas.microsoft.com/office/drawing/2014/main" id="{BE9F1FFB-6554-48F7-81E2-E35224486BC0}"/>
              </a:ext>
            </a:extLst>
          </p:cNvPr>
          <p:cNvSpPr txBox="1"/>
          <p:nvPr/>
        </p:nvSpPr>
        <p:spPr>
          <a:xfrm>
            <a:off x="4508501" y="2903858"/>
            <a:ext cx="5996618" cy="1938992"/>
          </a:xfrm>
          <a:prstGeom prst="rect">
            <a:avLst/>
          </a:prstGeom>
          <a:noFill/>
        </p:spPr>
        <p:txBody>
          <a:bodyPr wrap="square" rtlCol="0">
            <a:spAutoFit/>
          </a:bodyPr>
          <a:lstStyle/>
          <a:p>
            <a:pPr marL="342900" indent="-342900" algn="just" hangingPunct="0">
              <a:lnSpc>
                <a:spcPct val="150000"/>
              </a:lnSpc>
              <a:buFont typeface="+mj-lt"/>
              <a:buAutoNum type="arabicPeriod"/>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目前基于深度学习的目标检测在视频目标实时检测、人脸识别、行人检测、车辆检测、交通标识检测和医学影像识别等领域有广泛的应用。</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a:p>
            <a:pPr marL="342900" indent="-342900" algn="just" hangingPunct="0">
              <a:lnSpc>
                <a:spcPct val="150000"/>
              </a:lnSpc>
              <a:buFont typeface="+mj-lt"/>
              <a:buAutoNum type="arabicPeriod"/>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小目标检测是目标检测中研究方向之一。</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a:p>
            <a:pPr marL="342900" indent="-342900" algn="just" hangingPunct="0">
              <a:lnSpc>
                <a:spcPct val="150000"/>
              </a:lnSpc>
              <a:buFont typeface="+mj-lt"/>
              <a:buAutoNum type="arabicPeriod"/>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小目标检测算法主要应用于无人机之上。</a:t>
            </a:r>
          </a:p>
        </p:txBody>
      </p:sp>
      <p:grpSp>
        <p:nvGrpSpPr>
          <p:cNvPr id="15" name="组合 14">
            <a:extLst>
              <a:ext uri="{FF2B5EF4-FFF2-40B4-BE49-F238E27FC236}">
                <a16:creationId xmlns:a16="http://schemas.microsoft.com/office/drawing/2014/main" id="{7152E441-2AFD-4778-B436-ECFD9315A74B}"/>
              </a:ext>
            </a:extLst>
          </p:cNvPr>
          <p:cNvGrpSpPr/>
          <p:nvPr/>
        </p:nvGrpSpPr>
        <p:grpSpPr>
          <a:xfrm>
            <a:off x="1747922" y="2977061"/>
            <a:ext cx="2171700" cy="2171700"/>
            <a:chOff x="1663700" y="2952998"/>
            <a:chExt cx="2171700" cy="2171700"/>
          </a:xfrm>
        </p:grpSpPr>
        <p:grpSp>
          <p:nvGrpSpPr>
            <p:cNvPr id="13" name="组合 12">
              <a:extLst>
                <a:ext uri="{FF2B5EF4-FFF2-40B4-BE49-F238E27FC236}">
                  <a16:creationId xmlns:a16="http://schemas.microsoft.com/office/drawing/2014/main" id="{735227C2-080F-4738-9F79-1694A3581A84}"/>
                </a:ext>
              </a:extLst>
            </p:cNvPr>
            <p:cNvGrpSpPr/>
            <p:nvPr/>
          </p:nvGrpSpPr>
          <p:grpSpPr>
            <a:xfrm>
              <a:off x="1663700" y="2952998"/>
              <a:ext cx="2171700" cy="2171700"/>
              <a:chOff x="1663700" y="2717800"/>
              <a:chExt cx="2171700" cy="2171700"/>
            </a:xfrm>
          </p:grpSpPr>
          <p:sp>
            <p:nvSpPr>
              <p:cNvPr id="12" name="椭圆 11">
                <a:extLst>
                  <a:ext uri="{FF2B5EF4-FFF2-40B4-BE49-F238E27FC236}">
                    <a16:creationId xmlns:a16="http://schemas.microsoft.com/office/drawing/2014/main" id="{B48B4C6E-1A5C-4C1F-8E89-C85CE9E00E60}"/>
                  </a:ext>
                </a:extLst>
              </p:cNvPr>
              <p:cNvSpPr/>
              <p:nvPr/>
            </p:nvSpPr>
            <p:spPr>
              <a:xfrm>
                <a:off x="1663700" y="2717800"/>
                <a:ext cx="2171700" cy="2171700"/>
              </a:xfrm>
              <a:prstGeom prst="ellipse">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21B2D9D4-9FA2-4870-BF1D-66F4F1C57BBB}"/>
                  </a:ext>
                </a:extLst>
              </p:cNvPr>
              <p:cNvSpPr/>
              <p:nvPr/>
            </p:nvSpPr>
            <p:spPr>
              <a:xfrm>
                <a:off x="1860550" y="2914650"/>
                <a:ext cx="1778000" cy="177800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14" name="椭圆 13">
              <a:extLst>
                <a:ext uri="{FF2B5EF4-FFF2-40B4-BE49-F238E27FC236}">
                  <a16:creationId xmlns:a16="http://schemas.microsoft.com/office/drawing/2014/main" id="{E0C341A5-42AF-4C13-A4DD-03FFA2A5A993}"/>
                </a:ext>
              </a:extLst>
            </p:cNvPr>
            <p:cNvSpPr/>
            <p:nvPr/>
          </p:nvSpPr>
          <p:spPr>
            <a:xfrm>
              <a:off x="1778000" y="4572000"/>
              <a:ext cx="88900" cy="8890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Freeform 88">
            <a:extLst>
              <a:ext uri="{FF2B5EF4-FFF2-40B4-BE49-F238E27FC236}">
                <a16:creationId xmlns:a16="http://schemas.microsoft.com/office/drawing/2014/main" id="{F9079B49-4C93-493D-8CE5-9990C6968935}"/>
              </a:ext>
            </a:extLst>
          </p:cNvPr>
          <p:cNvSpPr>
            <a:spLocks noChangeArrowheads="1"/>
          </p:cNvSpPr>
          <p:nvPr/>
        </p:nvSpPr>
        <p:spPr bwMode="auto">
          <a:xfrm>
            <a:off x="2230078" y="3450338"/>
            <a:ext cx="1207388" cy="1225146"/>
          </a:xfrm>
          <a:custGeom>
            <a:avLst/>
            <a:gdLst>
              <a:gd name="T0" fmla="*/ 2147483646 w 601"/>
              <a:gd name="T1" fmla="*/ 2147483646 h 609"/>
              <a:gd name="T2" fmla="*/ 2147483646 w 601"/>
              <a:gd name="T3" fmla="*/ 2147483646 h 609"/>
              <a:gd name="T4" fmla="*/ 0 w 601"/>
              <a:gd name="T5" fmla="*/ 2147483646 h 609"/>
              <a:gd name="T6" fmla="*/ 2147483646 w 601"/>
              <a:gd name="T7" fmla="*/ 0 h 609"/>
              <a:gd name="T8" fmla="*/ 2147483646 w 601"/>
              <a:gd name="T9" fmla="*/ 2147483646 h 609"/>
              <a:gd name="T10" fmla="*/ 2147483646 w 601"/>
              <a:gd name="T11" fmla="*/ 2147483646 h 609"/>
              <a:gd name="T12" fmla="*/ 2147483646 w 601"/>
              <a:gd name="T13" fmla="*/ 2147483646 h 609"/>
              <a:gd name="T14" fmla="*/ 2147483646 w 601"/>
              <a:gd name="T15" fmla="*/ 2147483646 h 609"/>
              <a:gd name="T16" fmla="*/ 2147483646 w 601"/>
              <a:gd name="T17" fmla="*/ 2147483646 h 609"/>
              <a:gd name="T18" fmla="*/ 2147483646 w 601"/>
              <a:gd name="T19" fmla="*/ 2147483646 h 609"/>
              <a:gd name="T20" fmla="*/ 2147483646 w 601"/>
              <a:gd name="T21" fmla="*/ 2147483646 h 609"/>
              <a:gd name="T22" fmla="*/ 2147483646 w 601"/>
              <a:gd name="T23" fmla="*/ 2147483646 h 609"/>
              <a:gd name="T24" fmla="*/ 2147483646 w 601"/>
              <a:gd name="T25" fmla="*/ 2147483646 h 609"/>
              <a:gd name="T26" fmla="*/ 2147483646 w 601"/>
              <a:gd name="T27" fmla="*/ 2147483646 h 609"/>
              <a:gd name="T28" fmla="*/ 2147483646 w 601"/>
              <a:gd name="T29" fmla="*/ 2147483646 h 609"/>
              <a:gd name="T30" fmla="*/ 2147483646 w 601"/>
              <a:gd name="T31" fmla="*/ 2147483646 h 609"/>
              <a:gd name="T32" fmla="*/ 2147483646 w 601"/>
              <a:gd name="T33" fmla="*/ 2147483646 h 609"/>
              <a:gd name="T34" fmla="*/ 2147483646 w 601"/>
              <a:gd name="T35" fmla="*/ 2147483646 h 609"/>
              <a:gd name="T36" fmla="*/ 2147483646 w 601"/>
              <a:gd name="T37" fmla="*/ 2147483646 h 609"/>
              <a:gd name="T38" fmla="*/ 2147483646 w 601"/>
              <a:gd name="T39" fmla="*/ 2147483646 h 609"/>
              <a:gd name="T40" fmla="*/ 2147483646 w 601"/>
              <a:gd name="T41" fmla="*/ 2147483646 h 609"/>
              <a:gd name="T42" fmla="*/ 2147483646 w 601"/>
              <a:gd name="T43" fmla="*/ 2147483646 h 609"/>
              <a:gd name="T44" fmla="*/ 2147483646 w 601"/>
              <a:gd name="T45" fmla="*/ 2147483646 h 609"/>
              <a:gd name="T46" fmla="*/ 2147483646 w 601"/>
              <a:gd name="T47" fmla="*/ 2147483646 h 609"/>
              <a:gd name="T48" fmla="*/ 2147483646 w 601"/>
              <a:gd name="T49" fmla="*/ 2147483646 h 609"/>
              <a:gd name="T50" fmla="*/ 2147483646 w 601"/>
              <a:gd name="T51" fmla="*/ 2147483646 h 609"/>
              <a:gd name="T52" fmla="*/ 2147483646 w 601"/>
              <a:gd name="T53" fmla="*/ 2147483646 h 609"/>
              <a:gd name="T54" fmla="*/ 2147483646 w 601"/>
              <a:gd name="T55" fmla="*/ 2147483646 h 60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01" h="609">
                <a:moveTo>
                  <a:pt x="297" y="608"/>
                </a:moveTo>
                <a:lnTo>
                  <a:pt x="297" y="608"/>
                </a:lnTo>
                <a:cubicBezTo>
                  <a:pt x="134" y="608"/>
                  <a:pt x="0" y="474"/>
                  <a:pt x="0" y="304"/>
                </a:cubicBezTo>
                <a:cubicBezTo>
                  <a:pt x="0" y="135"/>
                  <a:pt x="134" y="0"/>
                  <a:pt x="297" y="0"/>
                </a:cubicBezTo>
                <a:cubicBezTo>
                  <a:pt x="466" y="0"/>
                  <a:pt x="600" y="135"/>
                  <a:pt x="600" y="304"/>
                </a:cubicBezTo>
                <a:cubicBezTo>
                  <a:pt x="600" y="474"/>
                  <a:pt x="466" y="608"/>
                  <a:pt x="297" y="608"/>
                </a:cubicBezTo>
                <a:close/>
                <a:moveTo>
                  <a:pt x="297" y="57"/>
                </a:moveTo>
                <a:lnTo>
                  <a:pt x="297" y="57"/>
                </a:lnTo>
                <a:cubicBezTo>
                  <a:pt x="162" y="57"/>
                  <a:pt x="56" y="170"/>
                  <a:pt x="56" y="304"/>
                </a:cubicBezTo>
                <a:cubicBezTo>
                  <a:pt x="56" y="368"/>
                  <a:pt x="78" y="425"/>
                  <a:pt x="120" y="467"/>
                </a:cubicBezTo>
                <a:cubicBezTo>
                  <a:pt x="155" y="453"/>
                  <a:pt x="141" y="467"/>
                  <a:pt x="183" y="446"/>
                </a:cubicBezTo>
                <a:cubicBezTo>
                  <a:pt x="233" y="425"/>
                  <a:pt x="247" y="418"/>
                  <a:pt x="247" y="418"/>
                </a:cubicBezTo>
                <a:cubicBezTo>
                  <a:pt x="247" y="375"/>
                  <a:pt x="247" y="375"/>
                  <a:pt x="247" y="375"/>
                </a:cubicBezTo>
                <a:cubicBezTo>
                  <a:pt x="247" y="375"/>
                  <a:pt x="226" y="361"/>
                  <a:pt x="219" y="319"/>
                </a:cubicBezTo>
                <a:cubicBezTo>
                  <a:pt x="212" y="326"/>
                  <a:pt x="205" y="304"/>
                  <a:pt x="205" y="297"/>
                </a:cubicBezTo>
                <a:cubicBezTo>
                  <a:pt x="205" y="283"/>
                  <a:pt x="198" y="255"/>
                  <a:pt x="212" y="255"/>
                </a:cubicBezTo>
                <a:cubicBezTo>
                  <a:pt x="212" y="234"/>
                  <a:pt x="212" y="220"/>
                  <a:pt x="212" y="205"/>
                </a:cubicBezTo>
                <a:cubicBezTo>
                  <a:pt x="212" y="177"/>
                  <a:pt x="247" y="135"/>
                  <a:pt x="297" y="135"/>
                </a:cubicBezTo>
                <a:cubicBezTo>
                  <a:pt x="360" y="135"/>
                  <a:pt x="381" y="177"/>
                  <a:pt x="389" y="205"/>
                </a:cubicBezTo>
                <a:cubicBezTo>
                  <a:pt x="389" y="220"/>
                  <a:pt x="389" y="234"/>
                  <a:pt x="381" y="255"/>
                </a:cubicBezTo>
                <a:cubicBezTo>
                  <a:pt x="396" y="255"/>
                  <a:pt x="389" y="283"/>
                  <a:pt x="389" y="297"/>
                </a:cubicBezTo>
                <a:cubicBezTo>
                  <a:pt x="389" y="304"/>
                  <a:pt x="389" y="326"/>
                  <a:pt x="374" y="319"/>
                </a:cubicBezTo>
                <a:cubicBezTo>
                  <a:pt x="367" y="361"/>
                  <a:pt x="353" y="375"/>
                  <a:pt x="353" y="375"/>
                </a:cubicBezTo>
                <a:cubicBezTo>
                  <a:pt x="353" y="418"/>
                  <a:pt x="353" y="418"/>
                  <a:pt x="353" y="418"/>
                </a:cubicBezTo>
                <a:cubicBezTo>
                  <a:pt x="353" y="418"/>
                  <a:pt x="367" y="425"/>
                  <a:pt x="410" y="446"/>
                </a:cubicBezTo>
                <a:cubicBezTo>
                  <a:pt x="459" y="467"/>
                  <a:pt x="445" y="453"/>
                  <a:pt x="480" y="467"/>
                </a:cubicBezTo>
                <a:cubicBezTo>
                  <a:pt x="523" y="425"/>
                  <a:pt x="544" y="368"/>
                  <a:pt x="544" y="304"/>
                </a:cubicBezTo>
                <a:cubicBezTo>
                  <a:pt x="544" y="170"/>
                  <a:pt x="431" y="57"/>
                  <a:pt x="297" y="5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cs typeface="+mn-ea"/>
              <a:sym typeface="+mn-lt"/>
            </a:endParaRPr>
          </a:p>
        </p:txBody>
      </p:sp>
    </p:spTree>
    <p:extLst>
      <p:ext uri="{BB962C8B-B14F-4D97-AF65-F5344CB8AC3E}">
        <p14:creationId xmlns:p14="http://schemas.microsoft.com/office/powerpoint/2010/main" val="1625358694"/>
      </p:ext>
    </p:extLst>
  </p:cSld>
  <p:clrMapOvr>
    <a:masterClrMapping/>
  </p:clrMapOvr>
  <mc:AlternateContent xmlns:mc="http://schemas.openxmlformats.org/markup-compatibility/2006">
    <mc:Choice xmlns:p14="http://schemas.microsoft.com/office/powerpoint/2010/main" Requires="p14">
      <p:transition spd="slow" p14:dur="1200" advTm="30281">
        <p14:prism/>
      </p:transition>
    </mc:Choice>
    <mc:Fallback>
      <p:transition spd="slow" advTm="30281">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a:extLst>
              <a:ext uri="{FF2B5EF4-FFF2-40B4-BE49-F238E27FC236}">
                <a16:creationId xmlns:a16="http://schemas.microsoft.com/office/drawing/2014/main" id="{E4351356-B6C7-44B8-84AD-C961CA35C563}"/>
              </a:ext>
            </a:extLst>
          </p:cNvPr>
          <p:cNvGrpSpPr/>
          <p:nvPr/>
        </p:nvGrpSpPr>
        <p:grpSpPr>
          <a:xfrm>
            <a:off x="0" y="-4677"/>
            <a:ext cx="12992100" cy="6862677"/>
            <a:chOff x="0" y="-4677"/>
            <a:chExt cx="12192000" cy="6862677"/>
          </a:xfrm>
        </p:grpSpPr>
        <p:pic>
          <p:nvPicPr>
            <p:cNvPr id="9" name="图片 8">
              <a:extLst>
                <a:ext uri="{FF2B5EF4-FFF2-40B4-BE49-F238E27FC236}">
                  <a16:creationId xmlns:a16="http://schemas.microsoft.com/office/drawing/2014/main" id="{A19069A1-09ED-4FF2-BA4E-A15ED1839562}"/>
                </a:ext>
              </a:extLst>
            </p:cNvPr>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p:blipFill>
          <p:spPr>
            <a:xfrm>
              <a:off x="0" y="-4677"/>
              <a:ext cx="12192000" cy="6862677"/>
            </a:xfrm>
            <a:prstGeom prst="rect">
              <a:avLst/>
            </a:prstGeom>
          </p:spPr>
        </p:pic>
        <p:sp>
          <p:nvSpPr>
            <p:cNvPr id="11" name="任意多边形: 形状 10">
              <a:extLst>
                <a:ext uri="{FF2B5EF4-FFF2-40B4-BE49-F238E27FC236}">
                  <a16:creationId xmlns:a16="http://schemas.microsoft.com/office/drawing/2014/main" id="{357B119A-55E2-4F3C-B0BF-2BC411F9CD5D}"/>
                </a:ext>
              </a:extLst>
            </p:cNvPr>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1B0DE8A3-59F3-4043-95D8-FE8A80CEE54C}"/>
              </a:ext>
            </a:extLst>
          </p:cNvPr>
          <p:cNvSpPr txBox="1"/>
          <p:nvPr/>
        </p:nvSpPr>
        <p:spPr>
          <a:xfrm>
            <a:off x="2066925" y="2726329"/>
            <a:ext cx="8058150" cy="1015663"/>
          </a:xfrm>
          <a:prstGeom prst="rect">
            <a:avLst/>
          </a:prstGeom>
          <a:noFill/>
        </p:spPr>
        <p:txBody>
          <a:bodyPr wrap="square" rtlCol="0">
            <a:spAutoFit/>
          </a:bodyPr>
          <a:lstStyle/>
          <a:p>
            <a:pPr algn="ctr"/>
            <a:r>
              <a:rPr lang="zh-CN" altLang="en-US" sz="6000" spc="600" dirty="0">
                <a:solidFill>
                  <a:srgbClr val="4C678E"/>
                </a:solidFill>
                <a:latin typeface="思源宋体 Heavy" panose="02020900000000000000" pitchFamily="18" charset="-122"/>
                <a:ea typeface="思源宋体 Heavy" panose="02020900000000000000" pitchFamily="18" charset="-122"/>
              </a:rPr>
              <a:t>欢迎老师指导</a:t>
            </a:r>
          </a:p>
        </p:txBody>
      </p:sp>
      <p:grpSp>
        <p:nvGrpSpPr>
          <p:cNvPr id="25" name="组合 24">
            <a:extLst>
              <a:ext uri="{FF2B5EF4-FFF2-40B4-BE49-F238E27FC236}">
                <a16:creationId xmlns:a16="http://schemas.microsoft.com/office/drawing/2014/main" id="{714325AE-6DF0-4D3C-95FE-D9E7D28C2647}"/>
              </a:ext>
            </a:extLst>
          </p:cNvPr>
          <p:cNvGrpSpPr/>
          <p:nvPr/>
        </p:nvGrpSpPr>
        <p:grpSpPr>
          <a:xfrm>
            <a:off x="4147464" y="1866213"/>
            <a:ext cx="3897072" cy="830997"/>
            <a:chOff x="4147464" y="1866213"/>
            <a:chExt cx="3897072" cy="830997"/>
          </a:xfrm>
        </p:grpSpPr>
        <p:sp>
          <p:nvSpPr>
            <p:cNvPr id="14" name="文本框 13">
              <a:extLst>
                <a:ext uri="{FF2B5EF4-FFF2-40B4-BE49-F238E27FC236}">
                  <a16:creationId xmlns:a16="http://schemas.microsoft.com/office/drawing/2014/main" id="{11EEC3C9-34A8-443E-812F-4BFFDD05DCBF}"/>
                </a:ext>
              </a:extLst>
            </p:cNvPr>
            <p:cNvSpPr txBox="1"/>
            <p:nvPr/>
          </p:nvSpPr>
          <p:spPr>
            <a:xfrm>
              <a:off x="5133975" y="1866213"/>
              <a:ext cx="1924050" cy="830997"/>
            </a:xfrm>
            <a:prstGeom prst="rect">
              <a:avLst/>
            </a:prstGeom>
            <a:noFill/>
          </p:spPr>
          <p:txBody>
            <a:bodyPr wrap="square" rtlCol="0">
              <a:spAutoFit/>
            </a:bodyPr>
            <a:lstStyle/>
            <a:p>
              <a:pPr algn="ctr"/>
              <a:r>
                <a:rPr lang="en-US" altLang="zh-CN" sz="4800" b="1" dirty="0">
                  <a:solidFill>
                    <a:srgbClr val="4C678E"/>
                  </a:solidFill>
                  <a:latin typeface="汉仪铁线黑-65简" panose="00020600040101010101" pitchFamily="18" charset="-122"/>
                  <a:ea typeface="汉仪铁线黑-65简" panose="00020600040101010101" pitchFamily="18" charset="-122"/>
                </a:rPr>
                <a:t>2022</a:t>
              </a:r>
              <a:endParaRPr lang="zh-CN" altLang="en-US" sz="4800" b="1" dirty="0">
                <a:solidFill>
                  <a:srgbClr val="4C678E"/>
                </a:solidFill>
                <a:latin typeface="汉仪铁线黑-65简" panose="00020600040101010101" pitchFamily="18" charset="-122"/>
                <a:ea typeface="汉仪铁线黑-65简" panose="00020600040101010101" pitchFamily="18" charset="-122"/>
              </a:endParaRPr>
            </a:p>
          </p:txBody>
        </p:sp>
        <p:grpSp>
          <p:nvGrpSpPr>
            <p:cNvPr id="24" name="组合 23">
              <a:extLst>
                <a:ext uri="{FF2B5EF4-FFF2-40B4-BE49-F238E27FC236}">
                  <a16:creationId xmlns:a16="http://schemas.microsoft.com/office/drawing/2014/main" id="{4A9B365A-2115-45DD-9011-7AF2A80382BA}"/>
                </a:ext>
              </a:extLst>
            </p:cNvPr>
            <p:cNvGrpSpPr/>
            <p:nvPr/>
          </p:nvGrpSpPr>
          <p:grpSpPr>
            <a:xfrm>
              <a:off x="4147464" y="2311239"/>
              <a:ext cx="3897072" cy="0"/>
              <a:chOff x="4257678" y="2482689"/>
              <a:chExt cx="3897072" cy="0"/>
            </a:xfrm>
          </p:grpSpPr>
          <p:cxnSp>
            <p:nvCxnSpPr>
              <p:cNvPr id="21" name="直接箭头连接符 25">
                <a:extLst>
                  <a:ext uri="{FF2B5EF4-FFF2-40B4-BE49-F238E27FC236}">
                    <a16:creationId xmlns:a16="http://schemas.microsoft.com/office/drawing/2014/main" id="{504A3E91-CB08-413A-8F19-9EDD7F7C0948}"/>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a:extLst>
                  <a:ext uri="{FF2B5EF4-FFF2-40B4-BE49-F238E27FC236}">
                    <a16:creationId xmlns:a16="http://schemas.microsoft.com/office/drawing/2014/main" id="{6AF8AA2E-1ABC-4943-8E3C-6CC641C6C815}"/>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7" name="矩形: 圆角 26">
            <a:extLst>
              <a:ext uri="{FF2B5EF4-FFF2-40B4-BE49-F238E27FC236}">
                <a16:creationId xmlns:a16="http://schemas.microsoft.com/office/drawing/2014/main" id="{2E606734-C01F-419C-AEC4-19505A8AEAAB}"/>
              </a:ext>
            </a:extLst>
          </p:cNvPr>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03/22</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30" name="矩形: 圆角 29">
            <a:extLst>
              <a:ext uri="{FF2B5EF4-FFF2-40B4-BE49-F238E27FC236}">
                <a16:creationId xmlns:a16="http://schemas.microsoft.com/office/drawing/2014/main" id="{7AF14897-0B6A-41DB-914E-8045AF4A8C80}"/>
              </a:ext>
            </a:extLst>
          </p:cNvPr>
          <p:cNvSpPr/>
          <p:nvPr/>
        </p:nvSpPr>
        <p:spPr>
          <a:xfrm>
            <a:off x="5103438" y="4778819"/>
            <a:ext cx="1985124"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思源宋体 Heavy" panose="02020900000000000000" pitchFamily="18" charset="-122"/>
                <a:ea typeface="思源宋体 Heavy" panose="02020900000000000000" pitchFamily="18" charset="-122"/>
              </a:rPr>
              <a:t>THNAK YOU</a:t>
            </a:r>
            <a:endParaRPr lang="zh-CN" altLang="en-US" sz="1400" dirty="0">
              <a:solidFill>
                <a:schemeClr val="bg1"/>
              </a:solidFill>
              <a:latin typeface="思源宋体 Heavy" panose="02020900000000000000" pitchFamily="18" charset="-122"/>
              <a:ea typeface="思源宋体 Heavy" panose="02020900000000000000" pitchFamily="18" charset="-122"/>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36" name="文本框 35">
            <a:extLst>
              <a:ext uri="{FF2B5EF4-FFF2-40B4-BE49-F238E27FC236}">
                <a16:creationId xmlns:a16="http://schemas.microsoft.com/office/drawing/2014/main" id="{B4B2A665-BFBF-42EB-9860-0DEB0B65E851}"/>
              </a:ext>
            </a:extLst>
          </p:cNvPr>
          <p:cNvSpPr txBox="1"/>
          <p:nvPr/>
        </p:nvSpPr>
        <p:spPr>
          <a:xfrm>
            <a:off x="5061674" y="3818266"/>
            <a:ext cx="2068653" cy="646331"/>
          </a:xfrm>
          <a:prstGeom prst="rect">
            <a:avLst/>
          </a:prstGeom>
          <a:noFill/>
        </p:spPr>
        <p:txBody>
          <a:bodyPr wrap="square" rtlCol="0">
            <a:spAutoFit/>
          </a:bodyPr>
          <a:lstStyle/>
          <a:p>
            <a:pPr algn="r"/>
            <a:r>
              <a:rPr lang="zh-CN" altLang="en-US" spc="600" dirty="0">
                <a:solidFill>
                  <a:srgbClr val="4C678E"/>
                </a:solidFill>
                <a:latin typeface="+mn-ea"/>
              </a:rPr>
              <a:t>计算机科学与技术院系专业</a:t>
            </a:r>
          </a:p>
        </p:txBody>
      </p:sp>
      <p:grpSp>
        <p:nvGrpSpPr>
          <p:cNvPr id="29" name="组合 28">
            <a:extLst>
              <a:ext uri="{FF2B5EF4-FFF2-40B4-BE49-F238E27FC236}">
                <a16:creationId xmlns:a16="http://schemas.microsoft.com/office/drawing/2014/main" id="{30778928-0863-4801-90C2-2E66A3214326}"/>
              </a:ext>
            </a:extLst>
          </p:cNvPr>
          <p:cNvGrpSpPr/>
          <p:nvPr/>
        </p:nvGrpSpPr>
        <p:grpSpPr>
          <a:xfrm>
            <a:off x="1204687" y="521265"/>
            <a:ext cx="4482075" cy="632236"/>
            <a:chOff x="-1926412" y="-1852774"/>
            <a:chExt cx="4482075" cy="632236"/>
          </a:xfrm>
        </p:grpSpPr>
        <p:sp>
          <p:nvSpPr>
            <p:cNvPr id="31" name="文本框 15">
              <a:extLst>
                <a:ext uri="{FF2B5EF4-FFF2-40B4-BE49-F238E27FC236}">
                  <a16:creationId xmlns:a16="http://schemas.microsoft.com/office/drawing/2014/main" id="{670474FD-AC12-4595-8A37-644032F4FCFC}"/>
                </a:ext>
              </a:extLst>
            </p:cNvPr>
            <p:cNvSpPr txBox="1"/>
            <p:nvPr/>
          </p:nvSpPr>
          <p:spPr>
            <a:xfrm>
              <a:off x="-1696205" y="-1852774"/>
              <a:ext cx="28345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华侨大学</a:t>
              </a:r>
            </a:p>
          </p:txBody>
        </p:sp>
        <p:sp>
          <p:nvSpPr>
            <p:cNvPr id="32" name="文本框 16">
              <a:extLst>
                <a:ext uri="{FF2B5EF4-FFF2-40B4-BE49-F238E27FC236}">
                  <a16:creationId xmlns:a16="http://schemas.microsoft.com/office/drawing/2014/main" id="{E077582E-1C63-4520-8F96-76D167DA743D}"/>
                </a:ext>
              </a:extLst>
            </p:cNvPr>
            <p:cNvSpPr txBox="1"/>
            <p:nvPr/>
          </p:nvSpPr>
          <p:spPr>
            <a:xfrm>
              <a:off x="-1926412" y="-1451370"/>
              <a:ext cx="4482075" cy="2308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spc="300" dirty="0">
                  <a:solidFill>
                    <a:schemeClr val="tx1">
                      <a:lumMod val="50000"/>
                      <a:lumOff val="50000"/>
                    </a:schemeClr>
                  </a:solidFill>
                  <a:latin typeface="+mn-ea"/>
                </a:rPr>
                <a:t>HUA QIAO UNIVERSERSITY </a:t>
              </a:r>
              <a:endParaRPr lang="zh-CN" altLang="en-US" sz="900" spc="300" dirty="0">
                <a:solidFill>
                  <a:schemeClr val="tx1">
                    <a:lumMod val="50000"/>
                    <a:lumOff val="50000"/>
                  </a:schemeClr>
                </a:solidFill>
                <a:latin typeface="+mn-ea"/>
              </a:endParaRPr>
            </a:p>
          </p:txBody>
        </p:sp>
      </p:grpSp>
      <p:pic>
        <p:nvPicPr>
          <p:cNvPr id="33" name="图片 32">
            <a:extLst>
              <a:ext uri="{FF2B5EF4-FFF2-40B4-BE49-F238E27FC236}">
                <a16:creationId xmlns:a16="http://schemas.microsoft.com/office/drawing/2014/main" id="{5393F8B0-C23F-4094-96D8-25D94267E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11" y="406226"/>
            <a:ext cx="939752" cy="774356"/>
          </a:xfrm>
          <a:prstGeom prst="rect">
            <a:avLst/>
          </a:prstGeom>
        </p:spPr>
      </p:pic>
    </p:spTree>
    <p:extLst>
      <p:ext uri="{BB962C8B-B14F-4D97-AF65-F5344CB8AC3E}">
        <p14:creationId xmlns:p14="http://schemas.microsoft.com/office/powerpoint/2010/main" val="776357179"/>
      </p:ext>
    </p:extLst>
  </p:cSld>
  <p:clrMapOvr>
    <a:masterClrMapping/>
  </p:clrMapOvr>
  <mc:AlternateContent xmlns:mc="http://schemas.openxmlformats.org/markup-compatibility/2006">
    <mc:Choice xmlns:p14="http://schemas.microsoft.com/office/powerpoint/2010/main" Requires="p14">
      <p:transition spd="slow" p14:dur="1600" advTm="8177">
        <p14:prism isInverted="1"/>
      </p:transition>
    </mc:Choice>
    <mc:Fallback>
      <p:transition spd="slow" advTm="817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9C440DFC-B8EB-4246-8206-E203CC4E8C95}"/>
              </a:ext>
            </a:extLst>
          </p:cNvPr>
          <p:cNvPicPr>
            <a:picLocks noChangeAspect="1"/>
          </p:cNvPicPr>
          <p:nvPr/>
        </p:nvPicPr>
        <p:blipFill>
          <a:blip r:embed="rId2"/>
          <a:stretch>
            <a:fillRect/>
          </a:stretch>
        </p:blipFill>
        <p:spPr>
          <a:xfrm>
            <a:off x="-529" y="3784600"/>
            <a:ext cx="12193057" cy="3073696"/>
          </a:xfrm>
          <a:prstGeom prst="rect">
            <a:avLst/>
          </a:pr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792239" y="2099707"/>
            <a:ext cx="2647437" cy="230832"/>
          </a:xfrm>
          <a:prstGeom prst="rect">
            <a:avLst/>
          </a:prstGeom>
          <a:noFill/>
        </p:spPr>
        <p:txBody>
          <a:bodyPr wrap="square" rtlCol="0">
            <a:spAutoFit/>
          </a:bodyPr>
          <a:lstStyle/>
          <a:p>
            <a:pPr algn="ctr"/>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5277757" y="1316629"/>
            <a:ext cx="1752600" cy="923330"/>
          </a:xfrm>
          <a:prstGeom prst="rect">
            <a:avLst/>
          </a:prstGeom>
          <a:noFill/>
        </p:spPr>
        <p:txBody>
          <a:bodyPr wrap="square" rtlCol="0">
            <a:spAutoFit/>
          </a:bodyPr>
          <a:lstStyle/>
          <a:p>
            <a:pPr algn="ctr"/>
            <a:r>
              <a:rPr lang="zh-CN" altLang="en-US" sz="5400" spc="600" dirty="0">
                <a:solidFill>
                  <a:srgbClr val="4C678E"/>
                </a:solidFill>
                <a:latin typeface="思源宋体 Heavy" panose="02020900000000000000" pitchFamily="18" charset="-122"/>
                <a:ea typeface="思源宋体 Heavy" panose="02020900000000000000" pitchFamily="18" charset="-122"/>
              </a:rPr>
              <a:t>目录</a:t>
            </a:r>
          </a:p>
        </p:txBody>
      </p:sp>
      <p:sp>
        <p:nvSpPr>
          <p:cNvPr id="19" name="ïşļíḋê">
            <a:extLst>
              <a:ext uri="{FF2B5EF4-FFF2-40B4-BE49-F238E27FC236}">
                <a16:creationId xmlns:a16="http://schemas.microsoft.com/office/drawing/2014/main" id="{F9E01EF1-D3ED-45FF-A9D6-FB6242297DAB}"/>
              </a:ext>
            </a:extLst>
          </p:cNvPr>
          <p:cNvSpPr/>
          <p:nvPr/>
        </p:nvSpPr>
        <p:spPr>
          <a:xfrm>
            <a:off x="22171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01</a:t>
            </a:r>
          </a:p>
        </p:txBody>
      </p:sp>
      <p:sp>
        <p:nvSpPr>
          <p:cNvPr id="34" name="ïşļíḋê">
            <a:extLst>
              <a:ext uri="{FF2B5EF4-FFF2-40B4-BE49-F238E27FC236}">
                <a16:creationId xmlns:a16="http://schemas.microsoft.com/office/drawing/2014/main" id="{EE4A59C7-E56C-426F-AD26-55A7CDF54555}"/>
              </a:ext>
            </a:extLst>
          </p:cNvPr>
          <p:cNvSpPr/>
          <p:nvPr/>
        </p:nvSpPr>
        <p:spPr>
          <a:xfrm>
            <a:off x="4575130"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02</a:t>
            </a:r>
          </a:p>
        </p:txBody>
      </p:sp>
      <p:sp>
        <p:nvSpPr>
          <p:cNvPr id="37" name="ïşļíḋê">
            <a:extLst>
              <a:ext uri="{FF2B5EF4-FFF2-40B4-BE49-F238E27FC236}">
                <a16:creationId xmlns:a16="http://schemas.microsoft.com/office/drawing/2014/main" id="{820F2665-7696-4219-A3E5-0BE5EF41B221}"/>
              </a:ext>
            </a:extLst>
          </p:cNvPr>
          <p:cNvSpPr/>
          <p:nvPr/>
        </p:nvSpPr>
        <p:spPr>
          <a:xfrm>
            <a:off x="6933097"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03</a:t>
            </a:r>
          </a:p>
        </p:txBody>
      </p:sp>
      <p:sp>
        <p:nvSpPr>
          <p:cNvPr id="38" name="ïşļíḋê">
            <a:extLst>
              <a:ext uri="{FF2B5EF4-FFF2-40B4-BE49-F238E27FC236}">
                <a16:creationId xmlns:a16="http://schemas.microsoft.com/office/drawing/2014/main" id="{7A5E18C5-47B4-4827-BF23-4FFF3FCFD229}"/>
              </a:ext>
            </a:extLst>
          </p:cNvPr>
          <p:cNvSpPr/>
          <p:nvPr/>
        </p:nvSpPr>
        <p:spPr>
          <a:xfrm>
            <a:off x="92910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04</a:t>
            </a:r>
          </a:p>
        </p:txBody>
      </p:sp>
      <p:cxnSp>
        <p:nvCxnSpPr>
          <p:cNvPr id="39" name="直接连接符 38">
            <a:extLst>
              <a:ext uri="{FF2B5EF4-FFF2-40B4-BE49-F238E27FC236}">
                <a16:creationId xmlns:a16="http://schemas.microsoft.com/office/drawing/2014/main" id="{E0D79E4B-6EDB-4D0A-8E48-2D0A9D3BE908}"/>
              </a:ext>
            </a:extLst>
          </p:cNvPr>
          <p:cNvCxnSpPr/>
          <p:nvPr/>
        </p:nvCxnSpPr>
        <p:spPr>
          <a:xfrm>
            <a:off x="38100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B80DD29-1BC5-45F8-9A2E-78039CE3B14D}"/>
              </a:ext>
            </a:extLst>
          </p:cNvPr>
          <p:cNvCxnSpPr/>
          <p:nvPr/>
        </p:nvCxnSpPr>
        <p:spPr>
          <a:xfrm>
            <a:off x="61214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E9D7075-3DC0-45A7-8674-5EBC9F1C2F49}"/>
              </a:ext>
            </a:extLst>
          </p:cNvPr>
          <p:cNvCxnSpPr/>
          <p:nvPr/>
        </p:nvCxnSpPr>
        <p:spPr>
          <a:xfrm>
            <a:off x="84328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2A3676A7-3200-450C-A808-290D8DBA91AF}"/>
              </a:ext>
            </a:extLst>
          </p:cNvPr>
          <p:cNvSpPr txBox="1"/>
          <p:nvPr/>
        </p:nvSpPr>
        <p:spPr>
          <a:xfrm>
            <a:off x="1509986" y="3963747"/>
            <a:ext cx="2108200" cy="584775"/>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选题背景</a:t>
            </a:r>
          </a:p>
        </p:txBody>
      </p:sp>
      <p:sp>
        <p:nvSpPr>
          <p:cNvPr id="43" name="文本框 42">
            <a:extLst>
              <a:ext uri="{FF2B5EF4-FFF2-40B4-BE49-F238E27FC236}">
                <a16:creationId xmlns:a16="http://schemas.microsoft.com/office/drawing/2014/main" id="{FE21FC27-4052-4B93-BCC7-4E24D0ED5CCD}"/>
              </a:ext>
            </a:extLst>
          </p:cNvPr>
          <p:cNvSpPr txBox="1"/>
          <p:nvPr/>
        </p:nvSpPr>
        <p:spPr>
          <a:xfrm>
            <a:off x="3911600" y="3963748"/>
            <a:ext cx="2108200" cy="584775"/>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研究方向</a:t>
            </a:r>
          </a:p>
        </p:txBody>
      </p:sp>
      <p:sp>
        <p:nvSpPr>
          <p:cNvPr id="44" name="文本框 43">
            <a:extLst>
              <a:ext uri="{FF2B5EF4-FFF2-40B4-BE49-F238E27FC236}">
                <a16:creationId xmlns:a16="http://schemas.microsoft.com/office/drawing/2014/main" id="{2B6CFC3E-B63B-4C58-9241-7E69DDB9E6E8}"/>
              </a:ext>
            </a:extLst>
          </p:cNvPr>
          <p:cNvSpPr txBox="1"/>
          <p:nvPr/>
        </p:nvSpPr>
        <p:spPr>
          <a:xfrm>
            <a:off x="6307668" y="3963749"/>
            <a:ext cx="2108200" cy="584775"/>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实验验证</a:t>
            </a:r>
          </a:p>
        </p:txBody>
      </p:sp>
      <p:sp>
        <p:nvSpPr>
          <p:cNvPr id="45" name="文本框 44">
            <a:extLst>
              <a:ext uri="{FF2B5EF4-FFF2-40B4-BE49-F238E27FC236}">
                <a16:creationId xmlns:a16="http://schemas.microsoft.com/office/drawing/2014/main" id="{A7291141-14EE-44AD-ABEA-DE05C3D0C036}"/>
              </a:ext>
            </a:extLst>
          </p:cNvPr>
          <p:cNvSpPr txBox="1"/>
          <p:nvPr/>
        </p:nvSpPr>
        <p:spPr>
          <a:xfrm>
            <a:off x="8609679" y="3972044"/>
            <a:ext cx="2108200" cy="584775"/>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结果分析</a:t>
            </a:r>
          </a:p>
        </p:txBody>
      </p:sp>
      <p:grpSp>
        <p:nvGrpSpPr>
          <p:cNvPr id="63" name="组合 62">
            <a:extLst>
              <a:ext uri="{FF2B5EF4-FFF2-40B4-BE49-F238E27FC236}">
                <a16:creationId xmlns:a16="http://schemas.microsoft.com/office/drawing/2014/main" id="{0D8D435C-554D-42EC-8C3A-2A26CAA73FE2}"/>
              </a:ext>
            </a:extLst>
          </p:cNvPr>
          <p:cNvGrpSpPr/>
          <p:nvPr/>
        </p:nvGrpSpPr>
        <p:grpSpPr>
          <a:xfrm>
            <a:off x="11474779" y="1567543"/>
            <a:ext cx="101600" cy="825500"/>
            <a:chOff x="10833100" y="850900"/>
            <a:chExt cx="101600" cy="825500"/>
          </a:xfrm>
          <a:solidFill>
            <a:schemeClr val="bg1">
              <a:lumMod val="85000"/>
            </a:schemeClr>
          </a:solidFill>
        </p:grpSpPr>
        <p:sp>
          <p:nvSpPr>
            <p:cNvPr id="60" name="椭圆 59">
              <a:extLst>
                <a:ext uri="{FF2B5EF4-FFF2-40B4-BE49-F238E27FC236}">
                  <a16:creationId xmlns:a16="http://schemas.microsoft.com/office/drawing/2014/main" id="{3AA69157-08CE-4759-96AE-EF0169AB90F2}"/>
                </a:ext>
              </a:extLst>
            </p:cNvPr>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6445C21E-A46B-4D2B-A840-940E163DFA8D}"/>
                </a:ext>
              </a:extLst>
            </p:cNvPr>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87D3620D-6B3D-45C1-9390-5EDCC3F60EB3}"/>
                </a:ext>
              </a:extLst>
            </p:cNvPr>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7616873" y="399495"/>
            <a:ext cx="337368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grpSp>
        <p:nvGrpSpPr>
          <p:cNvPr id="36" name="组合 35">
            <a:extLst>
              <a:ext uri="{FF2B5EF4-FFF2-40B4-BE49-F238E27FC236}">
                <a16:creationId xmlns:a16="http://schemas.microsoft.com/office/drawing/2014/main" id="{86CE59AF-7B62-4708-8A85-02DFCB44456E}"/>
              </a:ext>
            </a:extLst>
          </p:cNvPr>
          <p:cNvGrpSpPr/>
          <p:nvPr/>
        </p:nvGrpSpPr>
        <p:grpSpPr>
          <a:xfrm>
            <a:off x="1412470" y="636681"/>
            <a:ext cx="4482075" cy="632236"/>
            <a:chOff x="-1926412" y="-1852774"/>
            <a:chExt cx="4482075" cy="632236"/>
          </a:xfrm>
        </p:grpSpPr>
        <p:sp>
          <p:nvSpPr>
            <p:cNvPr id="50" name="文本框 15">
              <a:extLst>
                <a:ext uri="{FF2B5EF4-FFF2-40B4-BE49-F238E27FC236}">
                  <a16:creationId xmlns:a16="http://schemas.microsoft.com/office/drawing/2014/main" id="{BE5922B7-7ADD-41AD-A849-D125F1DF6AAF}"/>
                </a:ext>
              </a:extLst>
            </p:cNvPr>
            <p:cNvSpPr txBox="1"/>
            <p:nvPr/>
          </p:nvSpPr>
          <p:spPr>
            <a:xfrm>
              <a:off x="-1696205" y="-1852774"/>
              <a:ext cx="28345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华侨大学</a:t>
              </a:r>
            </a:p>
          </p:txBody>
        </p:sp>
        <p:sp>
          <p:nvSpPr>
            <p:cNvPr id="51" name="文本框 16">
              <a:extLst>
                <a:ext uri="{FF2B5EF4-FFF2-40B4-BE49-F238E27FC236}">
                  <a16:creationId xmlns:a16="http://schemas.microsoft.com/office/drawing/2014/main" id="{8B18E624-E362-49D4-A3F6-404103314F3F}"/>
                </a:ext>
              </a:extLst>
            </p:cNvPr>
            <p:cNvSpPr txBox="1"/>
            <p:nvPr/>
          </p:nvSpPr>
          <p:spPr>
            <a:xfrm>
              <a:off x="-1926412" y="-1451370"/>
              <a:ext cx="4482075" cy="2308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spc="300" dirty="0">
                  <a:solidFill>
                    <a:schemeClr val="tx1">
                      <a:lumMod val="50000"/>
                      <a:lumOff val="50000"/>
                    </a:schemeClr>
                  </a:solidFill>
                  <a:latin typeface="+mn-ea"/>
                </a:rPr>
                <a:t>HUA QIAO UNIVERSERSITY </a:t>
              </a:r>
              <a:endParaRPr lang="zh-CN" altLang="en-US" sz="900" spc="300" dirty="0">
                <a:solidFill>
                  <a:schemeClr val="tx1">
                    <a:lumMod val="50000"/>
                    <a:lumOff val="50000"/>
                  </a:schemeClr>
                </a:solidFill>
                <a:latin typeface="+mn-ea"/>
              </a:endParaRPr>
            </a:p>
          </p:txBody>
        </p:sp>
      </p:grpSp>
      <p:pic>
        <p:nvPicPr>
          <p:cNvPr id="52" name="图片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11" y="406226"/>
            <a:ext cx="939752" cy="774356"/>
          </a:xfrm>
          <a:prstGeom prst="rect">
            <a:avLst/>
          </a:prstGeom>
        </p:spPr>
      </p:pic>
    </p:spTree>
    <p:extLst>
      <p:ext uri="{BB962C8B-B14F-4D97-AF65-F5344CB8AC3E}">
        <p14:creationId xmlns:p14="http://schemas.microsoft.com/office/powerpoint/2010/main" val="1643631665"/>
      </p:ext>
    </p:extLst>
  </p:cSld>
  <p:clrMapOvr>
    <a:masterClrMapping/>
  </p:clrMapOvr>
  <mc:AlternateContent xmlns:mc="http://schemas.openxmlformats.org/markup-compatibility/2006">
    <mc:Choice xmlns:p14="http://schemas.microsoft.com/office/powerpoint/2010/main" Requires="p14">
      <p:transition spd="slow" p14:dur="1200" advTm="15421">
        <p14:prism/>
      </p:transition>
    </mc:Choice>
    <mc:Fallback>
      <p:transition spd="slow" advTm="1542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52536"/>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66038" y="3190493"/>
            <a:ext cx="3191329" cy="923330"/>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选题背景</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01</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86CE59AF-7B62-4708-8A85-02DFCB44456E}"/>
              </a:ext>
            </a:extLst>
          </p:cNvPr>
          <p:cNvGrpSpPr/>
          <p:nvPr/>
        </p:nvGrpSpPr>
        <p:grpSpPr>
          <a:xfrm>
            <a:off x="1412470" y="636681"/>
            <a:ext cx="4482075" cy="632236"/>
            <a:chOff x="-1926412" y="-1852774"/>
            <a:chExt cx="4482075" cy="632236"/>
          </a:xfrm>
        </p:grpSpPr>
        <p:sp>
          <p:nvSpPr>
            <p:cNvPr id="24" name="文本框 15">
              <a:extLst>
                <a:ext uri="{FF2B5EF4-FFF2-40B4-BE49-F238E27FC236}">
                  <a16:creationId xmlns:a16="http://schemas.microsoft.com/office/drawing/2014/main" id="{BE5922B7-7ADD-41AD-A849-D125F1DF6AAF}"/>
                </a:ext>
              </a:extLst>
            </p:cNvPr>
            <p:cNvSpPr txBox="1"/>
            <p:nvPr/>
          </p:nvSpPr>
          <p:spPr>
            <a:xfrm>
              <a:off x="-1696205" y="-1852774"/>
              <a:ext cx="28345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华侨大学</a:t>
              </a:r>
            </a:p>
          </p:txBody>
        </p:sp>
        <p:sp>
          <p:nvSpPr>
            <p:cNvPr id="25" name="文本框 16">
              <a:extLst>
                <a:ext uri="{FF2B5EF4-FFF2-40B4-BE49-F238E27FC236}">
                  <a16:creationId xmlns:a16="http://schemas.microsoft.com/office/drawing/2014/main" id="{8B18E624-E362-49D4-A3F6-404103314F3F}"/>
                </a:ext>
              </a:extLst>
            </p:cNvPr>
            <p:cNvSpPr txBox="1"/>
            <p:nvPr/>
          </p:nvSpPr>
          <p:spPr>
            <a:xfrm>
              <a:off x="-1926412" y="-1451370"/>
              <a:ext cx="4482075" cy="2308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spc="300" dirty="0">
                  <a:solidFill>
                    <a:schemeClr val="tx1">
                      <a:lumMod val="50000"/>
                      <a:lumOff val="50000"/>
                    </a:schemeClr>
                  </a:solidFill>
                  <a:latin typeface="+mn-ea"/>
                </a:rPr>
                <a:t>HUA QIAO UNIVERSERSITY </a:t>
              </a:r>
              <a:endParaRPr lang="zh-CN" altLang="en-US" sz="900" spc="300" dirty="0">
                <a:solidFill>
                  <a:schemeClr val="tx1">
                    <a:lumMod val="50000"/>
                    <a:lumOff val="50000"/>
                  </a:schemeClr>
                </a:solidFill>
                <a:latin typeface="+mn-ea"/>
              </a:endParaRPr>
            </a:p>
          </p:txBody>
        </p:sp>
      </p:grpSp>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11" y="406226"/>
            <a:ext cx="939752" cy="774356"/>
          </a:xfrm>
          <a:prstGeom prst="rect">
            <a:avLst/>
          </a:prstGeom>
        </p:spPr>
      </p:pic>
    </p:spTree>
    <p:extLst>
      <p:ext uri="{BB962C8B-B14F-4D97-AF65-F5344CB8AC3E}">
        <p14:creationId xmlns:p14="http://schemas.microsoft.com/office/powerpoint/2010/main" val="2770728728"/>
      </p:ext>
    </p:extLst>
  </p:cSld>
  <p:clrMapOvr>
    <a:masterClrMapping/>
  </p:clrMapOvr>
  <mc:AlternateContent xmlns:mc="http://schemas.openxmlformats.org/markup-compatibility/2006">
    <mc:Choice xmlns:p14="http://schemas.microsoft.com/office/powerpoint/2010/main" Requires="p14">
      <p:transition spd="slow" p14:dur="1400" advTm="559">
        <p14:doors dir="vert"/>
      </p:transition>
    </mc:Choice>
    <mc:Fallback>
      <p:transition spd="slow" advTm="559">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选题背景</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53" name="矩形 52">
            <a:extLst>
              <a:ext uri="{FF2B5EF4-FFF2-40B4-BE49-F238E27FC236}">
                <a16:creationId xmlns:a16="http://schemas.microsoft.com/office/drawing/2014/main" id="{752E8087-A165-4365-AC5D-3560AEF00923}"/>
              </a:ext>
            </a:extLst>
          </p:cNvPr>
          <p:cNvSpPr/>
          <p:nvPr/>
        </p:nvSpPr>
        <p:spPr>
          <a:xfrm>
            <a:off x="977900" y="2668851"/>
            <a:ext cx="5461000" cy="2492990"/>
          </a:xfrm>
          <a:prstGeom prst="rect">
            <a:avLst/>
          </a:prstGeom>
          <a:noFill/>
        </p:spPr>
        <p:txBody>
          <a:bodyPr wrap="square" lIns="0" tIns="0" rIns="0" bIns="0" rtlCol="0">
            <a:spAutoFit/>
          </a:bodyPr>
          <a:lstStyle/>
          <a:p>
            <a:r>
              <a:rPr lang="zh-CN" altLang="zh-CN" dirty="0"/>
              <a:t>目前基于深度学习的目标检测在视频目标实时检测、人脸识别、行人检测、车辆检测、交通标识检测和医学影像识别等领域有广泛的应用。其中基于无人机视觉的目标检测具有巨大的商业潜力和广泛的应用领域。与地面检测相比，无人机检测在空中无遮挡，具有更广的视野，能监测的范围更大，而且无人机使用成本低、环境适应能力强，适用于交通路口监测、大型集会巡查、故障检测、复杂地形的受灾地区信息搜集等方面。</a:t>
            </a:r>
          </a:p>
        </p:txBody>
      </p:sp>
      <p:pic>
        <p:nvPicPr>
          <p:cNvPr id="10" name="图片 9"/>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084318" y="1794884"/>
            <a:ext cx="4240924" cy="4240924"/>
          </a:xfrm>
          <a:prstGeom prst="rect">
            <a:avLst/>
          </a:prstGeom>
        </p:spPr>
      </p:pic>
    </p:spTree>
    <p:extLst>
      <p:ext uri="{BB962C8B-B14F-4D97-AF65-F5344CB8AC3E}">
        <p14:creationId xmlns:p14="http://schemas.microsoft.com/office/powerpoint/2010/main" val="2443694056"/>
      </p:ext>
    </p:extLst>
  </p:cSld>
  <p:clrMapOvr>
    <a:masterClrMapping/>
  </p:clrMapOvr>
  <mc:AlternateContent xmlns:mc="http://schemas.openxmlformats.org/markup-compatibility/2006">
    <mc:Choice xmlns:p14="http://schemas.microsoft.com/office/powerpoint/2010/main" Requires="p14">
      <p:transition spd="slow" p14:dur="900" advTm="11988">
        <p14:warp dir="in"/>
      </p:transition>
    </mc:Choice>
    <mc:Fallback>
      <p:transition spd="slow" advTm="1198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选题背景</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4" name="Freeform 6">
            <a:extLst>
              <a:ext uri="{FF2B5EF4-FFF2-40B4-BE49-F238E27FC236}">
                <a16:creationId xmlns:a16="http://schemas.microsoft.com/office/drawing/2014/main" id="{89F5FEF8-07C9-4EE4-BD63-08D86687ECBB}"/>
              </a:ext>
            </a:extLst>
          </p:cNvPr>
          <p:cNvSpPr>
            <a:spLocks noChangeArrowheads="1"/>
          </p:cNvSpPr>
          <p:nvPr/>
        </p:nvSpPr>
        <p:spPr bwMode="auto">
          <a:xfrm>
            <a:off x="1340924" y="185758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15" name="Freeform 6">
            <a:extLst>
              <a:ext uri="{FF2B5EF4-FFF2-40B4-BE49-F238E27FC236}">
                <a16:creationId xmlns:a16="http://schemas.microsoft.com/office/drawing/2014/main" id="{A6B59F34-B0B5-491A-99EB-5A65F0BC4089}"/>
              </a:ext>
            </a:extLst>
          </p:cNvPr>
          <p:cNvSpPr>
            <a:spLocks noChangeArrowheads="1"/>
          </p:cNvSpPr>
          <p:nvPr/>
        </p:nvSpPr>
        <p:spPr bwMode="auto">
          <a:xfrm>
            <a:off x="1168401" y="389354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sym typeface="+mn-lt"/>
            </a:endParaRPr>
          </a:p>
        </p:txBody>
      </p:sp>
      <p:sp>
        <p:nvSpPr>
          <p:cNvPr id="21" name="Freeform 6">
            <a:extLst>
              <a:ext uri="{FF2B5EF4-FFF2-40B4-BE49-F238E27FC236}">
                <a16:creationId xmlns:a16="http://schemas.microsoft.com/office/drawing/2014/main" id="{5353158A-81D5-4BE6-A4AC-0A371E411A45}"/>
              </a:ext>
            </a:extLst>
          </p:cNvPr>
          <p:cNvSpPr>
            <a:spLocks noChangeArrowheads="1"/>
          </p:cNvSpPr>
          <p:nvPr/>
        </p:nvSpPr>
        <p:spPr bwMode="auto">
          <a:xfrm>
            <a:off x="6268525" y="185758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22" name="Freeform 6">
            <a:extLst>
              <a:ext uri="{FF2B5EF4-FFF2-40B4-BE49-F238E27FC236}">
                <a16:creationId xmlns:a16="http://schemas.microsoft.com/office/drawing/2014/main" id="{00FBBB1F-C180-4FFD-A08D-0FFB2E1F20B4}"/>
              </a:ext>
            </a:extLst>
          </p:cNvPr>
          <p:cNvSpPr>
            <a:spLocks noChangeArrowheads="1"/>
          </p:cNvSpPr>
          <p:nvPr/>
        </p:nvSpPr>
        <p:spPr bwMode="auto">
          <a:xfrm>
            <a:off x="6268525" y="3893546"/>
            <a:ext cx="4755076" cy="1775860"/>
          </a:xfrm>
          <a:custGeom>
            <a:avLst/>
            <a:gdLst>
              <a:gd name="T0" fmla="*/ 119537221 w 1028"/>
              <a:gd name="T1" fmla="*/ 0 h 522"/>
              <a:gd name="T2" fmla="*/ 2147483647 w 1028"/>
              <a:gd name="T3" fmla="*/ 0 h 522"/>
              <a:gd name="T4" fmla="*/ 2147483647 w 1028"/>
              <a:gd name="T5" fmla="*/ 101697971 h 522"/>
              <a:gd name="T6" fmla="*/ 2147483647 w 1028"/>
              <a:gd name="T7" fmla="*/ 1430140007 h 522"/>
              <a:gd name="T8" fmla="*/ 2147483647 w 1028"/>
              <a:gd name="T9" fmla="*/ 1665317511 h 522"/>
              <a:gd name="T10" fmla="*/ 2147483647 w 1028"/>
              <a:gd name="T11" fmla="*/ 1919564959 h 522"/>
              <a:gd name="T12" fmla="*/ 2147483647 w 1028"/>
              <a:gd name="T13" fmla="*/ 2147483647 h 522"/>
              <a:gd name="T14" fmla="*/ 2147483647 w 1028"/>
              <a:gd name="T15" fmla="*/ 2147483647 h 522"/>
              <a:gd name="T16" fmla="*/ 119537221 w 1028"/>
              <a:gd name="T17" fmla="*/ 2147483647 h 522"/>
              <a:gd name="T18" fmla="*/ 0 w 1028"/>
              <a:gd name="T19" fmla="*/ 2147483647 h 522"/>
              <a:gd name="T20" fmla="*/ 0 w 1028"/>
              <a:gd name="T21" fmla="*/ 101697971 h 522"/>
              <a:gd name="T22" fmla="*/ 119537221 w 1028"/>
              <a:gd name="T23" fmla="*/ 0 h 5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8"/>
              <a:gd name="T37" fmla="*/ 0 h 522"/>
              <a:gd name="T38" fmla="*/ 1028 w 1028"/>
              <a:gd name="T39" fmla="*/ 522 h 5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23" name="矩形 22">
            <a:extLst>
              <a:ext uri="{FF2B5EF4-FFF2-40B4-BE49-F238E27FC236}">
                <a16:creationId xmlns:a16="http://schemas.microsoft.com/office/drawing/2014/main" id="{F89F67F6-3909-47D6-B58F-C547E4999EA0}"/>
              </a:ext>
            </a:extLst>
          </p:cNvPr>
          <p:cNvSpPr/>
          <p:nvPr/>
        </p:nvSpPr>
        <p:spPr>
          <a:xfrm>
            <a:off x="1714500" y="4093259"/>
            <a:ext cx="2136102" cy="407099"/>
          </a:xfrm>
          <a:prstGeom prst="rect">
            <a:avLst/>
          </a:prstGeom>
          <a:noFill/>
        </p:spPr>
        <p:txBody>
          <a:bodyPr wrap="square" lIns="0" tIns="0" rIns="0" bIns="0" rtlCol="0">
            <a:spAutoFit/>
          </a:bodyPr>
          <a:lstStyle/>
          <a:p>
            <a:pPr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数据集</a:t>
            </a:r>
            <a:r>
              <a:rPr lang="en-US" altLang="zh-CN" sz="2000" b="1" dirty="0" err="1">
                <a:solidFill>
                  <a:srgbClr val="4C678E"/>
                </a:solidFill>
                <a:latin typeface="Times New Roman" panose="02020603050405020304" pitchFamily="18" charset="0"/>
                <a:ea typeface="思源黑体 CN Bold" panose="020B0800000000000000" pitchFamily="34" charset="-122"/>
                <a:cs typeface="Times New Roman" panose="02020603050405020304" pitchFamily="18" charset="0"/>
                <a:sym typeface="+mn-lt"/>
              </a:rPr>
              <a:t>CamVid</a:t>
            </a:r>
            <a:endParaRPr lang="zh-CN" altLang="en-US" sz="2000" b="1" dirty="0">
              <a:solidFill>
                <a:srgbClr val="4C678E"/>
              </a:solidFill>
              <a:latin typeface="Times New Roman" panose="02020603050405020304" pitchFamily="18" charset="0"/>
              <a:ea typeface="思源黑体 CN Bold" panose="020B0800000000000000" pitchFamily="34" charset="-122"/>
              <a:cs typeface="Times New Roman" panose="02020603050405020304" pitchFamily="18" charset="0"/>
              <a:sym typeface="+mn-lt"/>
            </a:endParaRPr>
          </a:p>
        </p:txBody>
      </p:sp>
      <p:sp>
        <p:nvSpPr>
          <p:cNvPr id="24" name="矩形 23">
            <a:extLst>
              <a:ext uri="{FF2B5EF4-FFF2-40B4-BE49-F238E27FC236}">
                <a16:creationId xmlns:a16="http://schemas.microsoft.com/office/drawing/2014/main" id="{577E20AA-79A2-4A47-B124-F48ABE2F5F7C}"/>
              </a:ext>
            </a:extLst>
          </p:cNvPr>
          <p:cNvSpPr/>
          <p:nvPr/>
        </p:nvSpPr>
        <p:spPr>
          <a:xfrm>
            <a:off x="1714500" y="4572697"/>
            <a:ext cx="3505200" cy="738664"/>
          </a:xfrm>
          <a:prstGeom prst="rect">
            <a:avLst/>
          </a:prstGeom>
          <a:noFill/>
        </p:spPr>
        <p:txBody>
          <a:bodyPr wrap="square" lIns="0" tIns="0" rIns="0" bIns="0" rtlCol="0">
            <a:spAutoFit/>
          </a:bodyPr>
          <a:lstStyle/>
          <a:p>
            <a:pPr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将</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sign </a:t>
            </a:r>
            <a:r>
              <a:rPr lang="en-US" altLang="zh-CN" sz="1600" dirty="0" err="1">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symbol,pedestrian,pole</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和</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bicycle</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物体设置为小目标</a:t>
            </a:r>
          </a:p>
        </p:txBody>
      </p:sp>
      <p:sp>
        <p:nvSpPr>
          <p:cNvPr id="25" name="矩形 24">
            <a:extLst>
              <a:ext uri="{FF2B5EF4-FFF2-40B4-BE49-F238E27FC236}">
                <a16:creationId xmlns:a16="http://schemas.microsoft.com/office/drawing/2014/main" id="{B2D4FADC-93FD-456F-A4E4-DDC5F14DD43A}"/>
              </a:ext>
            </a:extLst>
          </p:cNvPr>
          <p:cNvSpPr/>
          <p:nvPr/>
        </p:nvSpPr>
        <p:spPr>
          <a:xfrm>
            <a:off x="6731000" y="2162859"/>
            <a:ext cx="2428766" cy="461665"/>
          </a:xfrm>
          <a:prstGeom prst="rect">
            <a:avLst/>
          </a:prstGeom>
          <a:noFill/>
        </p:spPr>
        <p:txBody>
          <a:bodyPr wrap="square" lIns="0" tIns="0" rIns="0" bIns="0" rtlCol="0">
            <a:spAutoFit/>
          </a:bodyPr>
          <a:lstStyle/>
          <a:p>
            <a:pPr hangingPunct="0">
              <a:lnSpc>
                <a:spcPct val="150000"/>
              </a:lnSpc>
            </a:pPr>
            <a:r>
              <a:rPr lang="en-US" altLang="zh-CN" sz="2000" b="1" dirty="0">
                <a:solidFill>
                  <a:srgbClr val="4C678E"/>
                </a:solidFill>
                <a:latin typeface="Times New Roman" panose="02020603050405020304" pitchFamily="18" charset="0"/>
                <a:ea typeface="思源黑体 CN Bold" panose="020B0800000000000000" pitchFamily="34" charset="-122"/>
                <a:cs typeface="Times New Roman" panose="02020603050405020304" pitchFamily="18" charset="0"/>
                <a:sym typeface="+mn-lt"/>
              </a:rPr>
              <a:t>MS COCO</a:t>
            </a: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数据集</a:t>
            </a:r>
          </a:p>
        </p:txBody>
      </p:sp>
      <p:sp>
        <p:nvSpPr>
          <p:cNvPr id="26" name="矩形 25">
            <a:extLst>
              <a:ext uri="{FF2B5EF4-FFF2-40B4-BE49-F238E27FC236}">
                <a16:creationId xmlns:a16="http://schemas.microsoft.com/office/drawing/2014/main" id="{9E848773-AFAD-4D0D-B6E7-255C3ACD8FCC}"/>
              </a:ext>
            </a:extLst>
          </p:cNvPr>
          <p:cNvSpPr/>
          <p:nvPr/>
        </p:nvSpPr>
        <p:spPr>
          <a:xfrm>
            <a:off x="6731000" y="2642297"/>
            <a:ext cx="3505200" cy="329962"/>
          </a:xfrm>
          <a:prstGeom prst="rect">
            <a:avLst/>
          </a:prstGeom>
          <a:noFill/>
        </p:spPr>
        <p:txBody>
          <a:bodyPr wrap="square" lIns="0" tIns="0" rIns="0" bIns="0" rtlCol="0">
            <a:spAutoFit/>
          </a:bodyPr>
          <a:lstStyle/>
          <a:p>
            <a:pPr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小目标是小于</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32*32</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像素点的物体</a:t>
            </a:r>
          </a:p>
        </p:txBody>
      </p:sp>
      <p:sp>
        <p:nvSpPr>
          <p:cNvPr id="27" name="矩形 26">
            <a:extLst>
              <a:ext uri="{FF2B5EF4-FFF2-40B4-BE49-F238E27FC236}">
                <a16:creationId xmlns:a16="http://schemas.microsoft.com/office/drawing/2014/main" id="{35EBEA71-D9BD-46FE-A2D3-0017587DEC83}"/>
              </a:ext>
            </a:extLst>
          </p:cNvPr>
          <p:cNvSpPr/>
          <p:nvPr/>
        </p:nvSpPr>
        <p:spPr>
          <a:xfrm>
            <a:off x="6731000" y="4086754"/>
            <a:ext cx="2066159" cy="407035"/>
          </a:xfrm>
          <a:prstGeom prst="rect">
            <a:avLst/>
          </a:prstGeom>
          <a:noFill/>
        </p:spPr>
        <p:txBody>
          <a:bodyPr wrap="square" lIns="0" tIns="0" rIns="0" bIns="0" rtlCol="0">
            <a:spAutoFit/>
          </a:bodyPr>
          <a:lstStyle/>
          <a:p>
            <a:pPr hangingPunct="0">
              <a:lnSpc>
                <a:spcPct val="150000"/>
              </a:lnSpc>
            </a:pPr>
            <a:r>
              <a:rPr lang="zh-CN" altLang="zh-CN" sz="2000" b="1" dirty="0">
                <a:solidFill>
                  <a:schemeClr val="bg1"/>
                </a:solidFill>
                <a:latin typeface="思源黑体 CN Bold" panose="020B0800000000000000" pitchFamily="34" charset="-122"/>
                <a:ea typeface="思源黑体 CN Bold" panose="020B0800000000000000" pitchFamily="34" charset="-122"/>
                <a:cs typeface="+mn-ea"/>
              </a:rPr>
              <a:t>数据集 </a:t>
            </a:r>
            <a:r>
              <a:rPr lang="en-US" altLang="zh-CN" sz="2000" b="1" dirty="0" err="1">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rPr>
              <a:t>CityScapes</a:t>
            </a:r>
            <a:endParaRPr lang="zh-CN" altLang="en-US" sz="2000" b="1"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sym typeface="+mn-lt"/>
            </a:endParaRPr>
          </a:p>
        </p:txBody>
      </p:sp>
      <p:sp>
        <p:nvSpPr>
          <p:cNvPr id="28" name="矩形 27">
            <a:extLst>
              <a:ext uri="{FF2B5EF4-FFF2-40B4-BE49-F238E27FC236}">
                <a16:creationId xmlns:a16="http://schemas.microsoft.com/office/drawing/2014/main" id="{457B9EB9-0359-47F2-9D58-7254AA114CE9}"/>
              </a:ext>
            </a:extLst>
          </p:cNvPr>
          <p:cNvSpPr/>
          <p:nvPr/>
        </p:nvSpPr>
        <p:spPr>
          <a:xfrm>
            <a:off x="6621392" y="4572697"/>
            <a:ext cx="3800366" cy="1107996"/>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将</a:t>
            </a:r>
            <a:r>
              <a:rPr lang="en-US" altLang="zh-CN" sz="1600" dirty="0" err="1">
                <a:solidFill>
                  <a:schemeClr val="bg1"/>
                </a:solidFill>
                <a:latin typeface="思源黑体 CN Normal" panose="020B0400000000000000" pitchFamily="34" charset="-122"/>
                <a:ea typeface="思源黑体 CN Normal" panose="020B0400000000000000" pitchFamily="34" charset="-122"/>
                <a:cs typeface="+mn-ea"/>
                <a:sym typeface="+mn-lt"/>
              </a:rPr>
              <a:t>pole,traffic</a:t>
            </a:r>
            <a:r>
              <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rPr>
              <a:t> </a:t>
            </a:r>
            <a:r>
              <a:rPr lang="en-US" altLang="zh-CN" sz="1600" dirty="0" err="1">
                <a:solidFill>
                  <a:schemeClr val="bg1"/>
                </a:solidFill>
                <a:latin typeface="思源黑体 CN Normal" panose="020B0400000000000000" pitchFamily="34" charset="-122"/>
                <a:ea typeface="思源黑体 CN Normal" panose="020B0400000000000000" pitchFamily="34" charset="-122"/>
                <a:cs typeface="+mn-ea"/>
                <a:sym typeface="+mn-lt"/>
              </a:rPr>
              <a:t>light,traffic</a:t>
            </a:r>
            <a:r>
              <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rPr>
              <a:t> </a:t>
            </a:r>
            <a:r>
              <a:rPr lang="en-US" altLang="zh-CN" sz="1600" dirty="0" err="1">
                <a:solidFill>
                  <a:schemeClr val="bg1"/>
                </a:solidFill>
                <a:latin typeface="思源黑体 CN Normal" panose="020B0400000000000000" pitchFamily="34" charset="-122"/>
                <a:ea typeface="思源黑体 CN Normal" panose="020B0400000000000000" pitchFamily="34" charset="-122"/>
                <a:cs typeface="+mn-ea"/>
                <a:sym typeface="+mn-lt"/>
              </a:rPr>
              <a:t>sign,person,rider,motorcycle</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和</a:t>
            </a:r>
            <a:r>
              <a:rPr lang="en-US" altLang="zh-CN" sz="1600" dirty="0" err="1">
                <a:solidFill>
                  <a:schemeClr val="bg1"/>
                </a:solidFill>
                <a:latin typeface="思源黑体 CN Normal" panose="020B0400000000000000" pitchFamily="34" charset="-122"/>
                <a:ea typeface="思源黑体 CN Normal" panose="020B0400000000000000" pitchFamily="34" charset="-122"/>
                <a:cs typeface="+mn-ea"/>
                <a:sym typeface="+mn-lt"/>
              </a:rPr>
              <a:t>bycycle</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定义为小目标</a:t>
            </a:r>
          </a:p>
        </p:txBody>
      </p:sp>
      <p:sp>
        <p:nvSpPr>
          <p:cNvPr id="29" name="矩形 28">
            <a:extLst>
              <a:ext uri="{FF2B5EF4-FFF2-40B4-BE49-F238E27FC236}">
                <a16:creationId xmlns:a16="http://schemas.microsoft.com/office/drawing/2014/main" id="{D97BBBA8-376E-45A6-B400-0EA1E2826B2F}"/>
              </a:ext>
            </a:extLst>
          </p:cNvPr>
          <p:cNvSpPr/>
          <p:nvPr/>
        </p:nvSpPr>
        <p:spPr>
          <a:xfrm>
            <a:off x="1714499" y="2162860"/>
            <a:ext cx="2494893" cy="407035"/>
          </a:xfrm>
          <a:prstGeom prst="rect">
            <a:avLst/>
          </a:prstGeom>
          <a:noFill/>
        </p:spPr>
        <p:txBody>
          <a:bodyPr wrap="square" lIns="0" tIns="0" rIns="0" bIns="0" rtlCol="0">
            <a:spAutoFit/>
          </a:bodyPr>
          <a:lstStyle/>
          <a:p>
            <a:pPr hangingPunct="0">
              <a:lnSpc>
                <a:spcPct val="150000"/>
              </a:lnSpc>
            </a:pPr>
            <a:r>
              <a:rPr lang="zh-CN" altLang="zh-CN" sz="2000" b="1" dirty="0">
                <a:solidFill>
                  <a:schemeClr val="bg1"/>
                </a:solidFill>
                <a:latin typeface="思源黑体 CN Bold" panose="020B0800000000000000" pitchFamily="34" charset="-122"/>
                <a:ea typeface="思源黑体 CN Bold" panose="020B0800000000000000" pitchFamily="34" charset="-122"/>
                <a:cs typeface="+mn-ea"/>
              </a:rPr>
              <a:t>行人数据集</a:t>
            </a:r>
            <a:r>
              <a:rPr lang="en-US" altLang="zh-CN" sz="2000" b="1" dirty="0" err="1">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rPr>
              <a:t>CityPerson</a:t>
            </a:r>
            <a:endParaRPr lang="zh-CN" altLang="en-US" sz="2000" b="1"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sym typeface="+mn-lt"/>
            </a:endParaRPr>
          </a:p>
        </p:txBody>
      </p:sp>
      <p:sp>
        <p:nvSpPr>
          <p:cNvPr id="30" name="矩形 29">
            <a:extLst>
              <a:ext uri="{FF2B5EF4-FFF2-40B4-BE49-F238E27FC236}">
                <a16:creationId xmlns:a16="http://schemas.microsoft.com/office/drawing/2014/main" id="{E2A6693C-F035-4A19-A76D-7A3825ADA2BD}"/>
              </a:ext>
            </a:extLst>
          </p:cNvPr>
          <p:cNvSpPr/>
          <p:nvPr/>
        </p:nvSpPr>
        <p:spPr>
          <a:xfrm>
            <a:off x="1714499" y="2712919"/>
            <a:ext cx="3505200" cy="738664"/>
          </a:xfrm>
          <a:prstGeom prst="rect">
            <a:avLst/>
          </a:prstGeom>
          <a:noFill/>
        </p:spPr>
        <p:txBody>
          <a:bodyPr wrap="square" lIns="0" tIns="0" rIns="0" bIns="0" rtlCol="0">
            <a:spAutoFit/>
          </a:bodyPr>
          <a:lstStyle/>
          <a:p>
            <a:pP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相较于</a:t>
            </a:r>
            <a:r>
              <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rPr>
              <a:t>1024*2048</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的原图像，研究人员将高度小于</a:t>
            </a:r>
            <a:r>
              <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rPr>
              <a:t>75</a:t>
            </a: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像素的目标定义为小目标</a:t>
            </a:r>
          </a:p>
        </p:txBody>
      </p:sp>
    </p:spTree>
    <p:extLst>
      <p:ext uri="{BB962C8B-B14F-4D97-AF65-F5344CB8AC3E}">
        <p14:creationId xmlns:p14="http://schemas.microsoft.com/office/powerpoint/2010/main" val="2714144321"/>
      </p:ext>
    </p:extLst>
  </p:cSld>
  <p:clrMapOvr>
    <a:masterClrMapping/>
  </p:clrMapOvr>
  <mc:AlternateContent xmlns:mc="http://schemas.openxmlformats.org/markup-compatibility/2006">
    <mc:Choice xmlns:p14="http://schemas.microsoft.com/office/powerpoint/2010/main" Requires="p14">
      <p:transition spd="slow" p14:dur="900" advTm="44193">
        <p14:warp dir="in"/>
      </p:transition>
    </mc:Choice>
    <mc:Fallback>
      <p:transition spd="slow" advTm="44193">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a16="http://schemas.microsoft.com/office/drawing/2014/main" id="{2DE70343-904C-405E-9761-0DF956B6B183}"/>
              </a:ext>
            </a:extLst>
          </p:cNvPr>
          <p:cNvSpPr/>
          <p:nvPr/>
        </p:nvSpPr>
        <p:spPr>
          <a:xfrm>
            <a:off x="12509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A3A0522E-8CB9-4CB4-8C9A-C0A59194B535}"/>
              </a:ext>
            </a:extLst>
          </p:cNvPr>
          <p:cNvSpPr/>
          <p:nvPr/>
        </p:nvSpPr>
        <p:spPr>
          <a:xfrm>
            <a:off x="46672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DC3A354B-7A8F-4564-AD96-0152F2CE333B}"/>
              </a:ext>
            </a:extLst>
          </p:cNvPr>
          <p:cNvSpPr/>
          <p:nvPr/>
        </p:nvSpPr>
        <p:spPr>
          <a:xfrm>
            <a:off x="80835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选题背景</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椭圆 9">
            <a:extLst>
              <a:ext uri="{FF2B5EF4-FFF2-40B4-BE49-F238E27FC236}">
                <a16:creationId xmlns:a16="http://schemas.microsoft.com/office/drawing/2014/main" id="{A5B1D14C-2E8C-4989-93A4-9C136EEE18BF}"/>
              </a:ext>
            </a:extLst>
          </p:cNvPr>
          <p:cNvSpPr/>
          <p:nvPr/>
        </p:nvSpPr>
        <p:spPr>
          <a:xfrm>
            <a:off x="22987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01</a:t>
            </a:r>
            <a:endParaRPr lang="zh-CN" altLang="en-US" sz="2400" b="1" dirty="0">
              <a:solidFill>
                <a:schemeClr val="bg1"/>
              </a:solidFill>
              <a:cs typeface="+mn-ea"/>
            </a:endParaRPr>
          </a:p>
        </p:txBody>
      </p:sp>
      <p:sp>
        <p:nvSpPr>
          <p:cNvPr id="20" name="椭圆 19">
            <a:extLst>
              <a:ext uri="{FF2B5EF4-FFF2-40B4-BE49-F238E27FC236}">
                <a16:creationId xmlns:a16="http://schemas.microsoft.com/office/drawing/2014/main" id="{13693BB0-3C2D-4F95-9C6E-544F7111E2D7}"/>
              </a:ext>
            </a:extLst>
          </p:cNvPr>
          <p:cNvSpPr/>
          <p:nvPr/>
        </p:nvSpPr>
        <p:spPr>
          <a:xfrm>
            <a:off x="570865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02</a:t>
            </a:r>
            <a:endParaRPr lang="zh-CN" altLang="en-US" sz="2400" b="1" dirty="0">
              <a:solidFill>
                <a:schemeClr val="bg1"/>
              </a:solidFill>
              <a:cs typeface="+mn-ea"/>
            </a:endParaRPr>
          </a:p>
        </p:txBody>
      </p:sp>
      <p:sp>
        <p:nvSpPr>
          <p:cNvPr id="23" name="椭圆 22">
            <a:extLst>
              <a:ext uri="{FF2B5EF4-FFF2-40B4-BE49-F238E27FC236}">
                <a16:creationId xmlns:a16="http://schemas.microsoft.com/office/drawing/2014/main" id="{6C4BBCA6-EDAE-4AB7-9B40-547C130A2F38}"/>
              </a:ext>
            </a:extLst>
          </p:cNvPr>
          <p:cNvSpPr/>
          <p:nvPr/>
        </p:nvSpPr>
        <p:spPr>
          <a:xfrm>
            <a:off x="91186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03</a:t>
            </a:r>
            <a:endParaRPr lang="zh-CN" altLang="en-US" sz="2400" b="1" dirty="0">
              <a:solidFill>
                <a:schemeClr val="bg1"/>
              </a:solidFill>
              <a:cs typeface="+mn-ea"/>
            </a:endParaRPr>
          </a:p>
        </p:txBody>
      </p:sp>
      <p:sp>
        <p:nvSpPr>
          <p:cNvPr id="27" name="矩形 26">
            <a:extLst>
              <a:ext uri="{FF2B5EF4-FFF2-40B4-BE49-F238E27FC236}">
                <a16:creationId xmlns:a16="http://schemas.microsoft.com/office/drawing/2014/main" id="{CE5E1738-420E-4C66-8BB5-B7C419C3801B}"/>
              </a:ext>
            </a:extLst>
          </p:cNvPr>
          <p:cNvSpPr/>
          <p:nvPr/>
        </p:nvSpPr>
        <p:spPr>
          <a:xfrm>
            <a:off x="2130763" y="3051859"/>
            <a:ext cx="1123274" cy="407035"/>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数据集少</a:t>
            </a:r>
          </a:p>
        </p:txBody>
      </p:sp>
      <p:sp>
        <p:nvSpPr>
          <p:cNvPr id="28" name="矩形 27">
            <a:extLst>
              <a:ext uri="{FF2B5EF4-FFF2-40B4-BE49-F238E27FC236}">
                <a16:creationId xmlns:a16="http://schemas.microsoft.com/office/drawing/2014/main" id="{6571F218-644D-499B-83D6-354548DCA7A9}"/>
              </a:ext>
            </a:extLst>
          </p:cNvPr>
          <p:cNvSpPr/>
          <p:nvPr/>
        </p:nvSpPr>
        <p:spPr>
          <a:xfrm>
            <a:off x="1587500" y="3632897"/>
            <a:ext cx="2209800" cy="291438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基于深度学习的无人机目标检测需要大量的数据来训练网络，无人机数据集以俯视视角为主，而大多数数据集以平视视角为主，不适合进行无人机的训练任务。</a:t>
            </a:r>
          </a:p>
        </p:txBody>
      </p:sp>
      <p:sp>
        <p:nvSpPr>
          <p:cNvPr id="29" name="矩形 28">
            <a:extLst>
              <a:ext uri="{FF2B5EF4-FFF2-40B4-BE49-F238E27FC236}">
                <a16:creationId xmlns:a16="http://schemas.microsoft.com/office/drawing/2014/main" id="{50864013-23EE-4216-A56F-ECB3925D519B}"/>
              </a:ext>
            </a:extLst>
          </p:cNvPr>
          <p:cNvSpPr/>
          <p:nvPr/>
        </p:nvSpPr>
        <p:spPr>
          <a:xfrm>
            <a:off x="5476302" y="3051859"/>
            <a:ext cx="1418549" cy="461665"/>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视角局限性</a:t>
            </a:r>
          </a:p>
        </p:txBody>
      </p:sp>
      <p:sp>
        <p:nvSpPr>
          <p:cNvPr id="30" name="矩形 29">
            <a:extLst>
              <a:ext uri="{FF2B5EF4-FFF2-40B4-BE49-F238E27FC236}">
                <a16:creationId xmlns:a16="http://schemas.microsoft.com/office/drawing/2014/main" id="{AAFA1FBD-70AD-4B14-87CD-DB192FD12C97}"/>
              </a:ext>
            </a:extLst>
          </p:cNvPr>
          <p:cNvSpPr/>
          <p:nvPr/>
        </p:nvSpPr>
        <p:spPr>
          <a:xfrm>
            <a:off x="5041900" y="3632897"/>
            <a:ext cx="2209800" cy="2585323"/>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无人机视角为俯视，特征提取角度单一。且无人机拍摄距离较远，待检测目标常呈现出小目标的特点，在检测的时候容易出现漏检或者误检的情况。</a:t>
            </a:r>
          </a:p>
        </p:txBody>
      </p:sp>
      <p:sp>
        <p:nvSpPr>
          <p:cNvPr id="31" name="矩形 30">
            <a:extLst>
              <a:ext uri="{FF2B5EF4-FFF2-40B4-BE49-F238E27FC236}">
                <a16:creationId xmlns:a16="http://schemas.microsoft.com/office/drawing/2014/main" id="{29800A65-DF9D-4AFA-99AE-429692932A36}"/>
              </a:ext>
            </a:extLst>
          </p:cNvPr>
          <p:cNvSpPr/>
          <p:nvPr/>
        </p:nvSpPr>
        <p:spPr>
          <a:xfrm>
            <a:off x="9118600" y="301663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低算力</a:t>
            </a:r>
          </a:p>
        </p:txBody>
      </p:sp>
      <p:sp>
        <p:nvSpPr>
          <p:cNvPr id="32" name="矩形 31">
            <a:extLst>
              <a:ext uri="{FF2B5EF4-FFF2-40B4-BE49-F238E27FC236}">
                <a16:creationId xmlns:a16="http://schemas.microsoft.com/office/drawing/2014/main" id="{975FE451-978C-493E-8B36-7CBF4CEA7BEF}"/>
              </a:ext>
            </a:extLst>
          </p:cNvPr>
          <p:cNvSpPr/>
          <p:nvPr/>
        </p:nvSpPr>
        <p:spPr>
          <a:xfrm>
            <a:off x="8394700" y="3632897"/>
            <a:ext cx="2209800" cy="147732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无人机多是嵌入式设备，计算能力低，因此要求轻量级的目标检测模型。</a:t>
            </a:r>
          </a:p>
        </p:txBody>
      </p:sp>
      <p:grpSp>
        <p:nvGrpSpPr>
          <p:cNvPr id="41" name="组合 40">
            <a:extLst>
              <a:ext uri="{FF2B5EF4-FFF2-40B4-BE49-F238E27FC236}">
                <a16:creationId xmlns:a16="http://schemas.microsoft.com/office/drawing/2014/main" id="{0DE22F44-5476-4BA0-9DF4-B89F3667770D}"/>
              </a:ext>
            </a:extLst>
          </p:cNvPr>
          <p:cNvGrpSpPr/>
          <p:nvPr/>
        </p:nvGrpSpPr>
        <p:grpSpPr>
          <a:xfrm>
            <a:off x="4279900" y="3162300"/>
            <a:ext cx="279400" cy="1003300"/>
            <a:chOff x="863600" y="3403600"/>
            <a:chExt cx="203200" cy="1460500"/>
          </a:xfrm>
        </p:grpSpPr>
        <p:cxnSp>
          <p:nvCxnSpPr>
            <p:cNvPr id="42" name="直接连接符 41">
              <a:extLst>
                <a:ext uri="{FF2B5EF4-FFF2-40B4-BE49-F238E27FC236}">
                  <a16:creationId xmlns:a16="http://schemas.microsoft.com/office/drawing/2014/main" id="{2538940A-F29D-4D51-B40D-B77BAF5C5544}"/>
                </a:ext>
              </a:extLst>
            </p:cNvPr>
            <p:cNvCxnSpPr>
              <a:cxnSpLocks/>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3" name="直接连接符 42">
              <a:extLst>
                <a:ext uri="{FF2B5EF4-FFF2-40B4-BE49-F238E27FC236}">
                  <a16:creationId xmlns:a16="http://schemas.microsoft.com/office/drawing/2014/main" id="{2708EED4-D9A4-4784-B599-2866171503E5}"/>
                </a:ext>
              </a:extLst>
            </p:cNvPr>
            <p:cNvCxnSpPr>
              <a:cxnSpLocks/>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4" name="直接连接符 43">
              <a:extLst>
                <a:ext uri="{FF2B5EF4-FFF2-40B4-BE49-F238E27FC236}">
                  <a16:creationId xmlns:a16="http://schemas.microsoft.com/office/drawing/2014/main" id="{A1E6C627-E951-411E-801B-9F564C54BDE6}"/>
                </a:ext>
              </a:extLst>
            </p:cNvPr>
            <p:cNvCxnSpPr>
              <a:cxnSpLocks/>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45" name="组合 44">
            <a:extLst>
              <a:ext uri="{FF2B5EF4-FFF2-40B4-BE49-F238E27FC236}">
                <a16:creationId xmlns:a16="http://schemas.microsoft.com/office/drawing/2014/main" id="{D28C9C92-1290-465C-83D1-CB9DBF24021B}"/>
              </a:ext>
            </a:extLst>
          </p:cNvPr>
          <p:cNvGrpSpPr/>
          <p:nvPr/>
        </p:nvGrpSpPr>
        <p:grpSpPr>
          <a:xfrm>
            <a:off x="7708900" y="3162300"/>
            <a:ext cx="279400" cy="1003300"/>
            <a:chOff x="863600" y="3403600"/>
            <a:chExt cx="203200" cy="1460500"/>
          </a:xfrm>
        </p:grpSpPr>
        <p:cxnSp>
          <p:nvCxnSpPr>
            <p:cNvPr id="46" name="直接连接符 45">
              <a:extLst>
                <a:ext uri="{FF2B5EF4-FFF2-40B4-BE49-F238E27FC236}">
                  <a16:creationId xmlns:a16="http://schemas.microsoft.com/office/drawing/2014/main" id="{4FCC5F51-A501-421F-94E3-29483600F289}"/>
                </a:ext>
              </a:extLst>
            </p:cNvPr>
            <p:cNvCxnSpPr>
              <a:cxnSpLocks/>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a:extLst>
                <a:ext uri="{FF2B5EF4-FFF2-40B4-BE49-F238E27FC236}">
                  <a16:creationId xmlns:a16="http://schemas.microsoft.com/office/drawing/2014/main" id="{B0BD54CA-2D04-4350-A859-8CB359066FA5}"/>
                </a:ext>
              </a:extLst>
            </p:cNvPr>
            <p:cNvCxnSpPr>
              <a:cxnSpLocks/>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a:extLst>
                <a:ext uri="{FF2B5EF4-FFF2-40B4-BE49-F238E27FC236}">
                  <a16:creationId xmlns:a16="http://schemas.microsoft.com/office/drawing/2014/main" id="{395445BA-D536-46B4-8392-10857AF26B28}"/>
                </a:ext>
              </a:extLst>
            </p:cNvPr>
            <p:cNvCxnSpPr>
              <a:cxnSpLocks/>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73860132"/>
      </p:ext>
    </p:extLst>
  </p:cSld>
  <p:clrMapOvr>
    <a:masterClrMapping/>
  </p:clrMapOvr>
  <mc:AlternateContent xmlns:mc="http://schemas.openxmlformats.org/markup-compatibility/2006">
    <mc:Choice xmlns:p14="http://schemas.microsoft.com/office/powerpoint/2010/main" Requires="p14">
      <p:transition spd="slow" p14:dur="900" advTm="42660">
        <p14:warp dir="in"/>
      </p:transition>
    </mc:Choice>
    <mc:Fallback>
      <p:transition spd="slow" advTm="4266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327900" y="3285118"/>
            <a:ext cx="3191329" cy="923330"/>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研究方向</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02</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9988BD90-DA57-4D81-BF6F-CDFE85A020D3}"/>
              </a:ext>
            </a:extLst>
          </p:cNvPr>
          <p:cNvGrpSpPr/>
          <p:nvPr/>
        </p:nvGrpSpPr>
        <p:grpSpPr>
          <a:xfrm>
            <a:off x="1204687" y="521265"/>
            <a:ext cx="4482075" cy="632236"/>
            <a:chOff x="-1926412" y="-1852774"/>
            <a:chExt cx="4482075" cy="632236"/>
          </a:xfrm>
        </p:grpSpPr>
        <p:sp>
          <p:nvSpPr>
            <p:cNvPr id="24" name="文本框 15">
              <a:extLst>
                <a:ext uri="{FF2B5EF4-FFF2-40B4-BE49-F238E27FC236}">
                  <a16:creationId xmlns:a16="http://schemas.microsoft.com/office/drawing/2014/main" id="{8CECB089-0EDC-44A3-9791-3F958B1069F4}"/>
                </a:ext>
              </a:extLst>
            </p:cNvPr>
            <p:cNvSpPr txBox="1"/>
            <p:nvPr/>
          </p:nvSpPr>
          <p:spPr>
            <a:xfrm>
              <a:off x="-1696205" y="-1852774"/>
              <a:ext cx="28345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华侨大学</a:t>
              </a:r>
            </a:p>
          </p:txBody>
        </p:sp>
        <p:sp>
          <p:nvSpPr>
            <p:cNvPr id="25" name="文本框 16">
              <a:extLst>
                <a:ext uri="{FF2B5EF4-FFF2-40B4-BE49-F238E27FC236}">
                  <a16:creationId xmlns:a16="http://schemas.microsoft.com/office/drawing/2014/main" id="{8B577BD6-B6E7-47AD-BE25-BDE3366B2820}"/>
                </a:ext>
              </a:extLst>
            </p:cNvPr>
            <p:cNvSpPr txBox="1"/>
            <p:nvPr/>
          </p:nvSpPr>
          <p:spPr>
            <a:xfrm>
              <a:off x="-1926412" y="-1451370"/>
              <a:ext cx="4482075" cy="2308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900" spc="300" dirty="0">
                  <a:solidFill>
                    <a:schemeClr val="tx1">
                      <a:lumMod val="50000"/>
                      <a:lumOff val="50000"/>
                    </a:schemeClr>
                  </a:solidFill>
                  <a:latin typeface="+mn-ea"/>
                </a:rPr>
                <a:t>HUA QIAO UNIVERSERSITY </a:t>
              </a:r>
              <a:endParaRPr lang="zh-CN" altLang="en-US" sz="900" spc="300" dirty="0">
                <a:solidFill>
                  <a:schemeClr val="tx1">
                    <a:lumMod val="50000"/>
                    <a:lumOff val="50000"/>
                  </a:schemeClr>
                </a:solidFill>
                <a:latin typeface="+mn-ea"/>
              </a:endParaRPr>
            </a:p>
          </p:txBody>
        </p:sp>
      </p:grpSp>
      <p:pic>
        <p:nvPicPr>
          <p:cNvPr id="26" name="图片 25">
            <a:extLst>
              <a:ext uri="{FF2B5EF4-FFF2-40B4-BE49-F238E27FC236}">
                <a16:creationId xmlns:a16="http://schemas.microsoft.com/office/drawing/2014/main" id="{6340BEF7-9DFD-468D-AC8F-ABA6E0B5F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11" y="406226"/>
            <a:ext cx="939752" cy="774356"/>
          </a:xfrm>
          <a:prstGeom prst="rect">
            <a:avLst/>
          </a:prstGeom>
        </p:spPr>
      </p:pic>
    </p:spTree>
    <p:extLst>
      <p:ext uri="{BB962C8B-B14F-4D97-AF65-F5344CB8AC3E}">
        <p14:creationId xmlns:p14="http://schemas.microsoft.com/office/powerpoint/2010/main" val="1398936885"/>
      </p:ext>
    </p:extLst>
  </p:cSld>
  <p:clrMapOvr>
    <a:masterClrMapping/>
  </p:clrMapOvr>
  <mc:AlternateContent xmlns:mc="http://schemas.openxmlformats.org/markup-compatibility/2006">
    <mc:Choice xmlns:p14="http://schemas.microsoft.com/office/powerpoint/2010/main" Requires="p14">
      <p:transition spd="slow" p14:dur="1400" advTm="272">
        <p14:doors dir="vert"/>
      </p:transition>
    </mc:Choice>
    <mc:Fallback>
      <p:transition spd="slow" advTm="27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论点提出</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30" name="Google Shape;1365;p34">
            <a:extLst>
              <a:ext uri="{FF2B5EF4-FFF2-40B4-BE49-F238E27FC236}">
                <a16:creationId xmlns:a16="http://schemas.microsoft.com/office/drawing/2014/main" id="{0A6C1764-97B6-438A-B5E3-28477B351F4D}"/>
              </a:ext>
            </a:extLst>
          </p:cNvPr>
          <p:cNvSpPr/>
          <p:nvPr/>
        </p:nvSpPr>
        <p:spPr>
          <a:xfrm>
            <a:off x="9441427"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a:latin typeface="汉仪铁线黑-65简" panose="00020600040101010101" pitchFamily="18" charset="-122"/>
                <a:ea typeface="汉仪铁线黑-65简" panose="00020600040101010101" pitchFamily="18" charset="-122"/>
                <a:sym typeface="Fira Sans"/>
              </a:rPr>
              <a:t>4</a:t>
            </a:r>
            <a:endParaRPr sz="2000">
              <a:latin typeface="汉仪铁线黑-65简" panose="00020600040101010101" pitchFamily="18" charset="-122"/>
              <a:ea typeface="汉仪铁线黑-65简" panose="00020600040101010101" pitchFamily="18" charset="-122"/>
              <a:sym typeface="Fira Sans"/>
            </a:endParaRPr>
          </a:p>
        </p:txBody>
      </p:sp>
      <p:sp>
        <p:nvSpPr>
          <p:cNvPr id="31" name="Google Shape;1369;p34">
            <a:extLst>
              <a:ext uri="{FF2B5EF4-FFF2-40B4-BE49-F238E27FC236}">
                <a16:creationId xmlns:a16="http://schemas.microsoft.com/office/drawing/2014/main" id="{9EC221DA-B9DA-4FAC-B293-EC9A54AF844B}"/>
              </a:ext>
            </a:extLst>
          </p:cNvPr>
          <p:cNvSpPr/>
          <p:nvPr/>
        </p:nvSpPr>
        <p:spPr>
          <a:xfrm>
            <a:off x="7021871"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3</a:t>
            </a:r>
            <a:endParaRPr sz="2000" dirty="0">
              <a:latin typeface="汉仪铁线黑-65简" panose="00020600040101010101" pitchFamily="18" charset="-122"/>
              <a:ea typeface="汉仪铁线黑-65简" panose="00020600040101010101" pitchFamily="18" charset="-122"/>
              <a:sym typeface="Fira Sans"/>
            </a:endParaRPr>
          </a:p>
        </p:txBody>
      </p:sp>
      <p:sp>
        <p:nvSpPr>
          <p:cNvPr id="32" name="Google Shape;1373;p34">
            <a:extLst>
              <a:ext uri="{FF2B5EF4-FFF2-40B4-BE49-F238E27FC236}">
                <a16:creationId xmlns:a16="http://schemas.microsoft.com/office/drawing/2014/main" id="{4E206218-803A-4AAB-A5A6-42A4697F941E}"/>
              </a:ext>
            </a:extLst>
          </p:cNvPr>
          <p:cNvSpPr/>
          <p:nvPr/>
        </p:nvSpPr>
        <p:spPr>
          <a:xfrm>
            <a:off x="4602317"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a:latin typeface="汉仪铁线黑-65简" panose="00020600040101010101" pitchFamily="18" charset="-122"/>
                <a:ea typeface="汉仪铁线黑-65简" panose="00020600040101010101" pitchFamily="18" charset="-122"/>
                <a:sym typeface="Fira Sans"/>
              </a:rPr>
              <a:t>2</a:t>
            </a:r>
            <a:endParaRPr sz="2000">
              <a:latin typeface="汉仪铁线黑-65简" panose="00020600040101010101" pitchFamily="18" charset="-122"/>
              <a:ea typeface="汉仪铁线黑-65简" panose="00020600040101010101" pitchFamily="18" charset="-122"/>
              <a:sym typeface="Fira Sans"/>
            </a:endParaRPr>
          </a:p>
        </p:txBody>
      </p:sp>
      <p:sp>
        <p:nvSpPr>
          <p:cNvPr id="34" name="Google Shape;1376;p34">
            <a:extLst>
              <a:ext uri="{FF2B5EF4-FFF2-40B4-BE49-F238E27FC236}">
                <a16:creationId xmlns:a16="http://schemas.microsoft.com/office/drawing/2014/main" id="{FE49A1C9-B2C3-45EE-A605-A28F63915FF1}"/>
              </a:ext>
            </a:extLst>
          </p:cNvPr>
          <p:cNvSpPr/>
          <p:nvPr/>
        </p:nvSpPr>
        <p:spPr>
          <a:xfrm>
            <a:off x="2182763"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1</a:t>
            </a:r>
            <a:endParaRPr sz="2000" dirty="0">
              <a:latin typeface="汉仪铁线黑-65简" panose="00020600040101010101" pitchFamily="18" charset="-122"/>
              <a:ea typeface="汉仪铁线黑-65简" panose="00020600040101010101" pitchFamily="18" charset="-122"/>
              <a:sym typeface="Fira Sans"/>
            </a:endParaRPr>
          </a:p>
        </p:txBody>
      </p:sp>
      <p:sp>
        <p:nvSpPr>
          <p:cNvPr id="35" name="矩形 34">
            <a:extLst>
              <a:ext uri="{FF2B5EF4-FFF2-40B4-BE49-F238E27FC236}">
                <a16:creationId xmlns:a16="http://schemas.microsoft.com/office/drawing/2014/main" id="{23E2CC51-04B1-4A52-8B74-F5D5CC2658C9}"/>
              </a:ext>
            </a:extLst>
          </p:cNvPr>
          <p:cNvSpPr/>
          <p:nvPr/>
        </p:nvSpPr>
        <p:spPr>
          <a:xfrm>
            <a:off x="1854024" y="3167974"/>
            <a:ext cx="1399461"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选择数据集</a:t>
            </a:r>
          </a:p>
        </p:txBody>
      </p:sp>
      <p:sp>
        <p:nvSpPr>
          <p:cNvPr id="39" name="矩形 38">
            <a:extLst>
              <a:ext uri="{FF2B5EF4-FFF2-40B4-BE49-F238E27FC236}">
                <a16:creationId xmlns:a16="http://schemas.microsoft.com/office/drawing/2014/main" id="{B57378B5-EC80-45EC-A192-450D28104052}"/>
              </a:ext>
            </a:extLst>
          </p:cNvPr>
          <p:cNvSpPr/>
          <p:nvPr/>
        </p:nvSpPr>
        <p:spPr>
          <a:xfrm>
            <a:off x="3836475" y="3167974"/>
            <a:ext cx="2552648" cy="413190"/>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ea typeface="思源黑体 CN Bold" panose="020B0800000000000000" pitchFamily="34" charset="-122"/>
                <a:cs typeface="+mn-ea"/>
              </a:rPr>
              <a:t>选择目标检测模型</a:t>
            </a:r>
            <a:endParaRPr lang="zh-CN" altLang="en-US" sz="2000" b="1" dirty="0">
              <a:solidFill>
                <a:srgbClr val="4C678E"/>
              </a:solidFill>
              <a:ea typeface="思源黑体 CN Bold" panose="020B0800000000000000" pitchFamily="34" charset="-122"/>
              <a:cs typeface="+mn-ea"/>
              <a:sym typeface="+mn-lt"/>
            </a:endParaRPr>
          </a:p>
        </p:txBody>
      </p:sp>
      <p:sp>
        <p:nvSpPr>
          <p:cNvPr id="42" name="矩形 41">
            <a:extLst>
              <a:ext uri="{FF2B5EF4-FFF2-40B4-BE49-F238E27FC236}">
                <a16:creationId xmlns:a16="http://schemas.microsoft.com/office/drawing/2014/main" id="{E12625D9-4F0D-4ABC-8476-B04F571BC104}"/>
              </a:ext>
            </a:extLst>
          </p:cNvPr>
          <p:cNvSpPr/>
          <p:nvPr/>
        </p:nvSpPr>
        <p:spPr>
          <a:xfrm>
            <a:off x="6674201" y="2991332"/>
            <a:ext cx="1592673" cy="868956"/>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针对数据集，微调模型</a:t>
            </a:r>
          </a:p>
        </p:txBody>
      </p:sp>
      <p:sp>
        <p:nvSpPr>
          <p:cNvPr id="45" name="矩形 44">
            <a:extLst>
              <a:ext uri="{FF2B5EF4-FFF2-40B4-BE49-F238E27FC236}">
                <a16:creationId xmlns:a16="http://schemas.microsoft.com/office/drawing/2014/main" id="{407C81C3-45BE-42CD-BFA7-3470B0F3AB8B}"/>
              </a:ext>
            </a:extLst>
          </p:cNvPr>
          <p:cNvSpPr/>
          <p:nvPr/>
        </p:nvSpPr>
        <p:spPr>
          <a:xfrm>
            <a:off x="9004139" y="3167974"/>
            <a:ext cx="1727195"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切片推理加速</a:t>
            </a:r>
          </a:p>
        </p:txBody>
      </p:sp>
      <p:cxnSp>
        <p:nvCxnSpPr>
          <p:cNvPr id="48" name="直接连接符 47">
            <a:extLst>
              <a:ext uri="{FF2B5EF4-FFF2-40B4-BE49-F238E27FC236}">
                <a16:creationId xmlns:a16="http://schemas.microsoft.com/office/drawing/2014/main" id="{582A2FF7-CA50-40A8-8B69-2B286ABD4692}"/>
              </a:ext>
            </a:extLst>
          </p:cNvPr>
          <p:cNvCxnSpPr>
            <a:cxnSpLocks/>
          </p:cNvCxnSpPr>
          <p:nvPr/>
        </p:nvCxnSpPr>
        <p:spPr>
          <a:xfrm>
            <a:off x="3679371"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a:extLst>
              <a:ext uri="{FF2B5EF4-FFF2-40B4-BE49-F238E27FC236}">
                <a16:creationId xmlns:a16="http://schemas.microsoft.com/office/drawing/2014/main" id="{038FD7D3-F7B8-4BE8-B933-9E5709980D8B}"/>
              </a:ext>
            </a:extLst>
          </p:cNvPr>
          <p:cNvCxnSpPr>
            <a:cxnSpLocks/>
          </p:cNvCxnSpPr>
          <p:nvPr/>
        </p:nvCxnSpPr>
        <p:spPr>
          <a:xfrm>
            <a:off x="6096000"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2" name="直接连接符 51">
            <a:extLst>
              <a:ext uri="{FF2B5EF4-FFF2-40B4-BE49-F238E27FC236}">
                <a16:creationId xmlns:a16="http://schemas.microsoft.com/office/drawing/2014/main" id="{775EC7DC-D506-45C7-AFE9-44C63F96C0FC}"/>
              </a:ext>
            </a:extLst>
          </p:cNvPr>
          <p:cNvCxnSpPr>
            <a:cxnSpLocks/>
          </p:cNvCxnSpPr>
          <p:nvPr/>
        </p:nvCxnSpPr>
        <p:spPr>
          <a:xfrm>
            <a:off x="8512629"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51125272"/>
      </p:ext>
    </p:extLst>
  </p:cSld>
  <p:clrMapOvr>
    <a:masterClrMapping/>
  </p:clrMapOvr>
  <mc:AlternateContent xmlns:mc="http://schemas.openxmlformats.org/markup-compatibility/2006">
    <mc:Choice xmlns:p14="http://schemas.microsoft.com/office/powerpoint/2010/main" Requires="p14">
      <p:transition spd="slow" p14:dur="900" advTm="14589">
        <p14:warp dir="in"/>
      </p:transition>
    </mc:Choice>
    <mc:Fallback>
      <p:transition spd="slow" advTm="14589">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1130</Words>
  <Application>Microsoft Office PowerPoint</Application>
  <PresentationFormat>宽屏</PresentationFormat>
  <Paragraphs>163</Paragraphs>
  <Slides>20</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等线</vt:lpstr>
      <vt:lpstr>等线 Light</vt:lpstr>
      <vt:lpstr>汉仪铁线黑-65简</vt:lpstr>
      <vt:lpstr>汉仪心海行楷W</vt:lpstr>
      <vt:lpstr>思源黑体 CN Bold</vt:lpstr>
      <vt:lpstr>思源黑体 CN Heavy</vt:lpstr>
      <vt:lpstr>思源黑体 CN Light</vt:lpstr>
      <vt:lpstr>思源黑体 CN Normal</vt:lpstr>
      <vt:lpstr>思源宋体 Heavy</vt:lpstr>
      <vt:lpstr>字魂59号-创粗黑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Yue Cheng</cp:lastModifiedBy>
  <cp:revision>60</cp:revision>
  <dcterms:created xsi:type="dcterms:W3CDTF">2018-04-18T06:17:00Z</dcterms:created>
  <dcterms:modified xsi:type="dcterms:W3CDTF">2022-03-22T10:50:55Z</dcterms:modified>
</cp:coreProperties>
</file>