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eg"/>
  <Override PartName="/ppt/media/image7.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6.jpg" ContentType="image/jpeg"/>
  <Override PartName="/ppt/media/image17.jpg" ContentType="image/jpeg"/>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81" r:id="rId3"/>
    <p:sldId id="259" r:id="rId4"/>
    <p:sldId id="260" r:id="rId5"/>
    <p:sldId id="264" r:id="rId6"/>
    <p:sldId id="266" r:id="rId7"/>
    <p:sldId id="265" r:id="rId8"/>
    <p:sldId id="261" r:id="rId9"/>
    <p:sldId id="267" r:id="rId10"/>
    <p:sldId id="282" r:id="rId11"/>
    <p:sldId id="270" r:id="rId12"/>
    <p:sldId id="269" r:id="rId13"/>
    <p:sldId id="262" r:id="rId14"/>
    <p:sldId id="283" r:id="rId15"/>
    <p:sldId id="284" r:id="rId16"/>
    <p:sldId id="263" r:id="rId17"/>
    <p:sldId id="280" r:id="rId18"/>
    <p:sldId id="285" r:id="rId19"/>
    <p:sldId id="276" r:id="rId20"/>
    <p:sldId id="278" r:id="rId21"/>
    <p:sldId id="286" r:id="rId22"/>
    <p:sldId id="25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orient="horz" pos="3816" userDrawn="1">
          <p15:clr>
            <a:srgbClr val="A4A3A4"/>
          </p15:clr>
        </p15:guide>
        <p15:guide id="3" pos="7242" userDrawn="1">
          <p15:clr>
            <a:srgbClr val="A4A3A4"/>
          </p15:clr>
        </p15:guide>
        <p15:guide id="4" orient="horz" pos="6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6296" autoAdjust="0"/>
  </p:normalViewPr>
  <p:slideViewPr>
    <p:cSldViewPr snapToGrid="0">
      <p:cViewPr varScale="1">
        <p:scale>
          <a:sx n="105" d="100"/>
          <a:sy n="105" d="100"/>
        </p:scale>
        <p:origin x="78" y="276"/>
      </p:cViewPr>
      <p:guideLst>
        <p:guide pos="438"/>
        <p:guide orient="horz" pos="3816"/>
        <p:guide pos="7242"/>
        <p:guide orient="horz" pos="6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extLst>
      <p:ext uri="{BB962C8B-B14F-4D97-AF65-F5344CB8AC3E}">
        <p14:creationId xmlns:p14="http://schemas.microsoft.com/office/powerpoint/2010/main" val="35484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5</a:t>
            </a:fld>
            <a:endParaRPr lang="zh-CN" altLang="en-US"/>
          </a:p>
        </p:txBody>
      </p:sp>
    </p:spTree>
    <p:extLst>
      <p:ext uri="{BB962C8B-B14F-4D97-AF65-F5344CB8AC3E}">
        <p14:creationId xmlns:p14="http://schemas.microsoft.com/office/powerpoint/2010/main" val="327007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12</a:t>
            </a:fld>
            <a:endParaRPr lang="zh-CN" altLang="en-US"/>
          </a:p>
        </p:txBody>
      </p:sp>
    </p:spTree>
    <p:extLst>
      <p:ext uri="{BB962C8B-B14F-4D97-AF65-F5344CB8AC3E}">
        <p14:creationId xmlns:p14="http://schemas.microsoft.com/office/powerpoint/2010/main" val="319565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14</a:t>
            </a:fld>
            <a:endParaRPr lang="zh-CN" altLang="en-US"/>
          </a:p>
        </p:txBody>
      </p:sp>
    </p:spTree>
    <p:extLst>
      <p:ext uri="{BB962C8B-B14F-4D97-AF65-F5344CB8AC3E}">
        <p14:creationId xmlns:p14="http://schemas.microsoft.com/office/powerpoint/2010/main" val="835812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15</a:t>
            </a:fld>
            <a:endParaRPr lang="zh-CN" altLang="en-US"/>
          </a:p>
        </p:txBody>
      </p:sp>
    </p:spTree>
    <p:extLst>
      <p:ext uri="{BB962C8B-B14F-4D97-AF65-F5344CB8AC3E}">
        <p14:creationId xmlns:p14="http://schemas.microsoft.com/office/powerpoint/2010/main" val="229008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17</a:t>
            </a:fld>
            <a:endParaRPr lang="zh-CN" altLang="en-US"/>
          </a:p>
        </p:txBody>
      </p:sp>
    </p:spTree>
    <p:extLst>
      <p:ext uri="{BB962C8B-B14F-4D97-AF65-F5344CB8AC3E}">
        <p14:creationId xmlns:p14="http://schemas.microsoft.com/office/powerpoint/2010/main" val="169577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18</a:t>
            </a:fld>
            <a:endParaRPr lang="zh-CN" altLang="en-US"/>
          </a:p>
        </p:txBody>
      </p:sp>
    </p:spTree>
    <p:extLst>
      <p:ext uri="{BB962C8B-B14F-4D97-AF65-F5344CB8AC3E}">
        <p14:creationId xmlns:p14="http://schemas.microsoft.com/office/powerpoint/2010/main" val="334716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19</a:t>
            </a:fld>
            <a:endParaRPr lang="zh-CN" altLang="en-US"/>
          </a:p>
        </p:txBody>
      </p:sp>
    </p:spTree>
    <p:extLst>
      <p:ext uri="{BB962C8B-B14F-4D97-AF65-F5344CB8AC3E}">
        <p14:creationId xmlns:p14="http://schemas.microsoft.com/office/powerpoint/2010/main" val="409285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2022/5/26</a:t>
            </a:fld>
            <a:endParaRPr lang="zh-CN" altLang="en-US"/>
          </a:p>
        </p:txBody>
      </p:sp>
      <p:sp>
        <p:nvSpPr>
          <p:cNvPr id="3" name="页脚占位符 2">
            <a:extLst>
              <a:ext uri="{FF2B5EF4-FFF2-40B4-BE49-F238E27FC236}">
                <a16:creationId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Lst>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537867"/>
            <a:ext cx="8058150" cy="1323439"/>
          </a:xfrm>
          <a:prstGeom prst="rect">
            <a:avLst/>
          </a:prstGeom>
          <a:noFill/>
        </p:spPr>
        <p:txBody>
          <a:bodyPr wrap="square" rtlCol="0">
            <a:spAutoFit/>
          </a:bodyPr>
          <a:lstStyle/>
          <a:p>
            <a:pPr algn="ctr"/>
            <a:r>
              <a:rPr lang="zh-CN" altLang="en-US" sz="4000" kern="1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4000" kern="100" dirty="0">
                <a:latin typeface="Times New Roman" panose="02020603050405020304" pitchFamily="18" charset="0"/>
                <a:ea typeface="宋体" panose="02010600030101010101" pitchFamily="2" charset="-122"/>
                <a:cs typeface="Times New Roman" panose="02020603050405020304" pitchFamily="18" charset="0"/>
              </a:rPr>
              <a:t>YOLO v5</a:t>
            </a:r>
            <a:r>
              <a:rPr lang="zh-CN" altLang="en-US" sz="4000" kern="100" dirty="0">
                <a:latin typeface="Times New Roman" panose="02020603050405020304" pitchFamily="18" charset="0"/>
                <a:ea typeface="宋体" panose="02010600030101010101" pitchFamily="2" charset="-122"/>
                <a:cs typeface="Times New Roman" panose="02020603050405020304" pitchFamily="18" charset="0"/>
              </a:rPr>
              <a:t>的无人机目标检测算法研究</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15" name="组合 14">
            <a:extLst>
              <a:ext uri="{FF2B5EF4-FFF2-40B4-BE49-F238E27FC236}">
                <a16:creationId xmlns:a16="http://schemas.microsoft.com/office/drawing/2014/main" id="{86CE59AF-7B62-4708-8A85-02DFCB44456E}"/>
              </a:ext>
            </a:extLst>
          </p:cNvPr>
          <p:cNvGrpSpPr/>
          <p:nvPr/>
        </p:nvGrpSpPr>
        <p:grpSpPr>
          <a:xfrm>
            <a:off x="749252" y="508992"/>
            <a:ext cx="4482075" cy="614320"/>
            <a:chOff x="516080" y="632385"/>
            <a:chExt cx="4482075" cy="614320"/>
          </a:xfrm>
        </p:grpSpPr>
        <p:sp>
          <p:nvSpPr>
            <p:cNvPr id="16" name="文本框 15">
              <a:extLst>
                <a:ext uri="{FF2B5EF4-FFF2-40B4-BE49-F238E27FC236}">
                  <a16:creationId xmlns:a16="http://schemas.microsoft.com/office/drawing/2014/main" id="{BE5922B7-7ADD-41AD-A849-D125F1DF6AAF}"/>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17" name="文本框 16">
              <a:extLst>
                <a:ext uri="{FF2B5EF4-FFF2-40B4-BE49-F238E27FC236}">
                  <a16:creationId xmlns:a16="http://schemas.microsoft.com/office/drawing/2014/main" id="{8B18E624-E362-49D4-A3F6-404103314F3F}"/>
                </a:ext>
              </a:extLst>
            </p:cNvPr>
            <p:cNvSpPr txBox="1"/>
            <p:nvPr/>
          </p:nvSpPr>
          <p:spPr>
            <a:xfrm>
              <a:off x="516080" y="1015873"/>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2022</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9" name="矩形: 圆角 28">
            <a:extLst>
              <a:ext uri="{FF2B5EF4-FFF2-40B4-BE49-F238E27FC236}">
                <a16:creationId xmlns:a16="http://schemas.microsoft.com/office/drawing/2014/main" id="{6B43D288-AE62-48DB-AC8A-8845E023E58F}"/>
              </a:ext>
            </a:extLst>
          </p:cNvPr>
          <p:cNvSpPr/>
          <p:nvPr/>
        </p:nvSpPr>
        <p:spPr>
          <a:xfrm>
            <a:off x="4967961" y="5359576"/>
            <a:ext cx="1306061"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主讲：程越</a:t>
            </a:r>
          </a:p>
        </p:txBody>
      </p:sp>
      <p:sp>
        <p:nvSpPr>
          <p:cNvPr id="30" name="矩形: 圆角 29">
            <a:extLst>
              <a:ext uri="{FF2B5EF4-FFF2-40B4-BE49-F238E27FC236}">
                <a16:creationId xmlns:a16="http://schemas.microsoft.com/office/drawing/2014/main" id="{7AF14897-0B6A-41DB-914E-8045AF4A8C80}"/>
              </a:ext>
            </a:extLst>
          </p:cNvPr>
          <p:cNvSpPr/>
          <p:nvPr/>
        </p:nvSpPr>
        <p:spPr>
          <a:xfrm>
            <a:off x="6274022" y="5359576"/>
            <a:ext cx="2252567"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宋体 Heavy" panose="02020900000000000000" pitchFamily="18" charset="-122"/>
                <a:ea typeface="思源宋体 Heavy" panose="02020900000000000000" pitchFamily="18" charset="-122"/>
              </a:rPr>
              <a:t>时间：</a:t>
            </a:r>
            <a:r>
              <a:rPr lang="en-US" altLang="zh-CN" sz="1400" dirty="0">
                <a:solidFill>
                  <a:schemeClr val="bg1"/>
                </a:solidFill>
                <a:latin typeface="思源宋体 Heavy" panose="02020900000000000000" pitchFamily="18" charset="-122"/>
                <a:ea typeface="思源宋体 Heavy" panose="02020900000000000000" pitchFamily="18" charset="-122"/>
              </a:rPr>
              <a:t>2022/5/20</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4147856" y="3850866"/>
            <a:ext cx="3896680" cy="369332"/>
          </a:xfrm>
          <a:prstGeom prst="rect">
            <a:avLst/>
          </a:prstGeom>
          <a:noFill/>
        </p:spPr>
        <p:txBody>
          <a:bodyPr wrap="square" rtlCol="0">
            <a:spAutoFit/>
          </a:bodyPr>
          <a:lstStyle/>
          <a:p>
            <a:pPr algn="r"/>
            <a:r>
              <a:rPr lang="zh-CN" altLang="en-US" spc="600" dirty="0">
                <a:solidFill>
                  <a:srgbClr val="4C678E"/>
                </a:solidFill>
                <a:latin typeface="+mn-ea"/>
              </a:rPr>
              <a:t>计算机科学与技术院系专业</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6" y="196301"/>
            <a:ext cx="939752" cy="774356"/>
          </a:xfrm>
          <a:prstGeom prst="rect">
            <a:avLst/>
          </a:prstGeom>
        </p:spPr>
      </p:pic>
      <p:sp>
        <p:nvSpPr>
          <p:cNvPr id="26" name="矩形: 圆角 25">
            <a:extLst>
              <a:ext uri="{FF2B5EF4-FFF2-40B4-BE49-F238E27FC236}">
                <a16:creationId xmlns:a16="http://schemas.microsoft.com/office/drawing/2014/main" id="{1E38ACF6-B47C-4C4E-AB8D-912FEEE84240}"/>
              </a:ext>
            </a:extLst>
          </p:cNvPr>
          <p:cNvSpPr/>
          <p:nvPr/>
        </p:nvSpPr>
        <p:spPr>
          <a:xfrm>
            <a:off x="3661900" y="5343542"/>
            <a:ext cx="1306061"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导师：雷庆</a:t>
            </a:r>
          </a:p>
        </p:txBody>
      </p:sp>
    </p:spTree>
    <p:extLst>
      <p:ext uri="{BB962C8B-B14F-4D97-AF65-F5344CB8AC3E}">
        <p14:creationId xmlns:p14="http://schemas.microsoft.com/office/powerpoint/2010/main" val="2386814338"/>
      </p:ext>
    </p:extLst>
  </p:cSld>
  <p:clrMapOvr>
    <a:masterClrMapping/>
  </p:clrMapOvr>
  <mc:AlternateContent xmlns:mc="http://schemas.openxmlformats.org/markup-compatibility/2006" xmlns:p14="http://schemas.microsoft.com/office/powerpoint/2010/main">
    <mc:Choice Requires="p14">
      <p:transition p14:dur="10" advTm="12945"/>
    </mc:Choice>
    <mc:Fallback xmlns="">
      <p:transition advTm="129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研究方向</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id="{86C7DB4E-12EB-FBD0-E352-15AD4E62B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99" y="1457382"/>
            <a:ext cx="6498254" cy="4526279"/>
          </a:xfrm>
          <a:prstGeom prst="rect">
            <a:avLst/>
          </a:prstGeom>
        </p:spPr>
      </p:pic>
    </p:spTree>
    <p:extLst>
      <p:ext uri="{BB962C8B-B14F-4D97-AF65-F5344CB8AC3E}">
        <p14:creationId xmlns:p14="http://schemas.microsoft.com/office/powerpoint/2010/main" val="447548840"/>
      </p:ext>
    </p:extLst>
  </p:cSld>
  <p:clrMapOvr>
    <a:masterClrMapping/>
  </p:clrMapOvr>
  <mc:AlternateContent xmlns:mc="http://schemas.openxmlformats.org/markup-compatibility/2006" xmlns:p14="http://schemas.microsoft.com/office/powerpoint/2010/main">
    <mc:Choice Requires="p14">
      <p:transition spd="slow" p14:dur="900" advTm="21185">
        <p14:warp dir="in"/>
      </p:transition>
    </mc:Choice>
    <mc:Fallback xmlns="">
      <p:transition spd="slow" advTm="21185">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49154" y="434178"/>
            <a:ext cx="2754086" cy="1323439"/>
          </a:xfrm>
          <a:prstGeom prst="rect">
            <a:avLst/>
          </a:prstGeom>
          <a:noFill/>
        </p:spPr>
        <p:txBody>
          <a:bodyPr wrap="square" rtlCol="0">
            <a:spAutoFit/>
          </a:bodyPr>
          <a:lstStyle/>
          <a:p>
            <a:pPr algn="ctr"/>
            <a:r>
              <a:rPr lang="en-US" altLang="zh-CN" sz="4000" spc="600" dirty="0">
                <a:solidFill>
                  <a:srgbClr val="4C678E"/>
                </a:solidFill>
                <a:latin typeface="思源宋体 Heavy" panose="02020900000000000000" pitchFamily="18" charset="-122"/>
                <a:ea typeface="思源宋体 Heavy" panose="02020900000000000000" pitchFamily="18" charset="-122"/>
              </a:rPr>
              <a:t>Yolo v5</a:t>
            </a:r>
            <a:r>
              <a:rPr lang="zh-CN" altLang="en-US" sz="4000" spc="600" dirty="0">
                <a:solidFill>
                  <a:srgbClr val="4C678E"/>
                </a:solidFill>
                <a:latin typeface="思源宋体 Heavy" panose="02020900000000000000" pitchFamily="18" charset="-122"/>
                <a:ea typeface="思源宋体 Heavy" panose="02020900000000000000" pitchFamily="18" charset="-122"/>
              </a:rPr>
              <a:t>创新点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8" name="椭圆 17">
            <a:extLst>
              <a:ext uri="{FF2B5EF4-FFF2-40B4-BE49-F238E27FC236}">
                <a16:creationId xmlns:a16="http://schemas.microsoft.com/office/drawing/2014/main" id="{BF09083C-2FB4-47F9-98B8-14275F93E6FE}"/>
              </a:ext>
            </a:extLst>
          </p:cNvPr>
          <p:cNvSpPr/>
          <p:nvPr/>
        </p:nvSpPr>
        <p:spPr>
          <a:xfrm>
            <a:off x="877830" y="1584455"/>
            <a:ext cx="4115084" cy="4115084"/>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16C0FE1-666E-4919-A994-2108A70A9C1A}"/>
              </a:ext>
            </a:extLst>
          </p:cNvPr>
          <p:cNvSpPr/>
          <p:nvPr/>
        </p:nvSpPr>
        <p:spPr>
          <a:xfrm>
            <a:off x="1250835" y="1957460"/>
            <a:ext cx="3369075" cy="3369075"/>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椭圆 15">
            <a:extLst>
              <a:ext uri="{FF2B5EF4-FFF2-40B4-BE49-F238E27FC236}">
                <a16:creationId xmlns:a16="http://schemas.microsoft.com/office/drawing/2014/main" id="{CE48D976-0AA0-415A-8B61-F6867EC543F9}"/>
              </a:ext>
            </a:extLst>
          </p:cNvPr>
          <p:cNvSpPr/>
          <p:nvPr/>
        </p:nvSpPr>
        <p:spPr>
          <a:xfrm>
            <a:off x="4781164" y="1793057"/>
            <a:ext cx="574607" cy="5746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81502833-77CD-48B3-A062-E8F9EBDA0A7C}"/>
              </a:ext>
            </a:extLst>
          </p:cNvPr>
          <p:cNvSpPr/>
          <p:nvPr/>
        </p:nvSpPr>
        <p:spPr>
          <a:xfrm>
            <a:off x="862308" y="2025287"/>
            <a:ext cx="168206" cy="168206"/>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C8D8AB3-375D-4CDF-8E59-D410EDE16512}"/>
              </a:ext>
            </a:extLst>
          </p:cNvPr>
          <p:cNvSpPr/>
          <p:nvPr/>
        </p:nvSpPr>
        <p:spPr>
          <a:xfrm>
            <a:off x="4534422" y="5305515"/>
            <a:ext cx="429464" cy="429464"/>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B3C1F5D2-B5DF-47D4-9809-BD6519B4ED0D}"/>
              </a:ext>
            </a:extLst>
          </p:cNvPr>
          <p:cNvSpPr/>
          <p:nvPr/>
        </p:nvSpPr>
        <p:spPr>
          <a:xfrm>
            <a:off x="1589030" y="2295655"/>
            <a:ext cx="2692684" cy="2692684"/>
          </a:xfrm>
          <a:prstGeom prst="ellipse">
            <a:avLst/>
          </a:prstGeom>
          <a:blipFill dpi="0" rotWithShape="1">
            <a:blip r:embed="rId2"/>
            <a:srcRect/>
            <a:stretch>
              <a:fillRect l="-25000" r="-25000"/>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Google Shape;1376;p34">
            <a:extLst>
              <a:ext uri="{FF2B5EF4-FFF2-40B4-BE49-F238E27FC236}">
                <a16:creationId xmlns:a16="http://schemas.microsoft.com/office/drawing/2014/main" id="{ED610C98-4E9C-4196-857B-753A530D32DC}"/>
              </a:ext>
            </a:extLst>
          </p:cNvPr>
          <p:cNvSpPr/>
          <p:nvPr/>
        </p:nvSpPr>
        <p:spPr>
          <a:xfrm>
            <a:off x="6151188" y="22646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sp>
        <p:nvSpPr>
          <p:cNvPr id="25" name="Google Shape;1376;p34">
            <a:extLst>
              <a:ext uri="{FF2B5EF4-FFF2-40B4-BE49-F238E27FC236}">
                <a16:creationId xmlns:a16="http://schemas.microsoft.com/office/drawing/2014/main" id="{F3635BEA-C787-4E6A-8AE9-75E908A4A404}"/>
              </a:ext>
            </a:extLst>
          </p:cNvPr>
          <p:cNvSpPr/>
          <p:nvPr/>
        </p:nvSpPr>
        <p:spPr>
          <a:xfrm>
            <a:off x="6151188" y="35854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2</a:t>
            </a:r>
            <a:endParaRPr sz="2000" dirty="0">
              <a:latin typeface="汉仪铁线黑-65简" panose="00020600040101010101" pitchFamily="18" charset="-122"/>
              <a:ea typeface="汉仪铁线黑-65简" panose="00020600040101010101" pitchFamily="18" charset="-122"/>
              <a:sym typeface="Fira Sans"/>
            </a:endParaRPr>
          </a:p>
        </p:txBody>
      </p:sp>
      <p:sp>
        <p:nvSpPr>
          <p:cNvPr id="26" name="Google Shape;1376;p34">
            <a:extLst>
              <a:ext uri="{FF2B5EF4-FFF2-40B4-BE49-F238E27FC236}">
                <a16:creationId xmlns:a16="http://schemas.microsoft.com/office/drawing/2014/main" id="{5BA30DBC-C5A1-4439-84A0-8757996C45CA}"/>
              </a:ext>
            </a:extLst>
          </p:cNvPr>
          <p:cNvSpPr/>
          <p:nvPr/>
        </p:nvSpPr>
        <p:spPr>
          <a:xfrm>
            <a:off x="6151188" y="4906237"/>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3</a:t>
            </a:r>
            <a:endParaRPr sz="2000" dirty="0">
              <a:latin typeface="汉仪铁线黑-65简" panose="00020600040101010101" pitchFamily="18" charset="-122"/>
              <a:ea typeface="汉仪铁线黑-65简" panose="00020600040101010101" pitchFamily="18" charset="-122"/>
              <a:sym typeface="Fira Sans"/>
            </a:endParaRPr>
          </a:p>
        </p:txBody>
      </p:sp>
      <p:sp>
        <p:nvSpPr>
          <p:cNvPr id="29" name="矩形 28">
            <a:extLst>
              <a:ext uri="{FF2B5EF4-FFF2-40B4-BE49-F238E27FC236}">
                <a16:creationId xmlns:a16="http://schemas.microsoft.com/office/drawing/2014/main" id="{A7D2AF5B-C3A4-4D91-854F-66F43DAE5751}"/>
              </a:ext>
            </a:extLst>
          </p:cNvPr>
          <p:cNvSpPr/>
          <p:nvPr/>
        </p:nvSpPr>
        <p:spPr>
          <a:xfrm>
            <a:off x="7042786" y="172381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输入端</a:t>
            </a:r>
          </a:p>
        </p:txBody>
      </p:sp>
      <p:sp>
        <p:nvSpPr>
          <p:cNvPr id="30" name="矩形 29">
            <a:extLst>
              <a:ext uri="{FF2B5EF4-FFF2-40B4-BE49-F238E27FC236}">
                <a16:creationId xmlns:a16="http://schemas.microsoft.com/office/drawing/2014/main" id="{62CA3B96-91FC-4644-B0E4-0DB308B1945C}"/>
              </a:ext>
            </a:extLst>
          </p:cNvPr>
          <p:cNvSpPr/>
          <p:nvPr/>
        </p:nvSpPr>
        <p:spPr>
          <a:xfrm>
            <a:off x="7042786" y="2325980"/>
            <a:ext cx="4115084" cy="32585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马赛克增强和集成自适应锚框计算。</a:t>
            </a:r>
          </a:p>
        </p:txBody>
      </p:sp>
      <p:sp>
        <p:nvSpPr>
          <p:cNvPr id="32" name="矩形 31">
            <a:extLst>
              <a:ext uri="{FF2B5EF4-FFF2-40B4-BE49-F238E27FC236}">
                <a16:creationId xmlns:a16="http://schemas.microsoft.com/office/drawing/2014/main" id="{5C81C50C-13EF-408E-B00D-DA0FE39FA7E3}"/>
              </a:ext>
            </a:extLst>
          </p:cNvPr>
          <p:cNvSpPr/>
          <p:nvPr/>
        </p:nvSpPr>
        <p:spPr>
          <a:xfrm>
            <a:off x="7042786" y="3215473"/>
            <a:ext cx="16346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骨干网络</a:t>
            </a:r>
          </a:p>
        </p:txBody>
      </p:sp>
      <p:sp>
        <p:nvSpPr>
          <p:cNvPr id="34" name="矩形 33">
            <a:extLst>
              <a:ext uri="{FF2B5EF4-FFF2-40B4-BE49-F238E27FC236}">
                <a16:creationId xmlns:a16="http://schemas.microsoft.com/office/drawing/2014/main" id="{A2074360-2C7F-4C37-A780-E14C335B668E}"/>
              </a:ext>
            </a:extLst>
          </p:cNvPr>
          <p:cNvSpPr/>
          <p:nvPr/>
        </p:nvSpPr>
        <p:spPr>
          <a:xfrm>
            <a:off x="7042786" y="3817643"/>
            <a:ext cx="4115084"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使用</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CSPDarknet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作为</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Backbone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，并且增加了一层</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Focus</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模块。</a:t>
            </a:r>
          </a:p>
        </p:txBody>
      </p:sp>
      <p:sp>
        <p:nvSpPr>
          <p:cNvPr id="35" name="矩形 34">
            <a:extLst>
              <a:ext uri="{FF2B5EF4-FFF2-40B4-BE49-F238E27FC236}">
                <a16:creationId xmlns:a16="http://schemas.microsoft.com/office/drawing/2014/main" id="{4EFC0EA0-4C1E-4695-AF2A-178D927C72B0}"/>
              </a:ext>
            </a:extLst>
          </p:cNvPr>
          <p:cNvSpPr/>
          <p:nvPr/>
        </p:nvSpPr>
        <p:spPr>
          <a:xfrm>
            <a:off x="7042786" y="4707136"/>
            <a:ext cx="1123274" cy="413062"/>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Neck</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7" name="矩形 36">
            <a:extLst>
              <a:ext uri="{FF2B5EF4-FFF2-40B4-BE49-F238E27FC236}">
                <a16:creationId xmlns:a16="http://schemas.microsoft.com/office/drawing/2014/main" id="{552A4164-F5F4-4F87-9A35-F106EBDD7B1B}"/>
              </a:ext>
            </a:extLst>
          </p:cNvPr>
          <p:cNvSpPr/>
          <p:nvPr/>
        </p:nvSpPr>
        <p:spPr>
          <a:xfrm>
            <a:off x="7042786" y="5309305"/>
            <a:ext cx="4115084" cy="32585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应用了</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SPP</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模块和</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FPN+PAN</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结构。</a:t>
            </a:r>
          </a:p>
        </p:txBody>
      </p:sp>
    </p:spTree>
    <p:extLst>
      <p:ext uri="{BB962C8B-B14F-4D97-AF65-F5344CB8AC3E}">
        <p14:creationId xmlns:p14="http://schemas.microsoft.com/office/powerpoint/2010/main" val="4049764707"/>
      </p:ext>
    </p:extLst>
  </p:cSld>
  <p:clrMapOvr>
    <a:masterClrMapping/>
  </p:clrMapOvr>
  <mc:AlternateContent xmlns:mc="http://schemas.openxmlformats.org/markup-compatibility/2006" xmlns:p14="http://schemas.microsoft.com/office/powerpoint/2010/main">
    <mc:Choice Requires="p14">
      <p:transition spd="slow" p14:dur="900" advTm="36586">
        <p14:warp dir="in"/>
      </p:transition>
    </mc:Choice>
    <mc:Fallback xmlns="">
      <p:transition spd="slow" advTm="3658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657437" y="400198"/>
            <a:ext cx="6777718"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两种训练方法</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806242" y="996642"/>
            <a:ext cx="6480107" cy="83417"/>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9FE8429E-6DB5-42C8-A88E-DF68091E4277}"/>
              </a:ext>
            </a:extLst>
          </p:cNvPr>
          <p:cNvGrpSpPr/>
          <p:nvPr/>
        </p:nvGrpSpPr>
        <p:grpSpPr>
          <a:xfrm>
            <a:off x="4513675" y="2266812"/>
            <a:ext cx="1550476" cy="1548172"/>
            <a:chOff x="4265930" y="1720850"/>
            <a:chExt cx="1709420" cy="1706880"/>
          </a:xfrm>
        </p:grpSpPr>
        <p:sp>
          <p:nvSpPr>
            <p:cNvPr id="27" name="2">
              <a:extLst>
                <a:ext uri="{FF2B5EF4-FFF2-40B4-BE49-F238E27FC236}">
                  <a16:creationId xmlns:a16="http://schemas.microsoft.com/office/drawing/2014/main" id="{F0D1DAD1-6BF2-4D05-BCA6-66E379B69D66}"/>
                </a:ext>
              </a:extLst>
            </p:cNvPr>
            <p:cNvSpPr/>
            <p:nvPr/>
          </p:nvSpPr>
          <p:spPr>
            <a:xfrm>
              <a:off x="42659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8" name="图片 27">
              <a:extLst>
                <a:ext uri="{FF2B5EF4-FFF2-40B4-BE49-F238E27FC236}">
                  <a16:creationId xmlns:a16="http://schemas.microsoft.com/office/drawing/2014/main" id="{A3CB2F24-6709-45E6-8586-0C83F36D037B}"/>
                </a:ext>
              </a:extLst>
            </p:cNvPr>
            <p:cNvPicPr>
              <a:picLocks noChangeAspect="1"/>
            </p:cNvPicPr>
            <p:nvPr/>
          </p:nvPicPr>
          <p:blipFill>
            <a:blip r:embed="rId3"/>
            <a:stretch>
              <a:fillRect/>
            </a:stretch>
          </p:blipFill>
          <p:spPr>
            <a:xfrm>
              <a:off x="4743673" y="2171700"/>
              <a:ext cx="376967" cy="558798"/>
            </a:xfrm>
            <a:prstGeom prst="rect">
              <a:avLst/>
            </a:prstGeom>
          </p:spPr>
        </p:pic>
      </p:grpSp>
      <p:grpSp>
        <p:nvGrpSpPr>
          <p:cNvPr id="16" name="组合 15">
            <a:extLst>
              <a:ext uri="{FF2B5EF4-FFF2-40B4-BE49-F238E27FC236}">
                <a16:creationId xmlns:a16="http://schemas.microsoft.com/office/drawing/2014/main" id="{02074C7A-4C52-4069-9AF5-3E4FD7420755}"/>
              </a:ext>
            </a:extLst>
          </p:cNvPr>
          <p:cNvGrpSpPr/>
          <p:nvPr/>
        </p:nvGrpSpPr>
        <p:grpSpPr>
          <a:xfrm>
            <a:off x="6173582" y="2265660"/>
            <a:ext cx="1548172" cy="1550476"/>
            <a:chOff x="6096000" y="1719580"/>
            <a:chExt cx="1706880" cy="1709420"/>
          </a:xfrm>
        </p:grpSpPr>
        <p:sp>
          <p:nvSpPr>
            <p:cNvPr id="25" name="2">
              <a:extLst>
                <a:ext uri="{FF2B5EF4-FFF2-40B4-BE49-F238E27FC236}">
                  <a16:creationId xmlns:a16="http://schemas.microsoft.com/office/drawing/2014/main" id="{AB540823-8ABC-43B4-B229-4943B8C3A418}"/>
                </a:ext>
              </a:extLst>
            </p:cNvPr>
            <p:cNvSpPr/>
            <p:nvPr/>
          </p:nvSpPr>
          <p:spPr>
            <a:xfrm rot="5400000">
              <a:off x="60947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6" name="图片 25">
              <a:extLst>
                <a:ext uri="{FF2B5EF4-FFF2-40B4-BE49-F238E27FC236}">
                  <a16:creationId xmlns:a16="http://schemas.microsoft.com/office/drawing/2014/main" id="{4AB3C3FB-F8B1-4F70-8D38-ADB067585485}"/>
                </a:ext>
              </a:extLst>
            </p:cNvPr>
            <p:cNvPicPr>
              <a:picLocks noChangeAspect="1"/>
            </p:cNvPicPr>
            <p:nvPr/>
          </p:nvPicPr>
          <p:blipFill>
            <a:blip r:embed="rId4"/>
            <a:stretch>
              <a:fillRect/>
            </a:stretch>
          </p:blipFill>
          <p:spPr>
            <a:xfrm>
              <a:off x="6752701" y="2171700"/>
              <a:ext cx="585407" cy="558798"/>
            </a:xfrm>
            <a:prstGeom prst="rect">
              <a:avLst/>
            </a:prstGeom>
          </p:spPr>
        </p:pic>
      </p:grpSp>
      <p:grpSp>
        <p:nvGrpSpPr>
          <p:cNvPr id="18" name="组合 17">
            <a:extLst>
              <a:ext uri="{FF2B5EF4-FFF2-40B4-BE49-F238E27FC236}">
                <a16:creationId xmlns:a16="http://schemas.microsoft.com/office/drawing/2014/main" id="{19C9E0DA-637A-4215-9E84-CEA2A218BCD6}"/>
              </a:ext>
            </a:extLst>
          </p:cNvPr>
          <p:cNvGrpSpPr/>
          <p:nvPr/>
        </p:nvGrpSpPr>
        <p:grpSpPr>
          <a:xfrm>
            <a:off x="4498124" y="3923840"/>
            <a:ext cx="1548172" cy="1550476"/>
            <a:chOff x="4248785" y="3547745"/>
            <a:chExt cx="1706880" cy="1709420"/>
          </a:xfrm>
        </p:grpSpPr>
        <p:sp>
          <p:nvSpPr>
            <p:cNvPr id="23" name="2">
              <a:extLst>
                <a:ext uri="{FF2B5EF4-FFF2-40B4-BE49-F238E27FC236}">
                  <a16:creationId xmlns:a16="http://schemas.microsoft.com/office/drawing/2014/main" id="{1F56328F-00BB-488D-A16C-00E66A700D87}"/>
                </a:ext>
              </a:extLst>
            </p:cNvPr>
            <p:cNvSpPr/>
            <p:nvPr/>
          </p:nvSpPr>
          <p:spPr>
            <a:xfrm rot="16200000">
              <a:off x="4247515"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4" name="图片 23">
              <a:extLst>
                <a:ext uri="{FF2B5EF4-FFF2-40B4-BE49-F238E27FC236}">
                  <a16:creationId xmlns:a16="http://schemas.microsoft.com/office/drawing/2014/main" id="{C3BC092A-C97E-4714-9619-0EA48604BD00}"/>
                </a:ext>
              </a:extLst>
            </p:cNvPr>
            <p:cNvPicPr>
              <a:picLocks noChangeAspect="1"/>
            </p:cNvPicPr>
            <p:nvPr/>
          </p:nvPicPr>
          <p:blipFill>
            <a:blip r:embed="rId5"/>
            <a:stretch>
              <a:fillRect/>
            </a:stretch>
          </p:blipFill>
          <p:spPr>
            <a:xfrm>
              <a:off x="4668279" y="4156613"/>
              <a:ext cx="527754" cy="558798"/>
            </a:xfrm>
            <a:prstGeom prst="rect">
              <a:avLst/>
            </a:prstGeom>
          </p:spPr>
        </p:pic>
      </p:grpSp>
      <p:grpSp>
        <p:nvGrpSpPr>
          <p:cNvPr id="19" name="组合 18">
            <a:extLst>
              <a:ext uri="{FF2B5EF4-FFF2-40B4-BE49-F238E27FC236}">
                <a16:creationId xmlns:a16="http://schemas.microsoft.com/office/drawing/2014/main" id="{51B139BA-4313-4F69-8421-FC4C1B6309EC}"/>
              </a:ext>
            </a:extLst>
          </p:cNvPr>
          <p:cNvGrpSpPr/>
          <p:nvPr/>
        </p:nvGrpSpPr>
        <p:grpSpPr>
          <a:xfrm>
            <a:off x="6172430" y="3924992"/>
            <a:ext cx="1550476" cy="1548172"/>
            <a:chOff x="6094730" y="3549015"/>
            <a:chExt cx="1709420" cy="1706880"/>
          </a:xfrm>
        </p:grpSpPr>
        <p:sp>
          <p:nvSpPr>
            <p:cNvPr id="21" name="2">
              <a:extLst>
                <a:ext uri="{FF2B5EF4-FFF2-40B4-BE49-F238E27FC236}">
                  <a16:creationId xmlns:a16="http://schemas.microsoft.com/office/drawing/2014/main" id="{6DE32D17-65B2-48BD-B010-D66580BCF5B8}"/>
                </a:ext>
              </a:extLst>
            </p:cNvPr>
            <p:cNvSpPr/>
            <p:nvPr/>
          </p:nvSpPr>
          <p:spPr>
            <a:xfrm rot="10800000">
              <a:off x="6094730"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2" name="图片 21">
              <a:extLst>
                <a:ext uri="{FF2B5EF4-FFF2-40B4-BE49-F238E27FC236}">
                  <a16:creationId xmlns:a16="http://schemas.microsoft.com/office/drawing/2014/main" id="{685BAEB1-0DFB-4A3A-9671-2B9640710F4F}"/>
                </a:ext>
              </a:extLst>
            </p:cNvPr>
            <p:cNvPicPr>
              <a:picLocks noChangeAspect="1"/>
            </p:cNvPicPr>
            <p:nvPr/>
          </p:nvPicPr>
          <p:blipFill>
            <a:blip r:embed="rId6"/>
            <a:stretch>
              <a:fillRect/>
            </a:stretch>
          </p:blipFill>
          <p:spPr>
            <a:xfrm>
              <a:off x="6785962" y="4156613"/>
              <a:ext cx="518884" cy="558798"/>
            </a:xfrm>
            <a:prstGeom prst="rect">
              <a:avLst/>
            </a:prstGeom>
          </p:spPr>
        </p:pic>
      </p:grpSp>
      <p:sp>
        <p:nvSpPr>
          <p:cNvPr id="30" name="矩形 29">
            <a:extLst>
              <a:ext uri="{FF2B5EF4-FFF2-40B4-BE49-F238E27FC236}">
                <a16:creationId xmlns:a16="http://schemas.microsoft.com/office/drawing/2014/main" id="{8053AAA8-AF82-4393-A0C7-800B52D71A5F}"/>
              </a:ext>
            </a:extLst>
          </p:cNvPr>
          <p:cNvSpPr/>
          <p:nvPr/>
        </p:nvSpPr>
        <p:spPr>
          <a:xfrm>
            <a:off x="1819046" y="1910347"/>
            <a:ext cx="185689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增大训练分辨率</a:t>
            </a:r>
          </a:p>
        </p:txBody>
      </p:sp>
      <p:sp>
        <p:nvSpPr>
          <p:cNvPr id="35" name="矩形 34">
            <a:extLst>
              <a:ext uri="{FF2B5EF4-FFF2-40B4-BE49-F238E27FC236}">
                <a16:creationId xmlns:a16="http://schemas.microsoft.com/office/drawing/2014/main" id="{0E145A4F-45AA-46F5-B94E-F7C5AE3EB303}"/>
              </a:ext>
            </a:extLst>
          </p:cNvPr>
          <p:cNvSpPr/>
          <p:nvPr/>
        </p:nvSpPr>
        <p:spPr>
          <a:xfrm>
            <a:off x="944879" y="2468248"/>
            <a:ext cx="3332695" cy="364984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深度神经网络通过下采样获取图像中丰富的语义信息。但是由于</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VisDrone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数据集大部分是高分辨率图像，存在大量小尺寸</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只有几像素</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目标。而默认的训练分辨率为</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640×640.</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在训练时，高分辨率图像将先缩放到</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640×640</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，再经过下采样导致小目标几乎消失。</a:t>
            </a: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因此增大训练分辨率是最直接提升性能的方法。</a:t>
            </a:r>
          </a:p>
        </p:txBody>
      </p:sp>
      <p:sp>
        <p:nvSpPr>
          <p:cNvPr id="38" name="矩形 37">
            <a:extLst>
              <a:ext uri="{FF2B5EF4-FFF2-40B4-BE49-F238E27FC236}">
                <a16:creationId xmlns:a16="http://schemas.microsoft.com/office/drawing/2014/main" id="{96C4729F-592B-40C2-B907-4CE001406558}"/>
              </a:ext>
            </a:extLst>
          </p:cNvPr>
          <p:cNvSpPr/>
          <p:nvPr/>
        </p:nvSpPr>
        <p:spPr>
          <a:xfrm>
            <a:off x="8926974" y="1912496"/>
            <a:ext cx="1425528"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多尺度训练</a:t>
            </a:r>
          </a:p>
        </p:txBody>
      </p:sp>
      <p:sp>
        <p:nvSpPr>
          <p:cNvPr id="42" name="矩形 41">
            <a:extLst>
              <a:ext uri="{FF2B5EF4-FFF2-40B4-BE49-F238E27FC236}">
                <a16:creationId xmlns:a16="http://schemas.microsoft.com/office/drawing/2014/main" id="{16F5EF80-4631-4BE3-8390-AEAE305D6FD7}"/>
              </a:ext>
            </a:extLst>
          </p:cNvPr>
          <p:cNvSpPr/>
          <p:nvPr/>
        </p:nvSpPr>
        <p:spPr>
          <a:xfrm>
            <a:off x="7942304" y="2468247"/>
            <a:ext cx="3304817" cy="291118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多尺度训练即对输入图像进行缩放，从而达到扩大数据集大小，使模型降低对目标大小的敏感性，增强了模型检测性能的鲁棒性。同时也可以在模型测试阶段引入多尺度，然后通过</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NMS</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后处理融合多个尺度的检测，在牺牲一部分时间的基础上获得更高的精度。</a:t>
            </a:r>
          </a:p>
        </p:txBody>
      </p:sp>
    </p:spTree>
    <p:extLst>
      <p:ext uri="{BB962C8B-B14F-4D97-AF65-F5344CB8AC3E}">
        <p14:creationId xmlns:p14="http://schemas.microsoft.com/office/powerpoint/2010/main" val="2493119457"/>
      </p:ext>
    </p:extLst>
  </p:cSld>
  <p:clrMapOvr>
    <a:masterClrMapping/>
  </p:clrMapOvr>
  <mc:AlternateContent xmlns:mc="http://schemas.openxmlformats.org/markup-compatibility/2006" xmlns:p14="http://schemas.microsoft.com/office/powerpoint/2010/main">
    <mc:Choice Requires="p14">
      <p:transition spd="slow" p14:dur="900" advTm="13070">
        <p14:warp dir="in"/>
      </p:transition>
    </mc:Choice>
    <mc:Fallback xmlns="">
      <p:transition spd="slow" advTm="1307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559039" y="3190493"/>
            <a:ext cx="3017203"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实验设计</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03</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Tree>
    <p:extLst>
      <p:ext uri="{BB962C8B-B14F-4D97-AF65-F5344CB8AC3E}">
        <p14:creationId xmlns:p14="http://schemas.microsoft.com/office/powerpoint/2010/main" val="779112444"/>
      </p:ext>
    </p:extLst>
  </p:cSld>
  <p:clrMapOvr>
    <a:masterClrMapping/>
  </p:clrMapOvr>
  <mc:AlternateContent xmlns:mc="http://schemas.openxmlformats.org/markup-compatibility/2006" xmlns:p14="http://schemas.microsoft.com/office/powerpoint/2010/main">
    <mc:Choice Requires="p14">
      <p:transition spd="slow" p14:dur="1400" advTm="960">
        <p14:doors dir="vert"/>
      </p:transition>
    </mc:Choice>
    <mc:Fallback xmlns="">
      <p:transition spd="slow" advTm="96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 name="组合 14">
            <a:extLst>
              <a:ext uri="{FF2B5EF4-FFF2-40B4-BE49-F238E27FC236}">
                <a16:creationId xmlns:a16="http://schemas.microsoft.com/office/drawing/2014/main" id="{9FE8429E-6DB5-42C8-A88E-DF68091E4277}"/>
              </a:ext>
            </a:extLst>
          </p:cNvPr>
          <p:cNvGrpSpPr/>
          <p:nvPr/>
        </p:nvGrpSpPr>
        <p:grpSpPr>
          <a:xfrm>
            <a:off x="4513675" y="2266812"/>
            <a:ext cx="1550476" cy="1548172"/>
            <a:chOff x="4265930" y="1720850"/>
            <a:chExt cx="1709420" cy="1706880"/>
          </a:xfrm>
        </p:grpSpPr>
        <p:sp>
          <p:nvSpPr>
            <p:cNvPr id="27" name="2">
              <a:extLst>
                <a:ext uri="{FF2B5EF4-FFF2-40B4-BE49-F238E27FC236}">
                  <a16:creationId xmlns:a16="http://schemas.microsoft.com/office/drawing/2014/main" id="{F0D1DAD1-6BF2-4D05-BCA6-66E379B69D66}"/>
                </a:ext>
              </a:extLst>
            </p:cNvPr>
            <p:cNvSpPr/>
            <p:nvPr/>
          </p:nvSpPr>
          <p:spPr>
            <a:xfrm>
              <a:off x="42659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8" name="图片 27">
              <a:extLst>
                <a:ext uri="{FF2B5EF4-FFF2-40B4-BE49-F238E27FC236}">
                  <a16:creationId xmlns:a16="http://schemas.microsoft.com/office/drawing/2014/main" id="{A3CB2F24-6709-45E6-8586-0C83F36D037B}"/>
                </a:ext>
              </a:extLst>
            </p:cNvPr>
            <p:cNvPicPr>
              <a:picLocks noChangeAspect="1"/>
            </p:cNvPicPr>
            <p:nvPr/>
          </p:nvPicPr>
          <p:blipFill>
            <a:blip r:embed="rId3"/>
            <a:stretch>
              <a:fillRect/>
            </a:stretch>
          </p:blipFill>
          <p:spPr>
            <a:xfrm>
              <a:off x="4743673" y="2171700"/>
              <a:ext cx="376967" cy="558798"/>
            </a:xfrm>
            <a:prstGeom prst="rect">
              <a:avLst/>
            </a:prstGeom>
          </p:spPr>
        </p:pic>
      </p:grpSp>
      <p:grpSp>
        <p:nvGrpSpPr>
          <p:cNvPr id="16" name="组合 15">
            <a:extLst>
              <a:ext uri="{FF2B5EF4-FFF2-40B4-BE49-F238E27FC236}">
                <a16:creationId xmlns:a16="http://schemas.microsoft.com/office/drawing/2014/main" id="{02074C7A-4C52-4069-9AF5-3E4FD7420755}"/>
              </a:ext>
            </a:extLst>
          </p:cNvPr>
          <p:cNvGrpSpPr/>
          <p:nvPr/>
        </p:nvGrpSpPr>
        <p:grpSpPr>
          <a:xfrm>
            <a:off x="6173582" y="2265660"/>
            <a:ext cx="1548172" cy="1550476"/>
            <a:chOff x="6096000" y="1719580"/>
            <a:chExt cx="1706880" cy="1709420"/>
          </a:xfrm>
        </p:grpSpPr>
        <p:sp>
          <p:nvSpPr>
            <p:cNvPr id="25" name="2">
              <a:extLst>
                <a:ext uri="{FF2B5EF4-FFF2-40B4-BE49-F238E27FC236}">
                  <a16:creationId xmlns:a16="http://schemas.microsoft.com/office/drawing/2014/main" id="{AB540823-8ABC-43B4-B229-4943B8C3A418}"/>
                </a:ext>
              </a:extLst>
            </p:cNvPr>
            <p:cNvSpPr/>
            <p:nvPr/>
          </p:nvSpPr>
          <p:spPr>
            <a:xfrm rot="5400000">
              <a:off x="60947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6" name="图片 25">
              <a:extLst>
                <a:ext uri="{FF2B5EF4-FFF2-40B4-BE49-F238E27FC236}">
                  <a16:creationId xmlns:a16="http://schemas.microsoft.com/office/drawing/2014/main" id="{4AB3C3FB-F8B1-4F70-8D38-ADB067585485}"/>
                </a:ext>
              </a:extLst>
            </p:cNvPr>
            <p:cNvPicPr>
              <a:picLocks noChangeAspect="1"/>
            </p:cNvPicPr>
            <p:nvPr/>
          </p:nvPicPr>
          <p:blipFill>
            <a:blip r:embed="rId4"/>
            <a:stretch>
              <a:fillRect/>
            </a:stretch>
          </p:blipFill>
          <p:spPr>
            <a:xfrm>
              <a:off x="6752701" y="2171700"/>
              <a:ext cx="585407" cy="558798"/>
            </a:xfrm>
            <a:prstGeom prst="rect">
              <a:avLst/>
            </a:prstGeom>
          </p:spPr>
        </p:pic>
      </p:grpSp>
      <p:grpSp>
        <p:nvGrpSpPr>
          <p:cNvPr id="18" name="组合 17">
            <a:extLst>
              <a:ext uri="{FF2B5EF4-FFF2-40B4-BE49-F238E27FC236}">
                <a16:creationId xmlns:a16="http://schemas.microsoft.com/office/drawing/2014/main" id="{19C9E0DA-637A-4215-9E84-CEA2A218BCD6}"/>
              </a:ext>
            </a:extLst>
          </p:cNvPr>
          <p:cNvGrpSpPr/>
          <p:nvPr/>
        </p:nvGrpSpPr>
        <p:grpSpPr>
          <a:xfrm>
            <a:off x="4498124" y="3923840"/>
            <a:ext cx="1548172" cy="1550476"/>
            <a:chOff x="4248785" y="3547745"/>
            <a:chExt cx="1706880" cy="1709420"/>
          </a:xfrm>
        </p:grpSpPr>
        <p:sp>
          <p:nvSpPr>
            <p:cNvPr id="23" name="2">
              <a:extLst>
                <a:ext uri="{FF2B5EF4-FFF2-40B4-BE49-F238E27FC236}">
                  <a16:creationId xmlns:a16="http://schemas.microsoft.com/office/drawing/2014/main" id="{1F56328F-00BB-488D-A16C-00E66A700D87}"/>
                </a:ext>
              </a:extLst>
            </p:cNvPr>
            <p:cNvSpPr/>
            <p:nvPr/>
          </p:nvSpPr>
          <p:spPr>
            <a:xfrm rot="16200000">
              <a:off x="4247515"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4" name="图片 23">
              <a:extLst>
                <a:ext uri="{FF2B5EF4-FFF2-40B4-BE49-F238E27FC236}">
                  <a16:creationId xmlns:a16="http://schemas.microsoft.com/office/drawing/2014/main" id="{C3BC092A-C97E-4714-9619-0EA48604BD00}"/>
                </a:ext>
              </a:extLst>
            </p:cNvPr>
            <p:cNvPicPr>
              <a:picLocks noChangeAspect="1"/>
            </p:cNvPicPr>
            <p:nvPr/>
          </p:nvPicPr>
          <p:blipFill>
            <a:blip r:embed="rId5"/>
            <a:stretch>
              <a:fillRect/>
            </a:stretch>
          </p:blipFill>
          <p:spPr>
            <a:xfrm>
              <a:off x="4668279" y="4156613"/>
              <a:ext cx="527754" cy="558798"/>
            </a:xfrm>
            <a:prstGeom prst="rect">
              <a:avLst/>
            </a:prstGeom>
          </p:spPr>
        </p:pic>
      </p:grpSp>
      <p:grpSp>
        <p:nvGrpSpPr>
          <p:cNvPr id="19" name="组合 18">
            <a:extLst>
              <a:ext uri="{FF2B5EF4-FFF2-40B4-BE49-F238E27FC236}">
                <a16:creationId xmlns:a16="http://schemas.microsoft.com/office/drawing/2014/main" id="{51B139BA-4313-4F69-8421-FC4C1B6309EC}"/>
              </a:ext>
            </a:extLst>
          </p:cNvPr>
          <p:cNvGrpSpPr/>
          <p:nvPr/>
        </p:nvGrpSpPr>
        <p:grpSpPr>
          <a:xfrm>
            <a:off x="6172430" y="3924992"/>
            <a:ext cx="1550476" cy="1548172"/>
            <a:chOff x="6094730" y="3549015"/>
            <a:chExt cx="1709420" cy="1706880"/>
          </a:xfrm>
        </p:grpSpPr>
        <p:sp>
          <p:nvSpPr>
            <p:cNvPr id="21" name="2">
              <a:extLst>
                <a:ext uri="{FF2B5EF4-FFF2-40B4-BE49-F238E27FC236}">
                  <a16:creationId xmlns:a16="http://schemas.microsoft.com/office/drawing/2014/main" id="{6DE32D17-65B2-48BD-B010-D66580BCF5B8}"/>
                </a:ext>
              </a:extLst>
            </p:cNvPr>
            <p:cNvSpPr/>
            <p:nvPr/>
          </p:nvSpPr>
          <p:spPr>
            <a:xfrm rot="10800000">
              <a:off x="6094730"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2" name="图片 21">
              <a:extLst>
                <a:ext uri="{FF2B5EF4-FFF2-40B4-BE49-F238E27FC236}">
                  <a16:creationId xmlns:a16="http://schemas.microsoft.com/office/drawing/2014/main" id="{685BAEB1-0DFB-4A3A-9671-2B9640710F4F}"/>
                </a:ext>
              </a:extLst>
            </p:cNvPr>
            <p:cNvPicPr>
              <a:picLocks noChangeAspect="1"/>
            </p:cNvPicPr>
            <p:nvPr/>
          </p:nvPicPr>
          <p:blipFill>
            <a:blip r:embed="rId6"/>
            <a:stretch>
              <a:fillRect/>
            </a:stretch>
          </p:blipFill>
          <p:spPr>
            <a:xfrm>
              <a:off x="6785962" y="4156613"/>
              <a:ext cx="518884" cy="558798"/>
            </a:xfrm>
            <a:prstGeom prst="rect">
              <a:avLst/>
            </a:prstGeom>
          </p:spPr>
        </p:pic>
      </p:grpSp>
      <p:sp>
        <p:nvSpPr>
          <p:cNvPr id="30" name="矩形 29">
            <a:extLst>
              <a:ext uri="{FF2B5EF4-FFF2-40B4-BE49-F238E27FC236}">
                <a16:creationId xmlns:a16="http://schemas.microsoft.com/office/drawing/2014/main" id="{8053AAA8-AF82-4393-A0C7-800B52D71A5F}"/>
              </a:ext>
            </a:extLst>
          </p:cNvPr>
          <p:cNvSpPr/>
          <p:nvPr/>
        </p:nvSpPr>
        <p:spPr>
          <a:xfrm>
            <a:off x="1819046" y="1910347"/>
            <a:ext cx="185689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模型训练超参数</a:t>
            </a:r>
          </a:p>
        </p:txBody>
      </p:sp>
      <p:sp>
        <p:nvSpPr>
          <p:cNvPr id="38" name="矩形 37">
            <a:extLst>
              <a:ext uri="{FF2B5EF4-FFF2-40B4-BE49-F238E27FC236}">
                <a16:creationId xmlns:a16="http://schemas.microsoft.com/office/drawing/2014/main" id="{96C4729F-592B-40C2-B907-4CE001406558}"/>
              </a:ext>
            </a:extLst>
          </p:cNvPr>
          <p:cNvSpPr/>
          <p:nvPr/>
        </p:nvSpPr>
        <p:spPr>
          <a:xfrm>
            <a:off x="8926973" y="1912496"/>
            <a:ext cx="1652287" cy="868956"/>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训练中遇到并解决的问题</a:t>
            </a:r>
          </a:p>
        </p:txBody>
      </p:sp>
      <p:sp>
        <p:nvSpPr>
          <p:cNvPr id="42" name="矩形 41">
            <a:extLst>
              <a:ext uri="{FF2B5EF4-FFF2-40B4-BE49-F238E27FC236}">
                <a16:creationId xmlns:a16="http://schemas.microsoft.com/office/drawing/2014/main" id="{16F5EF80-4631-4BE3-8390-AEAE305D6FD7}"/>
              </a:ext>
            </a:extLst>
          </p:cNvPr>
          <p:cNvSpPr/>
          <p:nvPr/>
        </p:nvSpPr>
        <p:spPr>
          <a:xfrm>
            <a:off x="8100707" y="3022246"/>
            <a:ext cx="3304817" cy="1803186"/>
          </a:xfrm>
          <a:prstGeom prst="rect">
            <a:avLst/>
          </a:prstGeom>
          <a:noFill/>
        </p:spPr>
        <p:txBody>
          <a:bodyPr wrap="square" lIns="0" tIns="0" rIns="0" bIns="0" rtlCol="0">
            <a:spAutoFit/>
          </a:bodyPr>
          <a:lstStyle/>
          <a:p>
            <a:pPr marL="285750" indent="-285750" algn="just" hangingPunct="0">
              <a:lnSpc>
                <a:spcPct val="150000"/>
              </a:lnSpc>
              <a:buFont typeface="Arial" panose="020B0604020202020204" pitchFamily="34" charset="0"/>
              <a:buChar char="•"/>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用</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wandb</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库可视化训练过程</a:t>
            </a: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a:p>
            <a:pPr marL="285750" indent="-285750" algn="just" hangingPunct="0">
              <a:lnSpc>
                <a:spcPct val="150000"/>
              </a:lnSpc>
              <a:buFont typeface="Arial" panose="020B0604020202020204" pitchFamily="34" charset="0"/>
              <a:buChar char="•"/>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用浏览器脚本防止</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Colab</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平台自动中断</a:t>
            </a:r>
          </a:p>
          <a:p>
            <a:pPr marL="285750" indent="-285750" algn="just" hangingPunct="0">
              <a:lnSpc>
                <a:spcPct val="150000"/>
              </a:lnSpc>
              <a:buFont typeface="Arial" panose="020B0604020202020204" pitchFamily="34" charset="0"/>
              <a:buChar char="•"/>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每</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5</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个</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epoch</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保存中间结果到硬盘用来训练中断后继续</a:t>
            </a: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31" name="文本框 30">
            <a:extLst>
              <a:ext uri="{FF2B5EF4-FFF2-40B4-BE49-F238E27FC236}">
                <a16:creationId xmlns:a16="http://schemas.microsoft.com/office/drawing/2014/main" id="{4F43F873-754C-4C6D-B37E-3A231C8E4E21}"/>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2" name="文本框 31">
            <a:extLst>
              <a:ext uri="{FF2B5EF4-FFF2-40B4-BE49-F238E27FC236}">
                <a16:creationId xmlns:a16="http://schemas.microsoft.com/office/drawing/2014/main" id="{87BD18F0-4174-C6E6-46B3-1AF7599DC8DD}"/>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实验设计</a:t>
            </a:r>
          </a:p>
        </p:txBody>
      </p:sp>
      <p:grpSp>
        <p:nvGrpSpPr>
          <p:cNvPr id="34" name="组合 33">
            <a:extLst>
              <a:ext uri="{FF2B5EF4-FFF2-40B4-BE49-F238E27FC236}">
                <a16:creationId xmlns:a16="http://schemas.microsoft.com/office/drawing/2014/main" id="{72EB9238-3EAA-737F-3A02-E3A1D53C9966}"/>
              </a:ext>
            </a:extLst>
          </p:cNvPr>
          <p:cNvGrpSpPr/>
          <p:nvPr/>
        </p:nvGrpSpPr>
        <p:grpSpPr>
          <a:xfrm>
            <a:off x="3850602" y="939639"/>
            <a:ext cx="4490797" cy="0"/>
            <a:chOff x="3893464" y="1130139"/>
            <a:chExt cx="4490797" cy="0"/>
          </a:xfrm>
        </p:grpSpPr>
        <p:cxnSp>
          <p:nvCxnSpPr>
            <p:cNvPr id="37" name="直接箭头连接符 25">
              <a:extLst>
                <a:ext uri="{FF2B5EF4-FFF2-40B4-BE49-F238E27FC236}">
                  <a16:creationId xmlns:a16="http://schemas.microsoft.com/office/drawing/2014/main" id="{A81DAFE5-CE25-A7E7-123A-44F431DE0B6E}"/>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9" name="直接箭头连接符 25">
              <a:extLst>
                <a:ext uri="{FF2B5EF4-FFF2-40B4-BE49-F238E27FC236}">
                  <a16:creationId xmlns:a16="http://schemas.microsoft.com/office/drawing/2014/main" id="{1666F957-6FEA-0B04-8402-4568EF66130B}"/>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7350C84D-69F5-5B27-0B5B-F84B0CC58939}"/>
              </a:ext>
            </a:extLst>
          </p:cNvPr>
          <p:cNvSpPr txBox="1"/>
          <p:nvPr/>
        </p:nvSpPr>
        <p:spPr>
          <a:xfrm>
            <a:off x="394047" y="2517107"/>
            <a:ext cx="4038482" cy="352846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Pytorch1.10</a:t>
            </a:r>
            <a:r>
              <a:rPr lang="zh-CN" altLang="en-US" dirty="0"/>
              <a:t>和</a:t>
            </a:r>
            <a:r>
              <a:rPr lang="en-US" altLang="zh-CN" dirty="0"/>
              <a:t>cuda11.6</a:t>
            </a:r>
          </a:p>
          <a:p>
            <a:pPr marL="285750" indent="-285750">
              <a:lnSpc>
                <a:spcPct val="125000"/>
              </a:lnSpc>
              <a:buFont typeface="Arial" panose="020B0604020202020204" pitchFamily="34" charset="0"/>
              <a:buChar char="•"/>
            </a:pPr>
            <a:r>
              <a:rPr lang="zh-CN" altLang="en-US" dirty="0"/>
              <a:t>英伟达</a:t>
            </a:r>
            <a:r>
              <a:rPr lang="en-US" altLang="zh-CN" dirty="0"/>
              <a:t>P100</a:t>
            </a:r>
            <a:r>
              <a:rPr lang="zh-CN" altLang="en-US" dirty="0"/>
              <a:t>或</a:t>
            </a:r>
            <a:r>
              <a:rPr lang="en-US" altLang="zh-CN" dirty="0"/>
              <a:t>T4</a:t>
            </a:r>
            <a:r>
              <a:rPr lang="zh-CN" altLang="en-US" dirty="0"/>
              <a:t>显卡</a:t>
            </a:r>
            <a:endParaRPr lang="en-US" altLang="zh-CN" dirty="0"/>
          </a:p>
          <a:p>
            <a:pPr marL="285750" indent="-285750">
              <a:lnSpc>
                <a:spcPct val="125000"/>
              </a:lnSpc>
              <a:buFont typeface="Arial" panose="020B0604020202020204" pitchFamily="34" charset="0"/>
              <a:buChar char="•"/>
            </a:pPr>
            <a:r>
              <a:rPr lang="zh-CN" altLang="en-US" dirty="0"/>
              <a:t>采用</a:t>
            </a:r>
            <a:r>
              <a:rPr lang="en-US" altLang="zh-CN" dirty="0"/>
              <a:t>ImageNet</a:t>
            </a:r>
            <a:r>
              <a:rPr lang="zh-CN" altLang="en-US" dirty="0"/>
              <a:t>数据集预训练的</a:t>
            </a:r>
            <a:r>
              <a:rPr lang="en-US" altLang="zh-CN" dirty="0"/>
              <a:t>YOLO v5m</a:t>
            </a:r>
            <a:r>
              <a:rPr lang="zh-CN" altLang="en-US" dirty="0"/>
              <a:t>模型</a:t>
            </a:r>
            <a:endParaRPr lang="en-US" altLang="zh-CN" dirty="0"/>
          </a:p>
          <a:p>
            <a:pPr marL="285750" indent="-285750">
              <a:lnSpc>
                <a:spcPct val="125000"/>
              </a:lnSpc>
              <a:buFont typeface="Arial" panose="020B0604020202020204" pitchFamily="34" charset="0"/>
              <a:buChar char="•"/>
            </a:pPr>
            <a:r>
              <a:rPr lang="zh-CN" altLang="en-US" dirty="0"/>
              <a:t>采用早停法判断模型是否收敛</a:t>
            </a:r>
            <a:endParaRPr lang="en-US" altLang="zh-CN" dirty="0"/>
          </a:p>
          <a:p>
            <a:pPr marL="285750" indent="-285750">
              <a:lnSpc>
                <a:spcPct val="125000"/>
              </a:lnSpc>
              <a:buFont typeface="Arial" panose="020B0604020202020204" pitchFamily="34" charset="0"/>
              <a:buChar char="•"/>
            </a:pPr>
            <a:r>
              <a:rPr lang="en-US" altLang="zh-CN" dirty="0"/>
              <a:t>Adam</a:t>
            </a:r>
            <a:r>
              <a:rPr lang="zh-CN" altLang="en-US" dirty="0"/>
              <a:t>优化器，</a:t>
            </a:r>
            <a:r>
              <a:rPr lang="en-US" altLang="zh-CN" dirty="0"/>
              <a:t>3e-4</a:t>
            </a:r>
            <a:r>
              <a:rPr lang="zh-CN" altLang="en-US" dirty="0"/>
              <a:t>的初始学习率，前两个</a:t>
            </a:r>
            <a:r>
              <a:rPr lang="en-US" altLang="zh-CN" dirty="0"/>
              <a:t>epoch</a:t>
            </a:r>
            <a:r>
              <a:rPr lang="zh-CN" altLang="en-US" dirty="0"/>
              <a:t>热身</a:t>
            </a:r>
            <a:endParaRPr lang="en-US" altLang="zh-CN" dirty="0"/>
          </a:p>
          <a:p>
            <a:pPr marL="285750" indent="-285750">
              <a:lnSpc>
                <a:spcPct val="125000"/>
              </a:lnSpc>
              <a:buFont typeface="Arial" panose="020B0604020202020204" pitchFamily="34" charset="0"/>
              <a:buChar char="•"/>
            </a:pPr>
            <a:r>
              <a:rPr lang="zh-CN" altLang="en-US" sz="1800" dirty="0">
                <a:solidFill>
                  <a:schemeClr val="tx1">
                    <a:lumMod val="75000"/>
                    <a:lumOff val="25000"/>
                  </a:schemeClr>
                </a:solidFill>
                <a:ea typeface="思源黑体 CN Normal" panose="020B0400000000000000" pitchFamily="34" charset="-122"/>
                <a:cs typeface="+mn-ea"/>
                <a:sym typeface="+mn-lt"/>
              </a:rPr>
              <a:t>分别使用</a:t>
            </a:r>
            <a:r>
              <a:rPr lang="en-US" altLang="zh-CN" sz="1800" dirty="0">
                <a:solidFill>
                  <a:schemeClr val="tx1">
                    <a:lumMod val="75000"/>
                    <a:lumOff val="25000"/>
                  </a:schemeClr>
                </a:solidFill>
                <a:ea typeface="思源黑体 CN Normal" panose="020B0400000000000000" pitchFamily="34" charset="-122"/>
                <a:cs typeface="+mn-ea"/>
                <a:sym typeface="+mn-lt"/>
              </a:rPr>
              <a:t>32</a:t>
            </a:r>
            <a:r>
              <a:rPr lang="zh-CN" altLang="en-US" sz="1800" dirty="0">
                <a:solidFill>
                  <a:schemeClr val="tx1">
                    <a:lumMod val="75000"/>
                    <a:lumOff val="25000"/>
                  </a:schemeClr>
                </a:solidFill>
                <a:ea typeface="思源黑体 CN Normal" panose="020B0400000000000000" pitchFamily="34" charset="-122"/>
                <a:cs typeface="+mn-ea"/>
                <a:sym typeface="+mn-lt"/>
              </a:rPr>
              <a:t>、</a:t>
            </a:r>
            <a:r>
              <a:rPr lang="en-US" altLang="zh-CN" sz="1800" dirty="0">
                <a:solidFill>
                  <a:schemeClr val="tx1">
                    <a:lumMod val="75000"/>
                    <a:lumOff val="25000"/>
                  </a:schemeClr>
                </a:solidFill>
                <a:ea typeface="思源黑体 CN Normal" panose="020B0400000000000000" pitchFamily="34" charset="-122"/>
                <a:cs typeface="+mn-ea"/>
                <a:sym typeface="+mn-lt"/>
              </a:rPr>
              <a:t>16</a:t>
            </a:r>
            <a:r>
              <a:rPr lang="zh-CN" altLang="en-US" sz="1800" dirty="0">
                <a:solidFill>
                  <a:schemeClr val="tx1">
                    <a:lumMod val="75000"/>
                    <a:lumOff val="25000"/>
                  </a:schemeClr>
                </a:solidFill>
                <a:ea typeface="思源黑体 CN Normal" panose="020B0400000000000000" pitchFamily="34" charset="-122"/>
                <a:cs typeface="+mn-ea"/>
                <a:sym typeface="+mn-lt"/>
              </a:rPr>
              <a:t>、</a:t>
            </a:r>
            <a:r>
              <a:rPr lang="en-US" altLang="zh-CN" sz="1800" dirty="0">
                <a:solidFill>
                  <a:schemeClr val="tx1">
                    <a:lumMod val="75000"/>
                    <a:lumOff val="25000"/>
                  </a:schemeClr>
                </a:solidFill>
                <a:ea typeface="思源黑体 CN Normal" panose="020B0400000000000000" pitchFamily="34" charset="-122"/>
                <a:cs typeface="+mn-ea"/>
                <a:sym typeface="+mn-lt"/>
              </a:rPr>
              <a:t>8</a:t>
            </a:r>
            <a:r>
              <a:rPr lang="zh-CN" altLang="en-US" sz="1800" dirty="0">
                <a:solidFill>
                  <a:schemeClr val="tx1">
                    <a:lumMod val="75000"/>
                    <a:lumOff val="25000"/>
                  </a:schemeClr>
                </a:solidFill>
                <a:ea typeface="思源黑体 CN Normal" panose="020B0400000000000000" pitchFamily="34" charset="-122"/>
                <a:cs typeface="+mn-ea"/>
                <a:sym typeface="+mn-lt"/>
              </a:rPr>
              <a:t>作为模型训练图片分辨率为</a:t>
            </a:r>
            <a:r>
              <a:rPr lang="en-US" altLang="zh-CN" sz="1800" dirty="0">
                <a:solidFill>
                  <a:schemeClr val="tx1">
                    <a:lumMod val="75000"/>
                    <a:lumOff val="25000"/>
                  </a:schemeClr>
                </a:solidFill>
                <a:ea typeface="思源黑体 CN Normal" panose="020B0400000000000000" pitchFamily="34" charset="-122"/>
                <a:cs typeface="+mn-ea"/>
                <a:sym typeface="+mn-lt"/>
              </a:rPr>
              <a:t>640</a:t>
            </a:r>
            <a:r>
              <a:rPr lang="zh-CN" altLang="en-US" sz="1800" dirty="0">
                <a:solidFill>
                  <a:schemeClr val="tx1">
                    <a:lumMod val="75000"/>
                    <a:lumOff val="25000"/>
                  </a:schemeClr>
                </a:solidFill>
                <a:ea typeface="思源黑体 CN Normal" panose="020B0400000000000000" pitchFamily="34" charset="-122"/>
                <a:cs typeface="+mn-ea"/>
                <a:sym typeface="+mn-lt"/>
              </a:rPr>
              <a:t>、</a:t>
            </a:r>
            <a:r>
              <a:rPr lang="en-US" altLang="zh-CN" sz="1800" dirty="0">
                <a:solidFill>
                  <a:schemeClr val="tx1">
                    <a:lumMod val="75000"/>
                    <a:lumOff val="25000"/>
                  </a:schemeClr>
                </a:solidFill>
                <a:ea typeface="思源黑体 CN Normal" panose="020B0400000000000000" pitchFamily="34" charset="-122"/>
                <a:cs typeface="+mn-ea"/>
                <a:sym typeface="+mn-lt"/>
              </a:rPr>
              <a:t>960</a:t>
            </a:r>
            <a:r>
              <a:rPr lang="zh-CN" altLang="en-US" sz="1800" dirty="0">
                <a:solidFill>
                  <a:schemeClr val="tx1">
                    <a:lumMod val="75000"/>
                    <a:lumOff val="25000"/>
                  </a:schemeClr>
                </a:solidFill>
                <a:ea typeface="思源黑体 CN Normal" panose="020B0400000000000000" pitchFamily="34" charset="-122"/>
                <a:cs typeface="+mn-ea"/>
                <a:sym typeface="+mn-lt"/>
              </a:rPr>
              <a:t>、</a:t>
            </a:r>
            <a:r>
              <a:rPr lang="en-US" altLang="zh-CN" sz="1800" dirty="0">
                <a:solidFill>
                  <a:schemeClr val="tx1">
                    <a:lumMod val="75000"/>
                    <a:lumOff val="25000"/>
                  </a:schemeClr>
                </a:solidFill>
                <a:ea typeface="思源黑体 CN Normal" panose="020B0400000000000000" pitchFamily="34" charset="-122"/>
                <a:cs typeface="+mn-ea"/>
                <a:sym typeface="+mn-lt"/>
              </a:rPr>
              <a:t>1280</a:t>
            </a:r>
            <a:r>
              <a:rPr lang="zh-CN" altLang="en-US" sz="1800" dirty="0">
                <a:solidFill>
                  <a:schemeClr val="tx1">
                    <a:lumMod val="75000"/>
                    <a:lumOff val="25000"/>
                  </a:schemeClr>
                </a:solidFill>
                <a:ea typeface="思源黑体 CN Normal" panose="020B0400000000000000" pitchFamily="34" charset="-122"/>
                <a:cs typeface="+mn-ea"/>
                <a:sym typeface="+mn-lt"/>
              </a:rPr>
              <a:t>时的</a:t>
            </a:r>
            <a:r>
              <a:rPr lang="en-US" altLang="zh-CN" sz="1800" dirty="0">
                <a:solidFill>
                  <a:schemeClr val="tx1">
                    <a:lumMod val="75000"/>
                    <a:lumOff val="25000"/>
                  </a:schemeClr>
                </a:solidFill>
                <a:ea typeface="思源黑体 CN Normal" panose="020B0400000000000000" pitchFamily="34" charset="-122"/>
                <a:cs typeface="+mn-ea"/>
                <a:sym typeface="+mn-lt"/>
              </a:rPr>
              <a:t>Batch size</a:t>
            </a:r>
            <a:r>
              <a:rPr lang="zh-CN" altLang="en-US" sz="1800" dirty="0">
                <a:solidFill>
                  <a:schemeClr val="tx1">
                    <a:lumMod val="75000"/>
                    <a:lumOff val="25000"/>
                  </a:schemeClr>
                </a:solidFill>
                <a:ea typeface="思源黑体 CN Normal" panose="020B0400000000000000" pitchFamily="34" charset="-122"/>
                <a:cs typeface="+mn-ea"/>
                <a:sym typeface="+mn-lt"/>
              </a:rPr>
              <a:t>大小</a:t>
            </a:r>
            <a:endParaRPr lang="en-US" altLang="zh-CN" dirty="0"/>
          </a:p>
        </p:txBody>
      </p:sp>
    </p:spTree>
    <p:extLst>
      <p:ext uri="{BB962C8B-B14F-4D97-AF65-F5344CB8AC3E}">
        <p14:creationId xmlns:p14="http://schemas.microsoft.com/office/powerpoint/2010/main" val="2924145644"/>
      </p:ext>
    </p:extLst>
  </p:cSld>
  <p:clrMapOvr>
    <a:masterClrMapping/>
  </p:clrMapOvr>
  <mc:AlternateContent xmlns:mc="http://schemas.openxmlformats.org/markup-compatibility/2006" xmlns:p14="http://schemas.microsoft.com/office/powerpoint/2010/main">
    <mc:Choice Requires="p14">
      <p:transition spd="slow" p14:dur="900" advTm="16711">
        <p14:warp dir="in"/>
      </p:transition>
    </mc:Choice>
    <mc:Fallback xmlns="">
      <p:transition spd="slow" advTm="1671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矩形 29">
            <a:extLst>
              <a:ext uri="{FF2B5EF4-FFF2-40B4-BE49-F238E27FC236}">
                <a16:creationId xmlns:a16="http://schemas.microsoft.com/office/drawing/2014/main" id="{8053AAA8-AF82-4393-A0C7-800B52D71A5F}"/>
              </a:ext>
            </a:extLst>
          </p:cNvPr>
          <p:cNvSpPr/>
          <p:nvPr/>
        </p:nvSpPr>
        <p:spPr>
          <a:xfrm>
            <a:off x="2339906" y="1910346"/>
            <a:ext cx="2679078"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增大特征图分辨率实验</a:t>
            </a:r>
          </a:p>
        </p:txBody>
      </p:sp>
      <p:sp>
        <p:nvSpPr>
          <p:cNvPr id="38" name="矩形 37">
            <a:extLst>
              <a:ext uri="{FF2B5EF4-FFF2-40B4-BE49-F238E27FC236}">
                <a16:creationId xmlns:a16="http://schemas.microsoft.com/office/drawing/2014/main" id="{96C4729F-592B-40C2-B907-4CE001406558}"/>
              </a:ext>
            </a:extLst>
          </p:cNvPr>
          <p:cNvSpPr/>
          <p:nvPr/>
        </p:nvSpPr>
        <p:spPr>
          <a:xfrm>
            <a:off x="7105006" y="1910346"/>
            <a:ext cx="1652287"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多尺度训练</a:t>
            </a:r>
          </a:p>
        </p:txBody>
      </p:sp>
      <p:sp>
        <p:nvSpPr>
          <p:cNvPr id="31" name="文本框 30">
            <a:extLst>
              <a:ext uri="{FF2B5EF4-FFF2-40B4-BE49-F238E27FC236}">
                <a16:creationId xmlns:a16="http://schemas.microsoft.com/office/drawing/2014/main" id="{4F43F873-754C-4C6D-B37E-3A231C8E4E21}"/>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2" name="文本框 31">
            <a:extLst>
              <a:ext uri="{FF2B5EF4-FFF2-40B4-BE49-F238E27FC236}">
                <a16:creationId xmlns:a16="http://schemas.microsoft.com/office/drawing/2014/main" id="{87BD18F0-4174-C6E6-46B3-1AF7599DC8DD}"/>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实验设计</a:t>
            </a:r>
          </a:p>
        </p:txBody>
      </p:sp>
      <p:grpSp>
        <p:nvGrpSpPr>
          <p:cNvPr id="34" name="组合 33">
            <a:extLst>
              <a:ext uri="{FF2B5EF4-FFF2-40B4-BE49-F238E27FC236}">
                <a16:creationId xmlns:a16="http://schemas.microsoft.com/office/drawing/2014/main" id="{72EB9238-3EAA-737F-3A02-E3A1D53C9966}"/>
              </a:ext>
            </a:extLst>
          </p:cNvPr>
          <p:cNvGrpSpPr/>
          <p:nvPr/>
        </p:nvGrpSpPr>
        <p:grpSpPr>
          <a:xfrm>
            <a:off x="3850602" y="939639"/>
            <a:ext cx="4490797" cy="0"/>
            <a:chOff x="3893464" y="1130139"/>
            <a:chExt cx="4490797" cy="0"/>
          </a:xfrm>
        </p:grpSpPr>
        <p:cxnSp>
          <p:nvCxnSpPr>
            <p:cNvPr id="37" name="直接箭头连接符 25">
              <a:extLst>
                <a:ext uri="{FF2B5EF4-FFF2-40B4-BE49-F238E27FC236}">
                  <a16:creationId xmlns:a16="http://schemas.microsoft.com/office/drawing/2014/main" id="{A81DAFE5-CE25-A7E7-123A-44F431DE0B6E}"/>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9" name="直接箭头连接符 25">
              <a:extLst>
                <a:ext uri="{FF2B5EF4-FFF2-40B4-BE49-F238E27FC236}">
                  <a16:creationId xmlns:a16="http://schemas.microsoft.com/office/drawing/2014/main" id="{1666F957-6FEA-0B04-8402-4568EF66130B}"/>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50C84D-69F5-5B27-0B5B-F84B0CC58939}"/>
                  </a:ext>
                </a:extLst>
              </p:cNvPr>
              <p:cNvSpPr txBox="1"/>
              <p:nvPr/>
            </p:nvSpPr>
            <p:spPr>
              <a:xfrm>
                <a:off x="2257571" y="3014818"/>
                <a:ext cx="6898004" cy="2140266"/>
              </a:xfrm>
              <a:prstGeom prst="rect">
                <a:avLst/>
              </a:prstGeom>
              <a:noFill/>
            </p:spPr>
            <p:txBody>
              <a:bodyPr wrap="square" rtlCol="0">
                <a:spAutoFit/>
              </a:bodyPr>
              <a:lstStyle/>
              <a:p>
                <a:pPr>
                  <a:lnSpc>
                    <a:spcPct val="125000"/>
                  </a:lnSpc>
                </a:pPr>
                <a14:m>
                  <m:oMath xmlns:m="http://schemas.openxmlformats.org/officeDocument/2006/math">
                    <m:r>
                      <a:rPr lang="zh-CN" altLang="en-US" i="1">
                        <a:latin typeface="Cambria Math" panose="02040503050406030204" pitchFamily="18" charset="0"/>
                        <a:ea typeface="宋体" panose="02010600030101010101" pitchFamily="2" charset="-122"/>
                        <a:cs typeface="Times New Roman" panose="02020603050405020304" pitchFamily="18" charset="0"/>
                      </a:rPr>
                      <m:t>本次实验</m:t>
                    </m:r>
                    <m:r>
                      <a:rPr lang="zh-CN" altLang="en-US" i="1" smtClean="0">
                        <a:latin typeface="Cambria Math" panose="02040503050406030204" pitchFamily="18" charset="0"/>
                        <a:ea typeface="宋体" panose="02010600030101010101" pitchFamily="2" charset="-122"/>
                        <a:cs typeface="Times New Roman" panose="02020603050405020304" pitchFamily="18" charset="0"/>
                      </a:rPr>
                      <m:t>分别</m:t>
                    </m:r>
                    <m:r>
                      <a:rPr lang="zh-CN" altLang="en-US" i="1">
                        <a:latin typeface="Cambria Math" panose="02040503050406030204" pitchFamily="18" charset="0"/>
                        <a:ea typeface="宋体" panose="02010600030101010101" pitchFamily="2" charset="-122"/>
                        <a:cs typeface="Times New Roman" panose="02020603050405020304" pitchFamily="18" charset="0"/>
                      </a:rPr>
                      <m:t>设计了</m:t>
                    </m:r>
                    <m:r>
                      <a:rPr lang="en-US" altLang="zh-CN" sz="1800" smtClean="0">
                        <a:effectLst/>
                        <a:latin typeface="Cambria Math" panose="02040503050406030204" pitchFamily="18" charset="0"/>
                        <a:ea typeface="宋体" panose="02010600030101010101" pitchFamily="2" charset="-122"/>
                        <a:cs typeface="Times New Roman" panose="02020603050405020304" pitchFamily="18" charset="0"/>
                      </a:rPr>
                      <m:t>960×960</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1280×1280</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两个分辨率</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，多尺度训练缩放因子为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。一共设计了五组实验，分别是：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YOLO v5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VisDrone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数据集上的基准实验、</a:t>
                </a:r>
                <a:r>
                  <a:rPr lang="en-US" altLang="zh-CN" dirty="0">
                    <a:latin typeface="Times New Roman" panose="02020603050405020304" pitchFamily="18" charset="0"/>
                    <a:ea typeface="宋体" panose="02010600030101010101" pitchFamily="2" charset="-122"/>
                    <a:cs typeface="Times New Roman" panose="02020603050405020304" pitchFamily="18" charset="0"/>
                  </a:rPr>
                  <a:t>YOLO v5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在增大训练图片分辨率为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960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1280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的两组实验以及</a:t>
                </a:r>
                <a:r>
                  <a:rPr lang="en-US" altLang="zh-CN" dirty="0">
                    <a:latin typeface="Times New Roman" panose="02020603050405020304" pitchFamily="18" charset="0"/>
                    <a:ea typeface="宋体" panose="02010600030101010101" pitchFamily="2" charset="-122"/>
                    <a:cs typeface="Times New Roman" panose="02020603050405020304" pitchFamily="18" charset="0"/>
                  </a:rPr>
                  <a:t>YOLO v5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在分辨率为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640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1280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下引入多尺度训练的两组实验。然后所有训练得到的模型在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VisDrone2021-DET test set-dev</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测试集进行测试。</a:t>
                </a:r>
                <a:endParaRPr lang="en-US" altLang="zh-CN" dirty="0"/>
              </a:p>
            </p:txBody>
          </p:sp>
        </mc:Choice>
        <mc:Fallback xmlns="">
          <p:sp>
            <p:nvSpPr>
              <p:cNvPr id="10" name="文本框 9">
                <a:extLst>
                  <a:ext uri="{FF2B5EF4-FFF2-40B4-BE49-F238E27FC236}">
                    <a16:creationId xmlns:a16="http://schemas.microsoft.com/office/drawing/2014/main" id="{7350C84D-69F5-5B27-0B5B-F84B0CC58939}"/>
                  </a:ext>
                </a:extLst>
              </p:cNvPr>
              <p:cNvSpPr txBox="1">
                <a:spLocks noRot="1" noChangeAspect="1" noMove="1" noResize="1" noEditPoints="1" noAdjustHandles="1" noChangeArrowheads="1" noChangeShapeType="1" noTextEdit="1"/>
              </p:cNvSpPr>
              <p:nvPr/>
            </p:nvSpPr>
            <p:spPr>
              <a:xfrm>
                <a:off x="2257571" y="3014818"/>
                <a:ext cx="6898004" cy="2140266"/>
              </a:xfrm>
              <a:prstGeom prst="rect">
                <a:avLst/>
              </a:prstGeom>
              <a:blipFill>
                <a:blip r:embed="rId3"/>
                <a:stretch>
                  <a:fillRect l="-707" t="-855" r="-88" b="-3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3816606"/>
      </p:ext>
    </p:extLst>
  </p:cSld>
  <p:clrMapOvr>
    <a:masterClrMapping/>
  </p:clrMapOvr>
  <mc:AlternateContent xmlns:mc="http://schemas.openxmlformats.org/markup-compatibility/2006" xmlns:p14="http://schemas.microsoft.com/office/powerpoint/2010/main">
    <mc:Choice Requires="p14">
      <p:transition spd="slow" p14:dur="900" advTm="63460">
        <p14:warp dir="in"/>
      </p:transition>
    </mc:Choice>
    <mc:Fallback xmlns="">
      <p:transition spd="slow" advTm="6346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327900" y="3285118"/>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结果分析</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04</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454FA8A4-F0E6-4444-AC35-BC80C2CF318B}"/>
              </a:ext>
            </a:extLst>
          </p:cNvPr>
          <p:cNvGrpSpPr/>
          <p:nvPr/>
        </p:nvGrpSpPr>
        <p:grpSpPr>
          <a:xfrm>
            <a:off x="1204687" y="521265"/>
            <a:ext cx="4482075" cy="632236"/>
            <a:chOff x="-1926412" y="-1852774"/>
            <a:chExt cx="4482075" cy="632236"/>
          </a:xfrm>
        </p:grpSpPr>
        <p:sp>
          <p:nvSpPr>
            <p:cNvPr id="24" name="文本框 15">
              <a:extLst>
                <a:ext uri="{FF2B5EF4-FFF2-40B4-BE49-F238E27FC236}">
                  <a16:creationId xmlns:a16="http://schemas.microsoft.com/office/drawing/2014/main" id="{4C8AE84B-D79F-458F-9AF5-F0AEED1AF873}"/>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25" name="文本框 16">
              <a:extLst>
                <a:ext uri="{FF2B5EF4-FFF2-40B4-BE49-F238E27FC236}">
                  <a16:creationId xmlns:a16="http://schemas.microsoft.com/office/drawing/2014/main" id="{461F723F-3CCA-4776-96B1-D108CFAC88AD}"/>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26" name="图片 25">
            <a:extLst>
              <a:ext uri="{FF2B5EF4-FFF2-40B4-BE49-F238E27FC236}">
                <a16:creationId xmlns:a16="http://schemas.microsoft.com/office/drawing/2014/main" id="{C0995E8B-5F36-4528-8717-E33683FE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3971007186"/>
      </p:ext>
    </p:extLst>
  </p:cSld>
  <p:clrMapOvr>
    <a:masterClrMapping/>
  </p:clrMapOvr>
  <mc:AlternateContent xmlns:mc="http://schemas.openxmlformats.org/markup-compatibility/2006" xmlns:p14="http://schemas.microsoft.com/office/powerpoint/2010/main">
    <mc:Choice Requires="p14">
      <p:transition spd="slow" p14:dur="1400" advTm="268">
        <p14:doors dir="vert"/>
      </p:transition>
    </mc:Choice>
    <mc:Fallback xmlns="">
      <p:transition spd="slow" advTm="26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6B14DE51-589F-40D2-8136-1231E7890F8C}"/>
              </a:ext>
            </a:extLst>
          </p:cNvPr>
          <p:cNvGrpSpPr/>
          <p:nvPr/>
        </p:nvGrpSpPr>
        <p:grpSpPr>
          <a:xfrm>
            <a:off x="1295400" y="2454959"/>
            <a:ext cx="2806700" cy="1549154"/>
            <a:chOff x="1587500" y="3051859"/>
            <a:chExt cx="2806700" cy="1549154"/>
          </a:xfrm>
        </p:grpSpPr>
        <p:sp>
          <p:nvSpPr>
            <p:cNvPr id="16" name="矩形 15">
              <a:extLst>
                <a:ext uri="{FF2B5EF4-FFF2-40B4-BE49-F238E27FC236}">
                  <a16:creationId xmlns:a16="http://schemas.microsoft.com/office/drawing/2014/main" id="{14784D60-EB58-4A6A-A2D3-212774ABFDBA}"/>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18" name="矩形 17">
              <a:extLst>
                <a:ext uri="{FF2B5EF4-FFF2-40B4-BE49-F238E27FC236}">
                  <a16:creationId xmlns:a16="http://schemas.microsoft.com/office/drawing/2014/main" id="{A9E54A37-6336-42FD-87FE-FD5DD857D6BF}"/>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19" name="组合 18">
            <a:extLst>
              <a:ext uri="{FF2B5EF4-FFF2-40B4-BE49-F238E27FC236}">
                <a16:creationId xmlns:a16="http://schemas.microsoft.com/office/drawing/2014/main" id="{33B68C32-3E08-48DE-8BB5-F09E9100FEBF}"/>
              </a:ext>
            </a:extLst>
          </p:cNvPr>
          <p:cNvGrpSpPr/>
          <p:nvPr/>
        </p:nvGrpSpPr>
        <p:grpSpPr>
          <a:xfrm>
            <a:off x="4826000" y="2454959"/>
            <a:ext cx="2806700" cy="1549154"/>
            <a:chOff x="1587500" y="3051859"/>
            <a:chExt cx="2806700" cy="1549154"/>
          </a:xfrm>
        </p:grpSpPr>
        <p:sp>
          <p:nvSpPr>
            <p:cNvPr id="20" name="矩形 19">
              <a:extLst>
                <a:ext uri="{FF2B5EF4-FFF2-40B4-BE49-F238E27FC236}">
                  <a16:creationId xmlns:a16="http://schemas.microsoft.com/office/drawing/2014/main" id="{D306B587-90F7-4880-B986-991ED4D45D74}"/>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1" name="矩形 20">
              <a:extLst>
                <a:ext uri="{FF2B5EF4-FFF2-40B4-BE49-F238E27FC236}">
                  <a16:creationId xmlns:a16="http://schemas.microsoft.com/office/drawing/2014/main" id="{76A23BDC-3B2E-4681-BD5C-4E44909A8E5B}"/>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sp>
        <p:nvSpPr>
          <p:cNvPr id="22" name="文本框 21">
            <a:extLst>
              <a:ext uri="{FF2B5EF4-FFF2-40B4-BE49-F238E27FC236}">
                <a16:creationId xmlns:a16="http://schemas.microsoft.com/office/drawing/2014/main" id="{E4A7C57E-505F-48E3-80A5-515C8EE8ADFD}"/>
              </a:ext>
            </a:extLst>
          </p:cNvPr>
          <p:cNvSpPr txBox="1"/>
          <p:nvPr/>
        </p:nvSpPr>
        <p:spPr>
          <a:xfrm>
            <a:off x="1089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50</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3" name="文本框 22">
            <a:extLst>
              <a:ext uri="{FF2B5EF4-FFF2-40B4-BE49-F238E27FC236}">
                <a16:creationId xmlns:a16="http://schemas.microsoft.com/office/drawing/2014/main" id="{A507658B-371C-427A-B22B-6566BCE2E744}"/>
              </a:ext>
            </a:extLst>
          </p:cNvPr>
          <p:cNvSpPr txBox="1"/>
          <p:nvPr/>
        </p:nvSpPr>
        <p:spPr>
          <a:xfrm>
            <a:off x="4645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98</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pic>
        <p:nvPicPr>
          <p:cNvPr id="12" name="图片 11">
            <a:extLst>
              <a:ext uri="{FF2B5EF4-FFF2-40B4-BE49-F238E27FC236}">
                <a16:creationId xmlns:a16="http://schemas.microsoft.com/office/drawing/2014/main" id="{05873D52-26C8-830C-9BBA-88BFE0567CDA}"/>
              </a:ext>
            </a:extLst>
          </p:cNvPr>
          <p:cNvPicPr>
            <a:picLocks noChangeAspect="1"/>
          </p:cNvPicPr>
          <p:nvPr/>
        </p:nvPicPr>
        <p:blipFill>
          <a:blip r:embed="rId3"/>
          <a:stretch>
            <a:fillRect/>
          </a:stretch>
        </p:blipFill>
        <p:spPr>
          <a:xfrm>
            <a:off x="400909" y="1378039"/>
            <a:ext cx="4425091" cy="5410721"/>
          </a:xfrm>
          <a:prstGeom prst="rect">
            <a:avLst/>
          </a:prstGeom>
        </p:spPr>
      </p:pic>
      <p:pic>
        <p:nvPicPr>
          <p:cNvPr id="15" name="图片 14">
            <a:extLst>
              <a:ext uri="{FF2B5EF4-FFF2-40B4-BE49-F238E27FC236}">
                <a16:creationId xmlns:a16="http://schemas.microsoft.com/office/drawing/2014/main" id="{E0D286EF-1CAF-7B45-9062-B0B827554539}"/>
              </a:ext>
            </a:extLst>
          </p:cNvPr>
          <p:cNvPicPr>
            <a:picLocks noChangeAspect="1"/>
          </p:cNvPicPr>
          <p:nvPr/>
        </p:nvPicPr>
        <p:blipFill>
          <a:blip r:embed="rId4"/>
          <a:stretch>
            <a:fillRect/>
          </a:stretch>
        </p:blipFill>
        <p:spPr>
          <a:xfrm>
            <a:off x="6929130" y="1331327"/>
            <a:ext cx="4425091" cy="5457433"/>
          </a:xfrm>
          <a:prstGeom prst="rect">
            <a:avLst/>
          </a:prstGeom>
        </p:spPr>
      </p:pic>
    </p:spTree>
    <p:extLst>
      <p:ext uri="{BB962C8B-B14F-4D97-AF65-F5344CB8AC3E}">
        <p14:creationId xmlns:p14="http://schemas.microsoft.com/office/powerpoint/2010/main" val="2828079802"/>
      </p:ext>
    </p:extLst>
  </p:cSld>
  <p:clrMapOvr>
    <a:masterClrMapping/>
  </p:clrMapOvr>
  <mc:AlternateContent xmlns:mc="http://schemas.openxmlformats.org/markup-compatibility/2006" xmlns:p14="http://schemas.microsoft.com/office/powerpoint/2010/main">
    <mc:Choice Requires="p14">
      <p:transition spd="slow" p14:dur="900" advTm="39956">
        <p14:warp dir="in"/>
      </p:transition>
    </mc:Choice>
    <mc:Fallback xmlns="">
      <p:transition spd="slow" advTm="39956">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6B14DE51-589F-40D2-8136-1231E7890F8C}"/>
              </a:ext>
            </a:extLst>
          </p:cNvPr>
          <p:cNvGrpSpPr/>
          <p:nvPr/>
        </p:nvGrpSpPr>
        <p:grpSpPr>
          <a:xfrm>
            <a:off x="1295400" y="2454959"/>
            <a:ext cx="2806700" cy="1549154"/>
            <a:chOff x="1587500" y="3051859"/>
            <a:chExt cx="2806700" cy="1549154"/>
          </a:xfrm>
        </p:grpSpPr>
        <p:sp>
          <p:nvSpPr>
            <p:cNvPr id="16" name="矩形 15">
              <a:extLst>
                <a:ext uri="{FF2B5EF4-FFF2-40B4-BE49-F238E27FC236}">
                  <a16:creationId xmlns:a16="http://schemas.microsoft.com/office/drawing/2014/main" id="{14784D60-EB58-4A6A-A2D3-212774ABFDBA}"/>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18" name="矩形 17">
              <a:extLst>
                <a:ext uri="{FF2B5EF4-FFF2-40B4-BE49-F238E27FC236}">
                  <a16:creationId xmlns:a16="http://schemas.microsoft.com/office/drawing/2014/main" id="{A9E54A37-6336-42FD-87FE-FD5DD857D6BF}"/>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19" name="组合 18">
            <a:extLst>
              <a:ext uri="{FF2B5EF4-FFF2-40B4-BE49-F238E27FC236}">
                <a16:creationId xmlns:a16="http://schemas.microsoft.com/office/drawing/2014/main" id="{33B68C32-3E08-48DE-8BB5-F09E9100FEBF}"/>
              </a:ext>
            </a:extLst>
          </p:cNvPr>
          <p:cNvGrpSpPr/>
          <p:nvPr/>
        </p:nvGrpSpPr>
        <p:grpSpPr>
          <a:xfrm>
            <a:off x="4826000" y="2454959"/>
            <a:ext cx="2806700" cy="1549154"/>
            <a:chOff x="1587500" y="3051859"/>
            <a:chExt cx="2806700" cy="1549154"/>
          </a:xfrm>
        </p:grpSpPr>
        <p:sp>
          <p:nvSpPr>
            <p:cNvPr id="20" name="矩形 19">
              <a:extLst>
                <a:ext uri="{FF2B5EF4-FFF2-40B4-BE49-F238E27FC236}">
                  <a16:creationId xmlns:a16="http://schemas.microsoft.com/office/drawing/2014/main" id="{D306B587-90F7-4880-B986-991ED4D45D74}"/>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1" name="矩形 20">
              <a:extLst>
                <a:ext uri="{FF2B5EF4-FFF2-40B4-BE49-F238E27FC236}">
                  <a16:creationId xmlns:a16="http://schemas.microsoft.com/office/drawing/2014/main" id="{76A23BDC-3B2E-4681-BD5C-4E44909A8E5B}"/>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sp>
        <p:nvSpPr>
          <p:cNvPr id="22" name="文本框 21">
            <a:extLst>
              <a:ext uri="{FF2B5EF4-FFF2-40B4-BE49-F238E27FC236}">
                <a16:creationId xmlns:a16="http://schemas.microsoft.com/office/drawing/2014/main" id="{E4A7C57E-505F-48E3-80A5-515C8EE8ADFD}"/>
              </a:ext>
            </a:extLst>
          </p:cNvPr>
          <p:cNvSpPr txBox="1"/>
          <p:nvPr/>
        </p:nvSpPr>
        <p:spPr>
          <a:xfrm>
            <a:off x="1089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50</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3" name="文本框 22">
            <a:extLst>
              <a:ext uri="{FF2B5EF4-FFF2-40B4-BE49-F238E27FC236}">
                <a16:creationId xmlns:a16="http://schemas.microsoft.com/office/drawing/2014/main" id="{A507658B-371C-427A-B22B-6566BCE2E744}"/>
              </a:ext>
            </a:extLst>
          </p:cNvPr>
          <p:cNvSpPr txBox="1"/>
          <p:nvPr/>
        </p:nvSpPr>
        <p:spPr>
          <a:xfrm>
            <a:off x="4645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98</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pic>
        <p:nvPicPr>
          <p:cNvPr id="26" name="图片 25">
            <a:extLst>
              <a:ext uri="{FF2B5EF4-FFF2-40B4-BE49-F238E27FC236}">
                <a16:creationId xmlns:a16="http://schemas.microsoft.com/office/drawing/2014/main" id="{345DC007-BA6F-D354-7D2E-5A621B6D7746}"/>
              </a:ext>
            </a:extLst>
          </p:cNvPr>
          <p:cNvPicPr>
            <a:picLocks noChangeAspect="1"/>
          </p:cNvPicPr>
          <p:nvPr/>
        </p:nvPicPr>
        <p:blipFill>
          <a:blip r:embed="rId3"/>
          <a:stretch>
            <a:fillRect/>
          </a:stretch>
        </p:blipFill>
        <p:spPr>
          <a:xfrm>
            <a:off x="336657" y="1166666"/>
            <a:ext cx="11225233" cy="4564776"/>
          </a:xfrm>
          <a:prstGeom prst="rect">
            <a:avLst/>
          </a:prstGeom>
        </p:spPr>
      </p:pic>
    </p:spTree>
    <p:extLst>
      <p:ext uri="{BB962C8B-B14F-4D97-AF65-F5344CB8AC3E}">
        <p14:creationId xmlns:p14="http://schemas.microsoft.com/office/powerpoint/2010/main" val="3996106645"/>
      </p:ext>
    </p:extLst>
  </p:cSld>
  <p:clrMapOvr>
    <a:masterClrMapping/>
  </p:clrMapOvr>
  <mc:AlternateContent xmlns:mc="http://schemas.openxmlformats.org/markup-compatibility/2006" xmlns:p14="http://schemas.microsoft.com/office/powerpoint/2010/main">
    <mc:Choice Requires="p14">
      <p:transition spd="slow" p14:dur="900" advTm="30019">
        <p14:warp dir="in"/>
      </p:transition>
    </mc:Choice>
    <mc:Fallback xmlns="">
      <p:transition spd="slow" advTm="3001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E8C692C4-7AAA-499C-BF63-0D5B7697D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763" y="1855093"/>
            <a:ext cx="6569610" cy="3695406"/>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97F6AA8-349D-68A4-DC80-E02B8C6DB6B4}"/>
                  </a:ext>
                </a:extLst>
              </p:cNvPr>
              <p:cNvSpPr txBox="1"/>
              <p:nvPr/>
            </p:nvSpPr>
            <p:spPr>
              <a:xfrm>
                <a:off x="764180" y="1544918"/>
                <a:ext cx="4598043" cy="4480842"/>
              </a:xfrm>
              <a:prstGeom prst="rect">
                <a:avLst/>
              </a:prstGeom>
              <a:noFill/>
            </p:spPr>
            <p:txBody>
              <a:bodyPr wrap="square">
                <a:spAutoFit/>
              </a:bodyPr>
              <a:lstStyle/>
              <a:p>
                <a:pPr indent="304800" algn="just" hangingPunct="0">
                  <a:lnSpc>
                    <a:spcPct val="150000"/>
                  </a:lnSpc>
                </a:pP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本篇文章通过实验得到两种优化方法与</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YOLO v5</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结合在</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VisDrone</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数据集上的性能，证明了提高训练图片分辨率能够提升</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YOLO v5</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在</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Visdrone</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数据集上的检测精度。在</a:t>
                </a:r>
                <a14:m>
                  <m:oMath xmlns:m="http://schemas.openxmlformats.org/officeDocument/2006/math">
                    <m:r>
                      <a:rPr lang="en-US" altLang="zh-CN" sz="1600">
                        <a:solidFill>
                          <a:schemeClr val="tx1">
                            <a:lumMod val="75000"/>
                            <a:lumOff val="25000"/>
                          </a:schemeClr>
                        </a:solidFill>
                        <a:latin typeface="Cambria Math" panose="02040503050406030204" pitchFamily="18" charset="0"/>
                        <a:ea typeface="思源黑体 CN Normal" panose="020B0400000000000000" pitchFamily="34" charset="-122"/>
                        <a:cs typeface="+mn-ea"/>
                      </a:rPr>
                      <m:t>640×640</m:t>
                    </m:r>
                  </m:oMath>
                </a14:m>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分辨率基础上，</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1.5</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倍训练分辨率</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a:t>
                </a:r>
                <a14:m>
                  <m:oMath xmlns:m="http://schemas.openxmlformats.org/officeDocument/2006/math">
                    <m:r>
                      <a:rPr lang="en-US" altLang="zh-CN" sz="1600">
                        <a:solidFill>
                          <a:schemeClr val="tx1">
                            <a:lumMod val="75000"/>
                            <a:lumOff val="25000"/>
                          </a:schemeClr>
                        </a:solidFill>
                        <a:latin typeface="Cambria Math" panose="02040503050406030204" pitchFamily="18" charset="0"/>
                        <a:ea typeface="思源黑体 CN Normal" panose="020B0400000000000000" pitchFamily="34" charset="-122"/>
                        <a:cs typeface="+mn-ea"/>
                      </a:rPr>
                      <m:t>960×960</m:t>
                    </m:r>
                  </m:oMath>
                </a14:m>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能够提升</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22.4%</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的</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mAP@.5(</a:t>
                </a:r>
                <a14:m>
                  <m:oMath xmlns:m="http://schemas.openxmlformats.org/officeDocument/2006/math">
                    <m:r>
                      <a:rPr lang="en-US" altLang="zh-CN" sz="1600">
                        <a:solidFill>
                          <a:schemeClr val="tx1">
                            <a:lumMod val="75000"/>
                            <a:lumOff val="25000"/>
                          </a:schemeClr>
                        </a:solidFill>
                        <a:latin typeface="Cambria Math" panose="02040503050406030204" pitchFamily="18" charset="0"/>
                        <a:ea typeface="思源黑体 CN Normal" panose="020B0400000000000000" pitchFamily="34" charset="-122"/>
                        <a:cs typeface="+mn-ea"/>
                      </a:rPr>
                      <m:t>32.6%→39.9%</m:t>
                    </m:r>
                  </m:oMath>
                </a14:m>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，会增加</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11.9ms</a:t>
                </a: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的耗时。因此，如果对于时间不敏感的应用可以引入增大训练图片分辨率的方法来提升分类和定位精度。</a:t>
                </a:r>
              </a:p>
              <a:p>
                <a:pPr indent="304800" algn="just" hangingPunct="0">
                  <a:lnSpc>
                    <a:spcPct val="150000"/>
                  </a:lnSpc>
                </a:pPr>
                <a:r>
                  <a:rPr lang="zh-CN"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rPr>
                  <a:t>通过对多尺度训练的实验，本文得出结论，可以通过多尺度训练的方式，用更少的训练时间达到相近的性能。</a:t>
                </a:r>
              </a:p>
            </p:txBody>
          </p:sp>
        </mc:Choice>
        <mc:Fallback xmlns="">
          <p:sp>
            <p:nvSpPr>
              <p:cNvPr id="23" name="文本框 22">
                <a:extLst>
                  <a:ext uri="{FF2B5EF4-FFF2-40B4-BE49-F238E27FC236}">
                    <a16:creationId xmlns:a16="http://schemas.microsoft.com/office/drawing/2014/main" id="{797F6AA8-349D-68A4-DC80-E02B8C6DB6B4}"/>
                  </a:ext>
                </a:extLst>
              </p:cNvPr>
              <p:cNvSpPr txBox="1">
                <a:spLocks noRot="1" noChangeAspect="1" noMove="1" noResize="1" noEditPoints="1" noAdjustHandles="1" noChangeArrowheads="1" noChangeShapeType="1" noTextEdit="1"/>
              </p:cNvSpPr>
              <p:nvPr/>
            </p:nvSpPr>
            <p:spPr>
              <a:xfrm>
                <a:off x="764180" y="1544918"/>
                <a:ext cx="4598043" cy="4480842"/>
              </a:xfrm>
              <a:prstGeom prst="rect">
                <a:avLst/>
              </a:prstGeom>
              <a:blipFill>
                <a:blip r:embed="rId4"/>
                <a:stretch>
                  <a:fillRect l="-662" r="-662" b="-8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5756665"/>
      </p:ext>
    </p:extLst>
  </p:cSld>
  <p:clrMapOvr>
    <a:masterClrMapping/>
  </p:clrMapOvr>
  <mc:AlternateContent xmlns:mc="http://schemas.openxmlformats.org/markup-compatibility/2006" xmlns:p14="http://schemas.microsoft.com/office/powerpoint/2010/main">
    <mc:Choice Requires="p14">
      <p:transition spd="slow" p14:dur="900" advTm="103934">
        <p14:warp dir="in"/>
      </p:transition>
    </mc:Choice>
    <mc:Fallback xmlns="">
      <p:transition spd="slow" advTm="10393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前言</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4F8CE3C2-DCB4-4223-AAA2-000708A1F2A0}"/>
              </a:ext>
            </a:extLst>
          </p:cNvPr>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139931F-697D-42E7-9882-EF9E3826AD49}"/>
              </a:ext>
            </a:extLst>
          </p:cNvPr>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B1FF823-8DB0-496D-8AF9-C41119245BC3}"/>
              </a:ext>
            </a:extLst>
          </p:cNvPr>
          <p:cNvSpPr txBox="1"/>
          <p:nvPr/>
        </p:nvSpPr>
        <p:spPr>
          <a:xfrm>
            <a:off x="1785258" y="1583345"/>
            <a:ext cx="8719861" cy="1295291"/>
          </a:xfrm>
          <a:prstGeom prst="rect">
            <a:avLst/>
          </a:prstGeom>
          <a:noFill/>
        </p:spPr>
        <p:txBody>
          <a:bodyPr wrap="square" rtlCol="0">
            <a:spAutoFit/>
          </a:bodyPr>
          <a:lstStyle/>
          <a:p>
            <a:pPr algn="just" hangingPunct="0">
              <a:lnSpc>
                <a:spcPct val="150000"/>
              </a:lnSpc>
            </a:pPr>
            <a:r>
              <a:rPr lang="zh-CN" altLang="zh-CN" dirty="0"/>
              <a:t>目标检测是计算机视觉的重点核心问题之一，也是研究理解图像高层语义信息的基础。目标检测的主要任务是根据输入的视频或者图像，找到所有感兴趣的目标，然后给出它们的位置和类别信息。</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18" name="文本框 17">
            <a:extLst>
              <a:ext uri="{FF2B5EF4-FFF2-40B4-BE49-F238E27FC236}">
                <a16:creationId xmlns:a16="http://schemas.microsoft.com/office/drawing/2014/main" id="{BE9F1FFB-6554-48F7-81E2-E35224486BC0}"/>
              </a:ext>
            </a:extLst>
          </p:cNvPr>
          <p:cNvSpPr txBox="1"/>
          <p:nvPr/>
        </p:nvSpPr>
        <p:spPr>
          <a:xfrm>
            <a:off x="4508501" y="2903858"/>
            <a:ext cx="5996618" cy="2264851"/>
          </a:xfrm>
          <a:prstGeom prst="rect">
            <a:avLst/>
          </a:prstGeom>
          <a:noFill/>
        </p:spPr>
        <p:txBody>
          <a:bodyPr wrap="square" rtlCol="0">
            <a:spAutoFit/>
          </a:bodyPr>
          <a:lstStyle/>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目前基于</a:t>
            </a: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YOLO v5</a:t>
            </a: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的目标检测在视频目标实时检测、人脸识别、行人检测、车辆检测、交通标识检测和医学影像识别等领域有广泛的应用。</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无人机目标检测是目标检测中研究方向之一。</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无人机目标检测广泛应用于警务安防、灾害救援和农业植保等领域。</a:t>
            </a:r>
          </a:p>
        </p:txBody>
      </p:sp>
      <p:grpSp>
        <p:nvGrpSpPr>
          <p:cNvPr id="15" name="组合 14">
            <a:extLst>
              <a:ext uri="{FF2B5EF4-FFF2-40B4-BE49-F238E27FC236}">
                <a16:creationId xmlns:a16="http://schemas.microsoft.com/office/drawing/2014/main" id="{7152E441-2AFD-4778-B436-ECFD9315A74B}"/>
              </a:ext>
            </a:extLst>
          </p:cNvPr>
          <p:cNvGrpSpPr/>
          <p:nvPr/>
        </p:nvGrpSpPr>
        <p:grpSpPr>
          <a:xfrm>
            <a:off x="1747922" y="2977061"/>
            <a:ext cx="2171700" cy="2171700"/>
            <a:chOff x="1663700" y="2952998"/>
            <a:chExt cx="2171700" cy="2171700"/>
          </a:xfrm>
        </p:grpSpPr>
        <p:grpSp>
          <p:nvGrpSpPr>
            <p:cNvPr id="13" name="组合 12">
              <a:extLst>
                <a:ext uri="{FF2B5EF4-FFF2-40B4-BE49-F238E27FC236}">
                  <a16:creationId xmlns:a16="http://schemas.microsoft.com/office/drawing/2014/main" id="{735227C2-080F-4738-9F79-1694A3581A84}"/>
                </a:ext>
              </a:extLst>
            </p:cNvPr>
            <p:cNvGrpSpPr/>
            <p:nvPr/>
          </p:nvGrpSpPr>
          <p:grpSpPr>
            <a:xfrm>
              <a:off x="1663700" y="2952998"/>
              <a:ext cx="2171700" cy="2171700"/>
              <a:chOff x="1663700" y="2717800"/>
              <a:chExt cx="2171700" cy="2171700"/>
            </a:xfrm>
          </p:grpSpPr>
          <p:sp>
            <p:nvSpPr>
              <p:cNvPr id="12" name="椭圆 11">
                <a:extLst>
                  <a:ext uri="{FF2B5EF4-FFF2-40B4-BE49-F238E27FC236}">
                    <a16:creationId xmlns:a16="http://schemas.microsoft.com/office/drawing/2014/main" id="{B48B4C6E-1A5C-4C1F-8E89-C85CE9E00E60}"/>
                  </a:ext>
                </a:extLst>
              </p:cNvPr>
              <p:cNvSpPr/>
              <p:nvPr/>
            </p:nvSpPr>
            <p:spPr>
              <a:xfrm>
                <a:off x="1663700" y="2717800"/>
                <a:ext cx="2171700" cy="2171700"/>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21B2D9D4-9FA2-4870-BF1D-66F4F1C57BBB}"/>
                  </a:ext>
                </a:extLst>
              </p:cNvPr>
              <p:cNvSpPr/>
              <p:nvPr/>
            </p:nvSpPr>
            <p:spPr>
              <a:xfrm>
                <a:off x="1860550" y="2914650"/>
                <a:ext cx="1778000" cy="17780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4" name="椭圆 13">
              <a:extLst>
                <a:ext uri="{FF2B5EF4-FFF2-40B4-BE49-F238E27FC236}">
                  <a16:creationId xmlns:a16="http://schemas.microsoft.com/office/drawing/2014/main" id="{E0C341A5-42AF-4C13-A4DD-03FFA2A5A993}"/>
                </a:ext>
              </a:extLst>
            </p:cNvPr>
            <p:cNvSpPr/>
            <p:nvPr/>
          </p:nvSpPr>
          <p:spPr>
            <a:xfrm>
              <a:off x="1778000" y="4572000"/>
              <a:ext cx="88900" cy="889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Freeform 88">
            <a:extLst>
              <a:ext uri="{FF2B5EF4-FFF2-40B4-BE49-F238E27FC236}">
                <a16:creationId xmlns:a16="http://schemas.microsoft.com/office/drawing/2014/main" id="{F9079B49-4C93-493D-8CE5-9990C6968935}"/>
              </a:ext>
            </a:extLst>
          </p:cNvPr>
          <p:cNvSpPr>
            <a:spLocks noChangeArrowheads="1"/>
          </p:cNvSpPr>
          <p:nvPr/>
        </p:nvSpPr>
        <p:spPr bwMode="auto">
          <a:xfrm>
            <a:off x="2230078" y="3450338"/>
            <a:ext cx="1207388" cy="1225146"/>
          </a:xfrm>
          <a:custGeom>
            <a:avLst/>
            <a:gdLst>
              <a:gd name="T0" fmla="*/ 2147483646 w 601"/>
              <a:gd name="T1" fmla="*/ 2147483646 h 609"/>
              <a:gd name="T2" fmla="*/ 2147483646 w 601"/>
              <a:gd name="T3" fmla="*/ 2147483646 h 609"/>
              <a:gd name="T4" fmla="*/ 0 w 601"/>
              <a:gd name="T5" fmla="*/ 2147483646 h 609"/>
              <a:gd name="T6" fmla="*/ 2147483646 w 601"/>
              <a:gd name="T7" fmla="*/ 0 h 609"/>
              <a:gd name="T8" fmla="*/ 2147483646 w 601"/>
              <a:gd name="T9" fmla="*/ 2147483646 h 609"/>
              <a:gd name="T10" fmla="*/ 2147483646 w 601"/>
              <a:gd name="T11" fmla="*/ 2147483646 h 609"/>
              <a:gd name="T12" fmla="*/ 2147483646 w 601"/>
              <a:gd name="T13" fmla="*/ 2147483646 h 609"/>
              <a:gd name="T14" fmla="*/ 2147483646 w 601"/>
              <a:gd name="T15" fmla="*/ 2147483646 h 609"/>
              <a:gd name="T16" fmla="*/ 2147483646 w 601"/>
              <a:gd name="T17" fmla="*/ 2147483646 h 609"/>
              <a:gd name="T18" fmla="*/ 2147483646 w 601"/>
              <a:gd name="T19" fmla="*/ 2147483646 h 609"/>
              <a:gd name="T20" fmla="*/ 2147483646 w 601"/>
              <a:gd name="T21" fmla="*/ 2147483646 h 609"/>
              <a:gd name="T22" fmla="*/ 2147483646 w 601"/>
              <a:gd name="T23" fmla="*/ 2147483646 h 609"/>
              <a:gd name="T24" fmla="*/ 2147483646 w 601"/>
              <a:gd name="T25" fmla="*/ 2147483646 h 609"/>
              <a:gd name="T26" fmla="*/ 2147483646 w 601"/>
              <a:gd name="T27" fmla="*/ 2147483646 h 609"/>
              <a:gd name="T28" fmla="*/ 2147483646 w 601"/>
              <a:gd name="T29" fmla="*/ 2147483646 h 609"/>
              <a:gd name="T30" fmla="*/ 2147483646 w 601"/>
              <a:gd name="T31" fmla="*/ 2147483646 h 609"/>
              <a:gd name="T32" fmla="*/ 2147483646 w 601"/>
              <a:gd name="T33" fmla="*/ 2147483646 h 609"/>
              <a:gd name="T34" fmla="*/ 2147483646 w 601"/>
              <a:gd name="T35" fmla="*/ 2147483646 h 609"/>
              <a:gd name="T36" fmla="*/ 2147483646 w 601"/>
              <a:gd name="T37" fmla="*/ 2147483646 h 609"/>
              <a:gd name="T38" fmla="*/ 2147483646 w 601"/>
              <a:gd name="T39" fmla="*/ 2147483646 h 609"/>
              <a:gd name="T40" fmla="*/ 2147483646 w 601"/>
              <a:gd name="T41" fmla="*/ 2147483646 h 609"/>
              <a:gd name="T42" fmla="*/ 2147483646 w 601"/>
              <a:gd name="T43" fmla="*/ 2147483646 h 609"/>
              <a:gd name="T44" fmla="*/ 2147483646 w 601"/>
              <a:gd name="T45" fmla="*/ 2147483646 h 609"/>
              <a:gd name="T46" fmla="*/ 2147483646 w 601"/>
              <a:gd name="T47" fmla="*/ 2147483646 h 609"/>
              <a:gd name="T48" fmla="*/ 2147483646 w 601"/>
              <a:gd name="T49" fmla="*/ 2147483646 h 609"/>
              <a:gd name="T50" fmla="*/ 2147483646 w 601"/>
              <a:gd name="T51" fmla="*/ 2147483646 h 609"/>
              <a:gd name="T52" fmla="*/ 2147483646 w 601"/>
              <a:gd name="T53" fmla="*/ 2147483646 h 609"/>
              <a:gd name="T54" fmla="*/ 2147483646 w 601"/>
              <a:gd name="T55" fmla="*/ 2147483646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cs typeface="+mn-ea"/>
              <a:sym typeface="+mn-lt"/>
            </a:endParaRPr>
          </a:p>
        </p:txBody>
      </p:sp>
    </p:spTree>
    <p:extLst>
      <p:ext uri="{BB962C8B-B14F-4D97-AF65-F5344CB8AC3E}">
        <p14:creationId xmlns:p14="http://schemas.microsoft.com/office/powerpoint/2010/main" val="1625358694"/>
      </p:ext>
    </p:extLst>
  </p:cSld>
  <p:clrMapOvr>
    <a:masterClrMapping/>
  </p:clrMapOvr>
  <mc:AlternateContent xmlns:mc="http://schemas.openxmlformats.org/markup-compatibility/2006" xmlns:p14="http://schemas.microsoft.com/office/powerpoint/2010/main">
    <mc:Choice Requires="p14">
      <p:transition spd="slow" p14:dur="1200" advTm="1032">
        <p14:prism/>
      </p:transition>
    </mc:Choice>
    <mc:Fallback xmlns="">
      <p:transition spd="slow" advTm="103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9171563E-E89D-46DE-B129-4665FBD48D93}"/>
              </a:ext>
            </a:extLst>
          </p:cNvPr>
          <p:cNvGrpSpPr/>
          <p:nvPr/>
        </p:nvGrpSpPr>
        <p:grpSpPr>
          <a:xfrm>
            <a:off x="701675" y="1486746"/>
            <a:ext cx="10795000" cy="4876800"/>
            <a:chOff x="4445000" y="1981200"/>
            <a:chExt cx="7048500" cy="3365500"/>
          </a:xfrm>
        </p:grpSpPr>
        <p:sp>
          <p:nvSpPr>
            <p:cNvPr id="16" name="矩形 15">
              <a:extLst>
                <a:ext uri="{FF2B5EF4-FFF2-40B4-BE49-F238E27FC236}">
                  <a16:creationId xmlns:a16="http://schemas.microsoft.com/office/drawing/2014/main" id="{4644EBE9-0BE1-4B2B-91D0-34A8B4233C9B}"/>
                </a:ext>
              </a:extLst>
            </p:cNvPr>
            <p:cNvSpPr/>
            <p:nvPr/>
          </p:nvSpPr>
          <p:spPr>
            <a:xfrm>
              <a:off x="4445000" y="1981200"/>
              <a:ext cx="7048500" cy="3365500"/>
            </a:xfrm>
            <a:prstGeom prst="rect">
              <a:avLst/>
            </a:prstGeom>
            <a:blipFill dpi="0" rotWithShape="1">
              <a:blip r:embed="rId2"/>
              <a:srcRect/>
              <a:stretch>
                <a:fillRect t="-8921" b="-89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8F4C616-36F0-4216-9A37-C4E14D2BA5D9}"/>
                </a:ext>
              </a:extLst>
            </p:cNvPr>
            <p:cNvSpPr/>
            <p:nvPr/>
          </p:nvSpPr>
          <p:spPr>
            <a:xfrm>
              <a:off x="4445000" y="1981200"/>
              <a:ext cx="7048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FA0DDC72-04C7-4C96-BBBE-CC1C5A31342E}"/>
              </a:ext>
            </a:extLst>
          </p:cNvPr>
          <p:cNvGrpSpPr/>
          <p:nvPr/>
        </p:nvGrpSpPr>
        <p:grpSpPr>
          <a:xfrm>
            <a:off x="1568932" y="2455705"/>
            <a:ext cx="1777036" cy="1783080"/>
            <a:chOff x="2157926" y="4538663"/>
            <a:chExt cx="485712" cy="487364"/>
          </a:xfrm>
          <a:solidFill>
            <a:schemeClr val="bg1"/>
          </a:solidFill>
        </p:grpSpPr>
        <p:sp>
          <p:nvSpPr>
            <p:cNvPr id="19" name="Freeform 18">
              <a:extLst>
                <a:ext uri="{FF2B5EF4-FFF2-40B4-BE49-F238E27FC236}">
                  <a16:creationId xmlns:a16="http://schemas.microsoft.com/office/drawing/2014/main" id="{FF724F9A-4CBC-4131-9E84-377DD149DCF9}"/>
                </a:ext>
              </a:extLst>
            </p:cNvPr>
            <p:cNvSpPr>
              <a:spLocks/>
            </p:cNvSpPr>
            <p:nvPr/>
          </p:nvSpPr>
          <p:spPr bwMode="auto">
            <a:xfrm>
              <a:off x="2419830" y="4805364"/>
              <a:ext cx="223808" cy="220663"/>
            </a:xfrm>
            <a:custGeom>
              <a:avLst/>
              <a:gdLst>
                <a:gd name="T0" fmla="*/ 87 w 88"/>
                <a:gd name="T1" fmla="*/ 0 h 87"/>
                <a:gd name="T2" fmla="*/ 1 w 88"/>
                <a:gd name="T3" fmla="*/ 0 h 87"/>
                <a:gd name="T4" fmla="*/ 0 w 88"/>
                <a:gd name="T5" fmla="*/ 1 h 87"/>
                <a:gd name="T6" fmla="*/ 0 w 88"/>
                <a:gd name="T7" fmla="*/ 86 h 87"/>
                <a:gd name="T8" fmla="*/ 1 w 88"/>
                <a:gd name="T9" fmla="*/ 87 h 87"/>
                <a:gd name="T10" fmla="*/ 88 w 88"/>
                <a:gd name="T11" fmla="*/ 1 h 87"/>
                <a:gd name="T12" fmla="*/ 87 w 88"/>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8" h="87">
                  <a:moveTo>
                    <a:pt x="87" y="0"/>
                  </a:moveTo>
                  <a:cubicBezTo>
                    <a:pt x="1" y="0"/>
                    <a:pt x="1" y="0"/>
                    <a:pt x="1" y="0"/>
                  </a:cubicBezTo>
                  <a:cubicBezTo>
                    <a:pt x="1" y="0"/>
                    <a:pt x="0" y="0"/>
                    <a:pt x="0" y="1"/>
                  </a:cubicBezTo>
                  <a:cubicBezTo>
                    <a:pt x="0" y="86"/>
                    <a:pt x="0" y="86"/>
                    <a:pt x="0" y="86"/>
                  </a:cubicBezTo>
                  <a:cubicBezTo>
                    <a:pt x="0" y="87"/>
                    <a:pt x="1" y="87"/>
                    <a:pt x="1" y="87"/>
                  </a:cubicBezTo>
                  <a:cubicBezTo>
                    <a:pt x="49" y="87"/>
                    <a:pt x="88" y="48"/>
                    <a:pt x="88" y="1"/>
                  </a:cubicBezTo>
                  <a:cubicBezTo>
                    <a:pt x="88" y="0"/>
                    <a:pt x="88" y="0"/>
                    <a:pt x="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a:extLst>
                <a:ext uri="{FF2B5EF4-FFF2-40B4-BE49-F238E27FC236}">
                  <a16:creationId xmlns:a16="http://schemas.microsoft.com/office/drawing/2014/main" id="{9C6123CD-6085-4447-814F-79D4FCCEFEFE}"/>
                </a:ext>
              </a:extLst>
            </p:cNvPr>
            <p:cNvSpPr>
              <a:spLocks/>
            </p:cNvSpPr>
            <p:nvPr/>
          </p:nvSpPr>
          <p:spPr bwMode="auto">
            <a:xfrm>
              <a:off x="2275387" y="4740276"/>
              <a:ext cx="33333" cy="225425"/>
            </a:xfrm>
            <a:custGeom>
              <a:avLst/>
              <a:gdLst>
                <a:gd name="T0" fmla="*/ 0 w 13"/>
                <a:gd name="T1" fmla="*/ 84 h 89"/>
                <a:gd name="T2" fmla="*/ 13 w 13"/>
                <a:gd name="T3" fmla="*/ 89 h 89"/>
                <a:gd name="T4" fmla="*/ 13 w 13"/>
                <a:gd name="T5" fmla="*/ 4 h 89"/>
                <a:gd name="T6" fmla="*/ 0 w 13"/>
                <a:gd name="T7" fmla="*/ 0 h 89"/>
                <a:gd name="T8" fmla="*/ 0 w 13"/>
                <a:gd name="T9" fmla="*/ 84 h 89"/>
              </a:gdLst>
              <a:ahLst/>
              <a:cxnLst>
                <a:cxn ang="0">
                  <a:pos x="T0" y="T1"/>
                </a:cxn>
                <a:cxn ang="0">
                  <a:pos x="T2" y="T3"/>
                </a:cxn>
                <a:cxn ang="0">
                  <a:pos x="T4" y="T5"/>
                </a:cxn>
                <a:cxn ang="0">
                  <a:pos x="T6" y="T7"/>
                </a:cxn>
                <a:cxn ang="0">
                  <a:pos x="T8" y="T9"/>
                </a:cxn>
              </a:cxnLst>
              <a:rect l="0" t="0" r="r" b="b"/>
              <a:pathLst>
                <a:path w="13" h="89">
                  <a:moveTo>
                    <a:pt x="0" y="84"/>
                  </a:moveTo>
                  <a:cubicBezTo>
                    <a:pt x="4" y="86"/>
                    <a:pt x="8" y="88"/>
                    <a:pt x="13" y="89"/>
                  </a:cubicBezTo>
                  <a:cubicBezTo>
                    <a:pt x="13" y="4"/>
                    <a:pt x="13" y="4"/>
                    <a:pt x="13" y="4"/>
                  </a:cubicBezTo>
                  <a:cubicBezTo>
                    <a:pt x="0" y="0"/>
                    <a:pt x="0" y="0"/>
                    <a:pt x="0" y="0"/>
                  </a:cubicBezTo>
                  <a:lnTo>
                    <a:pt x="0" y="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a:extLst>
                <a:ext uri="{FF2B5EF4-FFF2-40B4-BE49-F238E27FC236}">
                  <a16:creationId xmlns:a16="http://schemas.microsoft.com/office/drawing/2014/main" id="{B45ACC20-C390-4FDF-86AE-105699E8E5E5}"/>
                </a:ext>
              </a:extLst>
            </p:cNvPr>
            <p:cNvSpPr>
              <a:spLocks/>
            </p:cNvSpPr>
            <p:nvPr/>
          </p:nvSpPr>
          <p:spPr bwMode="auto">
            <a:xfrm>
              <a:off x="2157926" y="4702176"/>
              <a:ext cx="44444" cy="187325"/>
            </a:xfrm>
            <a:custGeom>
              <a:avLst/>
              <a:gdLst>
                <a:gd name="T0" fmla="*/ 0 w 17"/>
                <a:gd name="T1" fmla="*/ 23 h 74"/>
                <a:gd name="T2" fmla="*/ 17 w 17"/>
                <a:gd name="T3" fmla="*/ 74 h 74"/>
                <a:gd name="T4" fmla="*/ 17 w 17"/>
                <a:gd name="T5" fmla="*/ 5 h 74"/>
                <a:gd name="T6" fmla="*/ 3 w 17"/>
                <a:gd name="T7" fmla="*/ 0 h 74"/>
                <a:gd name="T8" fmla="*/ 0 w 17"/>
                <a:gd name="T9" fmla="*/ 23 h 74"/>
              </a:gdLst>
              <a:ahLst/>
              <a:cxnLst>
                <a:cxn ang="0">
                  <a:pos x="T0" y="T1"/>
                </a:cxn>
                <a:cxn ang="0">
                  <a:pos x="T2" y="T3"/>
                </a:cxn>
                <a:cxn ang="0">
                  <a:pos x="T4" y="T5"/>
                </a:cxn>
                <a:cxn ang="0">
                  <a:pos x="T6" y="T7"/>
                </a:cxn>
                <a:cxn ang="0">
                  <a:pos x="T8" y="T9"/>
                </a:cxn>
              </a:cxnLst>
              <a:rect l="0" t="0" r="r" b="b"/>
              <a:pathLst>
                <a:path w="17" h="74">
                  <a:moveTo>
                    <a:pt x="0" y="23"/>
                  </a:moveTo>
                  <a:cubicBezTo>
                    <a:pt x="0" y="42"/>
                    <a:pt x="7" y="60"/>
                    <a:pt x="17" y="74"/>
                  </a:cubicBezTo>
                  <a:cubicBezTo>
                    <a:pt x="17" y="5"/>
                    <a:pt x="17" y="5"/>
                    <a:pt x="17" y="5"/>
                  </a:cubicBezTo>
                  <a:cubicBezTo>
                    <a:pt x="3" y="0"/>
                    <a:pt x="3" y="0"/>
                    <a:pt x="3" y="0"/>
                  </a:cubicBezTo>
                  <a:cubicBezTo>
                    <a:pt x="1" y="7"/>
                    <a:pt x="0" y="15"/>
                    <a:pt x="0"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a:extLst>
                <a:ext uri="{FF2B5EF4-FFF2-40B4-BE49-F238E27FC236}">
                  <a16:creationId xmlns:a16="http://schemas.microsoft.com/office/drawing/2014/main" id="{A3D118EA-D2EE-430A-A9E1-C2AF339DA984}"/>
                </a:ext>
              </a:extLst>
            </p:cNvPr>
            <p:cNvSpPr>
              <a:spLocks/>
            </p:cNvSpPr>
            <p:nvPr/>
          </p:nvSpPr>
          <p:spPr bwMode="auto">
            <a:xfrm>
              <a:off x="2173800" y="4564064"/>
              <a:ext cx="187301" cy="182563"/>
            </a:xfrm>
            <a:custGeom>
              <a:avLst/>
              <a:gdLst>
                <a:gd name="T0" fmla="*/ 41 w 74"/>
                <a:gd name="T1" fmla="*/ 0 h 72"/>
                <a:gd name="T2" fmla="*/ 0 w 74"/>
                <a:gd name="T3" fmla="*/ 47 h 72"/>
                <a:gd name="T4" fmla="*/ 74 w 74"/>
                <a:gd name="T5" fmla="*/ 72 h 72"/>
                <a:gd name="T6" fmla="*/ 41 w 74"/>
                <a:gd name="T7" fmla="*/ 0 h 72"/>
              </a:gdLst>
              <a:ahLst/>
              <a:cxnLst>
                <a:cxn ang="0">
                  <a:pos x="T0" y="T1"/>
                </a:cxn>
                <a:cxn ang="0">
                  <a:pos x="T2" y="T3"/>
                </a:cxn>
                <a:cxn ang="0">
                  <a:pos x="T4" y="T5"/>
                </a:cxn>
                <a:cxn ang="0">
                  <a:pos x="T6" y="T7"/>
                </a:cxn>
              </a:cxnLst>
              <a:rect l="0" t="0" r="r" b="b"/>
              <a:pathLst>
                <a:path w="74" h="72">
                  <a:moveTo>
                    <a:pt x="41" y="0"/>
                  </a:moveTo>
                  <a:cubicBezTo>
                    <a:pt x="22" y="10"/>
                    <a:pt x="7" y="26"/>
                    <a:pt x="0" y="47"/>
                  </a:cubicBezTo>
                  <a:cubicBezTo>
                    <a:pt x="74" y="72"/>
                    <a:pt x="74" y="72"/>
                    <a:pt x="74" y="72"/>
                  </a:cubicBezTo>
                  <a:lnTo>
                    <a:pt x="41"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2">
              <a:extLst>
                <a:ext uri="{FF2B5EF4-FFF2-40B4-BE49-F238E27FC236}">
                  <a16:creationId xmlns:a16="http://schemas.microsoft.com/office/drawing/2014/main" id="{0B1247C4-13C8-4A49-8B85-3DFD737E20C9}"/>
                </a:ext>
              </a:extLst>
            </p:cNvPr>
            <p:cNvSpPr>
              <a:spLocks/>
            </p:cNvSpPr>
            <p:nvPr/>
          </p:nvSpPr>
          <p:spPr bwMode="auto">
            <a:xfrm>
              <a:off x="2221419" y="4721226"/>
              <a:ext cx="33333" cy="219075"/>
            </a:xfrm>
            <a:custGeom>
              <a:avLst/>
              <a:gdLst>
                <a:gd name="T0" fmla="*/ 0 w 13"/>
                <a:gd name="T1" fmla="*/ 76 h 86"/>
                <a:gd name="T2" fmla="*/ 0 w 13"/>
                <a:gd name="T3" fmla="*/ 76 h 86"/>
                <a:gd name="T4" fmla="*/ 13 w 13"/>
                <a:gd name="T5" fmla="*/ 86 h 86"/>
                <a:gd name="T6" fmla="*/ 13 w 13"/>
                <a:gd name="T7" fmla="*/ 4 h 86"/>
                <a:gd name="T8" fmla="*/ 0 w 13"/>
                <a:gd name="T9" fmla="*/ 0 h 86"/>
                <a:gd name="T10" fmla="*/ 0 w 13"/>
                <a:gd name="T11" fmla="*/ 76 h 86"/>
              </a:gdLst>
              <a:ahLst/>
              <a:cxnLst>
                <a:cxn ang="0">
                  <a:pos x="T0" y="T1"/>
                </a:cxn>
                <a:cxn ang="0">
                  <a:pos x="T2" y="T3"/>
                </a:cxn>
                <a:cxn ang="0">
                  <a:pos x="T4" y="T5"/>
                </a:cxn>
                <a:cxn ang="0">
                  <a:pos x="T6" y="T7"/>
                </a:cxn>
                <a:cxn ang="0">
                  <a:pos x="T8" y="T9"/>
                </a:cxn>
                <a:cxn ang="0">
                  <a:pos x="T10" y="T11"/>
                </a:cxn>
              </a:cxnLst>
              <a:rect l="0" t="0" r="r" b="b"/>
              <a:pathLst>
                <a:path w="13" h="86">
                  <a:moveTo>
                    <a:pt x="0" y="76"/>
                  </a:moveTo>
                  <a:cubicBezTo>
                    <a:pt x="0" y="76"/>
                    <a:pt x="0" y="76"/>
                    <a:pt x="0" y="76"/>
                  </a:cubicBezTo>
                  <a:cubicBezTo>
                    <a:pt x="4" y="80"/>
                    <a:pt x="8" y="83"/>
                    <a:pt x="13" y="86"/>
                  </a:cubicBezTo>
                  <a:cubicBezTo>
                    <a:pt x="13" y="4"/>
                    <a:pt x="13" y="4"/>
                    <a:pt x="13" y="4"/>
                  </a:cubicBezTo>
                  <a:cubicBezTo>
                    <a:pt x="0" y="0"/>
                    <a:pt x="0" y="0"/>
                    <a:pt x="0" y="0"/>
                  </a:cubicBezTo>
                  <a:lnTo>
                    <a:pt x="0" y="7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3">
              <a:extLst>
                <a:ext uri="{FF2B5EF4-FFF2-40B4-BE49-F238E27FC236}">
                  <a16:creationId xmlns:a16="http://schemas.microsoft.com/office/drawing/2014/main" id="{FBE99F38-2460-4D3D-A55A-A9EB17F5330B}"/>
                </a:ext>
              </a:extLst>
            </p:cNvPr>
            <p:cNvSpPr>
              <a:spLocks/>
            </p:cNvSpPr>
            <p:nvPr/>
          </p:nvSpPr>
          <p:spPr bwMode="auto">
            <a:xfrm>
              <a:off x="2327767" y="4757739"/>
              <a:ext cx="53968" cy="220663"/>
            </a:xfrm>
            <a:custGeom>
              <a:avLst/>
              <a:gdLst>
                <a:gd name="T0" fmla="*/ 19 w 21"/>
                <a:gd name="T1" fmla="*/ 6 h 87"/>
                <a:gd name="T2" fmla="*/ 0 w 21"/>
                <a:gd name="T3" fmla="*/ 0 h 87"/>
                <a:gd name="T4" fmla="*/ 0 w 21"/>
                <a:gd name="T5" fmla="*/ 85 h 87"/>
                <a:gd name="T6" fmla="*/ 20 w 21"/>
                <a:gd name="T7" fmla="*/ 87 h 87"/>
                <a:gd name="T8" fmla="*/ 21 w 21"/>
                <a:gd name="T9" fmla="*/ 86 h 87"/>
                <a:gd name="T10" fmla="*/ 21 w 21"/>
                <a:gd name="T11" fmla="*/ 6 h 87"/>
                <a:gd name="T12" fmla="*/ 20 w 21"/>
                <a:gd name="T13" fmla="*/ 6 h 87"/>
                <a:gd name="T14" fmla="*/ 19 w 21"/>
                <a:gd name="T15" fmla="*/ 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7">
                  <a:moveTo>
                    <a:pt x="19" y="6"/>
                  </a:moveTo>
                  <a:cubicBezTo>
                    <a:pt x="0" y="0"/>
                    <a:pt x="0" y="0"/>
                    <a:pt x="0" y="0"/>
                  </a:cubicBezTo>
                  <a:cubicBezTo>
                    <a:pt x="0" y="85"/>
                    <a:pt x="0" y="85"/>
                    <a:pt x="0" y="85"/>
                  </a:cubicBezTo>
                  <a:cubicBezTo>
                    <a:pt x="6" y="86"/>
                    <a:pt x="13" y="87"/>
                    <a:pt x="20" y="87"/>
                  </a:cubicBezTo>
                  <a:cubicBezTo>
                    <a:pt x="20" y="87"/>
                    <a:pt x="21" y="87"/>
                    <a:pt x="21" y="86"/>
                  </a:cubicBezTo>
                  <a:cubicBezTo>
                    <a:pt x="21" y="6"/>
                    <a:pt x="21" y="6"/>
                    <a:pt x="21" y="6"/>
                  </a:cubicBezTo>
                  <a:cubicBezTo>
                    <a:pt x="21" y="6"/>
                    <a:pt x="20" y="6"/>
                    <a:pt x="20" y="6"/>
                  </a:cubicBezTo>
                  <a:cubicBezTo>
                    <a:pt x="20" y="6"/>
                    <a:pt x="19" y="6"/>
                    <a:pt x="19" y="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4">
              <a:extLst>
                <a:ext uri="{FF2B5EF4-FFF2-40B4-BE49-F238E27FC236}">
                  <a16:creationId xmlns:a16="http://schemas.microsoft.com/office/drawing/2014/main" id="{80F3014E-E1E8-43D3-88F0-2D0E68CA830C}"/>
                </a:ext>
              </a:extLst>
            </p:cNvPr>
            <p:cNvSpPr>
              <a:spLocks/>
            </p:cNvSpPr>
            <p:nvPr/>
          </p:nvSpPr>
          <p:spPr bwMode="auto">
            <a:xfrm>
              <a:off x="2296021" y="4538663"/>
              <a:ext cx="301586" cy="223838"/>
            </a:xfrm>
            <a:custGeom>
              <a:avLst/>
              <a:gdLst>
                <a:gd name="T0" fmla="*/ 119 w 119"/>
                <a:gd name="T1" fmla="*/ 87 h 88"/>
                <a:gd name="T2" fmla="*/ 33 w 119"/>
                <a:gd name="T3" fmla="*/ 0 h 88"/>
                <a:gd name="T4" fmla="*/ 0 w 119"/>
                <a:gd name="T5" fmla="*/ 6 h 88"/>
                <a:gd name="T6" fmla="*/ 36 w 119"/>
                <a:gd name="T7" fmla="*/ 83 h 88"/>
                <a:gd name="T8" fmla="*/ 36 w 119"/>
                <a:gd name="T9" fmla="*/ 86 h 88"/>
                <a:gd name="T10" fmla="*/ 37 w 119"/>
                <a:gd name="T11" fmla="*/ 88 h 88"/>
                <a:gd name="T12" fmla="*/ 118 w 119"/>
                <a:gd name="T13" fmla="*/ 88 h 88"/>
                <a:gd name="T14" fmla="*/ 119 w 119"/>
                <a:gd name="T15" fmla="*/ 8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8">
                  <a:moveTo>
                    <a:pt x="119" y="87"/>
                  </a:moveTo>
                  <a:cubicBezTo>
                    <a:pt x="119" y="39"/>
                    <a:pt x="80" y="0"/>
                    <a:pt x="33" y="0"/>
                  </a:cubicBezTo>
                  <a:cubicBezTo>
                    <a:pt x="21" y="0"/>
                    <a:pt x="10" y="2"/>
                    <a:pt x="0" y="6"/>
                  </a:cubicBezTo>
                  <a:cubicBezTo>
                    <a:pt x="36" y="83"/>
                    <a:pt x="36" y="83"/>
                    <a:pt x="36" y="83"/>
                  </a:cubicBezTo>
                  <a:cubicBezTo>
                    <a:pt x="36" y="84"/>
                    <a:pt x="36" y="85"/>
                    <a:pt x="36" y="86"/>
                  </a:cubicBezTo>
                  <a:cubicBezTo>
                    <a:pt x="37" y="86"/>
                    <a:pt x="37" y="87"/>
                    <a:pt x="37" y="88"/>
                  </a:cubicBezTo>
                  <a:cubicBezTo>
                    <a:pt x="118" y="88"/>
                    <a:pt x="118" y="88"/>
                    <a:pt x="118" y="88"/>
                  </a:cubicBezTo>
                  <a:cubicBezTo>
                    <a:pt x="119" y="88"/>
                    <a:pt x="119" y="87"/>
                    <a:pt x="11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6" name="矩形 25">
            <a:extLst>
              <a:ext uri="{FF2B5EF4-FFF2-40B4-BE49-F238E27FC236}">
                <a16:creationId xmlns:a16="http://schemas.microsoft.com/office/drawing/2014/main" id="{42839610-BFD8-4647-A520-24DB94F9C4B2}"/>
              </a:ext>
            </a:extLst>
          </p:cNvPr>
          <p:cNvSpPr/>
          <p:nvPr/>
        </p:nvSpPr>
        <p:spPr>
          <a:xfrm>
            <a:off x="1895813" y="4396245"/>
            <a:ext cx="1123274" cy="407291"/>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改进方向</a:t>
            </a:r>
          </a:p>
        </p:txBody>
      </p:sp>
      <p:grpSp>
        <p:nvGrpSpPr>
          <p:cNvPr id="34" name="组合 33">
            <a:extLst>
              <a:ext uri="{FF2B5EF4-FFF2-40B4-BE49-F238E27FC236}">
                <a16:creationId xmlns:a16="http://schemas.microsoft.com/office/drawing/2014/main" id="{81B135E2-9417-44B2-8C87-B2A19D05EC7F}"/>
              </a:ext>
            </a:extLst>
          </p:cNvPr>
          <p:cNvGrpSpPr/>
          <p:nvPr/>
        </p:nvGrpSpPr>
        <p:grpSpPr>
          <a:xfrm>
            <a:off x="5436594" y="2720915"/>
            <a:ext cx="4590838" cy="2777798"/>
            <a:chOff x="1259114" y="2445242"/>
            <a:chExt cx="3212193" cy="967921"/>
          </a:xfrm>
        </p:grpSpPr>
        <p:sp>
          <p:nvSpPr>
            <p:cNvPr id="35" name="矩形 34">
              <a:extLst>
                <a:ext uri="{FF2B5EF4-FFF2-40B4-BE49-F238E27FC236}">
                  <a16:creationId xmlns:a16="http://schemas.microsoft.com/office/drawing/2014/main" id="{17206230-06C6-4AF1-B4DA-6E3B8CB8C072}"/>
                </a:ext>
              </a:extLst>
            </p:cNvPr>
            <p:cNvSpPr/>
            <p:nvPr/>
          </p:nvSpPr>
          <p:spPr>
            <a:xfrm>
              <a:off x="1259114" y="2445242"/>
              <a:ext cx="3212192"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个人加入的两种方法的定量分析</a:t>
              </a:r>
            </a:p>
          </p:txBody>
        </p:sp>
        <p:sp>
          <p:nvSpPr>
            <p:cNvPr id="37" name="矩形 36">
              <a:extLst>
                <a:ext uri="{FF2B5EF4-FFF2-40B4-BE49-F238E27FC236}">
                  <a16:creationId xmlns:a16="http://schemas.microsoft.com/office/drawing/2014/main" id="{074BC5EE-E49D-45AF-9AB3-777C6D29E47A}"/>
                </a:ext>
              </a:extLst>
            </p:cNvPr>
            <p:cNvSpPr/>
            <p:nvPr/>
          </p:nvSpPr>
          <p:spPr>
            <a:xfrm>
              <a:off x="1259115" y="2656151"/>
              <a:ext cx="3212192" cy="757012"/>
            </a:xfrm>
            <a:prstGeom prst="rect">
              <a:avLst/>
            </a:prstGeom>
            <a:noFill/>
          </p:spPr>
          <p:txBody>
            <a:bodyPr wrap="square" lIns="0" tIns="0" rIns="0" bIns="0" rtlCol="0">
              <a:spAutoFit/>
            </a:bodyPr>
            <a:lstStyle/>
            <a:p>
              <a:pPr marL="285750" indent="-285750" algn="just" hangingPunct="0">
                <a:lnSpc>
                  <a:spcPct val="150000"/>
                </a:lnSpc>
                <a:buFont typeface="Arial" panose="020B0604020202020204" pitchFamily="34" charset="0"/>
                <a:buChar char="•"/>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增大训练图像分辨率能够提升模型分类和定位精度，本文没有定量计算增大训练图像分辨率会增大多少模型的参数量。</a:t>
              </a: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a:p>
              <a:pPr marL="285750" indent="-285750" algn="just" hangingPunct="0">
                <a:lnSpc>
                  <a:spcPct val="150000"/>
                </a:lnSpc>
                <a:buFont typeface="Arial" panose="020B0604020202020204" pitchFamily="34" charset="0"/>
                <a:buChar char="•"/>
              </a:pP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a:p>
              <a:pPr marL="285750" indent="-285750" algn="just" hangingPunct="0">
                <a:lnSpc>
                  <a:spcPct val="150000"/>
                </a:lnSpc>
                <a:buFont typeface="Arial" panose="020B0604020202020204" pitchFamily="34" charset="0"/>
                <a:buChar char="•"/>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实验证明多尺度训练能够加速模型的训练，但是本文没有对其加速训练的原理做定量分析</a:t>
              </a:r>
            </a:p>
          </p:txBody>
        </p:sp>
      </p:grpSp>
    </p:spTree>
    <p:extLst>
      <p:ext uri="{BB962C8B-B14F-4D97-AF65-F5344CB8AC3E}">
        <p14:creationId xmlns:p14="http://schemas.microsoft.com/office/powerpoint/2010/main" val="1450661980"/>
      </p:ext>
    </p:extLst>
  </p:cSld>
  <p:clrMapOvr>
    <a:masterClrMapping/>
  </p:clrMapOvr>
  <mc:AlternateContent xmlns:mc="http://schemas.openxmlformats.org/markup-compatibility/2006" xmlns:p14="http://schemas.microsoft.com/office/powerpoint/2010/main">
    <mc:Choice Requires="p14">
      <p:transition spd="slow" p14:dur="900" advTm="15882">
        <p14:warp dir="in"/>
      </p:transition>
    </mc:Choice>
    <mc:Fallback xmlns="">
      <p:transition spd="slow" advTm="15882">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3244599" y="454560"/>
            <a:ext cx="5702801"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针对评审意见的修改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1632806" y="1043241"/>
            <a:ext cx="8788952" cy="1080197"/>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73" name="组合 72">
            <a:extLst>
              <a:ext uri="{FF2B5EF4-FFF2-40B4-BE49-F238E27FC236}">
                <a16:creationId xmlns:a16="http://schemas.microsoft.com/office/drawing/2014/main" id="{E6726FEA-D764-9FCD-2ED2-0FAB564E92D5}"/>
              </a:ext>
            </a:extLst>
          </p:cNvPr>
          <p:cNvGrpSpPr/>
          <p:nvPr/>
        </p:nvGrpSpPr>
        <p:grpSpPr>
          <a:xfrm>
            <a:off x="1162449" y="1477533"/>
            <a:ext cx="10181826" cy="5064327"/>
            <a:chOff x="1314849" y="1457213"/>
            <a:chExt cx="10181826" cy="5064327"/>
          </a:xfrm>
        </p:grpSpPr>
        <p:sp>
          <p:nvSpPr>
            <p:cNvPr id="27" name="矩形 26">
              <a:extLst>
                <a:ext uri="{FF2B5EF4-FFF2-40B4-BE49-F238E27FC236}">
                  <a16:creationId xmlns:a16="http://schemas.microsoft.com/office/drawing/2014/main" id="{35EBEA71-D9BD-46FE-A2D3-0017587DEC83}"/>
                </a:ext>
              </a:extLst>
            </p:cNvPr>
            <p:cNvSpPr/>
            <p:nvPr/>
          </p:nvSpPr>
          <p:spPr>
            <a:xfrm>
              <a:off x="6731000" y="4086754"/>
              <a:ext cx="3505200" cy="407099"/>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rPr>
                <a:t>基于</a:t>
              </a:r>
              <a:r>
                <a:rPr lang="en-US" altLang="zh-CN" sz="2000" b="1" dirty="0">
                  <a:solidFill>
                    <a:schemeClr val="bg1"/>
                  </a:solidFill>
                  <a:latin typeface="思源黑体 CN Bold" panose="020B0800000000000000" pitchFamily="34" charset="-122"/>
                  <a:ea typeface="思源黑体 CN Bold" panose="020B0800000000000000" pitchFamily="34" charset="-122"/>
                  <a:cs typeface="+mn-ea"/>
                </a:rPr>
                <a:t>Transformer</a:t>
              </a:r>
              <a:r>
                <a:rPr lang="zh-CN" altLang="en-US" sz="2000" b="1" dirty="0">
                  <a:solidFill>
                    <a:schemeClr val="bg1"/>
                  </a:solidFill>
                  <a:latin typeface="思源黑体 CN Bold" panose="020B0800000000000000" pitchFamily="34" charset="-122"/>
                  <a:ea typeface="思源黑体 CN Bold" panose="020B0800000000000000" pitchFamily="34" charset="-122"/>
                  <a:cs typeface="+mn-ea"/>
                </a:rPr>
                <a:t>的目标检测</a:t>
              </a:r>
              <a:endParaRPr lang="zh-CN" altLang="en-US" sz="2000" b="1"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28" name="矩形 27">
              <a:extLst>
                <a:ext uri="{FF2B5EF4-FFF2-40B4-BE49-F238E27FC236}">
                  <a16:creationId xmlns:a16="http://schemas.microsoft.com/office/drawing/2014/main" id="{457B9EB9-0359-47F2-9D58-7254AA114CE9}"/>
                </a:ext>
              </a:extLst>
            </p:cNvPr>
            <p:cNvSpPr/>
            <p:nvPr/>
          </p:nvSpPr>
          <p:spPr>
            <a:xfrm>
              <a:off x="6621392" y="4572697"/>
              <a:ext cx="3800366"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近年又多有基于</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Transformer</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的目标检测算法应用</a:t>
              </a:r>
            </a:p>
          </p:txBody>
        </p:sp>
        <p:sp>
          <p:nvSpPr>
            <p:cNvPr id="29" name="矩形 28">
              <a:extLst>
                <a:ext uri="{FF2B5EF4-FFF2-40B4-BE49-F238E27FC236}">
                  <a16:creationId xmlns:a16="http://schemas.microsoft.com/office/drawing/2014/main" id="{D97BBBA8-376E-45A6-B400-0EA1E2826B2F}"/>
                </a:ext>
              </a:extLst>
            </p:cNvPr>
            <p:cNvSpPr/>
            <p:nvPr/>
          </p:nvSpPr>
          <p:spPr>
            <a:xfrm>
              <a:off x="1714499" y="2162860"/>
              <a:ext cx="2494893" cy="407035"/>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rPr>
                <a:t>单阶段算法</a:t>
              </a:r>
              <a:endParaRPr lang="zh-CN" altLang="en-US" sz="2000" b="1"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30" name="矩形 29">
              <a:extLst>
                <a:ext uri="{FF2B5EF4-FFF2-40B4-BE49-F238E27FC236}">
                  <a16:creationId xmlns:a16="http://schemas.microsoft.com/office/drawing/2014/main" id="{E2A6693C-F035-4A19-A76D-7A3825ADA2BD}"/>
                </a:ext>
              </a:extLst>
            </p:cNvPr>
            <p:cNvSpPr/>
            <p:nvPr/>
          </p:nvSpPr>
          <p:spPr>
            <a:xfrm>
              <a:off x="1714499" y="2712919"/>
              <a:ext cx="3505200" cy="325858"/>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常见有</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YOLO</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系列，</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SSD</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算法</a:t>
              </a:r>
            </a:p>
          </p:txBody>
        </p:sp>
        <p:grpSp>
          <p:nvGrpSpPr>
            <p:cNvPr id="16" name="组合 15">
              <a:extLst>
                <a:ext uri="{FF2B5EF4-FFF2-40B4-BE49-F238E27FC236}">
                  <a16:creationId xmlns:a16="http://schemas.microsoft.com/office/drawing/2014/main" id="{BDEABA9D-BE7B-0501-DB04-9B7FA2DA73FC}"/>
                </a:ext>
              </a:extLst>
            </p:cNvPr>
            <p:cNvGrpSpPr/>
            <p:nvPr/>
          </p:nvGrpSpPr>
          <p:grpSpPr>
            <a:xfrm>
              <a:off x="1361122" y="1457213"/>
              <a:ext cx="3681360" cy="772086"/>
              <a:chOff x="2435704" y="1845881"/>
              <a:chExt cx="3681360" cy="772086"/>
            </a:xfrm>
          </p:grpSpPr>
          <p:sp>
            <p:nvSpPr>
              <p:cNvPr id="34" name="tick-box_61879">
                <a:extLst>
                  <a:ext uri="{FF2B5EF4-FFF2-40B4-BE49-F238E27FC236}">
                    <a16:creationId xmlns:a16="http://schemas.microsoft.com/office/drawing/2014/main" id="{39D255D7-0350-41D6-DFA4-97A265CA8815}"/>
                  </a:ext>
                </a:extLst>
              </p:cNvPr>
              <p:cNvSpPr/>
              <p:nvPr/>
            </p:nvSpPr>
            <p:spPr>
              <a:xfrm>
                <a:off x="2435704" y="1845881"/>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B5F1BF84-95A2-2FFD-824D-40D2DCC612D7}"/>
                  </a:ext>
                </a:extLst>
              </p:cNvPr>
              <p:cNvSpPr txBox="1"/>
              <p:nvPr/>
            </p:nvSpPr>
            <p:spPr>
              <a:xfrm>
                <a:off x="3045389" y="1879303"/>
                <a:ext cx="3071675" cy="738664"/>
              </a:xfrm>
              <a:prstGeom prst="rect">
                <a:avLst/>
              </a:prstGeom>
              <a:noFill/>
            </p:spPr>
            <p:txBody>
              <a:bodyPr wrap="none" rtlCol="0">
                <a:spAutoFit/>
              </a:bodyPr>
              <a:lstStyle/>
              <a:p>
                <a:r>
                  <a:rPr lang="zh-CN" altLang="en-US" sz="2400" dirty="0"/>
                  <a:t>封面届别错误 </a:t>
                </a:r>
                <a:r>
                  <a:rPr lang="en-US" altLang="zh-CN" sz="2400" dirty="0"/>
                  <a:t>2022</a:t>
                </a:r>
                <a:r>
                  <a:rPr lang="zh-CN" altLang="en-US" sz="2400" dirty="0"/>
                  <a:t>届</a:t>
                </a:r>
              </a:p>
              <a:p>
                <a:endParaRPr lang="zh-CN" altLang="en-US" dirty="0"/>
              </a:p>
            </p:txBody>
          </p:sp>
        </p:grpSp>
        <p:sp>
          <p:nvSpPr>
            <p:cNvPr id="35" name="文本框 34">
              <a:extLst>
                <a:ext uri="{FF2B5EF4-FFF2-40B4-BE49-F238E27FC236}">
                  <a16:creationId xmlns:a16="http://schemas.microsoft.com/office/drawing/2014/main" id="{2DAD6A09-5264-1792-BFAC-9018A8305ED2}"/>
                </a:ext>
              </a:extLst>
            </p:cNvPr>
            <p:cNvSpPr txBox="1"/>
            <p:nvPr/>
          </p:nvSpPr>
          <p:spPr>
            <a:xfrm>
              <a:off x="1968499" y="2488707"/>
              <a:ext cx="3637736" cy="461665"/>
            </a:xfrm>
            <a:prstGeom prst="rect">
              <a:avLst/>
            </a:prstGeom>
            <a:noFill/>
          </p:spPr>
          <p:txBody>
            <a:bodyPr wrap="square">
              <a:spAutoFit/>
            </a:bodyPr>
            <a:lstStyle/>
            <a:p>
              <a:r>
                <a:rPr lang="zh-CN" altLang="en-US" sz="2400" dirty="0"/>
                <a:t>建议图</a:t>
              </a:r>
              <a:r>
                <a:rPr lang="en-US" altLang="zh-CN" sz="2400" dirty="0"/>
                <a:t>2.4</a:t>
              </a:r>
              <a:r>
                <a:rPr lang="zh-CN" altLang="en-US" sz="2400" dirty="0"/>
                <a:t>改成自己画的图</a:t>
              </a:r>
            </a:p>
          </p:txBody>
        </p:sp>
        <p:sp>
          <p:nvSpPr>
            <p:cNvPr id="37" name="tick-box_61879">
              <a:extLst>
                <a:ext uri="{FF2B5EF4-FFF2-40B4-BE49-F238E27FC236}">
                  <a16:creationId xmlns:a16="http://schemas.microsoft.com/office/drawing/2014/main" id="{E4348AB2-258F-C5FA-14AB-6CF0DC8D69CF}"/>
                </a:ext>
              </a:extLst>
            </p:cNvPr>
            <p:cNvSpPr/>
            <p:nvPr/>
          </p:nvSpPr>
          <p:spPr>
            <a:xfrm>
              <a:off x="1327963" y="2430091"/>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文本框 47">
              <a:extLst>
                <a:ext uri="{FF2B5EF4-FFF2-40B4-BE49-F238E27FC236}">
                  <a16:creationId xmlns:a16="http://schemas.microsoft.com/office/drawing/2014/main" id="{3C8EDC4C-40B9-9EDB-F3C1-BF35B14BEE0F}"/>
                </a:ext>
              </a:extLst>
            </p:cNvPr>
            <p:cNvSpPr txBox="1"/>
            <p:nvPr/>
          </p:nvSpPr>
          <p:spPr>
            <a:xfrm>
              <a:off x="6793049" y="1497837"/>
              <a:ext cx="4703626" cy="646331"/>
            </a:xfrm>
            <a:prstGeom prst="rect">
              <a:avLst/>
            </a:prstGeom>
            <a:noFill/>
          </p:spPr>
          <p:txBody>
            <a:bodyPr wrap="square">
              <a:spAutoFit/>
            </a:bodyPr>
            <a:lstStyle/>
            <a:p>
              <a:r>
                <a:rPr lang="zh-CN" altLang="en-US" dirty="0"/>
                <a:t>首次缩写注释不对，</a:t>
              </a:r>
              <a:r>
                <a:rPr lang="en-US" altLang="zh-CN" dirty="0"/>
                <a:t>R-CNN(Region-based Convolutional Neural Network, R-CNN) </a:t>
              </a:r>
            </a:p>
          </p:txBody>
        </p:sp>
        <p:sp>
          <p:nvSpPr>
            <p:cNvPr id="49" name="tick-box_61879">
              <a:extLst>
                <a:ext uri="{FF2B5EF4-FFF2-40B4-BE49-F238E27FC236}">
                  <a16:creationId xmlns:a16="http://schemas.microsoft.com/office/drawing/2014/main" id="{3B0990A6-E16C-69D1-35E4-A730BEA50BA3}"/>
                </a:ext>
              </a:extLst>
            </p:cNvPr>
            <p:cNvSpPr/>
            <p:nvPr/>
          </p:nvSpPr>
          <p:spPr>
            <a:xfrm>
              <a:off x="6095999" y="1494883"/>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文本框 50">
              <a:extLst>
                <a:ext uri="{FF2B5EF4-FFF2-40B4-BE49-F238E27FC236}">
                  <a16:creationId xmlns:a16="http://schemas.microsoft.com/office/drawing/2014/main" id="{6D32A09C-FC44-34CB-9122-B39157308634}"/>
                </a:ext>
              </a:extLst>
            </p:cNvPr>
            <p:cNvSpPr txBox="1"/>
            <p:nvPr/>
          </p:nvSpPr>
          <p:spPr>
            <a:xfrm>
              <a:off x="6822795" y="2494685"/>
              <a:ext cx="3276245" cy="461665"/>
            </a:xfrm>
            <a:prstGeom prst="rect">
              <a:avLst/>
            </a:prstGeom>
            <a:noFill/>
          </p:spPr>
          <p:txBody>
            <a:bodyPr wrap="square">
              <a:spAutoFit/>
            </a:bodyPr>
            <a:lstStyle/>
            <a:p>
              <a:r>
                <a:rPr lang="zh-CN" altLang="en-US" sz="2400" dirty="0"/>
                <a:t>等人前列一个作者即可</a:t>
              </a:r>
            </a:p>
          </p:txBody>
        </p:sp>
        <p:sp>
          <p:nvSpPr>
            <p:cNvPr id="53" name="tick-box_61879">
              <a:extLst>
                <a:ext uri="{FF2B5EF4-FFF2-40B4-BE49-F238E27FC236}">
                  <a16:creationId xmlns:a16="http://schemas.microsoft.com/office/drawing/2014/main" id="{1BA6C3A8-B9F5-AFB3-FFF0-5D94D5CC2A8F}"/>
                </a:ext>
              </a:extLst>
            </p:cNvPr>
            <p:cNvSpPr/>
            <p:nvPr/>
          </p:nvSpPr>
          <p:spPr>
            <a:xfrm>
              <a:off x="6095998" y="2432943"/>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文本框 54">
              <a:extLst>
                <a:ext uri="{FF2B5EF4-FFF2-40B4-BE49-F238E27FC236}">
                  <a16:creationId xmlns:a16="http://schemas.microsoft.com/office/drawing/2014/main" id="{DC50AA26-FC5B-F2B2-96E5-7F2975F6BFBC}"/>
                </a:ext>
              </a:extLst>
            </p:cNvPr>
            <p:cNvSpPr txBox="1"/>
            <p:nvPr/>
          </p:nvSpPr>
          <p:spPr>
            <a:xfrm>
              <a:off x="6793049" y="3336502"/>
              <a:ext cx="4016649" cy="646331"/>
            </a:xfrm>
            <a:prstGeom prst="rect">
              <a:avLst/>
            </a:prstGeom>
            <a:noFill/>
          </p:spPr>
          <p:txBody>
            <a:bodyPr wrap="square">
              <a:spAutoFit/>
            </a:bodyPr>
            <a:lstStyle/>
            <a:p>
              <a:r>
                <a:rPr lang="zh-CN" altLang="en-US" dirty="0"/>
                <a:t>部分图不美观，字太小，结构不合理，建议自行重画，如图</a:t>
              </a:r>
              <a:r>
                <a:rPr lang="en-US" altLang="zh-CN" dirty="0"/>
                <a:t>2.2</a:t>
              </a:r>
              <a:endParaRPr lang="zh-CN" altLang="en-US" dirty="0"/>
            </a:p>
          </p:txBody>
        </p:sp>
        <p:sp>
          <p:nvSpPr>
            <p:cNvPr id="56" name="tick-box_61879">
              <a:extLst>
                <a:ext uri="{FF2B5EF4-FFF2-40B4-BE49-F238E27FC236}">
                  <a16:creationId xmlns:a16="http://schemas.microsoft.com/office/drawing/2014/main" id="{40370857-5D47-8565-6CD8-9C63CBFD8B29}"/>
                </a:ext>
              </a:extLst>
            </p:cNvPr>
            <p:cNvSpPr/>
            <p:nvPr/>
          </p:nvSpPr>
          <p:spPr>
            <a:xfrm>
              <a:off x="6095997" y="3350124"/>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文本框 57">
              <a:extLst>
                <a:ext uri="{FF2B5EF4-FFF2-40B4-BE49-F238E27FC236}">
                  <a16:creationId xmlns:a16="http://schemas.microsoft.com/office/drawing/2014/main" id="{0C063349-B626-75DA-AC22-495DF7838FAE}"/>
                </a:ext>
              </a:extLst>
            </p:cNvPr>
            <p:cNvSpPr txBox="1"/>
            <p:nvPr/>
          </p:nvSpPr>
          <p:spPr>
            <a:xfrm>
              <a:off x="6793049" y="4292511"/>
              <a:ext cx="3652489" cy="461665"/>
            </a:xfrm>
            <a:prstGeom prst="rect">
              <a:avLst/>
            </a:prstGeom>
            <a:noFill/>
          </p:spPr>
          <p:txBody>
            <a:bodyPr wrap="square">
              <a:spAutoFit/>
            </a:bodyPr>
            <a:lstStyle/>
            <a:p>
              <a:r>
                <a:rPr lang="zh-CN" altLang="en-US" sz="2400" dirty="0"/>
                <a:t>图</a:t>
              </a:r>
              <a:r>
                <a:rPr lang="en-US" altLang="zh-CN" sz="2400" dirty="0"/>
                <a:t>3.4</a:t>
              </a:r>
              <a:r>
                <a:rPr lang="zh-CN" altLang="en-US" sz="2400" dirty="0"/>
                <a:t>建议自行调整为表格</a:t>
              </a:r>
            </a:p>
          </p:txBody>
        </p:sp>
        <p:sp>
          <p:nvSpPr>
            <p:cNvPr id="59" name="tick-box_61879">
              <a:extLst>
                <a:ext uri="{FF2B5EF4-FFF2-40B4-BE49-F238E27FC236}">
                  <a16:creationId xmlns:a16="http://schemas.microsoft.com/office/drawing/2014/main" id="{CCEB8885-19F1-8EA8-1A69-E2BC496D8B72}"/>
                </a:ext>
              </a:extLst>
            </p:cNvPr>
            <p:cNvSpPr/>
            <p:nvPr/>
          </p:nvSpPr>
          <p:spPr>
            <a:xfrm>
              <a:off x="6097535" y="4226627"/>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文本框 60">
              <a:extLst>
                <a:ext uri="{FF2B5EF4-FFF2-40B4-BE49-F238E27FC236}">
                  <a16:creationId xmlns:a16="http://schemas.microsoft.com/office/drawing/2014/main" id="{7DF612D0-11F6-6A4B-B979-A00346B9CE07}"/>
                </a:ext>
              </a:extLst>
            </p:cNvPr>
            <p:cNvSpPr txBox="1"/>
            <p:nvPr/>
          </p:nvSpPr>
          <p:spPr>
            <a:xfrm>
              <a:off x="6793049" y="5213975"/>
              <a:ext cx="4494711" cy="461665"/>
            </a:xfrm>
            <a:prstGeom prst="rect">
              <a:avLst/>
            </a:prstGeom>
            <a:noFill/>
          </p:spPr>
          <p:txBody>
            <a:bodyPr wrap="square">
              <a:spAutoFit/>
            </a:bodyPr>
            <a:lstStyle/>
            <a:p>
              <a:r>
                <a:rPr lang="zh-CN" altLang="en-US" sz="2400" dirty="0"/>
                <a:t>全文图表尽量自己画，不要截图</a:t>
              </a:r>
              <a:endParaRPr lang="en-US" altLang="zh-CN" sz="2400" dirty="0"/>
            </a:p>
          </p:txBody>
        </p:sp>
        <p:sp>
          <p:nvSpPr>
            <p:cNvPr id="62" name="tick-box_61879">
              <a:extLst>
                <a:ext uri="{FF2B5EF4-FFF2-40B4-BE49-F238E27FC236}">
                  <a16:creationId xmlns:a16="http://schemas.microsoft.com/office/drawing/2014/main" id="{59299EDC-59E8-0F08-2488-1F5FFD265EDD}"/>
                </a:ext>
              </a:extLst>
            </p:cNvPr>
            <p:cNvSpPr/>
            <p:nvPr/>
          </p:nvSpPr>
          <p:spPr>
            <a:xfrm>
              <a:off x="6095997" y="5099837"/>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文本框 43">
              <a:extLst>
                <a:ext uri="{FF2B5EF4-FFF2-40B4-BE49-F238E27FC236}">
                  <a16:creationId xmlns:a16="http://schemas.microsoft.com/office/drawing/2014/main" id="{6AFAFB36-5E5A-23AC-251B-B281349D85CD}"/>
                </a:ext>
              </a:extLst>
            </p:cNvPr>
            <p:cNvSpPr txBox="1"/>
            <p:nvPr/>
          </p:nvSpPr>
          <p:spPr>
            <a:xfrm>
              <a:off x="2025015" y="3462848"/>
              <a:ext cx="4494711" cy="369332"/>
            </a:xfrm>
            <a:prstGeom prst="rect">
              <a:avLst/>
            </a:prstGeom>
            <a:noFill/>
          </p:spPr>
          <p:txBody>
            <a:bodyPr wrap="square">
              <a:spAutoFit/>
            </a:bodyPr>
            <a:lstStyle/>
            <a:p>
              <a:r>
                <a:rPr lang="zh-CN" altLang="en-US" dirty="0"/>
                <a:t>全文图表尽量自己画，不要截图</a:t>
              </a:r>
              <a:endParaRPr lang="en-US" altLang="zh-CN" dirty="0"/>
            </a:p>
          </p:txBody>
        </p:sp>
        <p:sp>
          <p:nvSpPr>
            <p:cNvPr id="47" name="tick-box_61879">
              <a:extLst>
                <a:ext uri="{FF2B5EF4-FFF2-40B4-BE49-F238E27FC236}">
                  <a16:creationId xmlns:a16="http://schemas.microsoft.com/office/drawing/2014/main" id="{73F493E8-E6B4-315F-D655-30A50FE2F61C}"/>
                </a:ext>
              </a:extLst>
            </p:cNvPr>
            <p:cNvSpPr/>
            <p:nvPr/>
          </p:nvSpPr>
          <p:spPr>
            <a:xfrm>
              <a:off x="1327963" y="3345151"/>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文本框 51">
              <a:extLst>
                <a:ext uri="{FF2B5EF4-FFF2-40B4-BE49-F238E27FC236}">
                  <a16:creationId xmlns:a16="http://schemas.microsoft.com/office/drawing/2014/main" id="{C4E1EC76-2A51-C0E9-8CD3-45A776D8EDBF}"/>
                </a:ext>
              </a:extLst>
            </p:cNvPr>
            <p:cNvSpPr txBox="1"/>
            <p:nvPr/>
          </p:nvSpPr>
          <p:spPr>
            <a:xfrm>
              <a:off x="2025015" y="4345489"/>
              <a:ext cx="4494711" cy="369332"/>
            </a:xfrm>
            <a:prstGeom prst="rect">
              <a:avLst/>
            </a:prstGeom>
            <a:noFill/>
          </p:spPr>
          <p:txBody>
            <a:bodyPr wrap="square">
              <a:spAutoFit/>
            </a:bodyPr>
            <a:lstStyle/>
            <a:p>
              <a:r>
                <a:rPr lang="zh-CN" altLang="en-US" dirty="0"/>
                <a:t>全文图表尽量自己画，不要截图</a:t>
              </a:r>
              <a:endParaRPr lang="en-US" altLang="zh-CN" dirty="0"/>
            </a:p>
          </p:txBody>
        </p:sp>
        <p:sp>
          <p:nvSpPr>
            <p:cNvPr id="54" name="tick-box_61879">
              <a:extLst>
                <a:ext uri="{FF2B5EF4-FFF2-40B4-BE49-F238E27FC236}">
                  <a16:creationId xmlns:a16="http://schemas.microsoft.com/office/drawing/2014/main" id="{3364ECEA-7884-16D6-0830-C0F703E52F1C}"/>
                </a:ext>
              </a:extLst>
            </p:cNvPr>
            <p:cNvSpPr/>
            <p:nvPr/>
          </p:nvSpPr>
          <p:spPr>
            <a:xfrm>
              <a:off x="1327963" y="4231351"/>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ck-box_61879">
              <a:extLst>
                <a:ext uri="{FF2B5EF4-FFF2-40B4-BE49-F238E27FC236}">
                  <a16:creationId xmlns:a16="http://schemas.microsoft.com/office/drawing/2014/main" id="{6CB30C87-B48E-93B4-AC9C-08F889028BC7}"/>
                </a:ext>
              </a:extLst>
            </p:cNvPr>
            <p:cNvSpPr/>
            <p:nvPr/>
          </p:nvSpPr>
          <p:spPr>
            <a:xfrm>
              <a:off x="1314849" y="5072245"/>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文本框 59">
              <a:extLst>
                <a:ext uri="{FF2B5EF4-FFF2-40B4-BE49-F238E27FC236}">
                  <a16:creationId xmlns:a16="http://schemas.microsoft.com/office/drawing/2014/main" id="{1DBEB4E1-C182-AD72-A617-433AAECD8026}"/>
                </a:ext>
              </a:extLst>
            </p:cNvPr>
            <p:cNvSpPr txBox="1"/>
            <p:nvPr/>
          </p:nvSpPr>
          <p:spPr>
            <a:xfrm>
              <a:off x="1956944" y="5156958"/>
              <a:ext cx="2417794" cy="461665"/>
            </a:xfrm>
            <a:prstGeom prst="rect">
              <a:avLst/>
            </a:prstGeom>
            <a:noFill/>
          </p:spPr>
          <p:txBody>
            <a:bodyPr wrap="square">
              <a:spAutoFit/>
            </a:bodyPr>
            <a:lstStyle/>
            <a:p>
              <a:r>
                <a:rPr lang="zh-CN" altLang="en-US" sz="2400" dirty="0"/>
                <a:t>摘要翻译不正确</a:t>
              </a:r>
            </a:p>
          </p:txBody>
        </p:sp>
        <p:sp>
          <p:nvSpPr>
            <p:cNvPr id="63" name="文本框 62">
              <a:extLst>
                <a:ext uri="{FF2B5EF4-FFF2-40B4-BE49-F238E27FC236}">
                  <a16:creationId xmlns:a16="http://schemas.microsoft.com/office/drawing/2014/main" id="{58289ACE-00ED-8443-B280-F57BBAA1C5F8}"/>
                </a:ext>
              </a:extLst>
            </p:cNvPr>
            <p:cNvSpPr txBox="1"/>
            <p:nvPr/>
          </p:nvSpPr>
          <p:spPr>
            <a:xfrm>
              <a:off x="2025015" y="6022128"/>
              <a:ext cx="4577896" cy="461665"/>
            </a:xfrm>
            <a:prstGeom prst="rect">
              <a:avLst/>
            </a:prstGeom>
            <a:noFill/>
          </p:spPr>
          <p:txBody>
            <a:bodyPr wrap="square">
              <a:spAutoFit/>
            </a:bodyPr>
            <a:lstStyle/>
            <a:p>
              <a:pPr marL="0" algn="l" rtl="0" eaLnBrk="1" latinLnBrk="0" hangingPunct="1">
                <a:spcBef>
                  <a:spcPts val="0"/>
                </a:spcBef>
                <a:spcAft>
                  <a:spcPts val="0"/>
                </a:spcAft>
              </a:pPr>
              <a:r>
                <a:rPr lang="zh-CN" altLang="zh-CN" sz="2400" kern="1200" dirty="0">
                  <a:solidFill>
                    <a:srgbClr val="000000"/>
                  </a:solidFill>
                  <a:effectLst/>
                  <a:latin typeface="等线" panose="02010600030101010101" pitchFamily="2" charset="-122"/>
                  <a:ea typeface="等线" panose="02010600030101010101" pitchFamily="2" charset="-122"/>
                  <a:cs typeface="+mn-cs"/>
                </a:rPr>
                <a:t>所有公式需自己手敲，不要截图</a:t>
              </a:r>
              <a:endParaRPr lang="zh-CN" altLang="zh-CN" sz="2400" dirty="0">
                <a:effectLst/>
              </a:endParaRPr>
            </a:p>
          </p:txBody>
        </p:sp>
        <p:sp>
          <p:nvSpPr>
            <p:cNvPr id="64" name="tick-box_61879">
              <a:extLst>
                <a:ext uri="{FF2B5EF4-FFF2-40B4-BE49-F238E27FC236}">
                  <a16:creationId xmlns:a16="http://schemas.microsoft.com/office/drawing/2014/main" id="{FEEB2EDF-93DC-EBB0-44B0-B0FA48F87433}"/>
                </a:ext>
              </a:extLst>
            </p:cNvPr>
            <p:cNvSpPr/>
            <p:nvPr/>
          </p:nvSpPr>
          <p:spPr>
            <a:xfrm>
              <a:off x="1314849" y="5945737"/>
              <a:ext cx="609685" cy="575803"/>
            </a:xfrm>
            <a:custGeom>
              <a:avLst/>
              <a:gdLst>
                <a:gd name="connsiteX0" fmla="*/ 93138 w 608186"/>
                <a:gd name="connsiteY0" fmla="*/ 17697 h 574388"/>
                <a:gd name="connsiteX1" fmla="*/ 464399 w 608186"/>
                <a:gd name="connsiteY1" fmla="*/ 17697 h 574388"/>
                <a:gd name="connsiteX2" fmla="*/ 481284 w 608186"/>
                <a:gd name="connsiteY2" fmla="*/ 34664 h 574388"/>
                <a:gd name="connsiteX3" fmla="*/ 464399 w 608186"/>
                <a:gd name="connsiteY3" fmla="*/ 51524 h 574388"/>
                <a:gd name="connsiteX4" fmla="*/ 93138 w 608186"/>
                <a:gd name="connsiteY4" fmla="*/ 51524 h 574388"/>
                <a:gd name="connsiteX5" fmla="*/ 33878 w 608186"/>
                <a:gd name="connsiteY5" fmla="*/ 110694 h 574388"/>
                <a:gd name="connsiteX6" fmla="*/ 33878 w 608186"/>
                <a:gd name="connsiteY6" fmla="*/ 481391 h 574388"/>
                <a:gd name="connsiteX7" fmla="*/ 93138 w 608186"/>
                <a:gd name="connsiteY7" fmla="*/ 540561 h 574388"/>
                <a:gd name="connsiteX8" fmla="*/ 464399 w 608186"/>
                <a:gd name="connsiteY8" fmla="*/ 540561 h 574388"/>
                <a:gd name="connsiteX9" fmla="*/ 523659 w 608186"/>
                <a:gd name="connsiteY9" fmla="*/ 481391 h 574388"/>
                <a:gd name="connsiteX10" fmla="*/ 523659 w 608186"/>
                <a:gd name="connsiteY10" fmla="*/ 172763 h 574388"/>
                <a:gd name="connsiteX11" fmla="*/ 540544 w 608186"/>
                <a:gd name="connsiteY11" fmla="*/ 155796 h 574388"/>
                <a:gd name="connsiteX12" fmla="*/ 557537 w 608186"/>
                <a:gd name="connsiteY12" fmla="*/ 172763 h 574388"/>
                <a:gd name="connsiteX13" fmla="*/ 557537 w 608186"/>
                <a:gd name="connsiteY13" fmla="*/ 481391 h 574388"/>
                <a:gd name="connsiteX14" fmla="*/ 464399 w 608186"/>
                <a:gd name="connsiteY14" fmla="*/ 574388 h 574388"/>
                <a:gd name="connsiteX15" fmla="*/ 93138 w 608186"/>
                <a:gd name="connsiteY15" fmla="*/ 574388 h 574388"/>
                <a:gd name="connsiteX16" fmla="*/ 0 w 608186"/>
                <a:gd name="connsiteY16" fmla="*/ 481391 h 574388"/>
                <a:gd name="connsiteX17" fmla="*/ 0 w 608186"/>
                <a:gd name="connsiteY17" fmla="*/ 110694 h 574388"/>
                <a:gd name="connsiteX18" fmla="*/ 93138 w 608186"/>
                <a:gd name="connsiteY18" fmla="*/ 17697 h 574388"/>
                <a:gd name="connsiteX19" fmla="*/ 591233 w 608186"/>
                <a:gd name="connsiteY19" fmla="*/ 0 h 574388"/>
                <a:gd name="connsiteX20" fmla="*/ 603266 w 608186"/>
                <a:gd name="connsiteY20" fmla="*/ 4913 h 574388"/>
                <a:gd name="connsiteX21" fmla="*/ 603266 w 608186"/>
                <a:gd name="connsiteY21" fmla="*/ 28862 h 574388"/>
                <a:gd name="connsiteX22" fmla="*/ 251150 w 608186"/>
                <a:gd name="connsiteY22" fmla="*/ 380474 h 574388"/>
                <a:gd name="connsiteX23" fmla="*/ 251042 w 608186"/>
                <a:gd name="connsiteY23" fmla="*/ 380474 h 574388"/>
                <a:gd name="connsiteX24" fmla="*/ 239104 w 608186"/>
                <a:gd name="connsiteY24" fmla="*/ 385414 h 574388"/>
                <a:gd name="connsiteX25" fmla="*/ 227166 w 608186"/>
                <a:gd name="connsiteY25" fmla="*/ 380474 h 574388"/>
                <a:gd name="connsiteX26" fmla="*/ 130157 w 608186"/>
                <a:gd name="connsiteY26" fmla="*/ 283603 h 574388"/>
                <a:gd name="connsiteX27" fmla="*/ 130157 w 608186"/>
                <a:gd name="connsiteY27" fmla="*/ 259762 h 574388"/>
                <a:gd name="connsiteX28" fmla="*/ 154033 w 608186"/>
                <a:gd name="connsiteY28" fmla="*/ 259762 h 574388"/>
                <a:gd name="connsiteX29" fmla="*/ 239104 w 608186"/>
                <a:gd name="connsiteY29" fmla="*/ 344604 h 574388"/>
                <a:gd name="connsiteX30" fmla="*/ 579282 w 608186"/>
                <a:gd name="connsiteY30" fmla="*/ 4913 h 574388"/>
                <a:gd name="connsiteX31" fmla="*/ 591233 w 608186"/>
                <a:gd name="connsiteY31" fmla="*/ 0 h 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186" h="574388">
                  <a:moveTo>
                    <a:pt x="93138" y="17697"/>
                  </a:moveTo>
                  <a:lnTo>
                    <a:pt x="464399" y="17697"/>
                  </a:lnTo>
                  <a:cubicBezTo>
                    <a:pt x="473756" y="17697"/>
                    <a:pt x="481284" y="25321"/>
                    <a:pt x="481284" y="34664"/>
                  </a:cubicBezTo>
                  <a:cubicBezTo>
                    <a:pt x="481284" y="44007"/>
                    <a:pt x="473756" y="51524"/>
                    <a:pt x="464399" y="51524"/>
                  </a:cubicBezTo>
                  <a:lnTo>
                    <a:pt x="93138" y="51524"/>
                  </a:lnTo>
                  <a:cubicBezTo>
                    <a:pt x="60443" y="51524"/>
                    <a:pt x="33878" y="78048"/>
                    <a:pt x="33878" y="110694"/>
                  </a:cubicBezTo>
                  <a:lnTo>
                    <a:pt x="33878" y="481391"/>
                  </a:lnTo>
                  <a:cubicBezTo>
                    <a:pt x="33878" y="514037"/>
                    <a:pt x="60443" y="540561"/>
                    <a:pt x="93138" y="540561"/>
                  </a:cubicBezTo>
                  <a:lnTo>
                    <a:pt x="464399" y="540561"/>
                  </a:lnTo>
                  <a:cubicBezTo>
                    <a:pt x="496987" y="540561"/>
                    <a:pt x="523659" y="514037"/>
                    <a:pt x="523659" y="481391"/>
                  </a:cubicBezTo>
                  <a:lnTo>
                    <a:pt x="523659" y="172763"/>
                  </a:lnTo>
                  <a:cubicBezTo>
                    <a:pt x="523659" y="163420"/>
                    <a:pt x="531187" y="155796"/>
                    <a:pt x="540544" y="155796"/>
                  </a:cubicBezTo>
                  <a:cubicBezTo>
                    <a:pt x="549901" y="155796"/>
                    <a:pt x="557429" y="163420"/>
                    <a:pt x="557537" y="172763"/>
                  </a:cubicBezTo>
                  <a:lnTo>
                    <a:pt x="557537" y="481391"/>
                  </a:lnTo>
                  <a:cubicBezTo>
                    <a:pt x="557537" y="532615"/>
                    <a:pt x="515700" y="574388"/>
                    <a:pt x="464399" y="574388"/>
                  </a:cubicBezTo>
                  <a:lnTo>
                    <a:pt x="93138" y="574388"/>
                  </a:lnTo>
                  <a:cubicBezTo>
                    <a:pt x="41729" y="574388"/>
                    <a:pt x="0" y="532615"/>
                    <a:pt x="0" y="481391"/>
                  </a:cubicBezTo>
                  <a:lnTo>
                    <a:pt x="0" y="110694"/>
                  </a:lnTo>
                  <a:cubicBezTo>
                    <a:pt x="0" y="59470"/>
                    <a:pt x="41729" y="17697"/>
                    <a:pt x="93138" y="17697"/>
                  </a:cubicBezTo>
                  <a:close/>
                  <a:moveTo>
                    <a:pt x="591233" y="0"/>
                  </a:moveTo>
                  <a:cubicBezTo>
                    <a:pt x="595576" y="0"/>
                    <a:pt x="599932" y="1638"/>
                    <a:pt x="603266" y="4913"/>
                  </a:cubicBezTo>
                  <a:cubicBezTo>
                    <a:pt x="609826" y="11572"/>
                    <a:pt x="609826" y="22204"/>
                    <a:pt x="603266" y="28862"/>
                  </a:cubicBezTo>
                  <a:lnTo>
                    <a:pt x="251150" y="380474"/>
                  </a:lnTo>
                  <a:cubicBezTo>
                    <a:pt x="251042" y="380474"/>
                    <a:pt x="251042" y="380474"/>
                    <a:pt x="251042" y="380474"/>
                  </a:cubicBezTo>
                  <a:cubicBezTo>
                    <a:pt x="247816" y="383803"/>
                    <a:pt x="243406" y="385414"/>
                    <a:pt x="239104" y="385414"/>
                  </a:cubicBezTo>
                  <a:cubicBezTo>
                    <a:pt x="234802" y="385414"/>
                    <a:pt x="230500" y="383803"/>
                    <a:pt x="227166" y="380474"/>
                  </a:cubicBezTo>
                  <a:lnTo>
                    <a:pt x="130157" y="283603"/>
                  </a:lnTo>
                  <a:cubicBezTo>
                    <a:pt x="123489" y="277052"/>
                    <a:pt x="123489" y="266313"/>
                    <a:pt x="130157" y="259762"/>
                  </a:cubicBezTo>
                  <a:cubicBezTo>
                    <a:pt x="136718" y="253103"/>
                    <a:pt x="147472" y="253103"/>
                    <a:pt x="154033" y="259762"/>
                  </a:cubicBezTo>
                  <a:lnTo>
                    <a:pt x="239104" y="344604"/>
                  </a:lnTo>
                  <a:lnTo>
                    <a:pt x="579282" y="4913"/>
                  </a:lnTo>
                  <a:cubicBezTo>
                    <a:pt x="582562" y="1638"/>
                    <a:pt x="586891" y="0"/>
                    <a:pt x="591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883742789"/>
      </p:ext>
    </p:extLst>
  </p:cSld>
  <p:clrMapOvr>
    <a:masterClrMapping/>
  </p:clrMapOvr>
  <mc:AlternateContent xmlns:mc="http://schemas.openxmlformats.org/markup-compatibility/2006" xmlns:p14="http://schemas.microsoft.com/office/powerpoint/2010/main">
    <mc:Choice Requires="p14">
      <p:transition spd="slow" p14:dur="900" advTm="19627">
        <p14:warp dir="in"/>
      </p:transition>
    </mc:Choice>
    <mc:Fallback xmlns="">
      <p:transition spd="slow" advTm="1962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欢迎各位老师指导</a:t>
            </a:r>
          </a:p>
        </p:txBody>
      </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2022</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7" name="矩形: 圆角 26">
            <a:extLst>
              <a:ext uri="{FF2B5EF4-FFF2-40B4-BE49-F238E27FC236}">
                <a16:creationId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05/20</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a:extLst>
              <a:ext uri="{FF2B5EF4-FFF2-40B4-BE49-F238E27FC236}">
                <a16:creationId xmlns:a16="http://schemas.microsoft.com/office/drawing/2014/main" id="{7AF14897-0B6A-41DB-914E-8045AF4A8C80}"/>
              </a:ext>
            </a:extLst>
          </p:cNvPr>
          <p:cNvSpPr/>
          <p:nvPr/>
        </p:nvSpPr>
        <p:spPr>
          <a:xfrm>
            <a:off x="5103438" y="4778819"/>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宋体 Heavy" panose="02020900000000000000" pitchFamily="18" charset="-122"/>
                <a:ea typeface="思源宋体 Heavy" panose="02020900000000000000" pitchFamily="18" charset="-122"/>
              </a:rPr>
              <a:t>THNAK YOU</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5061674" y="3818266"/>
            <a:ext cx="2068653" cy="646331"/>
          </a:xfrm>
          <a:prstGeom prst="rect">
            <a:avLst/>
          </a:prstGeom>
          <a:noFill/>
        </p:spPr>
        <p:txBody>
          <a:bodyPr wrap="square" rtlCol="0">
            <a:spAutoFit/>
          </a:bodyPr>
          <a:lstStyle/>
          <a:p>
            <a:pPr algn="r"/>
            <a:r>
              <a:rPr lang="zh-CN" altLang="en-US" spc="600" dirty="0">
                <a:solidFill>
                  <a:srgbClr val="4C678E"/>
                </a:solidFill>
                <a:latin typeface="+mn-ea"/>
              </a:rPr>
              <a:t>计算机科学与技术院系专业</a:t>
            </a:r>
          </a:p>
        </p:txBody>
      </p:sp>
      <p:grpSp>
        <p:nvGrpSpPr>
          <p:cNvPr id="29" name="组合 28">
            <a:extLst>
              <a:ext uri="{FF2B5EF4-FFF2-40B4-BE49-F238E27FC236}">
                <a16:creationId xmlns:a16="http://schemas.microsoft.com/office/drawing/2014/main" id="{30778928-0863-4801-90C2-2E66A3214326}"/>
              </a:ext>
            </a:extLst>
          </p:cNvPr>
          <p:cNvGrpSpPr/>
          <p:nvPr/>
        </p:nvGrpSpPr>
        <p:grpSpPr>
          <a:xfrm>
            <a:off x="1204687" y="521265"/>
            <a:ext cx="4482075" cy="632236"/>
            <a:chOff x="-1926412" y="-1852774"/>
            <a:chExt cx="4482075" cy="632236"/>
          </a:xfrm>
        </p:grpSpPr>
        <p:sp>
          <p:nvSpPr>
            <p:cNvPr id="31" name="文本框 15">
              <a:extLst>
                <a:ext uri="{FF2B5EF4-FFF2-40B4-BE49-F238E27FC236}">
                  <a16:creationId xmlns:a16="http://schemas.microsoft.com/office/drawing/2014/main" id="{670474FD-AC12-4595-8A37-644032F4FCFC}"/>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32" name="文本框 16">
              <a:extLst>
                <a:ext uri="{FF2B5EF4-FFF2-40B4-BE49-F238E27FC236}">
                  <a16:creationId xmlns:a16="http://schemas.microsoft.com/office/drawing/2014/main" id="{E077582E-1C63-4520-8F96-76D167DA743D}"/>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33" name="图片 32">
            <a:extLst>
              <a:ext uri="{FF2B5EF4-FFF2-40B4-BE49-F238E27FC236}">
                <a16:creationId xmlns:a16="http://schemas.microsoft.com/office/drawing/2014/main" id="{5393F8B0-C23F-4094-96D8-25D94267E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776357179"/>
      </p:ext>
    </p:extLst>
  </p:cSld>
  <p:clrMapOvr>
    <a:masterClrMapping/>
  </p:clrMapOvr>
  <mc:AlternateContent xmlns:mc="http://schemas.openxmlformats.org/markup-compatibility/2006" xmlns:p14="http://schemas.microsoft.com/office/powerpoint/2010/main">
    <mc:Choice Requires="p14">
      <p:transition spd="slow" p14:dur="1600" advTm="6473">
        <p14:prism isInverted="1"/>
      </p:transition>
    </mc:Choice>
    <mc:Fallback xmlns="">
      <p:transition spd="slow" advTm="647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C440DFC-B8EB-4246-8206-E203CC4E8C95}"/>
              </a:ext>
            </a:extLst>
          </p:cNvPr>
          <p:cNvPicPr>
            <a:picLocks noChangeAspect="1"/>
          </p:cNvPicPr>
          <p:nvPr/>
        </p:nvPicPr>
        <p:blipFill>
          <a:blip r:embed="rId2"/>
          <a:stretch>
            <a:fillRect/>
          </a:stretch>
        </p:blipFill>
        <p:spPr>
          <a:xfrm>
            <a:off x="-529" y="3784600"/>
            <a:ext cx="12193057" cy="3073696"/>
          </a:xfrm>
          <a:prstGeom prst="rect">
            <a:avLst/>
          </a:pr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792239" y="209970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latin typeface="思源宋体 Heavy" panose="02020900000000000000" pitchFamily="18" charset="-122"/>
                <a:ea typeface="思源宋体 Heavy" panose="02020900000000000000" pitchFamily="18" charset="-122"/>
              </a:rPr>
              <a:t>目录</a:t>
            </a:r>
          </a:p>
        </p:txBody>
      </p:sp>
      <p:sp>
        <p:nvSpPr>
          <p:cNvPr id="19" name="ïşļíḋê">
            <a:extLst>
              <a:ext uri="{FF2B5EF4-FFF2-40B4-BE49-F238E27FC236}">
                <a16:creationId xmlns:a16="http://schemas.microsoft.com/office/drawing/2014/main" id="{F9E01EF1-D3ED-45FF-A9D6-FB6242297DAB}"/>
              </a:ext>
            </a:extLst>
          </p:cNvPr>
          <p:cNvSpPr/>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a:extLst>
              <a:ext uri="{FF2B5EF4-FFF2-40B4-BE49-F238E27FC236}">
                <a16:creationId xmlns:a16="http://schemas.microsoft.com/office/drawing/2014/main" id="{EE4A59C7-E56C-426F-AD26-55A7CDF54555}"/>
              </a:ext>
            </a:extLst>
          </p:cNvPr>
          <p:cNvSpPr/>
          <p:nvPr/>
        </p:nvSpPr>
        <p:spPr>
          <a:xfrm>
            <a:off x="4575130"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a:extLst>
              <a:ext uri="{FF2B5EF4-FFF2-40B4-BE49-F238E27FC236}">
                <a16:creationId xmlns:a16="http://schemas.microsoft.com/office/drawing/2014/main" id="{820F2665-7696-4219-A3E5-0BE5EF41B221}"/>
              </a:ext>
            </a:extLst>
          </p:cNvPr>
          <p:cNvSpPr/>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a:extLst>
              <a:ext uri="{FF2B5EF4-FFF2-40B4-BE49-F238E27FC236}">
                <a16:creationId xmlns:a16="http://schemas.microsoft.com/office/drawing/2014/main" id="{7A5E18C5-47B4-4827-BF23-4FFF3FCFD229}"/>
              </a:ext>
            </a:extLst>
          </p:cNvPr>
          <p:cNvSpPr/>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a:extLst>
              <a:ext uri="{FF2B5EF4-FFF2-40B4-BE49-F238E27FC236}">
                <a16:creationId xmlns:a16="http://schemas.microsoft.com/office/drawing/2014/main" id="{E0D79E4B-6EDB-4D0A-8E48-2D0A9D3BE908}"/>
              </a:ext>
            </a:extLst>
          </p:cNvPr>
          <p:cNvCxnSpPr/>
          <p:nvPr/>
        </p:nvCxnSpPr>
        <p:spPr>
          <a:xfrm>
            <a:off x="38100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B80DD29-1BC5-45F8-9A2E-78039CE3B14D}"/>
              </a:ext>
            </a:extLst>
          </p:cNvPr>
          <p:cNvCxnSpPr/>
          <p:nvPr/>
        </p:nvCxnSpPr>
        <p:spPr>
          <a:xfrm>
            <a:off x="61214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E9D7075-3DC0-45A7-8674-5EBC9F1C2F49}"/>
              </a:ext>
            </a:extLst>
          </p:cNvPr>
          <p:cNvCxnSpPr/>
          <p:nvPr/>
        </p:nvCxnSpPr>
        <p:spPr>
          <a:xfrm>
            <a:off x="84328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A3676A7-3200-450C-A808-290D8DBA91AF}"/>
              </a:ext>
            </a:extLst>
          </p:cNvPr>
          <p:cNvSpPr txBox="1"/>
          <p:nvPr/>
        </p:nvSpPr>
        <p:spPr>
          <a:xfrm>
            <a:off x="1509986" y="3963747"/>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选题背景</a:t>
            </a:r>
          </a:p>
        </p:txBody>
      </p:sp>
      <p:sp>
        <p:nvSpPr>
          <p:cNvPr id="43" name="文本框 42">
            <a:extLst>
              <a:ext uri="{FF2B5EF4-FFF2-40B4-BE49-F238E27FC236}">
                <a16:creationId xmlns:a16="http://schemas.microsoft.com/office/drawing/2014/main" id="{FE21FC27-4052-4B93-BCC7-4E24D0ED5CCD}"/>
              </a:ext>
            </a:extLst>
          </p:cNvPr>
          <p:cNvSpPr txBox="1"/>
          <p:nvPr/>
        </p:nvSpPr>
        <p:spPr>
          <a:xfrm>
            <a:off x="3911600" y="3963748"/>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研究方向</a:t>
            </a:r>
          </a:p>
        </p:txBody>
      </p:sp>
      <p:sp>
        <p:nvSpPr>
          <p:cNvPr id="44" name="文本框 43">
            <a:extLst>
              <a:ext uri="{FF2B5EF4-FFF2-40B4-BE49-F238E27FC236}">
                <a16:creationId xmlns:a16="http://schemas.microsoft.com/office/drawing/2014/main" id="{2B6CFC3E-B63B-4C58-9241-7E69DDB9E6E8}"/>
              </a:ext>
            </a:extLst>
          </p:cNvPr>
          <p:cNvSpPr txBox="1"/>
          <p:nvPr/>
        </p:nvSpPr>
        <p:spPr>
          <a:xfrm>
            <a:off x="6307668" y="3963749"/>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实验验证</a:t>
            </a:r>
          </a:p>
        </p:txBody>
      </p:sp>
      <p:sp>
        <p:nvSpPr>
          <p:cNvPr id="45" name="文本框 44">
            <a:extLst>
              <a:ext uri="{FF2B5EF4-FFF2-40B4-BE49-F238E27FC236}">
                <a16:creationId xmlns:a16="http://schemas.microsoft.com/office/drawing/2014/main" id="{A7291141-14EE-44AD-ABEA-DE05C3D0C036}"/>
              </a:ext>
            </a:extLst>
          </p:cNvPr>
          <p:cNvSpPr txBox="1"/>
          <p:nvPr/>
        </p:nvSpPr>
        <p:spPr>
          <a:xfrm>
            <a:off x="8609679" y="3972044"/>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63" name="组合 62">
            <a:extLst>
              <a:ext uri="{FF2B5EF4-FFF2-40B4-BE49-F238E27FC236}">
                <a16:creationId xmlns:a16="http://schemas.microsoft.com/office/drawing/2014/main" id="{0D8D435C-554D-42EC-8C3A-2A26CAA73FE2}"/>
              </a:ext>
            </a:extLst>
          </p:cNvPr>
          <p:cNvGrpSpPr/>
          <p:nvPr/>
        </p:nvGrpSpPr>
        <p:grpSpPr>
          <a:xfrm>
            <a:off x="11474779" y="1567543"/>
            <a:ext cx="101600" cy="825500"/>
            <a:chOff x="10833100" y="850900"/>
            <a:chExt cx="101600" cy="825500"/>
          </a:xfrm>
          <a:solidFill>
            <a:schemeClr val="bg1">
              <a:lumMod val="85000"/>
            </a:schemeClr>
          </a:solidFill>
        </p:grpSpPr>
        <p:sp>
          <p:nvSpPr>
            <p:cNvPr id="60" name="椭圆 59">
              <a:extLst>
                <a:ext uri="{FF2B5EF4-FFF2-40B4-BE49-F238E27FC236}">
                  <a16:creationId xmlns:a16="http://schemas.microsoft.com/office/drawing/2014/main" id="{3AA69157-08CE-4759-96AE-EF0169AB90F2}"/>
                </a:ext>
              </a:extLst>
            </p:cNvPr>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6445C21E-A46B-4D2B-A840-940E163DFA8D}"/>
                </a:ext>
              </a:extLst>
            </p:cNvPr>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87D3620D-6B3D-45C1-9390-5EDCC3F60EB3}"/>
                </a:ext>
              </a:extLst>
            </p:cNvPr>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36" name="组合 35">
            <a:extLst>
              <a:ext uri="{FF2B5EF4-FFF2-40B4-BE49-F238E27FC236}">
                <a16:creationId xmlns:a16="http://schemas.microsoft.com/office/drawing/2014/main" id="{86CE59AF-7B62-4708-8A85-02DFCB44456E}"/>
              </a:ext>
            </a:extLst>
          </p:cNvPr>
          <p:cNvGrpSpPr/>
          <p:nvPr/>
        </p:nvGrpSpPr>
        <p:grpSpPr>
          <a:xfrm>
            <a:off x="1412470" y="636681"/>
            <a:ext cx="4482075" cy="632236"/>
            <a:chOff x="-1926412" y="-1852774"/>
            <a:chExt cx="4482075" cy="632236"/>
          </a:xfrm>
        </p:grpSpPr>
        <p:sp>
          <p:nvSpPr>
            <p:cNvPr id="50" name="文本框 15">
              <a:extLst>
                <a:ext uri="{FF2B5EF4-FFF2-40B4-BE49-F238E27FC236}">
                  <a16:creationId xmlns:a16="http://schemas.microsoft.com/office/drawing/2014/main" id="{BE5922B7-7ADD-41AD-A849-D125F1DF6AAF}"/>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51" name="文本框 16">
              <a:extLst>
                <a:ext uri="{FF2B5EF4-FFF2-40B4-BE49-F238E27FC236}">
                  <a16:creationId xmlns:a16="http://schemas.microsoft.com/office/drawing/2014/main" id="{8B18E624-E362-49D4-A3F6-404103314F3F}"/>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1643631665"/>
      </p:ext>
    </p:extLst>
  </p:cSld>
  <p:clrMapOvr>
    <a:masterClrMapping/>
  </p:clrMapOvr>
  <mc:AlternateContent xmlns:mc="http://schemas.openxmlformats.org/markup-compatibility/2006" xmlns:p14="http://schemas.microsoft.com/office/powerpoint/2010/main">
    <mc:Choice Requires="p14">
      <p:transition spd="slow" p14:dur="1200" advTm="15109">
        <p14:prism/>
      </p:transition>
    </mc:Choice>
    <mc:Fallback xmlns="">
      <p:transition spd="slow" advTm="1510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52536"/>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66038" y="3190493"/>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选题背景</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01</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86CE59AF-7B62-4708-8A85-02DFCB44456E}"/>
              </a:ext>
            </a:extLst>
          </p:cNvPr>
          <p:cNvGrpSpPr/>
          <p:nvPr/>
        </p:nvGrpSpPr>
        <p:grpSpPr>
          <a:xfrm>
            <a:off x="1412470" y="636681"/>
            <a:ext cx="4482075" cy="632236"/>
            <a:chOff x="-1926412" y="-1852774"/>
            <a:chExt cx="4482075" cy="632236"/>
          </a:xfrm>
        </p:grpSpPr>
        <p:sp>
          <p:nvSpPr>
            <p:cNvPr id="24" name="文本框 15">
              <a:extLst>
                <a:ext uri="{FF2B5EF4-FFF2-40B4-BE49-F238E27FC236}">
                  <a16:creationId xmlns:a16="http://schemas.microsoft.com/office/drawing/2014/main" id="{BE5922B7-7ADD-41AD-A849-D125F1DF6AAF}"/>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25" name="文本框 16">
              <a:extLst>
                <a:ext uri="{FF2B5EF4-FFF2-40B4-BE49-F238E27FC236}">
                  <a16:creationId xmlns:a16="http://schemas.microsoft.com/office/drawing/2014/main" id="{8B18E624-E362-49D4-A3F6-404103314F3F}"/>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2770728728"/>
      </p:ext>
    </p:extLst>
  </p:cSld>
  <p:clrMapOvr>
    <a:masterClrMapping/>
  </p:clrMapOvr>
  <mc:AlternateContent xmlns:mc="http://schemas.openxmlformats.org/markup-compatibility/2006" xmlns:p14="http://schemas.microsoft.com/office/powerpoint/2010/main">
    <mc:Choice Requires="p14">
      <p:transition spd="slow" p14:dur="1400" advTm="108">
        <p14:doors dir="vert"/>
      </p:transition>
    </mc:Choice>
    <mc:Fallback xmlns="">
      <p:transition spd="slow" advTm="10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53" name="矩形 52">
            <a:extLst>
              <a:ext uri="{FF2B5EF4-FFF2-40B4-BE49-F238E27FC236}">
                <a16:creationId xmlns:a16="http://schemas.microsoft.com/office/drawing/2014/main" id="{752E8087-A165-4365-AC5D-3560AEF00923}"/>
              </a:ext>
            </a:extLst>
          </p:cNvPr>
          <p:cNvSpPr/>
          <p:nvPr/>
        </p:nvSpPr>
        <p:spPr>
          <a:xfrm>
            <a:off x="977900" y="2668851"/>
            <a:ext cx="5461000" cy="2492990"/>
          </a:xfrm>
          <a:prstGeom prst="rect">
            <a:avLst/>
          </a:prstGeom>
          <a:noFill/>
        </p:spPr>
        <p:txBody>
          <a:bodyPr wrap="square" lIns="0" tIns="0" rIns="0" bIns="0" rtlCol="0">
            <a:spAutoFit/>
          </a:bodyPr>
          <a:lstStyle/>
          <a:p>
            <a:r>
              <a:rPr lang="zh-CN" altLang="zh-CN" dirty="0"/>
              <a:t>目前基于</a:t>
            </a:r>
            <a:r>
              <a:rPr lang="en-US" altLang="zh-CN" dirty="0"/>
              <a:t>YOLO v5</a:t>
            </a:r>
            <a:r>
              <a:rPr lang="zh-CN" altLang="zh-CN" dirty="0"/>
              <a:t>的目标检测在视频目标实时检测、人脸识别、行人检测、车辆检测、交通标识检测和医学影像识别等领域有广泛的应用。其中基于无人机视觉的目标检测具有巨大的商业潜力和广泛的应用领域。与地面检测相比，无人机检测在空中无遮挡，具有更广的视野，能监测的范围更大，而且无人机使用成本低、环境适应能力强，适用于交通路口监测、大型集会巡查、故障检测、复杂地形的受灾地区信息搜集等方面。</a:t>
            </a:r>
          </a:p>
        </p:txBody>
      </p:sp>
      <p:pic>
        <p:nvPicPr>
          <p:cNvPr id="10" name="图片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4318" y="1794884"/>
            <a:ext cx="4240924" cy="4240924"/>
          </a:xfrm>
          <a:prstGeom prst="rect">
            <a:avLst/>
          </a:prstGeom>
        </p:spPr>
      </p:pic>
    </p:spTree>
    <p:extLst>
      <p:ext uri="{BB962C8B-B14F-4D97-AF65-F5344CB8AC3E}">
        <p14:creationId xmlns:p14="http://schemas.microsoft.com/office/powerpoint/2010/main" val="2443694056"/>
      </p:ext>
    </p:extLst>
  </p:cSld>
  <p:clrMapOvr>
    <a:masterClrMapping/>
  </p:clrMapOvr>
  <mc:AlternateContent xmlns:mc="http://schemas.openxmlformats.org/markup-compatibility/2006" xmlns:p14="http://schemas.microsoft.com/office/powerpoint/2010/main">
    <mc:Choice Requires="p14">
      <p:transition spd="slow" p14:dur="900" advTm="4283">
        <p14:warp dir="in"/>
      </p:transition>
    </mc:Choice>
    <mc:Fallback xmlns="">
      <p:transition spd="slow" advTm="428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4" name="Freeform 6">
            <a:extLst>
              <a:ext uri="{FF2B5EF4-FFF2-40B4-BE49-F238E27FC236}">
                <a16:creationId xmlns:a16="http://schemas.microsoft.com/office/drawing/2014/main" id="{89F5FEF8-07C9-4EE4-BD63-08D86687ECBB}"/>
              </a:ext>
            </a:extLst>
          </p:cNvPr>
          <p:cNvSpPr>
            <a:spLocks noChangeArrowheads="1"/>
          </p:cNvSpPr>
          <p:nvPr/>
        </p:nvSpPr>
        <p:spPr bwMode="auto">
          <a:xfrm>
            <a:off x="1340924"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5" name="Freeform 6">
            <a:extLst>
              <a:ext uri="{FF2B5EF4-FFF2-40B4-BE49-F238E27FC236}">
                <a16:creationId xmlns:a16="http://schemas.microsoft.com/office/drawing/2014/main" id="{A6B59F34-B0B5-491A-99EB-5A65F0BC4089}"/>
              </a:ext>
            </a:extLst>
          </p:cNvPr>
          <p:cNvSpPr>
            <a:spLocks noChangeArrowheads="1"/>
          </p:cNvSpPr>
          <p:nvPr/>
        </p:nvSpPr>
        <p:spPr bwMode="auto">
          <a:xfrm>
            <a:off x="1168401"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sym typeface="+mn-lt"/>
            </a:endParaRPr>
          </a:p>
        </p:txBody>
      </p:sp>
      <p:sp>
        <p:nvSpPr>
          <p:cNvPr id="21" name="Freeform 6">
            <a:extLst>
              <a:ext uri="{FF2B5EF4-FFF2-40B4-BE49-F238E27FC236}">
                <a16:creationId xmlns:a16="http://schemas.microsoft.com/office/drawing/2014/main" id="{5353158A-81D5-4BE6-A4AC-0A371E411A45}"/>
              </a:ext>
            </a:extLst>
          </p:cNvPr>
          <p:cNvSpPr>
            <a:spLocks noChangeArrowheads="1"/>
          </p:cNvSpPr>
          <p:nvPr/>
        </p:nvSpPr>
        <p:spPr bwMode="auto">
          <a:xfrm>
            <a:off x="6268525"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22" name="Freeform 6">
            <a:extLst>
              <a:ext uri="{FF2B5EF4-FFF2-40B4-BE49-F238E27FC236}">
                <a16:creationId xmlns:a16="http://schemas.microsoft.com/office/drawing/2014/main" id="{00FBBB1F-C180-4FFD-A08D-0FFB2E1F20B4}"/>
              </a:ext>
            </a:extLst>
          </p:cNvPr>
          <p:cNvSpPr>
            <a:spLocks noChangeArrowheads="1"/>
          </p:cNvSpPr>
          <p:nvPr/>
        </p:nvSpPr>
        <p:spPr bwMode="auto">
          <a:xfrm>
            <a:off x="6268525"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23" name="矩形 22">
            <a:extLst>
              <a:ext uri="{FF2B5EF4-FFF2-40B4-BE49-F238E27FC236}">
                <a16:creationId xmlns:a16="http://schemas.microsoft.com/office/drawing/2014/main" id="{F89F67F6-3909-47D6-B58F-C547E4999EA0}"/>
              </a:ext>
            </a:extLst>
          </p:cNvPr>
          <p:cNvSpPr/>
          <p:nvPr/>
        </p:nvSpPr>
        <p:spPr>
          <a:xfrm>
            <a:off x="1714500" y="4093259"/>
            <a:ext cx="2136102" cy="407099"/>
          </a:xfrm>
          <a:prstGeom prst="rect">
            <a:avLst/>
          </a:prstGeom>
          <a:noFill/>
        </p:spPr>
        <p:txBody>
          <a:bodyPr wrap="square" lIns="0" tIns="0" rIns="0" bIns="0" rtlCol="0">
            <a:spAutoFit/>
          </a:bodyPr>
          <a:lstStyle/>
          <a:p>
            <a:pPr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Anchor Free</a:t>
            </a: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算法</a:t>
            </a:r>
            <a:endParaRPr lang="zh-CN" altLang="en-US" sz="2000" b="1" dirty="0">
              <a:solidFill>
                <a:srgbClr val="4C678E"/>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24" name="矩形 23">
            <a:extLst>
              <a:ext uri="{FF2B5EF4-FFF2-40B4-BE49-F238E27FC236}">
                <a16:creationId xmlns:a16="http://schemas.microsoft.com/office/drawing/2014/main" id="{577E20AA-79A2-4A47-B124-F48ABE2F5F7C}"/>
              </a:ext>
            </a:extLst>
          </p:cNvPr>
          <p:cNvSpPr/>
          <p:nvPr/>
        </p:nvSpPr>
        <p:spPr>
          <a:xfrm>
            <a:off x="1714500" y="4572697"/>
            <a:ext cx="3505200" cy="325858"/>
          </a:xfrm>
          <a:prstGeom prst="rect">
            <a:avLst/>
          </a:prstGeom>
          <a:noFill/>
        </p:spPr>
        <p:txBody>
          <a:bodyPr wrap="square" lIns="0" tIns="0" rIns="0" bIns="0" rtlCol="0">
            <a:spAutoFit/>
          </a:bodyPr>
          <a:lstStyle/>
          <a:p>
            <a:pPr hangingPunct="0">
              <a:lnSpc>
                <a:spcPct val="150000"/>
              </a:lnSpc>
            </a:pP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CornerNet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CenterNet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等算法</a:t>
            </a:r>
          </a:p>
        </p:txBody>
      </p:sp>
      <p:sp>
        <p:nvSpPr>
          <p:cNvPr id="25" name="矩形 24">
            <a:extLst>
              <a:ext uri="{FF2B5EF4-FFF2-40B4-BE49-F238E27FC236}">
                <a16:creationId xmlns:a16="http://schemas.microsoft.com/office/drawing/2014/main" id="{B2D4FADC-93FD-456F-A4E4-DDC5F14DD43A}"/>
              </a:ext>
            </a:extLst>
          </p:cNvPr>
          <p:cNvSpPr/>
          <p:nvPr/>
        </p:nvSpPr>
        <p:spPr>
          <a:xfrm>
            <a:off x="6731000" y="2162859"/>
            <a:ext cx="2428766" cy="407099"/>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latin typeface="Times New Roman" panose="02020603050405020304" pitchFamily="18" charset="0"/>
                <a:ea typeface="思源黑体 CN Bold" panose="020B0800000000000000" pitchFamily="34" charset="-122"/>
                <a:cs typeface="Times New Roman" panose="02020603050405020304" pitchFamily="18" charset="0"/>
                <a:sym typeface="+mn-lt"/>
              </a:rPr>
              <a:t>两阶段算法</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26" name="矩形 25">
            <a:extLst>
              <a:ext uri="{FF2B5EF4-FFF2-40B4-BE49-F238E27FC236}">
                <a16:creationId xmlns:a16="http://schemas.microsoft.com/office/drawing/2014/main" id="{9E848773-AFAD-4D0D-B6E7-255C3ACD8FCC}"/>
              </a:ext>
            </a:extLst>
          </p:cNvPr>
          <p:cNvSpPr/>
          <p:nvPr/>
        </p:nvSpPr>
        <p:spPr>
          <a:xfrm>
            <a:off x="6731000" y="2642297"/>
            <a:ext cx="3505200" cy="329962"/>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有</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R-CNN</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Faster R-CNN</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等算法</a:t>
            </a:r>
          </a:p>
        </p:txBody>
      </p:sp>
      <p:sp>
        <p:nvSpPr>
          <p:cNvPr id="27" name="矩形 26">
            <a:extLst>
              <a:ext uri="{FF2B5EF4-FFF2-40B4-BE49-F238E27FC236}">
                <a16:creationId xmlns:a16="http://schemas.microsoft.com/office/drawing/2014/main" id="{35EBEA71-D9BD-46FE-A2D3-0017587DEC83}"/>
              </a:ext>
            </a:extLst>
          </p:cNvPr>
          <p:cNvSpPr/>
          <p:nvPr/>
        </p:nvSpPr>
        <p:spPr>
          <a:xfrm>
            <a:off x="6731000" y="4086754"/>
            <a:ext cx="3505200" cy="407099"/>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rPr>
              <a:t>基于</a:t>
            </a:r>
            <a:r>
              <a:rPr lang="en-US" altLang="zh-CN" sz="2000" b="1" dirty="0">
                <a:solidFill>
                  <a:schemeClr val="bg1"/>
                </a:solidFill>
                <a:latin typeface="思源黑体 CN Bold" panose="020B0800000000000000" pitchFamily="34" charset="-122"/>
                <a:ea typeface="思源黑体 CN Bold" panose="020B0800000000000000" pitchFamily="34" charset="-122"/>
                <a:cs typeface="+mn-ea"/>
              </a:rPr>
              <a:t>Transformer</a:t>
            </a:r>
            <a:r>
              <a:rPr lang="zh-CN" altLang="en-US" sz="2000" b="1" dirty="0">
                <a:solidFill>
                  <a:schemeClr val="bg1"/>
                </a:solidFill>
                <a:latin typeface="思源黑体 CN Bold" panose="020B0800000000000000" pitchFamily="34" charset="-122"/>
                <a:ea typeface="思源黑体 CN Bold" panose="020B0800000000000000" pitchFamily="34" charset="-122"/>
                <a:cs typeface="+mn-ea"/>
              </a:rPr>
              <a:t>的目标检测</a:t>
            </a:r>
            <a:endParaRPr lang="zh-CN" altLang="en-US" sz="2000" b="1"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28" name="矩形 27">
            <a:extLst>
              <a:ext uri="{FF2B5EF4-FFF2-40B4-BE49-F238E27FC236}">
                <a16:creationId xmlns:a16="http://schemas.microsoft.com/office/drawing/2014/main" id="{457B9EB9-0359-47F2-9D58-7254AA114CE9}"/>
              </a:ext>
            </a:extLst>
          </p:cNvPr>
          <p:cNvSpPr/>
          <p:nvPr/>
        </p:nvSpPr>
        <p:spPr>
          <a:xfrm>
            <a:off x="6621392" y="4572697"/>
            <a:ext cx="3800366"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近年又多有基于</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Transformer</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的目标检测算法应用</a:t>
            </a:r>
          </a:p>
        </p:txBody>
      </p:sp>
      <p:sp>
        <p:nvSpPr>
          <p:cNvPr id="29" name="矩形 28">
            <a:extLst>
              <a:ext uri="{FF2B5EF4-FFF2-40B4-BE49-F238E27FC236}">
                <a16:creationId xmlns:a16="http://schemas.microsoft.com/office/drawing/2014/main" id="{D97BBBA8-376E-45A6-B400-0EA1E2826B2F}"/>
              </a:ext>
            </a:extLst>
          </p:cNvPr>
          <p:cNvSpPr/>
          <p:nvPr/>
        </p:nvSpPr>
        <p:spPr>
          <a:xfrm>
            <a:off x="1714499" y="2162860"/>
            <a:ext cx="2494893" cy="407035"/>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rPr>
              <a:t>单阶段算法</a:t>
            </a:r>
            <a:endParaRPr lang="zh-CN" altLang="en-US" sz="2000" b="1"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30" name="矩形 29">
            <a:extLst>
              <a:ext uri="{FF2B5EF4-FFF2-40B4-BE49-F238E27FC236}">
                <a16:creationId xmlns:a16="http://schemas.microsoft.com/office/drawing/2014/main" id="{E2A6693C-F035-4A19-A76D-7A3825ADA2BD}"/>
              </a:ext>
            </a:extLst>
          </p:cNvPr>
          <p:cNvSpPr/>
          <p:nvPr/>
        </p:nvSpPr>
        <p:spPr>
          <a:xfrm>
            <a:off x="1714499" y="2712919"/>
            <a:ext cx="3505200" cy="325858"/>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常见有</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YOLO</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系列，</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SSD</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算法</a:t>
            </a:r>
          </a:p>
        </p:txBody>
      </p:sp>
    </p:spTree>
    <p:extLst>
      <p:ext uri="{BB962C8B-B14F-4D97-AF65-F5344CB8AC3E}">
        <p14:creationId xmlns:p14="http://schemas.microsoft.com/office/powerpoint/2010/main" val="2714144321"/>
      </p:ext>
    </p:extLst>
  </p:cSld>
  <p:clrMapOvr>
    <a:masterClrMapping/>
  </p:clrMapOvr>
  <mc:AlternateContent xmlns:mc="http://schemas.openxmlformats.org/markup-compatibility/2006" xmlns:p14="http://schemas.microsoft.com/office/powerpoint/2010/main">
    <mc:Choice Requires="p14">
      <p:transition spd="slow" p14:dur="900" advTm="23755">
        <p14:warp dir="in"/>
      </p:transition>
    </mc:Choice>
    <mc:Fallback xmlns="">
      <p:transition spd="slow" advTm="2375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2DE70343-904C-405E-9761-0DF956B6B183}"/>
              </a:ext>
            </a:extLst>
          </p:cNvPr>
          <p:cNvSpPr/>
          <p:nvPr/>
        </p:nvSpPr>
        <p:spPr>
          <a:xfrm>
            <a:off x="12509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A3A0522E-8CB9-4CB4-8C9A-C0A59194B535}"/>
              </a:ext>
            </a:extLst>
          </p:cNvPr>
          <p:cNvSpPr/>
          <p:nvPr/>
        </p:nvSpPr>
        <p:spPr>
          <a:xfrm>
            <a:off x="46672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DC3A354B-7A8F-4564-AD96-0152F2CE333B}"/>
              </a:ext>
            </a:extLst>
          </p:cNvPr>
          <p:cNvSpPr/>
          <p:nvPr/>
        </p:nvSpPr>
        <p:spPr>
          <a:xfrm>
            <a:off x="80835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a:extLst>
              <a:ext uri="{FF2B5EF4-FFF2-40B4-BE49-F238E27FC236}">
                <a16:creationId xmlns:a16="http://schemas.microsoft.com/office/drawing/2014/main" id="{A5B1D14C-2E8C-4989-93A4-9C136EEE18BF}"/>
              </a:ext>
            </a:extLst>
          </p:cNvPr>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01</a:t>
            </a:r>
            <a:endParaRPr lang="zh-CN" altLang="en-US" sz="2400" b="1" dirty="0">
              <a:solidFill>
                <a:schemeClr val="bg1"/>
              </a:solidFill>
              <a:cs typeface="+mn-ea"/>
            </a:endParaRPr>
          </a:p>
        </p:txBody>
      </p:sp>
      <p:sp>
        <p:nvSpPr>
          <p:cNvPr id="20" name="椭圆 19">
            <a:extLst>
              <a:ext uri="{FF2B5EF4-FFF2-40B4-BE49-F238E27FC236}">
                <a16:creationId xmlns:a16="http://schemas.microsoft.com/office/drawing/2014/main" id="{13693BB0-3C2D-4F95-9C6E-544F7111E2D7}"/>
              </a:ext>
            </a:extLst>
          </p:cNvPr>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02</a:t>
            </a:r>
            <a:endParaRPr lang="zh-CN" altLang="en-US" sz="2400" b="1" dirty="0">
              <a:solidFill>
                <a:schemeClr val="bg1"/>
              </a:solidFill>
              <a:cs typeface="+mn-ea"/>
            </a:endParaRPr>
          </a:p>
        </p:txBody>
      </p:sp>
      <p:sp>
        <p:nvSpPr>
          <p:cNvPr id="23" name="椭圆 22">
            <a:extLst>
              <a:ext uri="{FF2B5EF4-FFF2-40B4-BE49-F238E27FC236}">
                <a16:creationId xmlns:a16="http://schemas.microsoft.com/office/drawing/2014/main" id="{6C4BBCA6-EDAE-4AB7-9B40-547C130A2F38}"/>
              </a:ext>
            </a:extLst>
          </p:cNvPr>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03</a:t>
            </a:r>
            <a:endParaRPr lang="zh-CN" altLang="en-US" sz="2400" b="1" dirty="0">
              <a:solidFill>
                <a:schemeClr val="bg1"/>
              </a:solidFill>
              <a:cs typeface="+mn-ea"/>
            </a:endParaRPr>
          </a:p>
        </p:txBody>
      </p:sp>
      <p:sp>
        <p:nvSpPr>
          <p:cNvPr id="27" name="矩形 26">
            <a:extLst>
              <a:ext uri="{FF2B5EF4-FFF2-40B4-BE49-F238E27FC236}">
                <a16:creationId xmlns:a16="http://schemas.microsoft.com/office/drawing/2014/main" id="{CE5E1738-420E-4C66-8BB5-B7C419C3801B}"/>
              </a:ext>
            </a:extLst>
          </p:cNvPr>
          <p:cNvSpPr/>
          <p:nvPr/>
        </p:nvSpPr>
        <p:spPr>
          <a:xfrm>
            <a:off x="2130763" y="3051859"/>
            <a:ext cx="1123274" cy="407035"/>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YOLO v5</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28" name="矩形 27">
            <a:extLst>
              <a:ext uri="{FF2B5EF4-FFF2-40B4-BE49-F238E27FC236}">
                <a16:creationId xmlns:a16="http://schemas.microsoft.com/office/drawing/2014/main" id="{6571F218-644D-499B-83D6-354548DCA7A9}"/>
              </a:ext>
            </a:extLst>
          </p:cNvPr>
          <p:cNvSpPr/>
          <p:nvPr/>
        </p:nvSpPr>
        <p:spPr>
          <a:xfrm>
            <a:off x="1587500" y="3632897"/>
            <a:ext cx="2209800" cy="1433854"/>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YOLO v5</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作为最新的</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YOLO</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系列算法，拥有精度高、检测速度快、易于训练和部署等优点</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9" name="矩形 28">
            <a:extLst>
              <a:ext uri="{FF2B5EF4-FFF2-40B4-BE49-F238E27FC236}">
                <a16:creationId xmlns:a16="http://schemas.microsoft.com/office/drawing/2014/main" id="{50864013-23EE-4216-A56F-ECB3925D519B}"/>
              </a:ext>
            </a:extLst>
          </p:cNvPr>
          <p:cNvSpPr/>
          <p:nvPr/>
        </p:nvSpPr>
        <p:spPr>
          <a:xfrm>
            <a:off x="5130513" y="3051859"/>
            <a:ext cx="2032574" cy="407291"/>
          </a:xfrm>
          <a:prstGeom prst="rect">
            <a:avLst/>
          </a:prstGeom>
          <a:noFill/>
        </p:spPr>
        <p:txBody>
          <a:bodyPr wrap="square" lIns="0" tIns="0" rIns="0" bIns="0" rtlCol="0">
            <a:spAutoFit/>
          </a:bodyPr>
          <a:lstStyle/>
          <a:p>
            <a:pPr algn="just" hangingPunct="0">
              <a:lnSpc>
                <a:spcPct val="150000"/>
              </a:lnSpc>
            </a:pPr>
            <a:r>
              <a:rPr lang="en-US" altLang="zh-CN" sz="2000" b="1" dirty="0" err="1">
                <a:solidFill>
                  <a:srgbClr val="4C678E"/>
                </a:solidFill>
                <a:latin typeface="思源黑体 CN Bold" panose="020B0800000000000000" pitchFamily="34" charset="-122"/>
                <a:ea typeface="思源黑体 CN Bold" panose="020B0800000000000000" pitchFamily="34" charset="-122"/>
                <a:cs typeface="+mn-ea"/>
                <a:sym typeface="+mn-lt"/>
              </a:rPr>
              <a:t>VisDrone</a:t>
            </a: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数据集</a:t>
            </a:r>
          </a:p>
        </p:txBody>
      </p:sp>
      <p:sp>
        <p:nvSpPr>
          <p:cNvPr id="30" name="矩形 29">
            <a:extLst>
              <a:ext uri="{FF2B5EF4-FFF2-40B4-BE49-F238E27FC236}">
                <a16:creationId xmlns:a16="http://schemas.microsoft.com/office/drawing/2014/main" id="{AAFA1FBD-70AD-4B14-87CD-DB192FD12C97}"/>
              </a:ext>
            </a:extLst>
          </p:cNvPr>
          <p:cNvSpPr/>
          <p:nvPr/>
        </p:nvSpPr>
        <p:spPr>
          <a:xfrm>
            <a:off x="5041900" y="3632897"/>
            <a:ext cx="2209800" cy="2172518"/>
          </a:xfrm>
          <a:prstGeom prst="rect">
            <a:avLst/>
          </a:prstGeom>
          <a:noFill/>
        </p:spPr>
        <p:txBody>
          <a:bodyPr wrap="square" lIns="0" tIns="0" rIns="0" bIns="0" rtlCol="0">
            <a:spAutoFit/>
          </a:bodyPr>
          <a:lstStyle/>
          <a:p>
            <a:pPr algn="just" hangingPunct="0">
              <a:lnSpc>
                <a:spcPct val="150000"/>
              </a:lnSpc>
            </a:pP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VisDrone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无人机数据集包含手动注释的</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260</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万个边界框，还提供了一些重要的属性，包括场景可见性、对象类别和遮挡。</a:t>
            </a:r>
          </a:p>
        </p:txBody>
      </p:sp>
      <p:sp>
        <p:nvSpPr>
          <p:cNvPr id="31" name="矩形 30">
            <a:extLst>
              <a:ext uri="{FF2B5EF4-FFF2-40B4-BE49-F238E27FC236}">
                <a16:creationId xmlns:a16="http://schemas.microsoft.com/office/drawing/2014/main" id="{29800A65-DF9D-4AFA-99AE-429692932A36}"/>
              </a:ext>
            </a:extLst>
          </p:cNvPr>
          <p:cNvSpPr/>
          <p:nvPr/>
        </p:nvSpPr>
        <p:spPr>
          <a:xfrm>
            <a:off x="8395970" y="3034854"/>
            <a:ext cx="2545080"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两种训练的优化方法</a:t>
            </a:r>
          </a:p>
        </p:txBody>
      </p:sp>
      <p:sp>
        <p:nvSpPr>
          <p:cNvPr id="32" name="矩形 31">
            <a:extLst>
              <a:ext uri="{FF2B5EF4-FFF2-40B4-BE49-F238E27FC236}">
                <a16:creationId xmlns:a16="http://schemas.microsoft.com/office/drawing/2014/main" id="{975FE451-978C-493E-8B36-7CBF4CEA7BEF}"/>
              </a:ext>
            </a:extLst>
          </p:cNvPr>
          <p:cNvSpPr/>
          <p:nvPr/>
        </p:nvSpPr>
        <p:spPr>
          <a:xfrm>
            <a:off x="8394700" y="3632897"/>
            <a:ext cx="2209800"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增大特征图分辨率和多尺度训练这两种方法通常能够增强模型的定位和分类性能。</a:t>
            </a:r>
          </a:p>
        </p:txBody>
      </p:sp>
      <p:grpSp>
        <p:nvGrpSpPr>
          <p:cNvPr id="41" name="组合 40">
            <a:extLst>
              <a:ext uri="{FF2B5EF4-FFF2-40B4-BE49-F238E27FC236}">
                <a16:creationId xmlns:a16="http://schemas.microsoft.com/office/drawing/2014/main" id="{0DE22F44-5476-4BA0-9DF4-B89F3667770D}"/>
              </a:ext>
            </a:extLst>
          </p:cNvPr>
          <p:cNvGrpSpPr/>
          <p:nvPr/>
        </p:nvGrpSpPr>
        <p:grpSpPr>
          <a:xfrm>
            <a:off x="4279900" y="3162300"/>
            <a:ext cx="279400" cy="1003300"/>
            <a:chOff x="863600" y="3403600"/>
            <a:chExt cx="203200" cy="1460500"/>
          </a:xfrm>
        </p:grpSpPr>
        <p:cxnSp>
          <p:nvCxnSpPr>
            <p:cNvPr id="42" name="直接连接符 41">
              <a:extLst>
                <a:ext uri="{FF2B5EF4-FFF2-40B4-BE49-F238E27FC236}">
                  <a16:creationId xmlns:a16="http://schemas.microsoft.com/office/drawing/2014/main" id="{2538940A-F29D-4D51-B40D-B77BAF5C5544}"/>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a:extLst>
                <a:ext uri="{FF2B5EF4-FFF2-40B4-BE49-F238E27FC236}">
                  <a16:creationId xmlns:a16="http://schemas.microsoft.com/office/drawing/2014/main" id="{2708EED4-D9A4-4784-B599-2866171503E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a:extLst>
                <a:ext uri="{FF2B5EF4-FFF2-40B4-BE49-F238E27FC236}">
                  <a16:creationId xmlns:a16="http://schemas.microsoft.com/office/drawing/2014/main" id="{A1E6C627-E951-411E-801B-9F564C54BDE6}"/>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a:extLst>
              <a:ext uri="{FF2B5EF4-FFF2-40B4-BE49-F238E27FC236}">
                <a16:creationId xmlns:a16="http://schemas.microsoft.com/office/drawing/2014/main" id="{D28C9C92-1290-465C-83D1-CB9DBF24021B}"/>
              </a:ext>
            </a:extLst>
          </p:cNvPr>
          <p:cNvGrpSpPr/>
          <p:nvPr/>
        </p:nvGrpSpPr>
        <p:grpSpPr>
          <a:xfrm>
            <a:off x="7708900" y="3162300"/>
            <a:ext cx="279400" cy="1003300"/>
            <a:chOff x="863600" y="3403600"/>
            <a:chExt cx="203200" cy="1460500"/>
          </a:xfrm>
        </p:grpSpPr>
        <p:cxnSp>
          <p:nvCxnSpPr>
            <p:cNvPr id="46" name="直接连接符 45">
              <a:extLst>
                <a:ext uri="{FF2B5EF4-FFF2-40B4-BE49-F238E27FC236}">
                  <a16:creationId xmlns:a16="http://schemas.microsoft.com/office/drawing/2014/main" id="{4FCC5F51-A501-421F-94E3-29483600F289}"/>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a:extLst>
                <a:ext uri="{FF2B5EF4-FFF2-40B4-BE49-F238E27FC236}">
                  <a16:creationId xmlns:a16="http://schemas.microsoft.com/office/drawing/2014/main" id="{B0BD54CA-2D04-4350-A859-8CB359066FA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a:extLst>
                <a:ext uri="{FF2B5EF4-FFF2-40B4-BE49-F238E27FC236}">
                  <a16:creationId xmlns:a16="http://schemas.microsoft.com/office/drawing/2014/main" id="{395445BA-D536-46B4-8392-10857AF26B28}"/>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73860132"/>
      </p:ext>
    </p:extLst>
  </p:cSld>
  <p:clrMapOvr>
    <a:masterClrMapping/>
  </p:clrMapOvr>
  <mc:AlternateContent xmlns:mc="http://schemas.openxmlformats.org/markup-compatibility/2006" xmlns:p14="http://schemas.microsoft.com/office/powerpoint/2010/main">
    <mc:Choice Requires="p14">
      <p:transition spd="slow" p14:dur="900" advTm="26612">
        <p14:warp dir="in"/>
      </p:transition>
    </mc:Choice>
    <mc:Fallback xmlns="">
      <p:transition spd="slow" advTm="2661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327900" y="3285118"/>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研究方向</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02</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9988BD90-DA57-4D81-BF6F-CDFE85A020D3}"/>
              </a:ext>
            </a:extLst>
          </p:cNvPr>
          <p:cNvGrpSpPr/>
          <p:nvPr/>
        </p:nvGrpSpPr>
        <p:grpSpPr>
          <a:xfrm>
            <a:off x="1204687" y="521265"/>
            <a:ext cx="4482075" cy="632236"/>
            <a:chOff x="-1926412" y="-1852774"/>
            <a:chExt cx="4482075" cy="632236"/>
          </a:xfrm>
        </p:grpSpPr>
        <p:sp>
          <p:nvSpPr>
            <p:cNvPr id="24" name="文本框 15">
              <a:extLst>
                <a:ext uri="{FF2B5EF4-FFF2-40B4-BE49-F238E27FC236}">
                  <a16:creationId xmlns:a16="http://schemas.microsoft.com/office/drawing/2014/main" id="{8CECB089-0EDC-44A3-9791-3F958B1069F4}"/>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25" name="文本框 16">
              <a:extLst>
                <a:ext uri="{FF2B5EF4-FFF2-40B4-BE49-F238E27FC236}">
                  <a16:creationId xmlns:a16="http://schemas.microsoft.com/office/drawing/2014/main" id="{8B577BD6-B6E7-47AD-BE25-BDE3366B2820}"/>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26" name="图片 25">
            <a:extLst>
              <a:ext uri="{FF2B5EF4-FFF2-40B4-BE49-F238E27FC236}">
                <a16:creationId xmlns:a16="http://schemas.microsoft.com/office/drawing/2014/main" id="{6340BEF7-9DFD-468D-AC8F-ABA6E0B5F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1398936885"/>
      </p:ext>
    </p:extLst>
  </p:cSld>
  <p:clrMapOvr>
    <a:masterClrMapping/>
  </p:clrMapOvr>
  <mc:AlternateContent xmlns:mc="http://schemas.openxmlformats.org/markup-compatibility/2006" xmlns:p14="http://schemas.microsoft.com/office/powerpoint/2010/main">
    <mc:Choice Requires="p14">
      <p:transition spd="slow" p14:dur="1400" advTm="252">
        <p14:doors dir="vert"/>
      </p:transition>
    </mc:Choice>
    <mc:Fallback xmlns="">
      <p:transition spd="slow" advTm="25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研究方向</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1" name="Google Shape;1369;p34">
            <a:extLst>
              <a:ext uri="{FF2B5EF4-FFF2-40B4-BE49-F238E27FC236}">
                <a16:creationId xmlns:a16="http://schemas.microsoft.com/office/drawing/2014/main" id="{9EC221DA-B9DA-4FAC-B293-EC9A54AF844B}"/>
              </a:ext>
            </a:extLst>
          </p:cNvPr>
          <p:cNvSpPr/>
          <p:nvPr/>
        </p:nvSpPr>
        <p:spPr>
          <a:xfrm>
            <a:off x="9013231"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3</a:t>
            </a:r>
            <a:endParaRPr sz="2000" dirty="0">
              <a:latin typeface="汉仪铁线黑-65简" panose="00020600040101010101" pitchFamily="18" charset="-122"/>
              <a:ea typeface="汉仪铁线黑-65简" panose="00020600040101010101" pitchFamily="18" charset="-122"/>
              <a:sym typeface="Fira Sans"/>
            </a:endParaRPr>
          </a:p>
        </p:txBody>
      </p:sp>
      <p:sp>
        <p:nvSpPr>
          <p:cNvPr id="32" name="Google Shape;1373;p34">
            <a:extLst>
              <a:ext uri="{FF2B5EF4-FFF2-40B4-BE49-F238E27FC236}">
                <a16:creationId xmlns:a16="http://schemas.microsoft.com/office/drawing/2014/main" id="{4E206218-803A-4AAB-A5A6-42A4697F941E}"/>
              </a:ext>
            </a:extLst>
          </p:cNvPr>
          <p:cNvSpPr/>
          <p:nvPr/>
        </p:nvSpPr>
        <p:spPr>
          <a:xfrm>
            <a:off x="550900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2</a:t>
            </a:r>
            <a:endParaRPr sz="2000" dirty="0">
              <a:latin typeface="汉仪铁线黑-65简" panose="00020600040101010101" pitchFamily="18" charset="-122"/>
              <a:ea typeface="汉仪铁线黑-65简" panose="00020600040101010101" pitchFamily="18" charset="-122"/>
              <a:sym typeface="Fira Sans"/>
            </a:endParaRPr>
          </a:p>
        </p:txBody>
      </p:sp>
      <p:sp>
        <p:nvSpPr>
          <p:cNvPr id="34" name="Google Shape;1376;p34">
            <a:extLst>
              <a:ext uri="{FF2B5EF4-FFF2-40B4-BE49-F238E27FC236}">
                <a16:creationId xmlns:a16="http://schemas.microsoft.com/office/drawing/2014/main" id="{FE49A1C9-B2C3-45EE-A605-A28F63915FF1}"/>
              </a:ext>
            </a:extLst>
          </p:cNvPr>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sp>
        <p:nvSpPr>
          <p:cNvPr id="35" name="矩形 34">
            <a:extLst>
              <a:ext uri="{FF2B5EF4-FFF2-40B4-BE49-F238E27FC236}">
                <a16:creationId xmlns:a16="http://schemas.microsoft.com/office/drawing/2014/main" id="{23E2CC51-04B1-4A52-8B74-F5D5CC2658C9}"/>
              </a:ext>
            </a:extLst>
          </p:cNvPr>
          <p:cNvSpPr/>
          <p:nvPr/>
        </p:nvSpPr>
        <p:spPr>
          <a:xfrm>
            <a:off x="1854024" y="3167974"/>
            <a:ext cx="1399461" cy="868956"/>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数据集分析和处理</a:t>
            </a:r>
          </a:p>
        </p:txBody>
      </p:sp>
      <p:sp>
        <p:nvSpPr>
          <p:cNvPr id="39" name="矩形 38">
            <a:extLst>
              <a:ext uri="{FF2B5EF4-FFF2-40B4-BE49-F238E27FC236}">
                <a16:creationId xmlns:a16="http://schemas.microsoft.com/office/drawing/2014/main" id="{B57378B5-EC80-45EC-A192-450D28104052}"/>
              </a:ext>
            </a:extLst>
          </p:cNvPr>
          <p:cNvSpPr/>
          <p:nvPr/>
        </p:nvSpPr>
        <p:spPr>
          <a:xfrm>
            <a:off x="4743161" y="3167974"/>
            <a:ext cx="2319120" cy="874855"/>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ea typeface="思源黑体 CN Bold" panose="020B0800000000000000" pitchFamily="34" charset="-122"/>
                <a:cs typeface="+mn-ea"/>
              </a:rPr>
              <a:t>YOLO v5</a:t>
            </a:r>
            <a:r>
              <a:rPr lang="zh-CN" altLang="en-US" sz="2000" b="1" dirty="0">
                <a:solidFill>
                  <a:srgbClr val="4C678E"/>
                </a:solidFill>
                <a:ea typeface="思源黑体 CN Bold" panose="020B0800000000000000" pitchFamily="34" charset="-122"/>
                <a:cs typeface="+mn-ea"/>
              </a:rPr>
              <a:t>在</a:t>
            </a:r>
            <a:r>
              <a:rPr lang="en-US" altLang="zh-CN" sz="2000" b="1" dirty="0" err="1">
                <a:solidFill>
                  <a:srgbClr val="4C678E"/>
                </a:solidFill>
                <a:ea typeface="思源黑体 CN Bold" panose="020B0800000000000000" pitchFamily="34" charset="-122"/>
                <a:cs typeface="+mn-ea"/>
              </a:rPr>
              <a:t>VisDrone</a:t>
            </a:r>
            <a:r>
              <a:rPr lang="zh-CN" altLang="en-US" sz="2000" b="1" dirty="0">
                <a:solidFill>
                  <a:srgbClr val="4C678E"/>
                </a:solidFill>
                <a:ea typeface="思源黑体 CN Bold" panose="020B0800000000000000" pitchFamily="34" charset="-122"/>
                <a:cs typeface="+mn-ea"/>
              </a:rPr>
              <a:t>数据集上的消融实验</a:t>
            </a:r>
            <a:endParaRPr lang="zh-CN" altLang="en-US" sz="2000" b="1" dirty="0">
              <a:solidFill>
                <a:srgbClr val="4C678E"/>
              </a:solidFill>
              <a:ea typeface="思源黑体 CN Bold" panose="020B0800000000000000" pitchFamily="34" charset="-122"/>
              <a:cs typeface="+mn-ea"/>
              <a:sym typeface="+mn-lt"/>
            </a:endParaRPr>
          </a:p>
        </p:txBody>
      </p:sp>
      <p:sp>
        <p:nvSpPr>
          <p:cNvPr id="42" name="矩形 41">
            <a:extLst>
              <a:ext uri="{FF2B5EF4-FFF2-40B4-BE49-F238E27FC236}">
                <a16:creationId xmlns:a16="http://schemas.microsoft.com/office/drawing/2014/main" id="{E12625D9-4F0D-4ABC-8476-B04F571BC104}"/>
              </a:ext>
            </a:extLst>
          </p:cNvPr>
          <p:cNvSpPr/>
          <p:nvPr/>
        </p:nvSpPr>
        <p:spPr>
          <a:xfrm>
            <a:off x="8587740" y="3167974"/>
            <a:ext cx="1592673" cy="868956"/>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对模型的性能评估和分析</a:t>
            </a:r>
          </a:p>
        </p:txBody>
      </p:sp>
      <p:cxnSp>
        <p:nvCxnSpPr>
          <p:cNvPr id="48" name="直接连接符 47">
            <a:extLst>
              <a:ext uri="{FF2B5EF4-FFF2-40B4-BE49-F238E27FC236}">
                <a16:creationId xmlns:a16="http://schemas.microsoft.com/office/drawing/2014/main" id="{582A2FF7-CA50-40A8-8B69-2B286ABD4692}"/>
              </a:ext>
            </a:extLst>
          </p:cNvPr>
          <p:cNvCxnSpPr>
            <a:cxnSpLocks/>
          </p:cNvCxnSpPr>
          <p:nvPr/>
        </p:nvCxnSpPr>
        <p:spPr>
          <a:xfrm>
            <a:off x="367937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a16="http://schemas.microsoft.com/office/drawing/2014/main" id="{038FD7D3-F7B8-4BE8-B933-9E5709980D8B}"/>
              </a:ext>
            </a:extLst>
          </p:cNvPr>
          <p:cNvCxnSpPr>
            <a:cxnSpLocks/>
          </p:cNvCxnSpPr>
          <p:nvPr/>
        </p:nvCxnSpPr>
        <p:spPr>
          <a:xfrm>
            <a:off x="8087360"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1125272"/>
      </p:ext>
    </p:extLst>
  </p:cSld>
  <p:clrMapOvr>
    <a:masterClrMapping/>
  </p:clrMapOvr>
  <mc:AlternateContent xmlns:mc="http://schemas.openxmlformats.org/markup-compatibility/2006" xmlns:p14="http://schemas.microsoft.com/office/powerpoint/2010/main">
    <mc:Choice Requires="p14">
      <p:transition spd="slow" p14:dur="900" advTm="1707">
        <p14:warp dir="in"/>
      </p:transition>
    </mc:Choice>
    <mc:Fallback xmlns="">
      <p:transition spd="slow" advTm="170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166727;#3803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1411</Words>
  <Application>Microsoft Office PowerPoint</Application>
  <PresentationFormat>宽屏</PresentationFormat>
  <Paragraphs>182</Paragraphs>
  <Slides>22</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等线</vt:lpstr>
      <vt:lpstr>等线 Light</vt:lpstr>
      <vt:lpstr>汉仪铁线黑-65简</vt:lpstr>
      <vt:lpstr>汉仪心海行楷W</vt:lpstr>
      <vt:lpstr>思源黑体 CN Bold</vt:lpstr>
      <vt:lpstr>思源黑体 CN Heavy</vt:lpstr>
      <vt:lpstr>思源黑体 CN Light</vt:lpstr>
      <vt:lpstr>思源黑体 CN Normal</vt:lpstr>
      <vt:lpstr>思源宋体 Heavy</vt:lpstr>
      <vt:lpstr>字魂59号-创粗黑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Yue Cheng</cp:lastModifiedBy>
  <cp:revision>72</cp:revision>
  <dcterms:created xsi:type="dcterms:W3CDTF">2018-04-18T06:17:00Z</dcterms:created>
  <dcterms:modified xsi:type="dcterms:W3CDTF">2022-05-26T07:22:51Z</dcterms:modified>
</cp:coreProperties>
</file>