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Robo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DF266AE-A1CD-4A61-AB53-7FA214F46F35}">
  <a:tblStyle styleId="{FDF266AE-A1CD-4A61-AB53-7FA214F46F3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italic.fntdata"/><Relationship Id="rId16" Type="http://schemas.openxmlformats.org/officeDocument/2006/relationships/slide" Target="slides/slide10.xml"/><Relationship Id="rId38" Type="http://schemas.openxmlformats.org/officeDocument/2006/relationships/font" Target="fonts/Robo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f67a6dba3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f67a6dba3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f67a6dba3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f67a6dba3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f67a6dba3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f67a6dba3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f67a6dba3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f67a6dba3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f67a6dba3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f67a6dba3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f2942aee8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af2942aee8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f2942aee8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af2942aee8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af3e05285e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af3e05285e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f3e05285e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af3e05285e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f3e05285e_2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af3e05285e_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f2942aee8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f2942aee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af3e05285e_2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af3e05285e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af3e05285e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af3e05285e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af67a6dba3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af67a6dba3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af67a6dba3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af67a6dba3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af2942aee8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af2942aee8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af2942aee8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af2942aee8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af2942aee8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af2942aee8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af2942aee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af2942aee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af2942aee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af2942aee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af2942aee8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af2942aee8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f67a6dba3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f67a6dba3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af76081037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af76081037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f67a6dba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f67a6dba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f2942aee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f2942aee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f2942aee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f2942aee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f2942aee8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f2942aee8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f67a6dba3_2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f67a6dba3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f67a6dba3_2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f67a6dba3_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github.com/mchengny/RWF2000-Video-Database-for-Violence-Detection" TargetMode="External"/><Relationship Id="rId4" Type="http://schemas.openxmlformats.org/officeDocument/2006/relationships/hyperlink" Target="https://medium.com/smileinnovation/how-to-work-with-time-distributed-data-in-a-neural-network-b8b39aa4ce00" TargetMode="External"/><Relationship Id="rId5" Type="http://schemas.openxmlformats.org/officeDocument/2006/relationships/hyperlink" Target="https://www.pyimagesearch.com/2019/07/15/video-classification-with-keras-and-deep-learning/" TargetMode="External"/><Relationship Id="rId6" Type="http://schemas.openxmlformats.org/officeDocument/2006/relationships/hyperlink" Target="https://www.worldscientific.com/doi/pdf/10.1142/S2196888820500013" TargetMode="External"/><Relationship Id="rId7" Type="http://schemas.openxmlformats.org/officeDocument/2006/relationships/hyperlink" Target="https://blog.coast.ai/five-video-classification-methods-implemented-in-keras-and-tensorflow-99cad29cc0b5"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rive.google.com/file/d/1-eCvFEUTusVsAWwHncFGE9Qdu-aiHozs/view" TargetMode="External"/><Relationship Id="rId4" Type="http://schemas.openxmlformats.org/officeDocument/2006/relationships/image" Target="../media/image1.png"/><Relationship Id="rId5" Type="http://schemas.openxmlformats.org/officeDocument/2006/relationships/hyperlink" Target="http://drive.google.com/file/d/1SqremIEO66S2QZc4PZQZUXEii2sBtAGS/view"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7814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Machine Learning II Final Project</a:t>
            </a:r>
            <a:endParaRPr/>
          </a:p>
        </p:txBody>
      </p:sp>
      <p:sp>
        <p:nvSpPr>
          <p:cNvPr id="86" name="Google Shape;86;p13"/>
          <p:cNvSpPr txBox="1"/>
          <p:nvPr>
            <p:ph idx="1" type="subTitle"/>
          </p:nvPr>
        </p:nvSpPr>
        <p:spPr>
          <a:xfrm>
            <a:off x="598100" y="1950475"/>
            <a:ext cx="7580400" cy="133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Violence &amp; Non-Violence Video Detection through neural network</a:t>
            </a:r>
            <a:endParaRPr/>
          </a:p>
        </p:txBody>
      </p:sp>
      <p:sp>
        <p:nvSpPr>
          <p:cNvPr id="87" name="Google Shape;87;p13"/>
          <p:cNvSpPr txBox="1"/>
          <p:nvPr/>
        </p:nvSpPr>
        <p:spPr>
          <a:xfrm>
            <a:off x="4028600" y="3652850"/>
            <a:ext cx="4791600" cy="8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Georgia"/>
                <a:ea typeface="Georgia"/>
                <a:cs typeface="Georgia"/>
                <a:sym typeface="Georgia"/>
              </a:rPr>
              <a:t>Group 8</a:t>
            </a:r>
            <a:endParaRPr sz="1800">
              <a:solidFill>
                <a:srgbClr val="FFFFFF"/>
              </a:solidFill>
              <a:latin typeface="Georgia"/>
              <a:ea typeface="Georgia"/>
              <a:cs typeface="Georgia"/>
              <a:sym typeface="Georgia"/>
            </a:endParaRPr>
          </a:p>
          <a:p>
            <a:pPr indent="0" lvl="0" marL="0" rtl="0" algn="l">
              <a:spcBef>
                <a:spcPts val="0"/>
              </a:spcBef>
              <a:spcAft>
                <a:spcPts val="0"/>
              </a:spcAft>
              <a:buNone/>
            </a:pPr>
            <a:r>
              <a:rPr lang="en" sz="1800">
                <a:solidFill>
                  <a:srgbClr val="FFFFFF"/>
                </a:solidFill>
                <a:latin typeface="Georgia"/>
                <a:ea typeface="Georgia"/>
                <a:cs typeface="Georgia"/>
                <a:sym typeface="Georgia"/>
              </a:rPr>
              <a:t>Changhao Ying, Spencer Staub, Hongfei Niu</a:t>
            </a:r>
            <a:endParaRPr sz="1800">
              <a:solidFill>
                <a:srgbClr val="FFFFFF"/>
              </a:solidFill>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311700" y="2085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Conv1D Model</a:t>
            </a:r>
            <a:endParaRPr b="1"/>
          </a:p>
        </p:txBody>
      </p:sp>
      <p:sp>
        <p:nvSpPr>
          <p:cNvPr id="147" name="Google Shape;147;p22"/>
          <p:cNvSpPr txBox="1"/>
          <p:nvPr>
            <p:ph idx="1" type="body"/>
          </p:nvPr>
        </p:nvSpPr>
        <p:spPr>
          <a:xfrm>
            <a:off x="311700" y="902250"/>
            <a:ext cx="8520600" cy="33390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Georgia"/>
              <a:buChar char="●"/>
            </a:pPr>
            <a:r>
              <a:rPr lang="en" sz="1900">
                <a:latin typeface="Georgia"/>
                <a:ea typeface="Georgia"/>
                <a:cs typeface="Georgia"/>
                <a:sym typeface="Georgia"/>
              </a:rPr>
              <a:t>Setup</a:t>
            </a:r>
            <a:endParaRPr sz="1900">
              <a:latin typeface="Georgia"/>
              <a:ea typeface="Georgia"/>
              <a:cs typeface="Georgia"/>
              <a:sym typeface="Georgia"/>
            </a:endParaRPr>
          </a:p>
          <a:p>
            <a:pPr indent="-349250" lvl="1" marL="914400" rtl="0" algn="l">
              <a:spcBef>
                <a:spcPts val="0"/>
              </a:spcBef>
              <a:spcAft>
                <a:spcPts val="0"/>
              </a:spcAft>
              <a:buSzPts val="1900"/>
              <a:buFont typeface="Georgia"/>
              <a:buChar char="○"/>
            </a:pPr>
            <a:r>
              <a:rPr lang="en" sz="1900">
                <a:latin typeface="Georgia"/>
                <a:ea typeface="Georgia"/>
                <a:cs typeface="Georgia"/>
                <a:sym typeface="Georgia"/>
              </a:rPr>
              <a:t>Input Shape: (Batch*149*50*50*5*1)</a:t>
            </a:r>
            <a:endParaRPr sz="1900">
              <a:latin typeface="Georgia"/>
              <a:ea typeface="Georgia"/>
              <a:cs typeface="Georgia"/>
              <a:sym typeface="Georgia"/>
            </a:endParaRPr>
          </a:p>
          <a:p>
            <a:pPr indent="-349250" lvl="1" marL="914400" rtl="0" algn="l">
              <a:spcBef>
                <a:spcPts val="0"/>
              </a:spcBef>
              <a:spcAft>
                <a:spcPts val="0"/>
              </a:spcAft>
              <a:buSzPts val="1900"/>
              <a:buFont typeface="Georgia"/>
              <a:buChar char="○"/>
            </a:pPr>
            <a:r>
              <a:rPr lang="en" sz="1900">
                <a:latin typeface="Georgia"/>
                <a:ea typeface="Georgia"/>
                <a:cs typeface="Georgia"/>
                <a:sym typeface="Georgia"/>
              </a:rPr>
              <a:t>Train/Test: 64/16 videos or 9536/2384 Frames</a:t>
            </a:r>
            <a:endParaRPr sz="1900">
              <a:latin typeface="Georgia"/>
              <a:ea typeface="Georgia"/>
              <a:cs typeface="Georgia"/>
              <a:sym typeface="Georgia"/>
            </a:endParaRPr>
          </a:p>
          <a:p>
            <a:pPr indent="-349250" lvl="1" marL="914400" rtl="0" algn="l">
              <a:spcBef>
                <a:spcPts val="0"/>
              </a:spcBef>
              <a:spcAft>
                <a:spcPts val="0"/>
              </a:spcAft>
              <a:buSzPts val="1900"/>
              <a:buFont typeface="Georgia"/>
              <a:buChar char="○"/>
            </a:pPr>
            <a:r>
              <a:rPr lang="en" sz="1900">
                <a:latin typeface="Georgia"/>
                <a:ea typeface="Georgia"/>
                <a:cs typeface="Georgia"/>
                <a:sym typeface="Georgia"/>
              </a:rPr>
              <a:t>Scale Train/Test with batch size=4</a:t>
            </a:r>
            <a:endParaRPr sz="1900">
              <a:latin typeface="Georgia"/>
              <a:ea typeface="Georgia"/>
              <a:cs typeface="Georgia"/>
              <a:sym typeface="Georgia"/>
            </a:endParaRPr>
          </a:p>
          <a:p>
            <a:pPr indent="-349250" lvl="0" marL="457200" rtl="0" algn="l">
              <a:spcBef>
                <a:spcPts val="0"/>
              </a:spcBef>
              <a:spcAft>
                <a:spcPts val="0"/>
              </a:spcAft>
              <a:buSzPts val="1900"/>
              <a:buFont typeface="Georgia"/>
              <a:buChar char="●"/>
            </a:pPr>
            <a:r>
              <a:rPr lang="en" sz="1900">
                <a:latin typeface="Georgia"/>
                <a:ea typeface="Georgia"/>
                <a:cs typeface="Georgia"/>
                <a:sym typeface="Georgia"/>
              </a:rPr>
              <a:t>Network</a:t>
            </a:r>
            <a:endParaRPr sz="1900">
              <a:latin typeface="Georgia"/>
              <a:ea typeface="Georgia"/>
              <a:cs typeface="Georgia"/>
              <a:sym typeface="Georgia"/>
            </a:endParaRPr>
          </a:p>
          <a:p>
            <a:pPr indent="0" lvl="0" marL="0" rtl="0" algn="l">
              <a:spcBef>
                <a:spcPts val="1600"/>
              </a:spcBef>
              <a:spcAft>
                <a:spcPts val="0"/>
              </a:spcAft>
              <a:buNone/>
            </a:pPr>
            <a:r>
              <a:t/>
            </a:r>
            <a:endParaRPr sz="1900">
              <a:latin typeface="Georgia"/>
              <a:ea typeface="Georgia"/>
              <a:cs typeface="Georgia"/>
              <a:sym typeface="Georgia"/>
            </a:endParaRPr>
          </a:p>
          <a:p>
            <a:pPr indent="0" lvl="0" marL="0" rtl="0" algn="l">
              <a:spcBef>
                <a:spcPts val="1600"/>
              </a:spcBef>
              <a:spcAft>
                <a:spcPts val="0"/>
              </a:spcAft>
              <a:buNone/>
            </a:pPr>
            <a:r>
              <a:t/>
            </a:r>
            <a:endParaRPr sz="1900">
              <a:latin typeface="Georgia"/>
              <a:ea typeface="Georgia"/>
              <a:cs typeface="Georgia"/>
              <a:sym typeface="Georgia"/>
            </a:endParaRPr>
          </a:p>
          <a:p>
            <a:pPr indent="0" lvl="0" marL="0" rtl="0" algn="l">
              <a:spcBef>
                <a:spcPts val="1600"/>
              </a:spcBef>
              <a:spcAft>
                <a:spcPts val="0"/>
              </a:spcAft>
              <a:buNone/>
            </a:pPr>
            <a:r>
              <a:t/>
            </a:r>
            <a:endParaRPr sz="1900">
              <a:latin typeface="Georgia"/>
              <a:ea typeface="Georgia"/>
              <a:cs typeface="Georgia"/>
              <a:sym typeface="Georgia"/>
            </a:endParaRPr>
          </a:p>
          <a:p>
            <a:pPr indent="0" lvl="0" marL="457200" rtl="0" algn="l">
              <a:spcBef>
                <a:spcPts val="1600"/>
              </a:spcBef>
              <a:spcAft>
                <a:spcPts val="0"/>
              </a:spcAft>
              <a:buNone/>
            </a:pPr>
            <a:r>
              <a:t/>
            </a:r>
            <a:endParaRPr sz="1900">
              <a:latin typeface="Georgia"/>
              <a:ea typeface="Georgia"/>
              <a:cs typeface="Georgia"/>
              <a:sym typeface="Georgia"/>
            </a:endParaRPr>
          </a:p>
          <a:p>
            <a:pPr indent="0" lvl="0" marL="457200" rtl="0" algn="l">
              <a:spcBef>
                <a:spcPts val="1600"/>
              </a:spcBef>
              <a:spcAft>
                <a:spcPts val="1600"/>
              </a:spcAft>
              <a:buNone/>
            </a:pPr>
            <a:r>
              <a:t/>
            </a:r>
            <a:endParaRPr sz="1900">
              <a:latin typeface="Georgia"/>
              <a:ea typeface="Georgia"/>
              <a:cs typeface="Georgia"/>
              <a:sym typeface="Georgia"/>
            </a:endParaRPr>
          </a:p>
        </p:txBody>
      </p:sp>
      <p:pic>
        <p:nvPicPr>
          <p:cNvPr id="148" name="Google Shape;148;p22"/>
          <p:cNvPicPr preferRelativeResize="0"/>
          <p:nvPr/>
        </p:nvPicPr>
        <p:blipFill>
          <a:blip r:embed="rId3">
            <a:alphaModFix/>
          </a:blip>
          <a:stretch>
            <a:fillRect/>
          </a:stretch>
        </p:blipFill>
        <p:spPr>
          <a:xfrm>
            <a:off x="554400" y="2861150"/>
            <a:ext cx="5886450" cy="1543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311700" y="2085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Conv1D Model Results</a:t>
            </a:r>
            <a:endParaRPr b="1"/>
          </a:p>
        </p:txBody>
      </p:sp>
      <p:sp>
        <p:nvSpPr>
          <p:cNvPr id="154" name="Google Shape;154;p23"/>
          <p:cNvSpPr txBox="1"/>
          <p:nvPr>
            <p:ph idx="1" type="body"/>
          </p:nvPr>
        </p:nvSpPr>
        <p:spPr>
          <a:xfrm>
            <a:off x="311700" y="902250"/>
            <a:ext cx="8520600" cy="33390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Georgia"/>
              <a:buChar char="●"/>
            </a:pPr>
            <a:r>
              <a:rPr lang="en" sz="1900">
                <a:latin typeface="Georgia"/>
                <a:ea typeface="Georgia"/>
                <a:cs typeface="Georgia"/>
                <a:sym typeface="Georgia"/>
              </a:rPr>
              <a:t>Validation Accuracy: 53.9 %</a:t>
            </a:r>
            <a:endParaRPr sz="1900">
              <a:latin typeface="Georgia"/>
              <a:ea typeface="Georgia"/>
              <a:cs typeface="Georgia"/>
              <a:sym typeface="Georgia"/>
            </a:endParaRPr>
          </a:p>
          <a:p>
            <a:pPr indent="-349250" lvl="0" marL="457200" rtl="0" algn="l">
              <a:spcBef>
                <a:spcPts val="0"/>
              </a:spcBef>
              <a:spcAft>
                <a:spcPts val="0"/>
              </a:spcAft>
              <a:buSzPts val="1900"/>
              <a:buFont typeface="Georgia"/>
              <a:buChar char="●"/>
            </a:pPr>
            <a:r>
              <a:rPr lang="en" sz="1900">
                <a:latin typeface="Georgia"/>
                <a:ea typeface="Georgia"/>
                <a:cs typeface="Georgia"/>
                <a:sym typeface="Georgia"/>
              </a:rPr>
              <a:t>F1 Score: 0.52</a:t>
            </a:r>
            <a:endParaRPr sz="1900">
              <a:latin typeface="Georgia"/>
              <a:ea typeface="Georgia"/>
              <a:cs typeface="Georgia"/>
              <a:sym typeface="Georgia"/>
            </a:endParaRPr>
          </a:p>
          <a:p>
            <a:pPr indent="-349250" lvl="0" marL="457200" rtl="0" algn="l">
              <a:spcBef>
                <a:spcPts val="0"/>
              </a:spcBef>
              <a:spcAft>
                <a:spcPts val="0"/>
              </a:spcAft>
              <a:buSzPts val="1900"/>
              <a:buFont typeface="Georgia"/>
              <a:buChar char="●"/>
            </a:pPr>
            <a:r>
              <a:rPr lang="en" sz="1900">
                <a:latin typeface="Georgia"/>
                <a:ea typeface="Georgia"/>
                <a:cs typeface="Georgia"/>
                <a:sym typeface="Georgia"/>
              </a:rPr>
              <a:t>Cohen Kappa: 0.078</a:t>
            </a:r>
            <a:endParaRPr sz="1900">
              <a:latin typeface="Georgia"/>
              <a:ea typeface="Georgia"/>
              <a:cs typeface="Georgia"/>
              <a:sym typeface="Georgia"/>
            </a:endParaRPr>
          </a:p>
          <a:p>
            <a:pPr indent="-349250" lvl="0" marL="457200" rtl="0" algn="l">
              <a:spcBef>
                <a:spcPts val="0"/>
              </a:spcBef>
              <a:spcAft>
                <a:spcPts val="0"/>
              </a:spcAft>
              <a:buSzPts val="1900"/>
              <a:buFont typeface="Georgia"/>
              <a:buChar char="●"/>
            </a:pPr>
            <a:r>
              <a:rPr lang="en" sz="1900">
                <a:latin typeface="Georgia"/>
                <a:ea typeface="Georgia"/>
                <a:cs typeface="Georgia"/>
                <a:sym typeface="Georgia"/>
              </a:rPr>
              <a:t>Confusion Matrix:				Loss Graph:</a:t>
            </a:r>
            <a:endParaRPr sz="1900">
              <a:latin typeface="Georgia"/>
              <a:ea typeface="Georgia"/>
              <a:cs typeface="Georgia"/>
              <a:sym typeface="Georgia"/>
            </a:endParaRPr>
          </a:p>
          <a:p>
            <a:pPr indent="0" lvl="0" marL="0" rtl="0" algn="l">
              <a:spcBef>
                <a:spcPts val="1600"/>
              </a:spcBef>
              <a:spcAft>
                <a:spcPts val="0"/>
              </a:spcAft>
              <a:buNone/>
            </a:pPr>
            <a:r>
              <a:t/>
            </a:r>
            <a:endParaRPr sz="1900">
              <a:latin typeface="Georgia"/>
              <a:ea typeface="Georgia"/>
              <a:cs typeface="Georgia"/>
              <a:sym typeface="Georgia"/>
            </a:endParaRPr>
          </a:p>
          <a:p>
            <a:pPr indent="0" lvl="0" marL="0" rtl="0" algn="l">
              <a:spcBef>
                <a:spcPts val="1600"/>
              </a:spcBef>
              <a:spcAft>
                <a:spcPts val="0"/>
              </a:spcAft>
              <a:buNone/>
            </a:pPr>
            <a:r>
              <a:t/>
            </a:r>
            <a:endParaRPr sz="1900">
              <a:latin typeface="Georgia"/>
              <a:ea typeface="Georgia"/>
              <a:cs typeface="Georgia"/>
              <a:sym typeface="Georgia"/>
            </a:endParaRPr>
          </a:p>
          <a:p>
            <a:pPr indent="0" lvl="0" marL="0" rtl="0" algn="l">
              <a:spcBef>
                <a:spcPts val="1600"/>
              </a:spcBef>
              <a:spcAft>
                <a:spcPts val="0"/>
              </a:spcAft>
              <a:buNone/>
            </a:pPr>
            <a:r>
              <a:t/>
            </a:r>
            <a:endParaRPr sz="1900">
              <a:latin typeface="Georgia"/>
              <a:ea typeface="Georgia"/>
              <a:cs typeface="Georgia"/>
              <a:sym typeface="Georgia"/>
            </a:endParaRPr>
          </a:p>
          <a:p>
            <a:pPr indent="0" lvl="0" marL="457200" rtl="0" algn="l">
              <a:spcBef>
                <a:spcPts val="1600"/>
              </a:spcBef>
              <a:spcAft>
                <a:spcPts val="0"/>
              </a:spcAft>
              <a:buNone/>
            </a:pPr>
            <a:r>
              <a:t/>
            </a:r>
            <a:endParaRPr sz="1900">
              <a:latin typeface="Georgia"/>
              <a:ea typeface="Georgia"/>
              <a:cs typeface="Georgia"/>
              <a:sym typeface="Georgia"/>
            </a:endParaRPr>
          </a:p>
          <a:p>
            <a:pPr indent="0" lvl="0" marL="457200" rtl="0" algn="l">
              <a:spcBef>
                <a:spcPts val="1600"/>
              </a:spcBef>
              <a:spcAft>
                <a:spcPts val="1600"/>
              </a:spcAft>
              <a:buNone/>
            </a:pPr>
            <a:r>
              <a:t/>
            </a:r>
            <a:endParaRPr sz="1900">
              <a:latin typeface="Georgia"/>
              <a:ea typeface="Georgia"/>
              <a:cs typeface="Georgia"/>
              <a:sym typeface="Georgia"/>
            </a:endParaRPr>
          </a:p>
        </p:txBody>
      </p:sp>
      <p:graphicFrame>
        <p:nvGraphicFramePr>
          <p:cNvPr id="155" name="Google Shape;155;p23"/>
          <p:cNvGraphicFramePr/>
          <p:nvPr/>
        </p:nvGraphicFramePr>
        <p:xfrm>
          <a:off x="752950" y="2732785"/>
          <a:ext cx="3000000" cy="3000000"/>
        </p:xfrm>
        <a:graphic>
          <a:graphicData uri="http://schemas.openxmlformats.org/drawingml/2006/table">
            <a:tbl>
              <a:tblPr>
                <a:noFill/>
                <a:tableStyleId>{FDF266AE-A1CD-4A61-AB53-7FA214F46F35}</a:tableStyleId>
              </a:tblPr>
              <a:tblGrid>
                <a:gridCol w="933275"/>
                <a:gridCol w="933275"/>
                <a:gridCol w="933275"/>
              </a:tblGrid>
              <a:tr h="366700">
                <a:tc>
                  <a:txBody>
                    <a:bodyPr/>
                    <a:lstStyle/>
                    <a:p>
                      <a:pPr indent="0" lvl="0" marL="0" rtl="0" algn="l">
                        <a:spcBef>
                          <a:spcPts val="0"/>
                        </a:spcBef>
                        <a:spcAft>
                          <a:spcPts val="0"/>
                        </a:spcAft>
                        <a:buNone/>
                      </a:pPr>
                      <a:r>
                        <a:rPr lang="en"/>
                        <a:t>n = 2384</a:t>
                      </a:r>
                      <a:endParaRPr/>
                    </a:p>
                  </a:txBody>
                  <a:tcPr marT="91425" marB="91425" marR="91425" marL="91425"/>
                </a:tc>
                <a:tc>
                  <a:txBody>
                    <a:bodyPr/>
                    <a:lstStyle/>
                    <a:p>
                      <a:pPr indent="0" lvl="0" marL="0" rtl="0" algn="l">
                        <a:spcBef>
                          <a:spcPts val="0"/>
                        </a:spcBef>
                        <a:spcAft>
                          <a:spcPts val="0"/>
                        </a:spcAft>
                        <a:buNone/>
                      </a:pPr>
                      <a:r>
                        <a:rPr lang="en"/>
                        <a:t>Positive</a:t>
                      </a:r>
                      <a:endParaRPr/>
                    </a:p>
                  </a:txBody>
                  <a:tcPr marT="91425" marB="91425" marR="91425" marL="91425"/>
                </a:tc>
                <a:tc>
                  <a:txBody>
                    <a:bodyPr/>
                    <a:lstStyle/>
                    <a:p>
                      <a:pPr indent="0" lvl="0" marL="0" rtl="0" algn="l">
                        <a:spcBef>
                          <a:spcPts val="0"/>
                        </a:spcBef>
                        <a:spcAft>
                          <a:spcPts val="0"/>
                        </a:spcAft>
                        <a:buNone/>
                      </a:pPr>
                      <a:r>
                        <a:rPr lang="en"/>
                        <a:t>Negative</a:t>
                      </a:r>
                      <a:endParaRPr/>
                    </a:p>
                  </a:txBody>
                  <a:tcPr marT="91425" marB="91425" marR="91425" marL="91425"/>
                </a:tc>
              </a:tr>
              <a:tr h="370250">
                <a:tc>
                  <a:txBody>
                    <a:bodyPr/>
                    <a:lstStyle/>
                    <a:p>
                      <a:pPr indent="0" lvl="0" marL="0" rtl="0" algn="l">
                        <a:spcBef>
                          <a:spcPts val="0"/>
                        </a:spcBef>
                        <a:spcAft>
                          <a:spcPts val="0"/>
                        </a:spcAft>
                        <a:buNone/>
                      </a:pPr>
                      <a:r>
                        <a:rPr lang="en"/>
                        <a:t>Positive</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464</a:t>
                      </a:r>
                      <a:endParaRPr>
                        <a:solidFill>
                          <a:srgbClr val="FFFFFF"/>
                        </a:solidFill>
                      </a:endParaRPr>
                    </a:p>
                  </a:txBody>
                  <a:tcPr marT="91425" marB="91425" marR="91425" marL="91425">
                    <a:solidFill>
                      <a:srgbClr val="38761D"/>
                    </a:solidFill>
                  </a:tcPr>
                </a:tc>
                <a:tc>
                  <a:txBody>
                    <a:bodyPr/>
                    <a:lstStyle/>
                    <a:p>
                      <a:pPr indent="0" lvl="0" marL="0" rtl="0" algn="l">
                        <a:spcBef>
                          <a:spcPts val="0"/>
                        </a:spcBef>
                        <a:spcAft>
                          <a:spcPts val="0"/>
                        </a:spcAft>
                        <a:buNone/>
                      </a:pPr>
                      <a:r>
                        <a:rPr lang="en">
                          <a:solidFill>
                            <a:srgbClr val="FFFFFF"/>
                          </a:solidFill>
                        </a:rPr>
                        <a:t>728</a:t>
                      </a:r>
                      <a:endParaRPr>
                        <a:solidFill>
                          <a:srgbClr val="FFFFFF"/>
                        </a:solidFill>
                      </a:endParaRPr>
                    </a:p>
                  </a:txBody>
                  <a:tcPr marT="91425" marB="91425" marR="91425" marL="91425">
                    <a:solidFill>
                      <a:srgbClr val="CC0000"/>
                    </a:solidFill>
                  </a:tcPr>
                </a:tc>
              </a:tr>
              <a:tr h="366700">
                <a:tc>
                  <a:txBody>
                    <a:bodyPr/>
                    <a:lstStyle/>
                    <a:p>
                      <a:pPr indent="0" lvl="0" marL="0" rtl="0" algn="l">
                        <a:spcBef>
                          <a:spcPts val="0"/>
                        </a:spcBef>
                        <a:spcAft>
                          <a:spcPts val="0"/>
                        </a:spcAft>
                        <a:buNone/>
                      </a:pPr>
                      <a:r>
                        <a:rPr lang="en"/>
                        <a:t>Negative</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371</a:t>
                      </a:r>
                      <a:endParaRPr>
                        <a:solidFill>
                          <a:srgbClr val="FFFFFF"/>
                        </a:solidFill>
                      </a:endParaRPr>
                    </a:p>
                  </a:txBody>
                  <a:tcPr marT="91425" marB="91425" marR="91425" marL="91425">
                    <a:solidFill>
                      <a:srgbClr val="CC0000"/>
                    </a:solidFill>
                  </a:tcPr>
                </a:tc>
                <a:tc>
                  <a:txBody>
                    <a:bodyPr/>
                    <a:lstStyle/>
                    <a:p>
                      <a:pPr indent="0" lvl="0" marL="0" rtl="0" algn="l">
                        <a:spcBef>
                          <a:spcPts val="0"/>
                        </a:spcBef>
                        <a:spcAft>
                          <a:spcPts val="0"/>
                        </a:spcAft>
                        <a:buNone/>
                      </a:pPr>
                      <a:r>
                        <a:rPr lang="en">
                          <a:solidFill>
                            <a:srgbClr val="FFFFFF"/>
                          </a:solidFill>
                        </a:rPr>
                        <a:t>821</a:t>
                      </a:r>
                      <a:endParaRPr>
                        <a:solidFill>
                          <a:srgbClr val="FFFFFF"/>
                        </a:solidFill>
                      </a:endParaRPr>
                    </a:p>
                  </a:txBody>
                  <a:tcPr marT="91425" marB="91425" marR="91425" marL="91425">
                    <a:solidFill>
                      <a:srgbClr val="38761D"/>
                    </a:solidFill>
                  </a:tcPr>
                </a:tc>
              </a:tr>
            </a:tbl>
          </a:graphicData>
        </a:graphic>
      </p:graphicFrame>
      <p:sp>
        <p:nvSpPr>
          <p:cNvPr id="156" name="Google Shape;156;p23"/>
          <p:cNvSpPr txBox="1"/>
          <p:nvPr/>
        </p:nvSpPr>
        <p:spPr>
          <a:xfrm rot="1484">
            <a:off x="2271850" y="2365975"/>
            <a:ext cx="6951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Actual</a:t>
            </a:r>
            <a:endParaRPr>
              <a:latin typeface="Roboto"/>
              <a:ea typeface="Roboto"/>
              <a:cs typeface="Roboto"/>
              <a:sym typeface="Roboto"/>
            </a:endParaRPr>
          </a:p>
        </p:txBody>
      </p:sp>
      <p:sp>
        <p:nvSpPr>
          <p:cNvPr id="157" name="Google Shape;157;p23"/>
          <p:cNvSpPr txBox="1"/>
          <p:nvPr/>
        </p:nvSpPr>
        <p:spPr>
          <a:xfrm rot="-5398955">
            <a:off x="-118550" y="3237875"/>
            <a:ext cx="9870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Predicted</a:t>
            </a:r>
            <a:endParaRPr>
              <a:latin typeface="Roboto"/>
              <a:ea typeface="Roboto"/>
              <a:cs typeface="Roboto"/>
              <a:sym typeface="Roboto"/>
            </a:endParaRPr>
          </a:p>
        </p:txBody>
      </p:sp>
      <p:pic>
        <p:nvPicPr>
          <p:cNvPr id="158" name="Google Shape;158;p23"/>
          <p:cNvPicPr preferRelativeResize="0"/>
          <p:nvPr/>
        </p:nvPicPr>
        <p:blipFill>
          <a:blip r:embed="rId3">
            <a:alphaModFix/>
          </a:blip>
          <a:stretch>
            <a:fillRect/>
          </a:stretch>
        </p:blipFill>
        <p:spPr>
          <a:xfrm>
            <a:off x="4843950" y="2365825"/>
            <a:ext cx="3251200" cy="2438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311700" y="2085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ResNet50 Model Description</a:t>
            </a:r>
            <a:endParaRPr b="1"/>
          </a:p>
        </p:txBody>
      </p:sp>
      <p:sp>
        <p:nvSpPr>
          <p:cNvPr id="164" name="Google Shape;164;p24"/>
          <p:cNvSpPr txBox="1"/>
          <p:nvPr>
            <p:ph idx="1" type="body"/>
          </p:nvPr>
        </p:nvSpPr>
        <p:spPr>
          <a:xfrm>
            <a:off x="311700" y="902250"/>
            <a:ext cx="3968700" cy="33390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Georgia"/>
              <a:buChar char="●"/>
            </a:pPr>
            <a:r>
              <a:rPr lang="en" sz="1900">
                <a:latin typeface="Georgia"/>
                <a:ea typeface="Georgia"/>
                <a:cs typeface="Georgia"/>
                <a:sym typeface="Georgia"/>
              </a:rPr>
              <a:t>Convolutional Neural Network</a:t>
            </a:r>
            <a:endParaRPr sz="1900">
              <a:latin typeface="Georgia"/>
              <a:ea typeface="Georgia"/>
              <a:cs typeface="Georgia"/>
              <a:sym typeface="Georgia"/>
            </a:endParaRPr>
          </a:p>
          <a:p>
            <a:pPr indent="-349250" lvl="0" marL="457200" rtl="0" algn="l">
              <a:spcBef>
                <a:spcPts val="0"/>
              </a:spcBef>
              <a:spcAft>
                <a:spcPts val="0"/>
              </a:spcAft>
              <a:buSzPts val="1900"/>
              <a:buFont typeface="Georgia"/>
              <a:buChar char="●"/>
            </a:pPr>
            <a:r>
              <a:rPr lang="en" sz="1900">
                <a:latin typeface="Georgia"/>
                <a:ea typeface="Georgia"/>
                <a:cs typeface="Georgia"/>
                <a:sym typeface="Georgia"/>
              </a:rPr>
              <a:t>50 Layers</a:t>
            </a:r>
            <a:endParaRPr sz="1900">
              <a:latin typeface="Georgia"/>
              <a:ea typeface="Georgia"/>
              <a:cs typeface="Georgia"/>
              <a:sym typeface="Georgia"/>
            </a:endParaRPr>
          </a:p>
          <a:p>
            <a:pPr indent="-349250" lvl="0" marL="457200" rtl="0" algn="l">
              <a:spcBef>
                <a:spcPts val="0"/>
              </a:spcBef>
              <a:spcAft>
                <a:spcPts val="0"/>
              </a:spcAft>
              <a:buSzPts val="1900"/>
              <a:buFont typeface="Georgia"/>
              <a:buChar char="●"/>
            </a:pPr>
            <a:r>
              <a:rPr lang="en" sz="1900">
                <a:latin typeface="Georgia"/>
                <a:ea typeface="Georgia"/>
                <a:cs typeface="Georgia"/>
                <a:sym typeface="Georgia"/>
              </a:rPr>
              <a:t>Pretrained on ImageNet Dataset</a:t>
            </a:r>
            <a:endParaRPr sz="1900">
              <a:latin typeface="Georgia"/>
              <a:ea typeface="Georgia"/>
              <a:cs typeface="Georgia"/>
              <a:sym typeface="Georgia"/>
            </a:endParaRPr>
          </a:p>
          <a:p>
            <a:pPr indent="-349250" lvl="0" marL="457200" rtl="0" algn="l">
              <a:spcBef>
                <a:spcPts val="0"/>
              </a:spcBef>
              <a:spcAft>
                <a:spcPts val="0"/>
              </a:spcAft>
              <a:buSzPts val="1900"/>
              <a:buFont typeface="Georgia"/>
              <a:buChar char="●"/>
            </a:pPr>
            <a:r>
              <a:rPr lang="en" sz="1900">
                <a:latin typeface="Georgia"/>
                <a:ea typeface="Georgia"/>
                <a:cs typeface="Georgia"/>
                <a:sym typeface="Georgia"/>
              </a:rPr>
              <a:t>Input shape of (224,224), but our input of (64,64) works well too</a:t>
            </a:r>
            <a:endParaRPr sz="1900">
              <a:latin typeface="Georgia"/>
              <a:ea typeface="Georgia"/>
              <a:cs typeface="Georgia"/>
              <a:sym typeface="Georgia"/>
            </a:endParaRPr>
          </a:p>
          <a:p>
            <a:pPr indent="0" lvl="0" marL="0" rtl="0" algn="l">
              <a:spcBef>
                <a:spcPts val="1600"/>
              </a:spcBef>
              <a:spcAft>
                <a:spcPts val="0"/>
              </a:spcAft>
              <a:buNone/>
            </a:pPr>
            <a:r>
              <a:t/>
            </a:r>
            <a:endParaRPr sz="1000">
              <a:solidFill>
                <a:srgbClr val="A9B7C6"/>
              </a:solidFill>
              <a:highlight>
                <a:srgbClr val="2B2B2B"/>
              </a:highlight>
              <a:latin typeface="Arial"/>
              <a:ea typeface="Arial"/>
              <a:cs typeface="Arial"/>
              <a:sym typeface="Arial"/>
            </a:endParaRPr>
          </a:p>
          <a:p>
            <a:pPr indent="0" lvl="0" marL="0" rtl="0" algn="l">
              <a:spcBef>
                <a:spcPts val="1600"/>
              </a:spcBef>
              <a:spcAft>
                <a:spcPts val="0"/>
              </a:spcAft>
              <a:buNone/>
            </a:pPr>
            <a:r>
              <a:t/>
            </a:r>
            <a:endParaRPr sz="1900">
              <a:latin typeface="Georgia"/>
              <a:ea typeface="Georgia"/>
              <a:cs typeface="Georgia"/>
              <a:sym typeface="Georgia"/>
            </a:endParaRPr>
          </a:p>
          <a:p>
            <a:pPr indent="0" lvl="0" marL="0" rtl="0" algn="l">
              <a:spcBef>
                <a:spcPts val="1600"/>
              </a:spcBef>
              <a:spcAft>
                <a:spcPts val="0"/>
              </a:spcAft>
              <a:buNone/>
            </a:pPr>
            <a:r>
              <a:t/>
            </a:r>
            <a:endParaRPr sz="1900">
              <a:latin typeface="Georgia"/>
              <a:ea typeface="Georgia"/>
              <a:cs typeface="Georgia"/>
              <a:sym typeface="Georgia"/>
            </a:endParaRPr>
          </a:p>
          <a:p>
            <a:pPr indent="0" lvl="0" marL="0" rtl="0" algn="l">
              <a:spcBef>
                <a:spcPts val="1600"/>
              </a:spcBef>
              <a:spcAft>
                <a:spcPts val="0"/>
              </a:spcAft>
              <a:buNone/>
            </a:pPr>
            <a:r>
              <a:t/>
            </a:r>
            <a:endParaRPr sz="1900">
              <a:latin typeface="Georgia"/>
              <a:ea typeface="Georgia"/>
              <a:cs typeface="Georgia"/>
              <a:sym typeface="Georgia"/>
            </a:endParaRPr>
          </a:p>
          <a:p>
            <a:pPr indent="0" lvl="0" marL="457200" rtl="0" algn="l">
              <a:spcBef>
                <a:spcPts val="1600"/>
              </a:spcBef>
              <a:spcAft>
                <a:spcPts val="0"/>
              </a:spcAft>
              <a:buNone/>
            </a:pPr>
            <a:r>
              <a:t/>
            </a:r>
            <a:endParaRPr sz="1900">
              <a:latin typeface="Georgia"/>
              <a:ea typeface="Georgia"/>
              <a:cs typeface="Georgia"/>
              <a:sym typeface="Georgia"/>
            </a:endParaRPr>
          </a:p>
          <a:p>
            <a:pPr indent="0" lvl="0" marL="457200" rtl="0" algn="l">
              <a:spcBef>
                <a:spcPts val="1600"/>
              </a:spcBef>
              <a:spcAft>
                <a:spcPts val="1600"/>
              </a:spcAft>
              <a:buNone/>
            </a:pPr>
            <a:r>
              <a:t/>
            </a:r>
            <a:endParaRPr sz="1900">
              <a:latin typeface="Georgia"/>
              <a:ea typeface="Georgia"/>
              <a:cs typeface="Georgia"/>
              <a:sym typeface="Georgia"/>
            </a:endParaRPr>
          </a:p>
        </p:txBody>
      </p:sp>
      <p:pic>
        <p:nvPicPr>
          <p:cNvPr id="165" name="Google Shape;165;p24"/>
          <p:cNvPicPr preferRelativeResize="0"/>
          <p:nvPr/>
        </p:nvPicPr>
        <p:blipFill>
          <a:blip r:embed="rId3">
            <a:alphaModFix/>
          </a:blip>
          <a:stretch>
            <a:fillRect/>
          </a:stretch>
        </p:blipFill>
        <p:spPr>
          <a:xfrm>
            <a:off x="4360122" y="902250"/>
            <a:ext cx="4783874" cy="3669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311700" y="2085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ResNet50</a:t>
            </a:r>
            <a:r>
              <a:rPr b="1" lang="en"/>
              <a:t> Model</a:t>
            </a:r>
            <a:endParaRPr b="1"/>
          </a:p>
        </p:txBody>
      </p:sp>
      <p:sp>
        <p:nvSpPr>
          <p:cNvPr id="171" name="Google Shape;171;p25"/>
          <p:cNvSpPr txBox="1"/>
          <p:nvPr>
            <p:ph idx="1" type="body"/>
          </p:nvPr>
        </p:nvSpPr>
        <p:spPr>
          <a:xfrm>
            <a:off x="311700" y="902250"/>
            <a:ext cx="8520600" cy="33390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Georgia"/>
              <a:buChar char="●"/>
            </a:pPr>
            <a:r>
              <a:rPr lang="en" sz="1900">
                <a:latin typeface="Georgia"/>
                <a:ea typeface="Georgia"/>
                <a:cs typeface="Georgia"/>
                <a:sym typeface="Georgia"/>
              </a:rPr>
              <a:t>Setup</a:t>
            </a:r>
            <a:endParaRPr sz="1900">
              <a:latin typeface="Georgia"/>
              <a:ea typeface="Georgia"/>
              <a:cs typeface="Georgia"/>
              <a:sym typeface="Georgia"/>
            </a:endParaRPr>
          </a:p>
          <a:p>
            <a:pPr indent="-349250" lvl="1" marL="914400" rtl="0" algn="l">
              <a:spcBef>
                <a:spcPts val="0"/>
              </a:spcBef>
              <a:spcAft>
                <a:spcPts val="0"/>
              </a:spcAft>
              <a:buSzPts val="1900"/>
              <a:buFont typeface="Georgia"/>
              <a:buChar char="○"/>
            </a:pPr>
            <a:r>
              <a:rPr lang="en" sz="1900">
                <a:latin typeface="Georgia"/>
                <a:ea typeface="Georgia"/>
                <a:cs typeface="Georgia"/>
                <a:sym typeface="Georgia"/>
              </a:rPr>
              <a:t>Input Shape: (</a:t>
            </a:r>
            <a:r>
              <a:rPr lang="en" sz="1900">
                <a:latin typeface="Georgia"/>
                <a:ea typeface="Georgia"/>
                <a:cs typeface="Georgia"/>
                <a:sym typeface="Georgia"/>
              </a:rPr>
              <a:t>149,64*64,3</a:t>
            </a:r>
            <a:r>
              <a:rPr lang="en" sz="1900">
                <a:latin typeface="Georgia"/>
                <a:ea typeface="Georgia"/>
                <a:cs typeface="Georgia"/>
                <a:sym typeface="Georgia"/>
              </a:rPr>
              <a:t>)</a:t>
            </a:r>
            <a:endParaRPr sz="1900">
              <a:latin typeface="Georgia"/>
              <a:ea typeface="Georgia"/>
              <a:cs typeface="Georgia"/>
              <a:sym typeface="Georgia"/>
            </a:endParaRPr>
          </a:p>
          <a:p>
            <a:pPr indent="-349250" lvl="1" marL="914400" rtl="0" algn="l">
              <a:spcBef>
                <a:spcPts val="0"/>
              </a:spcBef>
              <a:spcAft>
                <a:spcPts val="0"/>
              </a:spcAft>
              <a:buSzPts val="1900"/>
              <a:buFont typeface="Georgia"/>
              <a:buChar char="○"/>
            </a:pPr>
            <a:r>
              <a:rPr lang="en" sz="1900">
                <a:latin typeface="Georgia"/>
                <a:ea typeface="Georgia"/>
                <a:cs typeface="Georgia"/>
                <a:sym typeface="Georgia"/>
              </a:rPr>
              <a:t>Train/Test: 256/64 videos </a:t>
            </a:r>
            <a:endParaRPr sz="1900">
              <a:latin typeface="Georgia"/>
              <a:ea typeface="Georgia"/>
              <a:cs typeface="Georgia"/>
              <a:sym typeface="Georgia"/>
            </a:endParaRPr>
          </a:p>
          <a:p>
            <a:pPr indent="-349250" lvl="0" marL="457200" rtl="0" algn="l">
              <a:spcBef>
                <a:spcPts val="0"/>
              </a:spcBef>
              <a:spcAft>
                <a:spcPts val="0"/>
              </a:spcAft>
              <a:buSzPts val="1900"/>
              <a:buFont typeface="Georgia"/>
              <a:buChar char="●"/>
            </a:pPr>
            <a:r>
              <a:rPr lang="en" sz="1900">
                <a:latin typeface="Georgia"/>
                <a:ea typeface="Georgia"/>
                <a:cs typeface="Georgia"/>
                <a:sym typeface="Georgia"/>
              </a:rPr>
              <a:t>Network</a:t>
            </a:r>
            <a:endParaRPr sz="1900">
              <a:latin typeface="Georgia"/>
              <a:ea typeface="Georgia"/>
              <a:cs typeface="Georgia"/>
              <a:sym typeface="Georgia"/>
            </a:endParaRPr>
          </a:p>
          <a:p>
            <a:pPr indent="0" lvl="0" marL="0" rtl="0" algn="l">
              <a:spcBef>
                <a:spcPts val="1600"/>
              </a:spcBef>
              <a:spcAft>
                <a:spcPts val="0"/>
              </a:spcAft>
              <a:buNone/>
            </a:pPr>
            <a:r>
              <a:t/>
            </a:r>
            <a:endParaRPr sz="1900">
              <a:latin typeface="Georgia"/>
              <a:ea typeface="Georgia"/>
              <a:cs typeface="Georgia"/>
              <a:sym typeface="Georgia"/>
            </a:endParaRPr>
          </a:p>
          <a:p>
            <a:pPr indent="0" lvl="0" marL="0" rtl="0" algn="l">
              <a:spcBef>
                <a:spcPts val="1600"/>
              </a:spcBef>
              <a:spcAft>
                <a:spcPts val="0"/>
              </a:spcAft>
              <a:buNone/>
            </a:pPr>
            <a:r>
              <a:t/>
            </a:r>
            <a:endParaRPr sz="1900">
              <a:latin typeface="Georgia"/>
              <a:ea typeface="Georgia"/>
              <a:cs typeface="Georgia"/>
              <a:sym typeface="Georgia"/>
            </a:endParaRPr>
          </a:p>
          <a:p>
            <a:pPr indent="0" lvl="0" marL="0" rtl="0" algn="l">
              <a:spcBef>
                <a:spcPts val="1600"/>
              </a:spcBef>
              <a:spcAft>
                <a:spcPts val="0"/>
              </a:spcAft>
              <a:buNone/>
            </a:pPr>
            <a:r>
              <a:t/>
            </a:r>
            <a:endParaRPr sz="1900">
              <a:latin typeface="Georgia"/>
              <a:ea typeface="Georgia"/>
              <a:cs typeface="Georgia"/>
              <a:sym typeface="Georgia"/>
            </a:endParaRPr>
          </a:p>
          <a:p>
            <a:pPr indent="0" lvl="0" marL="457200" rtl="0" algn="l">
              <a:spcBef>
                <a:spcPts val="1600"/>
              </a:spcBef>
              <a:spcAft>
                <a:spcPts val="0"/>
              </a:spcAft>
              <a:buNone/>
            </a:pPr>
            <a:r>
              <a:t/>
            </a:r>
            <a:endParaRPr sz="1900">
              <a:latin typeface="Georgia"/>
              <a:ea typeface="Georgia"/>
              <a:cs typeface="Georgia"/>
              <a:sym typeface="Georgia"/>
            </a:endParaRPr>
          </a:p>
          <a:p>
            <a:pPr indent="0" lvl="0" marL="457200" rtl="0" algn="l">
              <a:spcBef>
                <a:spcPts val="1600"/>
              </a:spcBef>
              <a:spcAft>
                <a:spcPts val="1600"/>
              </a:spcAft>
              <a:buNone/>
            </a:pPr>
            <a:r>
              <a:t/>
            </a:r>
            <a:endParaRPr sz="1900">
              <a:latin typeface="Georgia"/>
              <a:ea typeface="Georgia"/>
              <a:cs typeface="Georgia"/>
              <a:sym typeface="Georgia"/>
            </a:endParaRPr>
          </a:p>
        </p:txBody>
      </p:sp>
      <p:pic>
        <p:nvPicPr>
          <p:cNvPr id="172" name="Google Shape;172;p25"/>
          <p:cNvPicPr preferRelativeResize="0"/>
          <p:nvPr/>
        </p:nvPicPr>
        <p:blipFill>
          <a:blip r:embed="rId3">
            <a:alphaModFix/>
          </a:blip>
          <a:stretch>
            <a:fillRect/>
          </a:stretch>
        </p:blipFill>
        <p:spPr>
          <a:xfrm>
            <a:off x="2004725" y="2088950"/>
            <a:ext cx="3138175" cy="2701500"/>
          </a:xfrm>
          <a:prstGeom prst="rect">
            <a:avLst/>
          </a:prstGeom>
          <a:noFill/>
          <a:ln>
            <a:noFill/>
          </a:ln>
        </p:spPr>
      </p:pic>
      <p:pic>
        <p:nvPicPr>
          <p:cNvPr id="173" name="Google Shape;173;p25"/>
          <p:cNvPicPr preferRelativeResize="0"/>
          <p:nvPr/>
        </p:nvPicPr>
        <p:blipFill>
          <a:blip r:embed="rId4">
            <a:alphaModFix/>
          </a:blip>
          <a:stretch>
            <a:fillRect/>
          </a:stretch>
        </p:blipFill>
        <p:spPr>
          <a:xfrm>
            <a:off x="5528624" y="2088950"/>
            <a:ext cx="2710700" cy="1446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311700" y="2085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ResNet50 Model</a:t>
            </a:r>
            <a:r>
              <a:rPr b="1" lang="en"/>
              <a:t> Results</a:t>
            </a:r>
            <a:endParaRPr b="1"/>
          </a:p>
        </p:txBody>
      </p:sp>
      <p:sp>
        <p:nvSpPr>
          <p:cNvPr id="179" name="Google Shape;179;p26"/>
          <p:cNvSpPr txBox="1"/>
          <p:nvPr>
            <p:ph idx="1" type="body"/>
          </p:nvPr>
        </p:nvSpPr>
        <p:spPr>
          <a:xfrm>
            <a:off x="311700" y="902250"/>
            <a:ext cx="8520600" cy="33390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Georgia"/>
              <a:buChar char="●"/>
            </a:pPr>
            <a:r>
              <a:rPr lang="en" sz="1900">
                <a:latin typeface="Georgia"/>
                <a:ea typeface="Georgia"/>
                <a:cs typeface="Georgia"/>
                <a:sym typeface="Georgia"/>
              </a:rPr>
              <a:t>Validation Accuracy:  </a:t>
            </a:r>
            <a:r>
              <a:rPr b="1" lang="en" sz="1900">
                <a:solidFill>
                  <a:srgbClr val="6AA84F"/>
                </a:solidFill>
                <a:latin typeface="Georgia"/>
                <a:ea typeface="Georgia"/>
                <a:cs typeface="Georgia"/>
                <a:sym typeface="Georgia"/>
              </a:rPr>
              <a:t>84.375 %</a:t>
            </a:r>
            <a:endParaRPr b="1" sz="1900">
              <a:solidFill>
                <a:srgbClr val="6AA84F"/>
              </a:solidFill>
              <a:latin typeface="Georgia"/>
              <a:ea typeface="Georgia"/>
              <a:cs typeface="Georgia"/>
              <a:sym typeface="Georgia"/>
            </a:endParaRPr>
          </a:p>
          <a:p>
            <a:pPr indent="-349250" lvl="0" marL="457200" rtl="0" algn="l">
              <a:spcBef>
                <a:spcPts val="0"/>
              </a:spcBef>
              <a:spcAft>
                <a:spcPts val="0"/>
              </a:spcAft>
              <a:buSzPts val="1900"/>
              <a:buFont typeface="Georgia"/>
              <a:buChar char="●"/>
            </a:pPr>
            <a:r>
              <a:rPr lang="en" sz="1900">
                <a:latin typeface="Georgia"/>
                <a:ea typeface="Georgia"/>
                <a:cs typeface="Georgia"/>
                <a:sym typeface="Georgia"/>
              </a:rPr>
              <a:t>F1 Score: 0.84</a:t>
            </a:r>
            <a:endParaRPr sz="1900">
              <a:latin typeface="Georgia"/>
              <a:ea typeface="Georgia"/>
              <a:cs typeface="Georgia"/>
              <a:sym typeface="Georgia"/>
            </a:endParaRPr>
          </a:p>
          <a:p>
            <a:pPr indent="-349250" lvl="0" marL="457200" rtl="0" algn="l">
              <a:spcBef>
                <a:spcPts val="0"/>
              </a:spcBef>
              <a:spcAft>
                <a:spcPts val="0"/>
              </a:spcAft>
              <a:buSzPts val="1900"/>
              <a:buFont typeface="Georgia"/>
              <a:buChar char="●"/>
            </a:pPr>
            <a:r>
              <a:rPr lang="en" sz="1900">
                <a:latin typeface="Georgia"/>
                <a:ea typeface="Georgia"/>
                <a:cs typeface="Georgia"/>
                <a:sym typeface="Georgia"/>
              </a:rPr>
              <a:t>Cohen Kappa: 0.6875</a:t>
            </a:r>
            <a:endParaRPr sz="1900">
              <a:latin typeface="Georgia"/>
              <a:ea typeface="Georgia"/>
              <a:cs typeface="Georgia"/>
              <a:sym typeface="Georgia"/>
            </a:endParaRPr>
          </a:p>
          <a:p>
            <a:pPr indent="-349250" lvl="0" marL="457200" rtl="0" algn="l">
              <a:spcBef>
                <a:spcPts val="0"/>
              </a:spcBef>
              <a:spcAft>
                <a:spcPts val="0"/>
              </a:spcAft>
              <a:buSzPts val="1900"/>
              <a:buFont typeface="Georgia"/>
              <a:buChar char="●"/>
            </a:pPr>
            <a:r>
              <a:rPr lang="en" sz="1900">
                <a:latin typeface="Georgia"/>
                <a:ea typeface="Georgia"/>
                <a:cs typeface="Georgia"/>
                <a:sym typeface="Georgia"/>
              </a:rPr>
              <a:t>Confusion Matrix:				Loss Graph:</a:t>
            </a:r>
            <a:endParaRPr sz="1900">
              <a:latin typeface="Georgia"/>
              <a:ea typeface="Georgia"/>
              <a:cs typeface="Georgia"/>
              <a:sym typeface="Georgia"/>
            </a:endParaRPr>
          </a:p>
          <a:p>
            <a:pPr indent="0" lvl="0" marL="0" rtl="0" algn="l">
              <a:spcBef>
                <a:spcPts val="1600"/>
              </a:spcBef>
              <a:spcAft>
                <a:spcPts val="0"/>
              </a:spcAft>
              <a:buNone/>
            </a:pPr>
            <a:r>
              <a:t/>
            </a:r>
            <a:endParaRPr sz="1900">
              <a:latin typeface="Georgia"/>
              <a:ea typeface="Georgia"/>
              <a:cs typeface="Georgia"/>
              <a:sym typeface="Georgia"/>
            </a:endParaRPr>
          </a:p>
          <a:p>
            <a:pPr indent="0" lvl="0" marL="0" rtl="0" algn="l">
              <a:spcBef>
                <a:spcPts val="1600"/>
              </a:spcBef>
              <a:spcAft>
                <a:spcPts val="0"/>
              </a:spcAft>
              <a:buNone/>
            </a:pPr>
            <a:r>
              <a:t/>
            </a:r>
            <a:endParaRPr sz="1900">
              <a:latin typeface="Georgia"/>
              <a:ea typeface="Georgia"/>
              <a:cs typeface="Georgia"/>
              <a:sym typeface="Georgia"/>
            </a:endParaRPr>
          </a:p>
          <a:p>
            <a:pPr indent="0" lvl="0" marL="0" rtl="0" algn="l">
              <a:spcBef>
                <a:spcPts val="1600"/>
              </a:spcBef>
              <a:spcAft>
                <a:spcPts val="0"/>
              </a:spcAft>
              <a:buNone/>
            </a:pPr>
            <a:r>
              <a:t/>
            </a:r>
            <a:endParaRPr sz="1900">
              <a:latin typeface="Georgia"/>
              <a:ea typeface="Georgia"/>
              <a:cs typeface="Georgia"/>
              <a:sym typeface="Georgia"/>
            </a:endParaRPr>
          </a:p>
          <a:p>
            <a:pPr indent="0" lvl="0" marL="457200" rtl="0" algn="l">
              <a:spcBef>
                <a:spcPts val="1600"/>
              </a:spcBef>
              <a:spcAft>
                <a:spcPts val="0"/>
              </a:spcAft>
              <a:buNone/>
            </a:pPr>
            <a:r>
              <a:t/>
            </a:r>
            <a:endParaRPr sz="1900">
              <a:latin typeface="Georgia"/>
              <a:ea typeface="Georgia"/>
              <a:cs typeface="Georgia"/>
              <a:sym typeface="Georgia"/>
            </a:endParaRPr>
          </a:p>
          <a:p>
            <a:pPr indent="0" lvl="0" marL="457200" rtl="0" algn="l">
              <a:spcBef>
                <a:spcPts val="1600"/>
              </a:spcBef>
              <a:spcAft>
                <a:spcPts val="1600"/>
              </a:spcAft>
              <a:buNone/>
            </a:pPr>
            <a:r>
              <a:t/>
            </a:r>
            <a:endParaRPr sz="1900">
              <a:latin typeface="Georgia"/>
              <a:ea typeface="Georgia"/>
              <a:cs typeface="Georgia"/>
              <a:sym typeface="Georgia"/>
            </a:endParaRPr>
          </a:p>
        </p:txBody>
      </p:sp>
      <p:sp>
        <p:nvSpPr>
          <p:cNvPr id="180" name="Google Shape;180;p26"/>
          <p:cNvSpPr txBox="1"/>
          <p:nvPr/>
        </p:nvSpPr>
        <p:spPr>
          <a:xfrm rot="1484">
            <a:off x="2271850" y="2365975"/>
            <a:ext cx="6951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Actual</a:t>
            </a:r>
            <a:endParaRPr>
              <a:latin typeface="Roboto"/>
              <a:ea typeface="Roboto"/>
              <a:cs typeface="Roboto"/>
              <a:sym typeface="Roboto"/>
            </a:endParaRPr>
          </a:p>
        </p:txBody>
      </p:sp>
      <p:sp>
        <p:nvSpPr>
          <p:cNvPr id="181" name="Google Shape;181;p26"/>
          <p:cNvSpPr txBox="1"/>
          <p:nvPr/>
        </p:nvSpPr>
        <p:spPr>
          <a:xfrm rot="-5398955">
            <a:off x="-118550" y="3237875"/>
            <a:ext cx="9870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Predicted</a:t>
            </a:r>
            <a:endParaRPr>
              <a:latin typeface="Roboto"/>
              <a:ea typeface="Roboto"/>
              <a:cs typeface="Roboto"/>
              <a:sym typeface="Roboto"/>
            </a:endParaRPr>
          </a:p>
        </p:txBody>
      </p:sp>
      <p:graphicFrame>
        <p:nvGraphicFramePr>
          <p:cNvPr id="182" name="Google Shape;182;p26"/>
          <p:cNvGraphicFramePr/>
          <p:nvPr/>
        </p:nvGraphicFramePr>
        <p:xfrm>
          <a:off x="830200" y="2794185"/>
          <a:ext cx="3000000" cy="3000000"/>
        </p:xfrm>
        <a:graphic>
          <a:graphicData uri="http://schemas.openxmlformats.org/drawingml/2006/table">
            <a:tbl>
              <a:tblPr>
                <a:noFill/>
                <a:tableStyleId>{FDF266AE-A1CD-4A61-AB53-7FA214F46F35}</a:tableStyleId>
              </a:tblPr>
              <a:tblGrid>
                <a:gridCol w="933275"/>
                <a:gridCol w="933275"/>
                <a:gridCol w="933275"/>
              </a:tblGrid>
              <a:tr h="366700">
                <a:tc>
                  <a:txBody>
                    <a:bodyPr/>
                    <a:lstStyle/>
                    <a:p>
                      <a:pPr indent="0" lvl="0" marL="0" rtl="0" algn="l">
                        <a:spcBef>
                          <a:spcPts val="0"/>
                        </a:spcBef>
                        <a:spcAft>
                          <a:spcPts val="0"/>
                        </a:spcAft>
                        <a:buNone/>
                      </a:pPr>
                      <a:r>
                        <a:rPr lang="en"/>
                        <a:t>n = 64</a:t>
                      </a:r>
                      <a:endParaRPr/>
                    </a:p>
                  </a:txBody>
                  <a:tcPr marT="91425" marB="91425" marR="91425" marL="91425"/>
                </a:tc>
                <a:tc>
                  <a:txBody>
                    <a:bodyPr/>
                    <a:lstStyle/>
                    <a:p>
                      <a:pPr indent="0" lvl="0" marL="0" rtl="0" algn="l">
                        <a:spcBef>
                          <a:spcPts val="0"/>
                        </a:spcBef>
                        <a:spcAft>
                          <a:spcPts val="0"/>
                        </a:spcAft>
                        <a:buNone/>
                      </a:pPr>
                      <a:r>
                        <a:rPr lang="en"/>
                        <a:t>Positive</a:t>
                      </a:r>
                      <a:endParaRPr/>
                    </a:p>
                  </a:txBody>
                  <a:tcPr marT="91425" marB="91425" marR="91425" marL="91425"/>
                </a:tc>
                <a:tc>
                  <a:txBody>
                    <a:bodyPr/>
                    <a:lstStyle/>
                    <a:p>
                      <a:pPr indent="0" lvl="0" marL="0" rtl="0" algn="l">
                        <a:spcBef>
                          <a:spcPts val="0"/>
                        </a:spcBef>
                        <a:spcAft>
                          <a:spcPts val="0"/>
                        </a:spcAft>
                        <a:buNone/>
                      </a:pPr>
                      <a:r>
                        <a:rPr lang="en"/>
                        <a:t>Negative</a:t>
                      </a:r>
                      <a:endParaRPr/>
                    </a:p>
                  </a:txBody>
                  <a:tcPr marT="91425" marB="91425" marR="91425" marL="91425"/>
                </a:tc>
              </a:tr>
              <a:tr h="370250">
                <a:tc>
                  <a:txBody>
                    <a:bodyPr/>
                    <a:lstStyle/>
                    <a:p>
                      <a:pPr indent="0" lvl="0" marL="0" rtl="0" algn="l">
                        <a:spcBef>
                          <a:spcPts val="0"/>
                        </a:spcBef>
                        <a:spcAft>
                          <a:spcPts val="0"/>
                        </a:spcAft>
                        <a:buNone/>
                      </a:pPr>
                      <a:r>
                        <a:rPr lang="en"/>
                        <a:t>Positive</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26</a:t>
                      </a:r>
                      <a:endParaRPr>
                        <a:solidFill>
                          <a:srgbClr val="FFFFFF"/>
                        </a:solidFill>
                      </a:endParaRPr>
                    </a:p>
                  </a:txBody>
                  <a:tcPr marT="91425" marB="91425" marR="91425" marL="91425">
                    <a:solidFill>
                      <a:srgbClr val="38761D"/>
                    </a:solidFill>
                  </a:tcPr>
                </a:tc>
                <a:tc>
                  <a:txBody>
                    <a:bodyPr/>
                    <a:lstStyle/>
                    <a:p>
                      <a:pPr indent="0" lvl="0" marL="0" rtl="0" algn="l">
                        <a:spcBef>
                          <a:spcPts val="0"/>
                        </a:spcBef>
                        <a:spcAft>
                          <a:spcPts val="0"/>
                        </a:spcAft>
                        <a:buNone/>
                      </a:pPr>
                      <a:r>
                        <a:rPr lang="en">
                          <a:solidFill>
                            <a:srgbClr val="FFFFFF"/>
                          </a:solidFill>
                        </a:rPr>
                        <a:t>6</a:t>
                      </a:r>
                      <a:endParaRPr>
                        <a:solidFill>
                          <a:srgbClr val="FFFFFF"/>
                        </a:solidFill>
                      </a:endParaRPr>
                    </a:p>
                  </a:txBody>
                  <a:tcPr marT="91425" marB="91425" marR="91425" marL="91425">
                    <a:solidFill>
                      <a:srgbClr val="CC0000"/>
                    </a:solidFill>
                  </a:tcPr>
                </a:tc>
              </a:tr>
              <a:tr h="366700">
                <a:tc>
                  <a:txBody>
                    <a:bodyPr/>
                    <a:lstStyle/>
                    <a:p>
                      <a:pPr indent="0" lvl="0" marL="0" rtl="0" algn="l">
                        <a:spcBef>
                          <a:spcPts val="0"/>
                        </a:spcBef>
                        <a:spcAft>
                          <a:spcPts val="0"/>
                        </a:spcAft>
                        <a:buNone/>
                      </a:pPr>
                      <a:r>
                        <a:rPr lang="en"/>
                        <a:t>Negative</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7</a:t>
                      </a:r>
                      <a:endParaRPr>
                        <a:solidFill>
                          <a:srgbClr val="FFFFFF"/>
                        </a:solidFill>
                      </a:endParaRPr>
                    </a:p>
                  </a:txBody>
                  <a:tcPr marT="91425" marB="91425" marR="91425" marL="91425">
                    <a:solidFill>
                      <a:srgbClr val="CC0000"/>
                    </a:solidFill>
                  </a:tcPr>
                </a:tc>
                <a:tc>
                  <a:txBody>
                    <a:bodyPr/>
                    <a:lstStyle/>
                    <a:p>
                      <a:pPr indent="0" lvl="0" marL="0" rtl="0" algn="l">
                        <a:spcBef>
                          <a:spcPts val="0"/>
                        </a:spcBef>
                        <a:spcAft>
                          <a:spcPts val="0"/>
                        </a:spcAft>
                        <a:buNone/>
                      </a:pPr>
                      <a:r>
                        <a:rPr lang="en">
                          <a:solidFill>
                            <a:srgbClr val="FFFFFF"/>
                          </a:solidFill>
                        </a:rPr>
                        <a:t>25</a:t>
                      </a:r>
                      <a:endParaRPr>
                        <a:solidFill>
                          <a:srgbClr val="FFFFFF"/>
                        </a:solidFill>
                      </a:endParaRPr>
                    </a:p>
                  </a:txBody>
                  <a:tcPr marT="91425" marB="91425" marR="91425" marL="91425">
                    <a:solidFill>
                      <a:srgbClr val="38761D"/>
                    </a:solidFill>
                  </a:tcPr>
                </a:tc>
              </a:tr>
            </a:tbl>
          </a:graphicData>
        </a:graphic>
      </p:graphicFrame>
      <p:sp>
        <p:nvSpPr>
          <p:cNvPr id="183" name="Google Shape;183;p26"/>
          <p:cNvSpPr txBox="1"/>
          <p:nvPr/>
        </p:nvSpPr>
        <p:spPr>
          <a:xfrm rot="1484">
            <a:off x="2271850" y="2365975"/>
            <a:ext cx="6951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Actual</a:t>
            </a:r>
            <a:endParaRPr>
              <a:latin typeface="Roboto"/>
              <a:ea typeface="Roboto"/>
              <a:cs typeface="Roboto"/>
              <a:sym typeface="Roboto"/>
            </a:endParaRPr>
          </a:p>
        </p:txBody>
      </p:sp>
      <p:sp>
        <p:nvSpPr>
          <p:cNvPr id="184" name="Google Shape;184;p26"/>
          <p:cNvSpPr txBox="1"/>
          <p:nvPr/>
        </p:nvSpPr>
        <p:spPr>
          <a:xfrm rot="-5398955">
            <a:off x="-118550" y="3237875"/>
            <a:ext cx="9870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Predicted</a:t>
            </a:r>
            <a:endParaRPr>
              <a:latin typeface="Roboto"/>
              <a:ea typeface="Roboto"/>
              <a:cs typeface="Roboto"/>
              <a:sym typeface="Roboto"/>
            </a:endParaRPr>
          </a:p>
        </p:txBody>
      </p:sp>
      <p:pic>
        <p:nvPicPr>
          <p:cNvPr id="185" name="Google Shape;185;p26"/>
          <p:cNvPicPr preferRelativeResize="0"/>
          <p:nvPr/>
        </p:nvPicPr>
        <p:blipFill>
          <a:blip r:embed="rId3">
            <a:alphaModFix/>
          </a:blip>
          <a:stretch>
            <a:fillRect/>
          </a:stretch>
        </p:blipFill>
        <p:spPr>
          <a:xfrm>
            <a:off x="4649975" y="2365825"/>
            <a:ext cx="2990525" cy="2242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311700" y="2576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EfficientNet-B0</a:t>
            </a:r>
            <a:endParaRPr b="1"/>
          </a:p>
        </p:txBody>
      </p:sp>
      <p:sp>
        <p:nvSpPr>
          <p:cNvPr id="191" name="Google Shape;191;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G</a:t>
            </a:r>
            <a:r>
              <a:rPr lang="en"/>
              <a:t>rid search</a:t>
            </a:r>
            <a:endParaRPr/>
          </a:p>
          <a:p>
            <a:pPr indent="0" lvl="0" marL="457200" rtl="0" algn="l">
              <a:spcBef>
                <a:spcPts val="1600"/>
              </a:spcBef>
              <a:spcAft>
                <a:spcPts val="0"/>
              </a:spcAft>
              <a:buNone/>
            </a:pPr>
            <a:r>
              <a:rPr lang="en"/>
              <a:t>In order to find the relationship between the different scaling dimensions of the baseline network, such as depth, width and resolutions, the appropriate scaling factor for each dimension are searched to expand the model.</a:t>
            </a:r>
            <a:endParaRPr/>
          </a:p>
          <a:p>
            <a:pPr indent="-342900" lvl="0" marL="457200" rtl="0" algn="l">
              <a:spcBef>
                <a:spcPts val="1600"/>
              </a:spcBef>
              <a:spcAft>
                <a:spcPts val="0"/>
              </a:spcAft>
              <a:buSzPts val="1800"/>
              <a:buAutoNum type="arabicPeriod"/>
            </a:pPr>
            <a:r>
              <a:rPr lang="en"/>
              <a:t>New baseline model</a:t>
            </a:r>
            <a:endParaRPr/>
          </a:p>
          <a:p>
            <a:pPr indent="0" lvl="0" marL="457200" rtl="0" algn="l">
              <a:spcBef>
                <a:spcPts val="1600"/>
              </a:spcBef>
              <a:spcAft>
                <a:spcPts val="1600"/>
              </a:spcAft>
              <a:buNone/>
            </a:pPr>
            <a:r>
              <a:rPr lang="en"/>
              <a:t>In order to further improve performance, the author use the AutoML MNAS framework to perform neural structure search. The final architecture uses mobile reverse bottleneck convolution (MBConv).</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91"/>
                                        </p:tgtEl>
                                      </p:cBhvr>
                                    </p:animEffect>
                                    <p:set>
                                      <p:cBhvr>
                                        <p:cTn dur="1" fill="hold">
                                          <p:stCondLst>
                                            <p:cond delay="1000"/>
                                          </p:stCondLst>
                                        </p:cTn>
                                        <p:tgtEl>
                                          <p:spTgt spid="19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311700" y="2234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EfficientNet-B0 </a:t>
            </a:r>
            <a:r>
              <a:rPr b="1" lang="en"/>
              <a:t>Description</a:t>
            </a:r>
            <a:endParaRPr b="1"/>
          </a:p>
        </p:txBody>
      </p:sp>
      <p:pic>
        <p:nvPicPr>
          <p:cNvPr id="197" name="Google Shape;197;p28"/>
          <p:cNvPicPr preferRelativeResize="0"/>
          <p:nvPr/>
        </p:nvPicPr>
        <p:blipFill rotWithShape="1">
          <a:blip r:embed="rId3">
            <a:alphaModFix/>
          </a:blip>
          <a:srcRect b="3215" l="0" r="0" t="4123"/>
          <a:stretch/>
        </p:blipFill>
        <p:spPr>
          <a:xfrm rot="5400000">
            <a:off x="3049650" y="2085624"/>
            <a:ext cx="3779199" cy="1494950"/>
          </a:xfrm>
          <a:prstGeom prst="rect">
            <a:avLst/>
          </a:prstGeom>
          <a:noFill/>
          <a:ln>
            <a:noFill/>
          </a:ln>
        </p:spPr>
      </p:pic>
      <p:pic>
        <p:nvPicPr>
          <p:cNvPr id="198" name="Google Shape;198;p28"/>
          <p:cNvPicPr preferRelativeResize="0"/>
          <p:nvPr/>
        </p:nvPicPr>
        <p:blipFill rotWithShape="1">
          <a:blip r:embed="rId4">
            <a:alphaModFix/>
          </a:blip>
          <a:srcRect b="2243" l="0" r="1603" t="2681"/>
          <a:stretch/>
        </p:blipFill>
        <p:spPr>
          <a:xfrm rot="5400000">
            <a:off x="4742675" y="1985199"/>
            <a:ext cx="3659749" cy="1576350"/>
          </a:xfrm>
          <a:prstGeom prst="rect">
            <a:avLst/>
          </a:prstGeom>
          <a:noFill/>
          <a:ln>
            <a:noFill/>
          </a:ln>
        </p:spPr>
      </p:pic>
      <p:pic>
        <p:nvPicPr>
          <p:cNvPr id="199" name="Google Shape;199;p28"/>
          <p:cNvPicPr preferRelativeResize="0"/>
          <p:nvPr/>
        </p:nvPicPr>
        <p:blipFill>
          <a:blip r:embed="rId5">
            <a:alphaModFix/>
          </a:blip>
          <a:stretch>
            <a:fillRect/>
          </a:stretch>
        </p:blipFill>
        <p:spPr>
          <a:xfrm>
            <a:off x="7326700" y="943500"/>
            <a:ext cx="1764550" cy="1738275"/>
          </a:xfrm>
          <a:prstGeom prst="rect">
            <a:avLst/>
          </a:prstGeom>
          <a:noFill/>
          <a:ln>
            <a:noFill/>
          </a:ln>
        </p:spPr>
      </p:pic>
      <p:sp>
        <p:nvSpPr>
          <p:cNvPr id="200" name="Google Shape;200;p28"/>
          <p:cNvSpPr txBox="1"/>
          <p:nvPr>
            <p:ph idx="1" type="body"/>
          </p:nvPr>
        </p:nvSpPr>
        <p:spPr>
          <a:xfrm>
            <a:off x="311700" y="1264250"/>
            <a:ext cx="3847500" cy="33390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Georgia"/>
              <a:buChar char="●"/>
            </a:pPr>
            <a:r>
              <a:rPr lang="en" sz="1900">
                <a:latin typeface="Georgia"/>
                <a:ea typeface="Georgia"/>
                <a:cs typeface="Georgia"/>
                <a:sym typeface="Georgia"/>
              </a:rPr>
              <a:t>Convolutional Neural Network</a:t>
            </a:r>
            <a:endParaRPr sz="1900">
              <a:latin typeface="Georgia"/>
              <a:ea typeface="Georgia"/>
              <a:cs typeface="Georgia"/>
              <a:sym typeface="Georgia"/>
            </a:endParaRPr>
          </a:p>
          <a:p>
            <a:pPr indent="-349250" lvl="0" marL="457200" rtl="0" algn="l">
              <a:spcBef>
                <a:spcPts val="0"/>
              </a:spcBef>
              <a:spcAft>
                <a:spcPts val="0"/>
              </a:spcAft>
              <a:buSzPts val="1900"/>
              <a:buFont typeface="Georgia"/>
              <a:buChar char="●"/>
            </a:pPr>
            <a:r>
              <a:rPr lang="en" sz="1900">
                <a:latin typeface="Georgia"/>
                <a:ea typeface="Georgia"/>
                <a:cs typeface="Georgia"/>
                <a:sym typeface="Georgia"/>
              </a:rPr>
              <a:t>Pretrained on </a:t>
            </a:r>
            <a:r>
              <a:rPr lang="en" sz="1900">
                <a:latin typeface="Georgia"/>
                <a:ea typeface="Georgia"/>
                <a:cs typeface="Georgia"/>
                <a:sym typeface="Georgia"/>
              </a:rPr>
              <a:t>Imagenet Dataset</a:t>
            </a:r>
            <a:endParaRPr sz="1900">
              <a:latin typeface="Georgia"/>
              <a:ea typeface="Georgia"/>
              <a:cs typeface="Georgia"/>
              <a:sym typeface="Georgia"/>
            </a:endParaRPr>
          </a:p>
          <a:p>
            <a:pPr indent="-349250" lvl="0" marL="457200" rtl="0" algn="l">
              <a:spcBef>
                <a:spcPts val="0"/>
              </a:spcBef>
              <a:spcAft>
                <a:spcPts val="0"/>
              </a:spcAft>
              <a:buSzPts val="1900"/>
              <a:buFont typeface="Georgia"/>
              <a:buChar char="●"/>
            </a:pPr>
            <a:r>
              <a:rPr lang="en" sz="1900">
                <a:latin typeface="Georgia"/>
                <a:ea typeface="Georgia"/>
                <a:cs typeface="Georgia"/>
                <a:sym typeface="Georgia"/>
              </a:rPr>
              <a:t>Input shape of (224,224), but our input of (100,100) works well too</a:t>
            </a:r>
            <a:endParaRPr sz="1900">
              <a:latin typeface="Georgia"/>
              <a:ea typeface="Georgia"/>
              <a:cs typeface="Georgia"/>
              <a:sym typeface="Georgia"/>
            </a:endParaRPr>
          </a:p>
          <a:p>
            <a:pPr indent="0" lvl="0" marL="0" rtl="0" algn="l">
              <a:spcBef>
                <a:spcPts val="1600"/>
              </a:spcBef>
              <a:spcAft>
                <a:spcPts val="0"/>
              </a:spcAft>
              <a:buNone/>
            </a:pPr>
            <a:r>
              <a:t/>
            </a:r>
            <a:endParaRPr sz="1000">
              <a:solidFill>
                <a:srgbClr val="A9B7C6"/>
              </a:solidFill>
              <a:highlight>
                <a:srgbClr val="2B2B2B"/>
              </a:highlight>
              <a:latin typeface="Arial"/>
              <a:ea typeface="Arial"/>
              <a:cs typeface="Arial"/>
              <a:sym typeface="Arial"/>
            </a:endParaRPr>
          </a:p>
          <a:p>
            <a:pPr indent="0" lvl="0" marL="0" rtl="0" algn="l">
              <a:spcBef>
                <a:spcPts val="1600"/>
              </a:spcBef>
              <a:spcAft>
                <a:spcPts val="0"/>
              </a:spcAft>
              <a:buNone/>
            </a:pPr>
            <a:r>
              <a:t/>
            </a:r>
            <a:endParaRPr sz="1900">
              <a:latin typeface="Georgia"/>
              <a:ea typeface="Georgia"/>
              <a:cs typeface="Georgia"/>
              <a:sym typeface="Georgia"/>
            </a:endParaRPr>
          </a:p>
          <a:p>
            <a:pPr indent="0" lvl="0" marL="0" rtl="0" algn="l">
              <a:spcBef>
                <a:spcPts val="1600"/>
              </a:spcBef>
              <a:spcAft>
                <a:spcPts val="0"/>
              </a:spcAft>
              <a:buNone/>
            </a:pPr>
            <a:r>
              <a:t/>
            </a:r>
            <a:endParaRPr sz="1900">
              <a:latin typeface="Georgia"/>
              <a:ea typeface="Georgia"/>
              <a:cs typeface="Georgia"/>
              <a:sym typeface="Georgia"/>
            </a:endParaRPr>
          </a:p>
          <a:p>
            <a:pPr indent="0" lvl="0" marL="0" rtl="0" algn="l">
              <a:spcBef>
                <a:spcPts val="1600"/>
              </a:spcBef>
              <a:spcAft>
                <a:spcPts val="0"/>
              </a:spcAft>
              <a:buNone/>
            </a:pPr>
            <a:r>
              <a:t/>
            </a:r>
            <a:endParaRPr sz="1900">
              <a:latin typeface="Georgia"/>
              <a:ea typeface="Georgia"/>
              <a:cs typeface="Georgia"/>
              <a:sym typeface="Georgia"/>
            </a:endParaRPr>
          </a:p>
          <a:p>
            <a:pPr indent="0" lvl="0" marL="457200" rtl="0" algn="l">
              <a:spcBef>
                <a:spcPts val="1600"/>
              </a:spcBef>
              <a:spcAft>
                <a:spcPts val="0"/>
              </a:spcAft>
              <a:buNone/>
            </a:pPr>
            <a:r>
              <a:t/>
            </a:r>
            <a:endParaRPr sz="1900">
              <a:latin typeface="Georgia"/>
              <a:ea typeface="Georgia"/>
              <a:cs typeface="Georgia"/>
              <a:sym typeface="Georgia"/>
            </a:endParaRPr>
          </a:p>
          <a:p>
            <a:pPr indent="0" lvl="0" marL="457200" rtl="0" algn="l">
              <a:spcBef>
                <a:spcPts val="1600"/>
              </a:spcBef>
              <a:spcAft>
                <a:spcPts val="1600"/>
              </a:spcAft>
              <a:buNone/>
            </a:pPr>
            <a:r>
              <a:t/>
            </a:r>
            <a:endParaRPr sz="1900">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311700" y="2085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EfficientNet-B0</a:t>
            </a:r>
            <a:r>
              <a:rPr b="1" lang="en"/>
              <a:t> </a:t>
            </a:r>
            <a:r>
              <a:rPr b="1" lang="en"/>
              <a:t>Model</a:t>
            </a:r>
            <a:endParaRPr b="1"/>
          </a:p>
        </p:txBody>
      </p:sp>
      <p:sp>
        <p:nvSpPr>
          <p:cNvPr id="206" name="Google Shape;206;p29"/>
          <p:cNvSpPr txBox="1"/>
          <p:nvPr>
            <p:ph idx="1" type="body"/>
          </p:nvPr>
        </p:nvSpPr>
        <p:spPr>
          <a:xfrm>
            <a:off x="311700" y="902250"/>
            <a:ext cx="8520600" cy="33390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Georgia"/>
              <a:buChar char="●"/>
            </a:pPr>
            <a:r>
              <a:rPr lang="en" sz="1900">
                <a:latin typeface="Georgia"/>
                <a:ea typeface="Georgia"/>
                <a:cs typeface="Georgia"/>
                <a:sym typeface="Georgia"/>
              </a:rPr>
              <a:t>Setup</a:t>
            </a:r>
            <a:endParaRPr sz="1900">
              <a:latin typeface="Georgia"/>
              <a:ea typeface="Georgia"/>
              <a:cs typeface="Georgia"/>
              <a:sym typeface="Georgia"/>
            </a:endParaRPr>
          </a:p>
          <a:p>
            <a:pPr indent="-349250" lvl="1" marL="914400" rtl="0" algn="l">
              <a:spcBef>
                <a:spcPts val="0"/>
              </a:spcBef>
              <a:spcAft>
                <a:spcPts val="0"/>
              </a:spcAft>
              <a:buSzPts val="1900"/>
              <a:buFont typeface="Georgia"/>
              <a:buChar char="○"/>
            </a:pPr>
            <a:r>
              <a:rPr lang="en" sz="1900">
                <a:latin typeface="Georgia"/>
                <a:ea typeface="Georgia"/>
                <a:cs typeface="Georgia"/>
                <a:sym typeface="Georgia"/>
              </a:rPr>
              <a:t>Input Shape: (28,100*100,5)</a:t>
            </a:r>
            <a:endParaRPr sz="1900">
              <a:latin typeface="Georgia"/>
              <a:ea typeface="Georgia"/>
              <a:cs typeface="Georgia"/>
              <a:sym typeface="Georgia"/>
            </a:endParaRPr>
          </a:p>
          <a:p>
            <a:pPr indent="-349250" lvl="1" marL="914400" rtl="0" algn="l">
              <a:spcBef>
                <a:spcPts val="0"/>
              </a:spcBef>
              <a:spcAft>
                <a:spcPts val="0"/>
              </a:spcAft>
              <a:buSzPts val="1900"/>
              <a:buFont typeface="Georgia"/>
              <a:buChar char="○"/>
            </a:pPr>
            <a:r>
              <a:rPr lang="en" sz="1900">
                <a:latin typeface="Georgia"/>
                <a:ea typeface="Georgia"/>
                <a:cs typeface="Georgia"/>
                <a:sym typeface="Georgia"/>
              </a:rPr>
              <a:t>Train/Test: 200/60 videos </a:t>
            </a:r>
            <a:endParaRPr sz="1900">
              <a:latin typeface="Georgia"/>
              <a:ea typeface="Georgia"/>
              <a:cs typeface="Georgia"/>
              <a:sym typeface="Georgia"/>
            </a:endParaRPr>
          </a:p>
          <a:p>
            <a:pPr indent="-349250" lvl="0" marL="457200" rtl="0" algn="l">
              <a:spcBef>
                <a:spcPts val="0"/>
              </a:spcBef>
              <a:spcAft>
                <a:spcPts val="0"/>
              </a:spcAft>
              <a:buSzPts val="1900"/>
              <a:buFont typeface="Georgia"/>
              <a:buChar char="●"/>
            </a:pPr>
            <a:r>
              <a:rPr lang="en" sz="1900">
                <a:latin typeface="Georgia"/>
                <a:ea typeface="Georgia"/>
                <a:cs typeface="Georgia"/>
                <a:sym typeface="Georgia"/>
              </a:rPr>
              <a:t>Network</a:t>
            </a:r>
            <a:endParaRPr sz="1900">
              <a:latin typeface="Georgia"/>
              <a:ea typeface="Georgia"/>
              <a:cs typeface="Georgia"/>
              <a:sym typeface="Georgia"/>
            </a:endParaRPr>
          </a:p>
          <a:p>
            <a:pPr indent="0" lvl="0" marL="0" rtl="0" algn="l">
              <a:spcBef>
                <a:spcPts val="1600"/>
              </a:spcBef>
              <a:spcAft>
                <a:spcPts val="0"/>
              </a:spcAft>
              <a:buNone/>
            </a:pPr>
            <a:r>
              <a:t/>
            </a:r>
            <a:endParaRPr sz="1900">
              <a:latin typeface="Georgia"/>
              <a:ea typeface="Georgia"/>
              <a:cs typeface="Georgia"/>
              <a:sym typeface="Georgia"/>
            </a:endParaRPr>
          </a:p>
          <a:p>
            <a:pPr indent="0" lvl="0" marL="0" rtl="0" algn="l">
              <a:spcBef>
                <a:spcPts val="1600"/>
              </a:spcBef>
              <a:spcAft>
                <a:spcPts val="0"/>
              </a:spcAft>
              <a:buNone/>
            </a:pPr>
            <a:r>
              <a:t/>
            </a:r>
            <a:endParaRPr sz="1900">
              <a:latin typeface="Georgia"/>
              <a:ea typeface="Georgia"/>
              <a:cs typeface="Georgia"/>
              <a:sym typeface="Georgia"/>
            </a:endParaRPr>
          </a:p>
          <a:p>
            <a:pPr indent="0" lvl="0" marL="0" rtl="0" algn="l">
              <a:spcBef>
                <a:spcPts val="1600"/>
              </a:spcBef>
              <a:spcAft>
                <a:spcPts val="0"/>
              </a:spcAft>
              <a:buNone/>
            </a:pPr>
            <a:r>
              <a:t/>
            </a:r>
            <a:endParaRPr sz="1900">
              <a:latin typeface="Georgia"/>
              <a:ea typeface="Georgia"/>
              <a:cs typeface="Georgia"/>
              <a:sym typeface="Georgia"/>
            </a:endParaRPr>
          </a:p>
          <a:p>
            <a:pPr indent="0" lvl="0" marL="457200" rtl="0" algn="l">
              <a:spcBef>
                <a:spcPts val="1600"/>
              </a:spcBef>
              <a:spcAft>
                <a:spcPts val="0"/>
              </a:spcAft>
              <a:buNone/>
            </a:pPr>
            <a:r>
              <a:t/>
            </a:r>
            <a:endParaRPr sz="1900">
              <a:latin typeface="Georgia"/>
              <a:ea typeface="Georgia"/>
              <a:cs typeface="Georgia"/>
              <a:sym typeface="Georgia"/>
            </a:endParaRPr>
          </a:p>
          <a:p>
            <a:pPr indent="0" lvl="0" marL="457200" rtl="0" algn="l">
              <a:spcBef>
                <a:spcPts val="1600"/>
              </a:spcBef>
              <a:spcAft>
                <a:spcPts val="1600"/>
              </a:spcAft>
              <a:buNone/>
            </a:pPr>
            <a:r>
              <a:t/>
            </a:r>
            <a:endParaRPr sz="1900">
              <a:latin typeface="Georgia"/>
              <a:ea typeface="Georgia"/>
              <a:cs typeface="Georgia"/>
              <a:sym typeface="Georgia"/>
            </a:endParaRPr>
          </a:p>
        </p:txBody>
      </p:sp>
      <p:pic>
        <p:nvPicPr>
          <p:cNvPr id="207" name="Google Shape;207;p29"/>
          <p:cNvPicPr preferRelativeResize="0"/>
          <p:nvPr/>
        </p:nvPicPr>
        <p:blipFill>
          <a:blip r:embed="rId3">
            <a:alphaModFix/>
          </a:blip>
          <a:stretch>
            <a:fillRect/>
          </a:stretch>
        </p:blipFill>
        <p:spPr>
          <a:xfrm>
            <a:off x="1969500" y="2088950"/>
            <a:ext cx="4030199" cy="2706725"/>
          </a:xfrm>
          <a:prstGeom prst="rect">
            <a:avLst/>
          </a:prstGeom>
          <a:noFill/>
          <a:ln>
            <a:noFill/>
          </a:ln>
        </p:spPr>
      </p:pic>
      <p:pic>
        <p:nvPicPr>
          <p:cNvPr id="208" name="Google Shape;208;p29"/>
          <p:cNvPicPr preferRelativeResize="0"/>
          <p:nvPr/>
        </p:nvPicPr>
        <p:blipFill>
          <a:blip r:embed="rId4">
            <a:alphaModFix/>
          </a:blip>
          <a:stretch>
            <a:fillRect/>
          </a:stretch>
        </p:blipFill>
        <p:spPr>
          <a:xfrm>
            <a:off x="5575000" y="2057375"/>
            <a:ext cx="3720299" cy="990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311700" y="2085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EfficientNet-B0</a:t>
            </a:r>
            <a:r>
              <a:rPr b="1" lang="en"/>
              <a:t> Model Results</a:t>
            </a:r>
            <a:endParaRPr b="1"/>
          </a:p>
        </p:txBody>
      </p:sp>
      <p:sp>
        <p:nvSpPr>
          <p:cNvPr id="214" name="Google Shape;214;p30"/>
          <p:cNvSpPr txBox="1"/>
          <p:nvPr>
            <p:ph idx="1" type="body"/>
          </p:nvPr>
        </p:nvSpPr>
        <p:spPr>
          <a:xfrm>
            <a:off x="311700" y="902250"/>
            <a:ext cx="8520600" cy="33390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Georgia"/>
              <a:buChar char="●"/>
            </a:pPr>
            <a:r>
              <a:rPr lang="en" sz="1900">
                <a:latin typeface="Georgia"/>
                <a:ea typeface="Georgia"/>
                <a:cs typeface="Georgia"/>
                <a:sym typeface="Georgia"/>
              </a:rPr>
              <a:t>Validation Accuracy:  </a:t>
            </a:r>
            <a:r>
              <a:rPr lang="en" sz="1900">
                <a:solidFill>
                  <a:srgbClr val="000000"/>
                </a:solidFill>
                <a:latin typeface="Georgia"/>
                <a:ea typeface="Georgia"/>
                <a:cs typeface="Georgia"/>
                <a:sym typeface="Georgia"/>
              </a:rPr>
              <a:t>7</a:t>
            </a:r>
            <a:r>
              <a:rPr lang="en" sz="1900">
                <a:solidFill>
                  <a:srgbClr val="000000"/>
                </a:solidFill>
                <a:latin typeface="Georgia"/>
                <a:ea typeface="Georgia"/>
                <a:cs typeface="Georgia"/>
                <a:sym typeface="Georgia"/>
              </a:rPr>
              <a:t>9</a:t>
            </a:r>
            <a:r>
              <a:rPr lang="en" sz="1900">
                <a:solidFill>
                  <a:srgbClr val="000000"/>
                </a:solidFill>
                <a:latin typeface="Georgia"/>
                <a:ea typeface="Georgia"/>
                <a:cs typeface="Georgia"/>
                <a:sym typeface="Georgia"/>
              </a:rPr>
              <a:t>.</a:t>
            </a:r>
            <a:r>
              <a:rPr lang="en" sz="1900">
                <a:solidFill>
                  <a:srgbClr val="000000"/>
                </a:solidFill>
                <a:latin typeface="Georgia"/>
                <a:ea typeface="Georgia"/>
                <a:cs typeface="Georgia"/>
                <a:sym typeface="Georgia"/>
              </a:rPr>
              <a:t>165</a:t>
            </a:r>
            <a:r>
              <a:rPr lang="en" sz="1900">
                <a:solidFill>
                  <a:srgbClr val="000000"/>
                </a:solidFill>
                <a:latin typeface="Georgia"/>
                <a:ea typeface="Georgia"/>
                <a:cs typeface="Georgia"/>
                <a:sym typeface="Georgia"/>
              </a:rPr>
              <a:t> %</a:t>
            </a:r>
            <a:endParaRPr sz="1900">
              <a:solidFill>
                <a:srgbClr val="000000"/>
              </a:solidFill>
              <a:latin typeface="Georgia"/>
              <a:ea typeface="Georgia"/>
              <a:cs typeface="Georgia"/>
              <a:sym typeface="Georgia"/>
            </a:endParaRPr>
          </a:p>
          <a:p>
            <a:pPr indent="0" lvl="0" marL="0" rtl="0" algn="l">
              <a:spcBef>
                <a:spcPts val="1600"/>
              </a:spcBef>
              <a:spcAft>
                <a:spcPts val="0"/>
              </a:spcAft>
              <a:buNone/>
            </a:pPr>
            <a:r>
              <a:t/>
            </a:r>
            <a:endParaRPr sz="1900">
              <a:latin typeface="Georgia"/>
              <a:ea typeface="Georgia"/>
              <a:cs typeface="Georgia"/>
              <a:sym typeface="Georgia"/>
            </a:endParaRPr>
          </a:p>
          <a:p>
            <a:pPr indent="-349250" lvl="0" marL="457200" rtl="0" algn="l">
              <a:spcBef>
                <a:spcPts val="1600"/>
              </a:spcBef>
              <a:spcAft>
                <a:spcPts val="0"/>
              </a:spcAft>
              <a:buSzPts val="1900"/>
              <a:buFont typeface="Georgia"/>
              <a:buChar char="●"/>
            </a:pPr>
            <a:r>
              <a:rPr lang="en" sz="1900">
                <a:latin typeface="Georgia"/>
                <a:ea typeface="Georgia"/>
                <a:cs typeface="Georgia"/>
                <a:sym typeface="Georgia"/>
              </a:rPr>
              <a:t>Confusion Matrix:				Loss Graph:</a:t>
            </a:r>
            <a:endParaRPr sz="1900">
              <a:latin typeface="Georgia"/>
              <a:ea typeface="Georgia"/>
              <a:cs typeface="Georgia"/>
              <a:sym typeface="Georgia"/>
            </a:endParaRPr>
          </a:p>
          <a:p>
            <a:pPr indent="0" lvl="0" marL="0" rtl="0" algn="l">
              <a:spcBef>
                <a:spcPts val="1600"/>
              </a:spcBef>
              <a:spcAft>
                <a:spcPts val="0"/>
              </a:spcAft>
              <a:buNone/>
            </a:pPr>
            <a:r>
              <a:t/>
            </a:r>
            <a:endParaRPr sz="1900">
              <a:latin typeface="Georgia"/>
              <a:ea typeface="Georgia"/>
              <a:cs typeface="Georgia"/>
              <a:sym typeface="Georgia"/>
            </a:endParaRPr>
          </a:p>
          <a:p>
            <a:pPr indent="0" lvl="0" marL="0" rtl="0" algn="l">
              <a:spcBef>
                <a:spcPts val="1600"/>
              </a:spcBef>
              <a:spcAft>
                <a:spcPts val="0"/>
              </a:spcAft>
              <a:buNone/>
            </a:pPr>
            <a:r>
              <a:t/>
            </a:r>
            <a:endParaRPr sz="1900">
              <a:latin typeface="Georgia"/>
              <a:ea typeface="Georgia"/>
              <a:cs typeface="Georgia"/>
              <a:sym typeface="Georgia"/>
            </a:endParaRPr>
          </a:p>
          <a:p>
            <a:pPr indent="0" lvl="0" marL="0" rtl="0" algn="l">
              <a:spcBef>
                <a:spcPts val="1600"/>
              </a:spcBef>
              <a:spcAft>
                <a:spcPts val="0"/>
              </a:spcAft>
              <a:buNone/>
            </a:pPr>
            <a:r>
              <a:t/>
            </a:r>
            <a:endParaRPr sz="1900">
              <a:latin typeface="Georgia"/>
              <a:ea typeface="Georgia"/>
              <a:cs typeface="Georgia"/>
              <a:sym typeface="Georgia"/>
            </a:endParaRPr>
          </a:p>
          <a:p>
            <a:pPr indent="0" lvl="0" marL="457200" rtl="0" algn="l">
              <a:spcBef>
                <a:spcPts val="1600"/>
              </a:spcBef>
              <a:spcAft>
                <a:spcPts val="0"/>
              </a:spcAft>
              <a:buNone/>
            </a:pPr>
            <a:r>
              <a:t/>
            </a:r>
            <a:endParaRPr sz="1900">
              <a:latin typeface="Georgia"/>
              <a:ea typeface="Georgia"/>
              <a:cs typeface="Georgia"/>
              <a:sym typeface="Georgia"/>
            </a:endParaRPr>
          </a:p>
          <a:p>
            <a:pPr indent="0" lvl="0" marL="457200" rtl="0" algn="l">
              <a:spcBef>
                <a:spcPts val="1600"/>
              </a:spcBef>
              <a:spcAft>
                <a:spcPts val="1600"/>
              </a:spcAft>
              <a:buNone/>
            </a:pPr>
            <a:r>
              <a:t/>
            </a:r>
            <a:endParaRPr sz="1900">
              <a:latin typeface="Georgia"/>
              <a:ea typeface="Georgia"/>
              <a:cs typeface="Georgia"/>
              <a:sym typeface="Georgia"/>
            </a:endParaRPr>
          </a:p>
        </p:txBody>
      </p:sp>
      <p:sp>
        <p:nvSpPr>
          <p:cNvPr id="215" name="Google Shape;215;p30"/>
          <p:cNvSpPr txBox="1"/>
          <p:nvPr/>
        </p:nvSpPr>
        <p:spPr>
          <a:xfrm rot="1484">
            <a:off x="2271850" y="2365975"/>
            <a:ext cx="6951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Actual</a:t>
            </a:r>
            <a:endParaRPr>
              <a:latin typeface="Roboto"/>
              <a:ea typeface="Roboto"/>
              <a:cs typeface="Roboto"/>
              <a:sym typeface="Roboto"/>
            </a:endParaRPr>
          </a:p>
        </p:txBody>
      </p:sp>
      <p:sp>
        <p:nvSpPr>
          <p:cNvPr id="216" name="Google Shape;216;p30"/>
          <p:cNvSpPr txBox="1"/>
          <p:nvPr/>
        </p:nvSpPr>
        <p:spPr>
          <a:xfrm rot="-5398955">
            <a:off x="-118550" y="3237875"/>
            <a:ext cx="9870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Predicted</a:t>
            </a:r>
            <a:endParaRPr>
              <a:latin typeface="Roboto"/>
              <a:ea typeface="Roboto"/>
              <a:cs typeface="Roboto"/>
              <a:sym typeface="Roboto"/>
            </a:endParaRPr>
          </a:p>
        </p:txBody>
      </p:sp>
      <p:graphicFrame>
        <p:nvGraphicFramePr>
          <p:cNvPr id="217" name="Google Shape;217;p30"/>
          <p:cNvGraphicFramePr/>
          <p:nvPr/>
        </p:nvGraphicFramePr>
        <p:xfrm>
          <a:off x="830200" y="2794185"/>
          <a:ext cx="3000000" cy="3000000"/>
        </p:xfrm>
        <a:graphic>
          <a:graphicData uri="http://schemas.openxmlformats.org/drawingml/2006/table">
            <a:tbl>
              <a:tblPr>
                <a:noFill/>
                <a:tableStyleId>{FDF266AE-A1CD-4A61-AB53-7FA214F46F35}</a:tableStyleId>
              </a:tblPr>
              <a:tblGrid>
                <a:gridCol w="933275"/>
                <a:gridCol w="933275"/>
                <a:gridCol w="933275"/>
              </a:tblGrid>
              <a:tr h="366700">
                <a:tc>
                  <a:txBody>
                    <a:bodyPr/>
                    <a:lstStyle/>
                    <a:p>
                      <a:pPr indent="0" lvl="0" marL="0" rtl="0" algn="l">
                        <a:spcBef>
                          <a:spcPts val="0"/>
                        </a:spcBef>
                        <a:spcAft>
                          <a:spcPts val="0"/>
                        </a:spcAft>
                        <a:buNone/>
                      </a:pPr>
                      <a:r>
                        <a:rPr lang="en"/>
                        <a:t>n = 229</a:t>
                      </a:r>
                      <a:endParaRPr/>
                    </a:p>
                  </a:txBody>
                  <a:tcPr marT="91425" marB="91425" marR="91425" marL="91425"/>
                </a:tc>
                <a:tc>
                  <a:txBody>
                    <a:bodyPr/>
                    <a:lstStyle/>
                    <a:p>
                      <a:pPr indent="0" lvl="0" marL="0" rtl="0" algn="l">
                        <a:spcBef>
                          <a:spcPts val="0"/>
                        </a:spcBef>
                        <a:spcAft>
                          <a:spcPts val="0"/>
                        </a:spcAft>
                        <a:buNone/>
                      </a:pPr>
                      <a:r>
                        <a:rPr lang="en"/>
                        <a:t>Positive</a:t>
                      </a:r>
                      <a:endParaRPr/>
                    </a:p>
                  </a:txBody>
                  <a:tcPr marT="91425" marB="91425" marR="91425" marL="91425"/>
                </a:tc>
                <a:tc>
                  <a:txBody>
                    <a:bodyPr/>
                    <a:lstStyle/>
                    <a:p>
                      <a:pPr indent="0" lvl="0" marL="0" rtl="0" algn="l">
                        <a:spcBef>
                          <a:spcPts val="0"/>
                        </a:spcBef>
                        <a:spcAft>
                          <a:spcPts val="0"/>
                        </a:spcAft>
                        <a:buNone/>
                      </a:pPr>
                      <a:r>
                        <a:rPr lang="en"/>
                        <a:t>Negative</a:t>
                      </a:r>
                      <a:endParaRPr/>
                    </a:p>
                  </a:txBody>
                  <a:tcPr marT="91425" marB="91425" marR="91425" marL="91425"/>
                </a:tc>
              </a:tr>
              <a:tr h="370250">
                <a:tc>
                  <a:txBody>
                    <a:bodyPr/>
                    <a:lstStyle/>
                    <a:p>
                      <a:pPr indent="0" lvl="0" marL="0" rtl="0" algn="l">
                        <a:spcBef>
                          <a:spcPts val="0"/>
                        </a:spcBef>
                        <a:spcAft>
                          <a:spcPts val="0"/>
                        </a:spcAft>
                        <a:buNone/>
                      </a:pPr>
                      <a:r>
                        <a:rPr lang="en"/>
                        <a:t>Positive</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105</a:t>
                      </a:r>
                      <a:endParaRPr>
                        <a:solidFill>
                          <a:srgbClr val="FFFFFF"/>
                        </a:solidFill>
                      </a:endParaRPr>
                    </a:p>
                  </a:txBody>
                  <a:tcPr marT="91425" marB="91425" marR="91425" marL="91425">
                    <a:solidFill>
                      <a:srgbClr val="38761D"/>
                    </a:solidFill>
                  </a:tcPr>
                </a:tc>
                <a:tc>
                  <a:txBody>
                    <a:bodyPr/>
                    <a:lstStyle/>
                    <a:p>
                      <a:pPr indent="0" lvl="0" marL="0" rtl="0" algn="l">
                        <a:spcBef>
                          <a:spcPts val="0"/>
                        </a:spcBef>
                        <a:spcAft>
                          <a:spcPts val="0"/>
                        </a:spcAft>
                        <a:buNone/>
                      </a:pPr>
                      <a:r>
                        <a:rPr lang="en">
                          <a:solidFill>
                            <a:srgbClr val="FFFFFF"/>
                          </a:solidFill>
                        </a:rPr>
                        <a:t>18</a:t>
                      </a:r>
                      <a:endParaRPr>
                        <a:solidFill>
                          <a:srgbClr val="FFFFFF"/>
                        </a:solidFill>
                      </a:endParaRPr>
                    </a:p>
                  </a:txBody>
                  <a:tcPr marT="91425" marB="91425" marR="91425" marL="91425">
                    <a:solidFill>
                      <a:srgbClr val="CC0000"/>
                    </a:solidFill>
                  </a:tcPr>
                </a:tc>
              </a:tr>
              <a:tr h="366700">
                <a:tc>
                  <a:txBody>
                    <a:bodyPr/>
                    <a:lstStyle/>
                    <a:p>
                      <a:pPr indent="0" lvl="0" marL="0" rtl="0" algn="l">
                        <a:spcBef>
                          <a:spcPts val="0"/>
                        </a:spcBef>
                        <a:spcAft>
                          <a:spcPts val="0"/>
                        </a:spcAft>
                        <a:buNone/>
                      </a:pPr>
                      <a:r>
                        <a:rPr lang="en"/>
                        <a:t>Negative</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32</a:t>
                      </a:r>
                      <a:endParaRPr>
                        <a:solidFill>
                          <a:srgbClr val="FFFFFF"/>
                        </a:solidFill>
                      </a:endParaRPr>
                    </a:p>
                  </a:txBody>
                  <a:tcPr marT="91425" marB="91425" marR="91425" marL="91425">
                    <a:solidFill>
                      <a:srgbClr val="CC0000"/>
                    </a:solidFill>
                  </a:tcPr>
                </a:tc>
                <a:tc>
                  <a:txBody>
                    <a:bodyPr/>
                    <a:lstStyle/>
                    <a:p>
                      <a:pPr indent="0" lvl="0" marL="0" rtl="0" algn="l">
                        <a:spcBef>
                          <a:spcPts val="0"/>
                        </a:spcBef>
                        <a:spcAft>
                          <a:spcPts val="0"/>
                        </a:spcAft>
                        <a:buNone/>
                      </a:pPr>
                      <a:r>
                        <a:rPr lang="en">
                          <a:solidFill>
                            <a:srgbClr val="FFFFFF"/>
                          </a:solidFill>
                        </a:rPr>
                        <a:t>74</a:t>
                      </a:r>
                      <a:endParaRPr>
                        <a:solidFill>
                          <a:srgbClr val="FFFFFF"/>
                        </a:solidFill>
                      </a:endParaRPr>
                    </a:p>
                  </a:txBody>
                  <a:tcPr marT="91425" marB="91425" marR="91425" marL="91425">
                    <a:solidFill>
                      <a:srgbClr val="38761D"/>
                    </a:solidFill>
                  </a:tcPr>
                </a:tc>
              </a:tr>
            </a:tbl>
          </a:graphicData>
        </a:graphic>
      </p:graphicFrame>
      <p:sp>
        <p:nvSpPr>
          <p:cNvPr id="218" name="Google Shape;218;p30"/>
          <p:cNvSpPr txBox="1"/>
          <p:nvPr/>
        </p:nvSpPr>
        <p:spPr>
          <a:xfrm rot="1484">
            <a:off x="2271850" y="2365975"/>
            <a:ext cx="6951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Actual</a:t>
            </a:r>
            <a:endParaRPr>
              <a:latin typeface="Roboto"/>
              <a:ea typeface="Roboto"/>
              <a:cs typeface="Roboto"/>
              <a:sym typeface="Roboto"/>
            </a:endParaRPr>
          </a:p>
        </p:txBody>
      </p:sp>
      <p:sp>
        <p:nvSpPr>
          <p:cNvPr id="219" name="Google Shape;219;p30"/>
          <p:cNvSpPr txBox="1"/>
          <p:nvPr/>
        </p:nvSpPr>
        <p:spPr>
          <a:xfrm rot="-5398955">
            <a:off x="-118550" y="3237875"/>
            <a:ext cx="9870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Predicted</a:t>
            </a:r>
            <a:endParaRPr>
              <a:latin typeface="Roboto"/>
              <a:ea typeface="Roboto"/>
              <a:cs typeface="Roboto"/>
              <a:sym typeface="Roboto"/>
            </a:endParaRPr>
          </a:p>
        </p:txBody>
      </p:sp>
      <p:pic>
        <p:nvPicPr>
          <p:cNvPr id="220" name="Google Shape;220;p30"/>
          <p:cNvPicPr preferRelativeResize="0"/>
          <p:nvPr/>
        </p:nvPicPr>
        <p:blipFill>
          <a:blip r:embed="rId3">
            <a:alphaModFix/>
          </a:blip>
          <a:stretch>
            <a:fillRect/>
          </a:stretch>
        </p:blipFill>
        <p:spPr>
          <a:xfrm>
            <a:off x="5103325" y="2446050"/>
            <a:ext cx="3254875" cy="2416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1"/>
          <p:cNvSpPr txBox="1"/>
          <p:nvPr>
            <p:ph type="title"/>
          </p:nvPr>
        </p:nvSpPr>
        <p:spPr>
          <a:xfrm>
            <a:off x="311700" y="2234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VGG-16</a:t>
            </a:r>
            <a:r>
              <a:rPr b="1" lang="en"/>
              <a:t> Description</a:t>
            </a:r>
            <a:endParaRPr b="1"/>
          </a:p>
        </p:txBody>
      </p:sp>
      <p:sp>
        <p:nvSpPr>
          <p:cNvPr id="226" name="Google Shape;226;p31"/>
          <p:cNvSpPr txBox="1"/>
          <p:nvPr>
            <p:ph idx="1" type="body"/>
          </p:nvPr>
        </p:nvSpPr>
        <p:spPr>
          <a:xfrm>
            <a:off x="311700" y="1264250"/>
            <a:ext cx="3847500" cy="33390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Georgia"/>
              <a:buChar char="●"/>
            </a:pPr>
            <a:r>
              <a:rPr lang="en" sz="1900">
                <a:latin typeface="Georgia"/>
                <a:ea typeface="Georgia"/>
                <a:cs typeface="Georgia"/>
                <a:sym typeface="Georgia"/>
              </a:rPr>
              <a:t>Convolutional Neural Network</a:t>
            </a:r>
            <a:endParaRPr sz="1900">
              <a:latin typeface="Georgia"/>
              <a:ea typeface="Georgia"/>
              <a:cs typeface="Georgia"/>
              <a:sym typeface="Georgia"/>
            </a:endParaRPr>
          </a:p>
          <a:p>
            <a:pPr indent="-349250" lvl="0" marL="457200" rtl="0" algn="l">
              <a:spcBef>
                <a:spcPts val="0"/>
              </a:spcBef>
              <a:spcAft>
                <a:spcPts val="0"/>
              </a:spcAft>
              <a:buSzPts val="1900"/>
              <a:buFont typeface="Georgia"/>
              <a:buChar char="●"/>
            </a:pPr>
            <a:r>
              <a:rPr lang="en" sz="1900">
                <a:latin typeface="Georgia"/>
                <a:ea typeface="Georgia"/>
                <a:cs typeface="Georgia"/>
                <a:sym typeface="Georgia"/>
              </a:rPr>
              <a:t>Pretrained on Imagenet Dataset</a:t>
            </a:r>
            <a:endParaRPr sz="1900">
              <a:latin typeface="Georgia"/>
              <a:ea typeface="Georgia"/>
              <a:cs typeface="Georgia"/>
              <a:sym typeface="Georgia"/>
            </a:endParaRPr>
          </a:p>
          <a:p>
            <a:pPr indent="-349250" lvl="0" marL="457200" rtl="0" algn="l">
              <a:spcBef>
                <a:spcPts val="0"/>
              </a:spcBef>
              <a:spcAft>
                <a:spcPts val="0"/>
              </a:spcAft>
              <a:buSzPts val="1900"/>
              <a:buFont typeface="Georgia"/>
              <a:buChar char="●"/>
            </a:pPr>
            <a:r>
              <a:rPr lang="en" sz="1900">
                <a:latin typeface="Georgia"/>
                <a:ea typeface="Georgia"/>
                <a:cs typeface="Georgia"/>
                <a:sym typeface="Georgia"/>
              </a:rPr>
              <a:t>Input shape of (224,224), but our input of (100,100) works well too</a:t>
            </a:r>
            <a:endParaRPr sz="1900">
              <a:latin typeface="Georgia"/>
              <a:ea typeface="Georgia"/>
              <a:cs typeface="Georgia"/>
              <a:sym typeface="Georgia"/>
            </a:endParaRPr>
          </a:p>
          <a:p>
            <a:pPr indent="0" lvl="0" marL="0" rtl="0" algn="l">
              <a:spcBef>
                <a:spcPts val="1600"/>
              </a:spcBef>
              <a:spcAft>
                <a:spcPts val="0"/>
              </a:spcAft>
              <a:buNone/>
            </a:pPr>
            <a:r>
              <a:t/>
            </a:r>
            <a:endParaRPr sz="1000">
              <a:solidFill>
                <a:srgbClr val="A9B7C6"/>
              </a:solidFill>
              <a:highlight>
                <a:srgbClr val="2B2B2B"/>
              </a:highlight>
              <a:latin typeface="Arial"/>
              <a:ea typeface="Arial"/>
              <a:cs typeface="Arial"/>
              <a:sym typeface="Arial"/>
            </a:endParaRPr>
          </a:p>
          <a:p>
            <a:pPr indent="0" lvl="0" marL="0" rtl="0" algn="l">
              <a:spcBef>
                <a:spcPts val="1600"/>
              </a:spcBef>
              <a:spcAft>
                <a:spcPts val="0"/>
              </a:spcAft>
              <a:buNone/>
            </a:pPr>
            <a:r>
              <a:t/>
            </a:r>
            <a:endParaRPr sz="1900">
              <a:latin typeface="Georgia"/>
              <a:ea typeface="Georgia"/>
              <a:cs typeface="Georgia"/>
              <a:sym typeface="Georgia"/>
            </a:endParaRPr>
          </a:p>
          <a:p>
            <a:pPr indent="0" lvl="0" marL="0" rtl="0" algn="l">
              <a:spcBef>
                <a:spcPts val="1600"/>
              </a:spcBef>
              <a:spcAft>
                <a:spcPts val="0"/>
              </a:spcAft>
              <a:buNone/>
            </a:pPr>
            <a:r>
              <a:t/>
            </a:r>
            <a:endParaRPr sz="1900">
              <a:latin typeface="Georgia"/>
              <a:ea typeface="Georgia"/>
              <a:cs typeface="Georgia"/>
              <a:sym typeface="Georgia"/>
            </a:endParaRPr>
          </a:p>
          <a:p>
            <a:pPr indent="0" lvl="0" marL="0" rtl="0" algn="l">
              <a:spcBef>
                <a:spcPts val="1600"/>
              </a:spcBef>
              <a:spcAft>
                <a:spcPts val="0"/>
              </a:spcAft>
              <a:buNone/>
            </a:pPr>
            <a:r>
              <a:t/>
            </a:r>
            <a:endParaRPr sz="1900">
              <a:latin typeface="Georgia"/>
              <a:ea typeface="Georgia"/>
              <a:cs typeface="Georgia"/>
              <a:sym typeface="Georgia"/>
            </a:endParaRPr>
          </a:p>
          <a:p>
            <a:pPr indent="0" lvl="0" marL="457200" rtl="0" algn="l">
              <a:spcBef>
                <a:spcPts val="1600"/>
              </a:spcBef>
              <a:spcAft>
                <a:spcPts val="0"/>
              </a:spcAft>
              <a:buNone/>
            </a:pPr>
            <a:r>
              <a:t/>
            </a:r>
            <a:endParaRPr sz="1900">
              <a:latin typeface="Georgia"/>
              <a:ea typeface="Georgia"/>
              <a:cs typeface="Georgia"/>
              <a:sym typeface="Georgia"/>
            </a:endParaRPr>
          </a:p>
          <a:p>
            <a:pPr indent="0" lvl="0" marL="457200" rtl="0" algn="l">
              <a:spcBef>
                <a:spcPts val="1600"/>
              </a:spcBef>
              <a:spcAft>
                <a:spcPts val="1600"/>
              </a:spcAft>
              <a:buNone/>
            </a:pPr>
            <a:r>
              <a:t/>
            </a:r>
            <a:endParaRPr sz="1900">
              <a:latin typeface="Georgia"/>
              <a:ea typeface="Georgia"/>
              <a:cs typeface="Georgia"/>
              <a:sym typeface="Georgia"/>
            </a:endParaRPr>
          </a:p>
        </p:txBody>
      </p:sp>
      <p:pic>
        <p:nvPicPr>
          <p:cNvPr id="227" name="Google Shape;227;p31"/>
          <p:cNvPicPr preferRelativeResize="0"/>
          <p:nvPr/>
        </p:nvPicPr>
        <p:blipFill>
          <a:blip r:embed="rId3">
            <a:alphaModFix/>
          </a:blip>
          <a:stretch>
            <a:fillRect/>
          </a:stretch>
        </p:blipFill>
        <p:spPr>
          <a:xfrm rot="5400000">
            <a:off x="3931225" y="1826875"/>
            <a:ext cx="3691675" cy="2110125"/>
          </a:xfrm>
          <a:prstGeom prst="rect">
            <a:avLst/>
          </a:prstGeom>
          <a:noFill/>
          <a:ln>
            <a:noFill/>
          </a:ln>
        </p:spPr>
      </p:pic>
      <p:pic>
        <p:nvPicPr>
          <p:cNvPr id="228" name="Google Shape;228;p31"/>
          <p:cNvPicPr preferRelativeResize="0"/>
          <p:nvPr/>
        </p:nvPicPr>
        <p:blipFill>
          <a:blip r:embed="rId4">
            <a:alphaModFix/>
          </a:blip>
          <a:stretch>
            <a:fillRect/>
          </a:stretch>
        </p:blipFill>
        <p:spPr>
          <a:xfrm rot="5400000">
            <a:off x="6178750" y="1971325"/>
            <a:ext cx="3696550" cy="18260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idx="1" type="subTitle"/>
          </p:nvPr>
        </p:nvSpPr>
        <p:spPr>
          <a:xfrm>
            <a:off x="460950" y="101450"/>
            <a:ext cx="8222100" cy="43227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Introduction</a:t>
            </a:r>
            <a:endParaRPr sz="1900"/>
          </a:p>
          <a:p>
            <a:pPr indent="-349250" lvl="1" marL="914400" rtl="0" algn="l">
              <a:spcBef>
                <a:spcPts val="0"/>
              </a:spcBef>
              <a:spcAft>
                <a:spcPts val="0"/>
              </a:spcAft>
              <a:buSzPts val="1900"/>
              <a:buChar char="○"/>
            </a:pPr>
            <a:r>
              <a:rPr lang="en" sz="1900"/>
              <a:t>Dataset</a:t>
            </a:r>
            <a:endParaRPr sz="1900"/>
          </a:p>
          <a:p>
            <a:pPr indent="-349250" lvl="1" marL="914400" rtl="0" algn="l">
              <a:spcBef>
                <a:spcPts val="0"/>
              </a:spcBef>
              <a:spcAft>
                <a:spcPts val="0"/>
              </a:spcAft>
              <a:buSzPts val="1900"/>
              <a:buChar char="○"/>
            </a:pPr>
            <a:r>
              <a:rPr lang="en" sz="1900"/>
              <a:t>E</a:t>
            </a:r>
            <a:r>
              <a:rPr lang="en" sz="1900"/>
              <a:t>xploratory</a:t>
            </a:r>
            <a:r>
              <a:rPr lang="en" sz="1900"/>
              <a:t> Data Analysis</a:t>
            </a:r>
            <a:endParaRPr sz="1900"/>
          </a:p>
          <a:p>
            <a:pPr indent="-349250" lvl="1" marL="914400" rtl="0" algn="l">
              <a:spcBef>
                <a:spcPts val="0"/>
              </a:spcBef>
              <a:spcAft>
                <a:spcPts val="0"/>
              </a:spcAft>
              <a:buSzPts val="1900"/>
              <a:buChar char="○"/>
            </a:pPr>
            <a:r>
              <a:rPr lang="en" sz="1900"/>
              <a:t>Preprocessing</a:t>
            </a:r>
            <a:endParaRPr sz="1900"/>
          </a:p>
          <a:p>
            <a:pPr indent="-349250" lvl="0" marL="457200" rtl="0" algn="l">
              <a:spcBef>
                <a:spcPts val="0"/>
              </a:spcBef>
              <a:spcAft>
                <a:spcPts val="0"/>
              </a:spcAft>
              <a:buSzPts val="1900"/>
              <a:buChar char="●"/>
            </a:pPr>
            <a:r>
              <a:rPr lang="en" sz="1900"/>
              <a:t>Networks</a:t>
            </a:r>
            <a:endParaRPr sz="1900"/>
          </a:p>
          <a:p>
            <a:pPr indent="-349250" lvl="1" marL="914400" rtl="0" algn="l">
              <a:spcBef>
                <a:spcPts val="0"/>
              </a:spcBef>
              <a:spcAft>
                <a:spcPts val="0"/>
              </a:spcAft>
              <a:buSzPts val="1900"/>
              <a:buChar char="○"/>
            </a:pPr>
            <a:r>
              <a:rPr lang="en" sz="1900"/>
              <a:t>Multilayer Perceptron</a:t>
            </a:r>
            <a:endParaRPr sz="1900"/>
          </a:p>
          <a:p>
            <a:pPr indent="-349250" lvl="1" marL="914400" rtl="0" algn="l">
              <a:spcBef>
                <a:spcPts val="0"/>
              </a:spcBef>
              <a:spcAft>
                <a:spcPts val="0"/>
              </a:spcAft>
              <a:buSzPts val="1900"/>
              <a:buChar char="○"/>
            </a:pPr>
            <a:r>
              <a:rPr lang="en" sz="1900"/>
              <a:t>Convolutional Neural Networks (CNN)</a:t>
            </a:r>
            <a:endParaRPr sz="1900"/>
          </a:p>
          <a:p>
            <a:pPr indent="-349250" lvl="1" marL="914400" rtl="0" algn="l">
              <a:spcBef>
                <a:spcPts val="0"/>
              </a:spcBef>
              <a:spcAft>
                <a:spcPts val="0"/>
              </a:spcAft>
              <a:buSzPts val="1900"/>
              <a:buChar char="○"/>
            </a:pPr>
            <a:r>
              <a:rPr lang="en" sz="1900"/>
              <a:t>Pretrained CNN</a:t>
            </a:r>
            <a:endParaRPr sz="1900"/>
          </a:p>
          <a:p>
            <a:pPr indent="-349250" lvl="1" marL="914400" rtl="0" algn="l">
              <a:spcBef>
                <a:spcPts val="0"/>
              </a:spcBef>
              <a:spcAft>
                <a:spcPts val="0"/>
              </a:spcAft>
              <a:buSzPts val="1900"/>
              <a:buChar char="○"/>
            </a:pPr>
            <a:r>
              <a:rPr lang="en" sz="1900"/>
              <a:t>Time Distributed CNN + Long Short-Term Memory (LSTM)</a:t>
            </a:r>
            <a:endParaRPr sz="1900"/>
          </a:p>
          <a:p>
            <a:pPr indent="-349250" lvl="0" marL="457200" rtl="0" algn="l">
              <a:spcBef>
                <a:spcPts val="0"/>
              </a:spcBef>
              <a:spcAft>
                <a:spcPts val="0"/>
              </a:spcAft>
              <a:buSzPts val="1900"/>
              <a:buChar char="●"/>
            </a:pPr>
            <a:r>
              <a:rPr lang="en" sz="1900"/>
              <a:t>Summary</a:t>
            </a:r>
            <a:endParaRPr sz="1900"/>
          </a:p>
          <a:p>
            <a:pPr indent="-349250" lvl="1" marL="914400" rtl="0" algn="l">
              <a:spcBef>
                <a:spcPts val="0"/>
              </a:spcBef>
              <a:spcAft>
                <a:spcPts val="0"/>
              </a:spcAft>
              <a:buSzPts val="1900"/>
              <a:buChar char="○"/>
            </a:pPr>
            <a:r>
              <a:rPr lang="en" sz="1900"/>
              <a:t>Conclusion</a:t>
            </a:r>
            <a:endParaRPr sz="1900"/>
          </a:p>
          <a:p>
            <a:pPr indent="-349250" lvl="1" marL="914400" rtl="0" algn="l">
              <a:spcBef>
                <a:spcPts val="0"/>
              </a:spcBef>
              <a:spcAft>
                <a:spcPts val="0"/>
              </a:spcAft>
              <a:buSzPts val="1900"/>
              <a:buChar char="○"/>
            </a:pPr>
            <a:r>
              <a:rPr lang="en" sz="1900"/>
              <a:t>Limitation</a:t>
            </a:r>
            <a:endParaRPr sz="1900"/>
          </a:p>
          <a:p>
            <a:pPr indent="-349250" lvl="1" marL="914400" rtl="0" algn="l">
              <a:spcBef>
                <a:spcPts val="0"/>
              </a:spcBef>
              <a:spcAft>
                <a:spcPts val="0"/>
              </a:spcAft>
              <a:buSzPts val="1900"/>
              <a:buChar char="○"/>
            </a:pPr>
            <a:r>
              <a:rPr lang="en" sz="1900"/>
              <a:t>Improvement</a:t>
            </a:r>
            <a:endParaRPr sz="1900"/>
          </a:p>
          <a:p>
            <a:pPr indent="-349250" lvl="0" marL="457200" rtl="0" algn="l">
              <a:spcBef>
                <a:spcPts val="0"/>
              </a:spcBef>
              <a:spcAft>
                <a:spcPts val="0"/>
              </a:spcAft>
              <a:buSzPts val="1900"/>
              <a:buChar char="●"/>
            </a:pPr>
            <a:r>
              <a:rPr lang="en" sz="1900"/>
              <a:t>Reference</a:t>
            </a:r>
            <a:endParaRPr sz="1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2"/>
          <p:cNvSpPr txBox="1"/>
          <p:nvPr>
            <p:ph type="title"/>
          </p:nvPr>
        </p:nvSpPr>
        <p:spPr>
          <a:xfrm>
            <a:off x="311700" y="2085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VGG-16</a:t>
            </a:r>
            <a:r>
              <a:rPr b="1" lang="en"/>
              <a:t> Model</a:t>
            </a:r>
            <a:endParaRPr b="1"/>
          </a:p>
        </p:txBody>
      </p:sp>
      <p:sp>
        <p:nvSpPr>
          <p:cNvPr id="234" name="Google Shape;234;p32"/>
          <p:cNvSpPr txBox="1"/>
          <p:nvPr>
            <p:ph idx="1" type="body"/>
          </p:nvPr>
        </p:nvSpPr>
        <p:spPr>
          <a:xfrm>
            <a:off x="311700" y="902250"/>
            <a:ext cx="8520600" cy="33390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Georgia"/>
              <a:buChar char="●"/>
            </a:pPr>
            <a:r>
              <a:rPr lang="en" sz="1900">
                <a:latin typeface="Georgia"/>
                <a:ea typeface="Georgia"/>
                <a:cs typeface="Georgia"/>
                <a:sym typeface="Georgia"/>
              </a:rPr>
              <a:t>Setup</a:t>
            </a:r>
            <a:endParaRPr sz="1900">
              <a:latin typeface="Georgia"/>
              <a:ea typeface="Georgia"/>
              <a:cs typeface="Georgia"/>
              <a:sym typeface="Georgia"/>
            </a:endParaRPr>
          </a:p>
          <a:p>
            <a:pPr indent="-349250" lvl="1" marL="914400" rtl="0" algn="l">
              <a:spcBef>
                <a:spcPts val="0"/>
              </a:spcBef>
              <a:spcAft>
                <a:spcPts val="0"/>
              </a:spcAft>
              <a:buSzPts val="1900"/>
              <a:buFont typeface="Georgia"/>
              <a:buChar char="○"/>
            </a:pPr>
            <a:r>
              <a:rPr lang="en" sz="1900">
                <a:latin typeface="Georgia"/>
                <a:ea typeface="Georgia"/>
                <a:cs typeface="Georgia"/>
                <a:sym typeface="Georgia"/>
              </a:rPr>
              <a:t>Input Shape: (28,100*100,5)</a:t>
            </a:r>
            <a:endParaRPr sz="1900">
              <a:latin typeface="Georgia"/>
              <a:ea typeface="Georgia"/>
              <a:cs typeface="Georgia"/>
              <a:sym typeface="Georgia"/>
            </a:endParaRPr>
          </a:p>
          <a:p>
            <a:pPr indent="-349250" lvl="1" marL="914400" rtl="0" algn="l">
              <a:spcBef>
                <a:spcPts val="0"/>
              </a:spcBef>
              <a:spcAft>
                <a:spcPts val="0"/>
              </a:spcAft>
              <a:buSzPts val="1900"/>
              <a:buFont typeface="Georgia"/>
              <a:buChar char="○"/>
            </a:pPr>
            <a:r>
              <a:rPr lang="en" sz="1900">
                <a:latin typeface="Georgia"/>
                <a:ea typeface="Georgia"/>
                <a:cs typeface="Georgia"/>
                <a:sym typeface="Georgia"/>
              </a:rPr>
              <a:t>Train/Test: 200/60 videos </a:t>
            </a:r>
            <a:endParaRPr sz="1900">
              <a:latin typeface="Georgia"/>
              <a:ea typeface="Georgia"/>
              <a:cs typeface="Georgia"/>
              <a:sym typeface="Georgia"/>
            </a:endParaRPr>
          </a:p>
          <a:p>
            <a:pPr indent="-349250" lvl="0" marL="457200" rtl="0" algn="l">
              <a:spcBef>
                <a:spcPts val="0"/>
              </a:spcBef>
              <a:spcAft>
                <a:spcPts val="0"/>
              </a:spcAft>
              <a:buSzPts val="1900"/>
              <a:buFont typeface="Georgia"/>
              <a:buChar char="●"/>
            </a:pPr>
            <a:r>
              <a:rPr lang="en" sz="1900">
                <a:latin typeface="Georgia"/>
                <a:ea typeface="Georgia"/>
                <a:cs typeface="Georgia"/>
                <a:sym typeface="Georgia"/>
              </a:rPr>
              <a:t>Network</a:t>
            </a:r>
            <a:endParaRPr sz="1900">
              <a:latin typeface="Georgia"/>
              <a:ea typeface="Georgia"/>
              <a:cs typeface="Georgia"/>
              <a:sym typeface="Georgia"/>
            </a:endParaRPr>
          </a:p>
          <a:p>
            <a:pPr indent="0" lvl="0" marL="0" rtl="0" algn="l">
              <a:spcBef>
                <a:spcPts val="1600"/>
              </a:spcBef>
              <a:spcAft>
                <a:spcPts val="0"/>
              </a:spcAft>
              <a:buNone/>
            </a:pPr>
            <a:r>
              <a:t/>
            </a:r>
            <a:endParaRPr sz="1900">
              <a:latin typeface="Georgia"/>
              <a:ea typeface="Georgia"/>
              <a:cs typeface="Georgia"/>
              <a:sym typeface="Georgia"/>
            </a:endParaRPr>
          </a:p>
          <a:p>
            <a:pPr indent="0" lvl="0" marL="0" rtl="0" algn="l">
              <a:spcBef>
                <a:spcPts val="1600"/>
              </a:spcBef>
              <a:spcAft>
                <a:spcPts val="0"/>
              </a:spcAft>
              <a:buNone/>
            </a:pPr>
            <a:r>
              <a:t/>
            </a:r>
            <a:endParaRPr sz="1900">
              <a:latin typeface="Georgia"/>
              <a:ea typeface="Georgia"/>
              <a:cs typeface="Georgia"/>
              <a:sym typeface="Georgia"/>
            </a:endParaRPr>
          </a:p>
          <a:p>
            <a:pPr indent="0" lvl="0" marL="0" rtl="0" algn="l">
              <a:spcBef>
                <a:spcPts val="1600"/>
              </a:spcBef>
              <a:spcAft>
                <a:spcPts val="0"/>
              </a:spcAft>
              <a:buNone/>
            </a:pPr>
            <a:r>
              <a:t/>
            </a:r>
            <a:endParaRPr sz="1900">
              <a:latin typeface="Georgia"/>
              <a:ea typeface="Georgia"/>
              <a:cs typeface="Georgia"/>
              <a:sym typeface="Georgia"/>
            </a:endParaRPr>
          </a:p>
          <a:p>
            <a:pPr indent="0" lvl="0" marL="457200" rtl="0" algn="l">
              <a:spcBef>
                <a:spcPts val="1600"/>
              </a:spcBef>
              <a:spcAft>
                <a:spcPts val="0"/>
              </a:spcAft>
              <a:buNone/>
            </a:pPr>
            <a:r>
              <a:t/>
            </a:r>
            <a:endParaRPr sz="1900">
              <a:latin typeface="Georgia"/>
              <a:ea typeface="Georgia"/>
              <a:cs typeface="Georgia"/>
              <a:sym typeface="Georgia"/>
            </a:endParaRPr>
          </a:p>
          <a:p>
            <a:pPr indent="0" lvl="0" marL="457200" rtl="0" algn="l">
              <a:spcBef>
                <a:spcPts val="1600"/>
              </a:spcBef>
              <a:spcAft>
                <a:spcPts val="1600"/>
              </a:spcAft>
              <a:buNone/>
            </a:pPr>
            <a:r>
              <a:t/>
            </a:r>
            <a:endParaRPr sz="1900">
              <a:latin typeface="Georgia"/>
              <a:ea typeface="Georgia"/>
              <a:cs typeface="Georgia"/>
              <a:sym typeface="Georgia"/>
            </a:endParaRPr>
          </a:p>
        </p:txBody>
      </p:sp>
      <p:pic>
        <p:nvPicPr>
          <p:cNvPr id="235" name="Google Shape;235;p32"/>
          <p:cNvPicPr preferRelativeResize="0"/>
          <p:nvPr/>
        </p:nvPicPr>
        <p:blipFill>
          <a:blip r:embed="rId3">
            <a:alphaModFix/>
          </a:blip>
          <a:stretch>
            <a:fillRect/>
          </a:stretch>
        </p:blipFill>
        <p:spPr>
          <a:xfrm>
            <a:off x="754974" y="2471249"/>
            <a:ext cx="4189000" cy="2355775"/>
          </a:xfrm>
          <a:prstGeom prst="rect">
            <a:avLst/>
          </a:prstGeom>
          <a:noFill/>
          <a:ln>
            <a:noFill/>
          </a:ln>
        </p:spPr>
      </p:pic>
      <p:pic>
        <p:nvPicPr>
          <p:cNvPr id="236" name="Google Shape;236;p32"/>
          <p:cNvPicPr preferRelativeResize="0"/>
          <p:nvPr/>
        </p:nvPicPr>
        <p:blipFill>
          <a:blip r:embed="rId4">
            <a:alphaModFix/>
          </a:blip>
          <a:stretch>
            <a:fillRect/>
          </a:stretch>
        </p:blipFill>
        <p:spPr>
          <a:xfrm>
            <a:off x="5269150" y="2512150"/>
            <a:ext cx="4189000" cy="84383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3"/>
          <p:cNvSpPr txBox="1"/>
          <p:nvPr>
            <p:ph type="title"/>
          </p:nvPr>
        </p:nvSpPr>
        <p:spPr>
          <a:xfrm>
            <a:off x="311700" y="2085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VGG-16</a:t>
            </a:r>
            <a:r>
              <a:rPr b="1" lang="en"/>
              <a:t> Model Results</a:t>
            </a:r>
            <a:endParaRPr b="1"/>
          </a:p>
        </p:txBody>
      </p:sp>
      <p:sp>
        <p:nvSpPr>
          <p:cNvPr id="242" name="Google Shape;242;p33"/>
          <p:cNvSpPr txBox="1"/>
          <p:nvPr>
            <p:ph idx="1" type="body"/>
          </p:nvPr>
        </p:nvSpPr>
        <p:spPr>
          <a:xfrm>
            <a:off x="311700" y="902250"/>
            <a:ext cx="8520600" cy="33390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Georgia"/>
              <a:buChar char="●"/>
            </a:pPr>
            <a:r>
              <a:rPr lang="en" sz="1900">
                <a:latin typeface="Georgia"/>
                <a:ea typeface="Georgia"/>
                <a:cs typeface="Georgia"/>
                <a:sym typeface="Georgia"/>
              </a:rPr>
              <a:t>Validation Accuracy:  </a:t>
            </a:r>
            <a:r>
              <a:rPr b="1" lang="en" sz="1900">
                <a:solidFill>
                  <a:srgbClr val="6AA84F"/>
                </a:solidFill>
                <a:latin typeface="Georgia"/>
                <a:ea typeface="Georgia"/>
                <a:cs typeface="Georgia"/>
                <a:sym typeface="Georgia"/>
              </a:rPr>
              <a:t>83.406 %</a:t>
            </a:r>
            <a:endParaRPr b="1" sz="1900">
              <a:solidFill>
                <a:srgbClr val="6AA84F"/>
              </a:solidFill>
              <a:latin typeface="Georgia"/>
              <a:ea typeface="Georgia"/>
              <a:cs typeface="Georgia"/>
              <a:sym typeface="Georgia"/>
            </a:endParaRPr>
          </a:p>
          <a:p>
            <a:pPr indent="0" lvl="0" marL="457200" rtl="0" algn="l">
              <a:spcBef>
                <a:spcPts val="1600"/>
              </a:spcBef>
              <a:spcAft>
                <a:spcPts val="0"/>
              </a:spcAft>
              <a:buNone/>
            </a:pPr>
            <a:r>
              <a:t/>
            </a:r>
            <a:endParaRPr sz="1900">
              <a:latin typeface="Georgia"/>
              <a:ea typeface="Georgia"/>
              <a:cs typeface="Georgia"/>
              <a:sym typeface="Georgia"/>
            </a:endParaRPr>
          </a:p>
          <a:p>
            <a:pPr indent="-349250" lvl="0" marL="457200" rtl="0" algn="l">
              <a:spcBef>
                <a:spcPts val="1600"/>
              </a:spcBef>
              <a:spcAft>
                <a:spcPts val="0"/>
              </a:spcAft>
              <a:buSzPts val="1900"/>
              <a:buFont typeface="Georgia"/>
              <a:buChar char="●"/>
            </a:pPr>
            <a:r>
              <a:rPr lang="en" sz="1900">
                <a:latin typeface="Georgia"/>
                <a:ea typeface="Georgia"/>
                <a:cs typeface="Georgia"/>
                <a:sym typeface="Georgia"/>
              </a:rPr>
              <a:t>Confusion Matrix:				Loss Graph:</a:t>
            </a:r>
            <a:endParaRPr sz="1900">
              <a:latin typeface="Georgia"/>
              <a:ea typeface="Georgia"/>
              <a:cs typeface="Georgia"/>
              <a:sym typeface="Georgia"/>
            </a:endParaRPr>
          </a:p>
          <a:p>
            <a:pPr indent="0" lvl="0" marL="0" rtl="0" algn="l">
              <a:spcBef>
                <a:spcPts val="1600"/>
              </a:spcBef>
              <a:spcAft>
                <a:spcPts val="0"/>
              </a:spcAft>
              <a:buNone/>
            </a:pPr>
            <a:r>
              <a:t/>
            </a:r>
            <a:endParaRPr sz="1900">
              <a:latin typeface="Georgia"/>
              <a:ea typeface="Georgia"/>
              <a:cs typeface="Georgia"/>
              <a:sym typeface="Georgia"/>
            </a:endParaRPr>
          </a:p>
          <a:p>
            <a:pPr indent="0" lvl="0" marL="0" rtl="0" algn="l">
              <a:spcBef>
                <a:spcPts val="1600"/>
              </a:spcBef>
              <a:spcAft>
                <a:spcPts val="0"/>
              </a:spcAft>
              <a:buNone/>
            </a:pPr>
            <a:r>
              <a:t/>
            </a:r>
            <a:endParaRPr sz="1900">
              <a:latin typeface="Georgia"/>
              <a:ea typeface="Georgia"/>
              <a:cs typeface="Georgia"/>
              <a:sym typeface="Georgia"/>
            </a:endParaRPr>
          </a:p>
          <a:p>
            <a:pPr indent="0" lvl="0" marL="0" rtl="0" algn="l">
              <a:spcBef>
                <a:spcPts val="1600"/>
              </a:spcBef>
              <a:spcAft>
                <a:spcPts val="0"/>
              </a:spcAft>
              <a:buNone/>
            </a:pPr>
            <a:r>
              <a:t/>
            </a:r>
            <a:endParaRPr sz="1900">
              <a:latin typeface="Georgia"/>
              <a:ea typeface="Georgia"/>
              <a:cs typeface="Georgia"/>
              <a:sym typeface="Georgia"/>
            </a:endParaRPr>
          </a:p>
          <a:p>
            <a:pPr indent="0" lvl="0" marL="457200" rtl="0" algn="l">
              <a:spcBef>
                <a:spcPts val="1600"/>
              </a:spcBef>
              <a:spcAft>
                <a:spcPts val="0"/>
              </a:spcAft>
              <a:buNone/>
            </a:pPr>
            <a:r>
              <a:t/>
            </a:r>
            <a:endParaRPr sz="1900">
              <a:latin typeface="Georgia"/>
              <a:ea typeface="Georgia"/>
              <a:cs typeface="Georgia"/>
              <a:sym typeface="Georgia"/>
            </a:endParaRPr>
          </a:p>
          <a:p>
            <a:pPr indent="0" lvl="0" marL="457200" rtl="0" algn="l">
              <a:spcBef>
                <a:spcPts val="1600"/>
              </a:spcBef>
              <a:spcAft>
                <a:spcPts val="1600"/>
              </a:spcAft>
              <a:buNone/>
            </a:pPr>
            <a:r>
              <a:t/>
            </a:r>
            <a:endParaRPr sz="1900">
              <a:latin typeface="Georgia"/>
              <a:ea typeface="Georgia"/>
              <a:cs typeface="Georgia"/>
              <a:sym typeface="Georgia"/>
            </a:endParaRPr>
          </a:p>
        </p:txBody>
      </p:sp>
      <p:sp>
        <p:nvSpPr>
          <p:cNvPr id="243" name="Google Shape;243;p33"/>
          <p:cNvSpPr txBox="1"/>
          <p:nvPr/>
        </p:nvSpPr>
        <p:spPr>
          <a:xfrm rot="1484">
            <a:off x="2271850" y="2365975"/>
            <a:ext cx="6951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Actual</a:t>
            </a:r>
            <a:endParaRPr>
              <a:latin typeface="Roboto"/>
              <a:ea typeface="Roboto"/>
              <a:cs typeface="Roboto"/>
              <a:sym typeface="Roboto"/>
            </a:endParaRPr>
          </a:p>
        </p:txBody>
      </p:sp>
      <p:sp>
        <p:nvSpPr>
          <p:cNvPr id="244" name="Google Shape;244;p33"/>
          <p:cNvSpPr txBox="1"/>
          <p:nvPr/>
        </p:nvSpPr>
        <p:spPr>
          <a:xfrm rot="-5398955">
            <a:off x="-118550" y="3237875"/>
            <a:ext cx="9870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Predicted</a:t>
            </a:r>
            <a:endParaRPr>
              <a:latin typeface="Roboto"/>
              <a:ea typeface="Roboto"/>
              <a:cs typeface="Roboto"/>
              <a:sym typeface="Roboto"/>
            </a:endParaRPr>
          </a:p>
        </p:txBody>
      </p:sp>
      <p:graphicFrame>
        <p:nvGraphicFramePr>
          <p:cNvPr id="245" name="Google Shape;245;p33"/>
          <p:cNvGraphicFramePr/>
          <p:nvPr/>
        </p:nvGraphicFramePr>
        <p:xfrm>
          <a:off x="830200" y="2794185"/>
          <a:ext cx="3000000" cy="3000000"/>
        </p:xfrm>
        <a:graphic>
          <a:graphicData uri="http://schemas.openxmlformats.org/drawingml/2006/table">
            <a:tbl>
              <a:tblPr>
                <a:noFill/>
                <a:tableStyleId>{FDF266AE-A1CD-4A61-AB53-7FA214F46F35}</a:tableStyleId>
              </a:tblPr>
              <a:tblGrid>
                <a:gridCol w="933275"/>
                <a:gridCol w="933275"/>
                <a:gridCol w="933275"/>
              </a:tblGrid>
              <a:tr h="366700">
                <a:tc>
                  <a:txBody>
                    <a:bodyPr/>
                    <a:lstStyle/>
                    <a:p>
                      <a:pPr indent="0" lvl="0" marL="0" rtl="0" algn="l">
                        <a:spcBef>
                          <a:spcPts val="0"/>
                        </a:spcBef>
                        <a:spcAft>
                          <a:spcPts val="0"/>
                        </a:spcAft>
                        <a:buNone/>
                      </a:pPr>
                      <a:r>
                        <a:rPr lang="en"/>
                        <a:t>n = 229</a:t>
                      </a:r>
                      <a:endParaRPr/>
                    </a:p>
                  </a:txBody>
                  <a:tcPr marT="91425" marB="91425" marR="91425" marL="91425"/>
                </a:tc>
                <a:tc>
                  <a:txBody>
                    <a:bodyPr/>
                    <a:lstStyle/>
                    <a:p>
                      <a:pPr indent="0" lvl="0" marL="0" rtl="0" algn="l">
                        <a:spcBef>
                          <a:spcPts val="0"/>
                        </a:spcBef>
                        <a:spcAft>
                          <a:spcPts val="0"/>
                        </a:spcAft>
                        <a:buNone/>
                      </a:pPr>
                      <a:r>
                        <a:rPr lang="en"/>
                        <a:t>Positive</a:t>
                      </a:r>
                      <a:endParaRPr/>
                    </a:p>
                  </a:txBody>
                  <a:tcPr marT="91425" marB="91425" marR="91425" marL="91425"/>
                </a:tc>
                <a:tc>
                  <a:txBody>
                    <a:bodyPr/>
                    <a:lstStyle/>
                    <a:p>
                      <a:pPr indent="0" lvl="0" marL="0" rtl="0" algn="l">
                        <a:spcBef>
                          <a:spcPts val="0"/>
                        </a:spcBef>
                        <a:spcAft>
                          <a:spcPts val="0"/>
                        </a:spcAft>
                        <a:buNone/>
                      </a:pPr>
                      <a:r>
                        <a:rPr lang="en"/>
                        <a:t>Negative</a:t>
                      </a:r>
                      <a:endParaRPr/>
                    </a:p>
                  </a:txBody>
                  <a:tcPr marT="91425" marB="91425" marR="91425" marL="91425"/>
                </a:tc>
              </a:tr>
              <a:tr h="370250">
                <a:tc>
                  <a:txBody>
                    <a:bodyPr/>
                    <a:lstStyle/>
                    <a:p>
                      <a:pPr indent="0" lvl="0" marL="0" rtl="0" algn="l">
                        <a:spcBef>
                          <a:spcPts val="0"/>
                        </a:spcBef>
                        <a:spcAft>
                          <a:spcPts val="0"/>
                        </a:spcAft>
                        <a:buNone/>
                      </a:pPr>
                      <a:r>
                        <a:rPr lang="en"/>
                        <a:t>Positive</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112</a:t>
                      </a:r>
                      <a:endParaRPr>
                        <a:solidFill>
                          <a:srgbClr val="FFFFFF"/>
                        </a:solidFill>
                      </a:endParaRPr>
                    </a:p>
                  </a:txBody>
                  <a:tcPr marT="91425" marB="91425" marR="91425" marL="91425">
                    <a:solidFill>
                      <a:srgbClr val="38761D"/>
                    </a:solidFill>
                  </a:tcPr>
                </a:tc>
                <a:tc>
                  <a:txBody>
                    <a:bodyPr/>
                    <a:lstStyle/>
                    <a:p>
                      <a:pPr indent="0" lvl="0" marL="0" rtl="0" algn="l">
                        <a:spcBef>
                          <a:spcPts val="0"/>
                        </a:spcBef>
                        <a:spcAft>
                          <a:spcPts val="0"/>
                        </a:spcAft>
                        <a:buNone/>
                      </a:pPr>
                      <a:r>
                        <a:rPr lang="en">
                          <a:solidFill>
                            <a:srgbClr val="FFFFFF"/>
                          </a:solidFill>
                        </a:rPr>
                        <a:t>11</a:t>
                      </a:r>
                      <a:endParaRPr>
                        <a:solidFill>
                          <a:srgbClr val="FFFFFF"/>
                        </a:solidFill>
                      </a:endParaRPr>
                    </a:p>
                  </a:txBody>
                  <a:tcPr marT="91425" marB="91425" marR="91425" marL="91425">
                    <a:solidFill>
                      <a:srgbClr val="CC0000"/>
                    </a:solidFill>
                  </a:tcPr>
                </a:tc>
              </a:tr>
              <a:tr h="366700">
                <a:tc>
                  <a:txBody>
                    <a:bodyPr/>
                    <a:lstStyle/>
                    <a:p>
                      <a:pPr indent="0" lvl="0" marL="0" rtl="0" algn="l">
                        <a:spcBef>
                          <a:spcPts val="0"/>
                        </a:spcBef>
                        <a:spcAft>
                          <a:spcPts val="0"/>
                        </a:spcAft>
                        <a:buNone/>
                      </a:pPr>
                      <a:r>
                        <a:rPr lang="en"/>
                        <a:t>Negative</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2</a:t>
                      </a:r>
                      <a:r>
                        <a:rPr lang="en">
                          <a:solidFill>
                            <a:srgbClr val="FFFFFF"/>
                          </a:solidFill>
                        </a:rPr>
                        <a:t>2</a:t>
                      </a:r>
                      <a:endParaRPr>
                        <a:solidFill>
                          <a:srgbClr val="FFFFFF"/>
                        </a:solidFill>
                      </a:endParaRPr>
                    </a:p>
                  </a:txBody>
                  <a:tcPr marT="91425" marB="91425" marR="91425" marL="91425">
                    <a:solidFill>
                      <a:srgbClr val="CC0000"/>
                    </a:solidFill>
                  </a:tcPr>
                </a:tc>
                <a:tc>
                  <a:txBody>
                    <a:bodyPr/>
                    <a:lstStyle/>
                    <a:p>
                      <a:pPr indent="0" lvl="0" marL="0" rtl="0" algn="l">
                        <a:spcBef>
                          <a:spcPts val="0"/>
                        </a:spcBef>
                        <a:spcAft>
                          <a:spcPts val="0"/>
                        </a:spcAft>
                        <a:buNone/>
                      </a:pPr>
                      <a:r>
                        <a:rPr lang="en">
                          <a:solidFill>
                            <a:srgbClr val="FFFFFF"/>
                          </a:solidFill>
                        </a:rPr>
                        <a:t>79</a:t>
                      </a:r>
                      <a:endParaRPr>
                        <a:solidFill>
                          <a:srgbClr val="FFFFFF"/>
                        </a:solidFill>
                      </a:endParaRPr>
                    </a:p>
                  </a:txBody>
                  <a:tcPr marT="91425" marB="91425" marR="91425" marL="91425">
                    <a:solidFill>
                      <a:srgbClr val="38761D"/>
                    </a:solidFill>
                  </a:tcPr>
                </a:tc>
              </a:tr>
            </a:tbl>
          </a:graphicData>
        </a:graphic>
      </p:graphicFrame>
      <p:sp>
        <p:nvSpPr>
          <p:cNvPr id="246" name="Google Shape;246;p33"/>
          <p:cNvSpPr txBox="1"/>
          <p:nvPr/>
        </p:nvSpPr>
        <p:spPr>
          <a:xfrm rot="1484">
            <a:off x="2271850" y="2365975"/>
            <a:ext cx="6951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Actual</a:t>
            </a:r>
            <a:endParaRPr>
              <a:latin typeface="Roboto"/>
              <a:ea typeface="Roboto"/>
              <a:cs typeface="Roboto"/>
              <a:sym typeface="Roboto"/>
            </a:endParaRPr>
          </a:p>
        </p:txBody>
      </p:sp>
      <p:sp>
        <p:nvSpPr>
          <p:cNvPr id="247" name="Google Shape;247;p33"/>
          <p:cNvSpPr txBox="1"/>
          <p:nvPr/>
        </p:nvSpPr>
        <p:spPr>
          <a:xfrm rot="-5398955">
            <a:off x="-118550" y="3237875"/>
            <a:ext cx="9870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Predicted</a:t>
            </a:r>
            <a:endParaRPr>
              <a:latin typeface="Roboto"/>
              <a:ea typeface="Roboto"/>
              <a:cs typeface="Roboto"/>
              <a:sym typeface="Roboto"/>
            </a:endParaRPr>
          </a:p>
        </p:txBody>
      </p:sp>
      <p:pic>
        <p:nvPicPr>
          <p:cNvPr id="248" name="Google Shape;248;p33"/>
          <p:cNvPicPr preferRelativeResize="0"/>
          <p:nvPr/>
        </p:nvPicPr>
        <p:blipFill>
          <a:blip r:embed="rId3">
            <a:alphaModFix/>
          </a:blip>
          <a:stretch>
            <a:fillRect/>
          </a:stretch>
        </p:blipFill>
        <p:spPr>
          <a:xfrm>
            <a:off x="5187325" y="2478000"/>
            <a:ext cx="3354825" cy="2359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4"/>
          <p:cNvSpPr txBox="1"/>
          <p:nvPr>
            <p:ph type="title"/>
          </p:nvPr>
        </p:nvSpPr>
        <p:spPr>
          <a:xfrm>
            <a:off x="311700" y="2085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Time Distributed Conv2D</a:t>
            </a:r>
            <a:r>
              <a:rPr b="1" lang="en"/>
              <a:t> with LSTM Model</a:t>
            </a:r>
            <a:endParaRPr b="1"/>
          </a:p>
        </p:txBody>
      </p:sp>
      <p:sp>
        <p:nvSpPr>
          <p:cNvPr id="254" name="Google Shape;254;p34"/>
          <p:cNvSpPr txBox="1"/>
          <p:nvPr>
            <p:ph idx="1" type="body"/>
          </p:nvPr>
        </p:nvSpPr>
        <p:spPr>
          <a:xfrm>
            <a:off x="311700" y="902250"/>
            <a:ext cx="8520600" cy="33390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Georgia"/>
              <a:buChar char="●"/>
            </a:pPr>
            <a:r>
              <a:rPr lang="en" sz="1900">
                <a:latin typeface="Georgia"/>
                <a:ea typeface="Georgia"/>
                <a:cs typeface="Georgia"/>
                <a:sym typeface="Georgia"/>
              </a:rPr>
              <a:t>Setup</a:t>
            </a:r>
            <a:endParaRPr sz="1900">
              <a:latin typeface="Georgia"/>
              <a:ea typeface="Georgia"/>
              <a:cs typeface="Georgia"/>
              <a:sym typeface="Georgia"/>
            </a:endParaRPr>
          </a:p>
          <a:p>
            <a:pPr indent="-349250" lvl="1" marL="914400" rtl="0" algn="l">
              <a:spcBef>
                <a:spcPts val="0"/>
              </a:spcBef>
              <a:spcAft>
                <a:spcPts val="0"/>
              </a:spcAft>
              <a:buSzPts val="1900"/>
              <a:buFont typeface="Georgia"/>
              <a:buChar char="○"/>
            </a:pPr>
            <a:r>
              <a:rPr lang="en" sz="1900">
                <a:latin typeface="Georgia"/>
                <a:ea typeface="Georgia"/>
                <a:cs typeface="Georgia"/>
                <a:sym typeface="Georgia"/>
              </a:rPr>
              <a:t>Input Shape: (</a:t>
            </a:r>
            <a:r>
              <a:rPr lang="en" sz="1900">
                <a:latin typeface="Georgia"/>
                <a:ea typeface="Georgia"/>
                <a:cs typeface="Georgia"/>
                <a:sym typeface="Georgia"/>
              </a:rPr>
              <a:t>8,149,64,64,5</a:t>
            </a:r>
            <a:r>
              <a:rPr lang="en" sz="1900">
                <a:latin typeface="Georgia"/>
                <a:ea typeface="Georgia"/>
                <a:cs typeface="Georgia"/>
                <a:sym typeface="Georgia"/>
              </a:rPr>
              <a:t>)</a:t>
            </a:r>
            <a:endParaRPr sz="1900">
              <a:latin typeface="Georgia"/>
              <a:ea typeface="Georgia"/>
              <a:cs typeface="Georgia"/>
              <a:sym typeface="Georgia"/>
            </a:endParaRPr>
          </a:p>
          <a:p>
            <a:pPr indent="-349250" lvl="1" marL="914400" rtl="0" algn="l">
              <a:spcBef>
                <a:spcPts val="0"/>
              </a:spcBef>
              <a:spcAft>
                <a:spcPts val="0"/>
              </a:spcAft>
              <a:buSzPts val="1900"/>
              <a:buFont typeface="Georgia"/>
              <a:buChar char="○"/>
            </a:pPr>
            <a:r>
              <a:rPr lang="en" sz="1900">
                <a:latin typeface="Georgia"/>
                <a:ea typeface="Georgia"/>
                <a:cs typeface="Georgia"/>
                <a:sym typeface="Georgia"/>
              </a:rPr>
              <a:t>Train/Test: 64/16 videos </a:t>
            </a:r>
            <a:endParaRPr sz="1900">
              <a:latin typeface="Georgia"/>
              <a:ea typeface="Georgia"/>
              <a:cs typeface="Georgia"/>
              <a:sym typeface="Georgia"/>
            </a:endParaRPr>
          </a:p>
          <a:p>
            <a:pPr indent="-349250" lvl="0" marL="457200" rtl="0" algn="l">
              <a:spcBef>
                <a:spcPts val="0"/>
              </a:spcBef>
              <a:spcAft>
                <a:spcPts val="0"/>
              </a:spcAft>
              <a:buSzPts val="1900"/>
              <a:buFont typeface="Georgia"/>
              <a:buChar char="●"/>
            </a:pPr>
            <a:r>
              <a:rPr lang="en" sz="1900">
                <a:latin typeface="Georgia"/>
                <a:ea typeface="Georgia"/>
                <a:cs typeface="Georgia"/>
                <a:sym typeface="Georgia"/>
              </a:rPr>
              <a:t>Network</a:t>
            </a:r>
            <a:endParaRPr sz="1900">
              <a:latin typeface="Georgia"/>
              <a:ea typeface="Georgia"/>
              <a:cs typeface="Georgia"/>
              <a:sym typeface="Georgia"/>
            </a:endParaRPr>
          </a:p>
          <a:p>
            <a:pPr indent="0" lvl="0" marL="0" rtl="0" algn="l">
              <a:spcBef>
                <a:spcPts val="1600"/>
              </a:spcBef>
              <a:spcAft>
                <a:spcPts val="0"/>
              </a:spcAft>
              <a:buNone/>
            </a:pPr>
            <a:r>
              <a:t/>
            </a:r>
            <a:endParaRPr sz="1900">
              <a:latin typeface="Georgia"/>
              <a:ea typeface="Georgia"/>
              <a:cs typeface="Georgia"/>
              <a:sym typeface="Georgia"/>
            </a:endParaRPr>
          </a:p>
          <a:p>
            <a:pPr indent="0" lvl="0" marL="0" rtl="0" algn="l">
              <a:spcBef>
                <a:spcPts val="1600"/>
              </a:spcBef>
              <a:spcAft>
                <a:spcPts val="0"/>
              </a:spcAft>
              <a:buNone/>
            </a:pPr>
            <a:r>
              <a:t/>
            </a:r>
            <a:endParaRPr sz="1900">
              <a:latin typeface="Georgia"/>
              <a:ea typeface="Georgia"/>
              <a:cs typeface="Georgia"/>
              <a:sym typeface="Georgia"/>
            </a:endParaRPr>
          </a:p>
          <a:p>
            <a:pPr indent="0" lvl="0" marL="0" rtl="0" algn="l">
              <a:spcBef>
                <a:spcPts val="1600"/>
              </a:spcBef>
              <a:spcAft>
                <a:spcPts val="0"/>
              </a:spcAft>
              <a:buNone/>
            </a:pPr>
            <a:r>
              <a:t/>
            </a:r>
            <a:endParaRPr sz="1900">
              <a:latin typeface="Georgia"/>
              <a:ea typeface="Georgia"/>
              <a:cs typeface="Georgia"/>
              <a:sym typeface="Georgia"/>
            </a:endParaRPr>
          </a:p>
          <a:p>
            <a:pPr indent="0" lvl="0" marL="457200" rtl="0" algn="l">
              <a:spcBef>
                <a:spcPts val="1600"/>
              </a:spcBef>
              <a:spcAft>
                <a:spcPts val="0"/>
              </a:spcAft>
              <a:buNone/>
            </a:pPr>
            <a:r>
              <a:t/>
            </a:r>
            <a:endParaRPr sz="1900">
              <a:latin typeface="Georgia"/>
              <a:ea typeface="Georgia"/>
              <a:cs typeface="Georgia"/>
              <a:sym typeface="Georgia"/>
            </a:endParaRPr>
          </a:p>
          <a:p>
            <a:pPr indent="0" lvl="0" marL="457200" rtl="0" algn="l">
              <a:spcBef>
                <a:spcPts val="1600"/>
              </a:spcBef>
              <a:spcAft>
                <a:spcPts val="1600"/>
              </a:spcAft>
              <a:buNone/>
            </a:pPr>
            <a:r>
              <a:t/>
            </a:r>
            <a:endParaRPr sz="1900">
              <a:latin typeface="Georgia"/>
              <a:ea typeface="Georgia"/>
              <a:cs typeface="Georgia"/>
              <a:sym typeface="Georgia"/>
            </a:endParaRPr>
          </a:p>
        </p:txBody>
      </p:sp>
      <p:pic>
        <p:nvPicPr>
          <p:cNvPr id="255" name="Google Shape;255;p34"/>
          <p:cNvPicPr preferRelativeResize="0"/>
          <p:nvPr/>
        </p:nvPicPr>
        <p:blipFill>
          <a:blip r:embed="rId3">
            <a:alphaModFix/>
          </a:blip>
          <a:stretch>
            <a:fillRect/>
          </a:stretch>
        </p:blipFill>
        <p:spPr>
          <a:xfrm>
            <a:off x="40174" y="2307274"/>
            <a:ext cx="4556751" cy="1838070"/>
          </a:xfrm>
          <a:prstGeom prst="rect">
            <a:avLst/>
          </a:prstGeom>
          <a:noFill/>
          <a:ln>
            <a:noFill/>
          </a:ln>
        </p:spPr>
      </p:pic>
      <p:pic>
        <p:nvPicPr>
          <p:cNvPr id="256" name="Google Shape;256;p34"/>
          <p:cNvPicPr preferRelativeResize="0"/>
          <p:nvPr/>
        </p:nvPicPr>
        <p:blipFill>
          <a:blip r:embed="rId4">
            <a:alphaModFix/>
          </a:blip>
          <a:stretch>
            <a:fillRect/>
          </a:stretch>
        </p:blipFill>
        <p:spPr>
          <a:xfrm>
            <a:off x="4596925" y="1921988"/>
            <a:ext cx="4556750" cy="26086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5"/>
          <p:cNvSpPr txBox="1"/>
          <p:nvPr>
            <p:ph type="title"/>
          </p:nvPr>
        </p:nvSpPr>
        <p:spPr>
          <a:xfrm>
            <a:off x="59775" y="208550"/>
            <a:ext cx="90012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Time Distributed Conv2D with LSTM</a:t>
            </a:r>
            <a:r>
              <a:rPr b="1" lang="en"/>
              <a:t> Model Results</a:t>
            </a:r>
            <a:endParaRPr b="1"/>
          </a:p>
        </p:txBody>
      </p:sp>
      <p:sp>
        <p:nvSpPr>
          <p:cNvPr id="262" name="Google Shape;262;p35"/>
          <p:cNvSpPr txBox="1"/>
          <p:nvPr>
            <p:ph idx="1" type="body"/>
          </p:nvPr>
        </p:nvSpPr>
        <p:spPr>
          <a:xfrm>
            <a:off x="311700" y="902250"/>
            <a:ext cx="8520600" cy="33390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Georgia"/>
              <a:buChar char="●"/>
            </a:pPr>
            <a:r>
              <a:rPr lang="en" sz="1900">
                <a:latin typeface="Georgia"/>
                <a:ea typeface="Georgia"/>
                <a:cs typeface="Georgia"/>
                <a:sym typeface="Georgia"/>
              </a:rPr>
              <a:t>Validation Accuracy:  81.5 %</a:t>
            </a:r>
            <a:endParaRPr sz="1900">
              <a:latin typeface="Georgia"/>
              <a:ea typeface="Georgia"/>
              <a:cs typeface="Georgia"/>
              <a:sym typeface="Georgia"/>
            </a:endParaRPr>
          </a:p>
          <a:p>
            <a:pPr indent="-349250" lvl="0" marL="457200" rtl="0" algn="l">
              <a:spcBef>
                <a:spcPts val="0"/>
              </a:spcBef>
              <a:spcAft>
                <a:spcPts val="0"/>
              </a:spcAft>
              <a:buSzPts val="1900"/>
              <a:buFont typeface="Georgia"/>
              <a:buChar char="●"/>
            </a:pPr>
            <a:r>
              <a:rPr lang="en" sz="1900">
                <a:latin typeface="Georgia"/>
                <a:ea typeface="Georgia"/>
                <a:cs typeface="Georgia"/>
                <a:sym typeface="Georgia"/>
              </a:rPr>
              <a:t>F1 Score: 0.74</a:t>
            </a:r>
            <a:endParaRPr sz="1900">
              <a:latin typeface="Georgia"/>
              <a:ea typeface="Georgia"/>
              <a:cs typeface="Georgia"/>
              <a:sym typeface="Georgia"/>
            </a:endParaRPr>
          </a:p>
          <a:p>
            <a:pPr indent="-349250" lvl="0" marL="457200" rtl="0" algn="l">
              <a:spcBef>
                <a:spcPts val="0"/>
              </a:spcBef>
              <a:spcAft>
                <a:spcPts val="0"/>
              </a:spcAft>
              <a:buSzPts val="1900"/>
              <a:buFont typeface="Georgia"/>
              <a:buChar char="●"/>
            </a:pPr>
            <a:r>
              <a:rPr lang="en" sz="1900">
                <a:latin typeface="Georgia"/>
                <a:ea typeface="Georgia"/>
                <a:cs typeface="Georgia"/>
                <a:sym typeface="Georgia"/>
              </a:rPr>
              <a:t>Cohen Kappa: 0.5</a:t>
            </a:r>
            <a:endParaRPr sz="1900">
              <a:latin typeface="Georgia"/>
              <a:ea typeface="Georgia"/>
              <a:cs typeface="Georgia"/>
              <a:sym typeface="Georgia"/>
            </a:endParaRPr>
          </a:p>
          <a:p>
            <a:pPr indent="-349250" lvl="0" marL="457200" rtl="0" algn="l">
              <a:spcBef>
                <a:spcPts val="0"/>
              </a:spcBef>
              <a:spcAft>
                <a:spcPts val="0"/>
              </a:spcAft>
              <a:buSzPts val="1900"/>
              <a:buFont typeface="Georgia"/>
              <a:buChar char="●"/>
            </a:pPr>
            <a:r>
              <a:rPr lang="en" sz="1900">
                <a:latin typeface="Georgia"/>
                <a:ea typeface="Georgia"/>
                <a:cs typeface="Georgia"/>
                <a:sym typeface="Georgia"/>
              </a:rPr>
              <a:t>Confusion Matrix:				Loss Graph:</a:t>
            </a:r>
            <a:endParaRPr sz="1900">
              <a:latin typeface="Georgia"/>
              <a:ea typeface="Georgia"/>
              <a:cs typeface="Georgia"/>
              <a:sym typeface="Georgia"/>
            </a:endParaRPr>
          </a:p>
          <a:p>
            <a:pPr indent="0" lvl="0" marL="0" rtl="0" algn="l">
              <a:spcBef>
                <a:spcPts val="1600"/>
              </a:spcBef>
              <a:spcAft>
                <a:spcPts val="0"/>
              </a:spcAft>
              <a:buNone/>
            </a:pPr>
            <a:r>
              <a:t/>
            </a:r>
            <a:endParaRPr sz="1900">
              <a:latin typeface="Georgia"/>
              <a:ea typeface="Georgia"/>
              <a:cs typeface="Georgia"/>
              <a:sym typeface="Georgia"/>
            </a:endParaRPr>
          </a:p>
          <a:p>
            <a:pPr indent="0" lvl="0" marL="0" rtl="0" algn="l">
              <a:spcBef>
                <a:spcPts val="1600"/>
              </a:spcBef>
              <a:spcAft>
                <a:spcPts val="0"/>
              </a:spcAft>
              <a:buNone/>
            </a:pPr>
            <a:r>
              <a:t/>
            </a:r>
            <a:endParaRPr sz="1900">
              <a:latin typeface="Georgia"/>
              <a:ea typeface="Georgia"/>
              <a:cs typeface="Georgia"/>
              <a:sym typeface="Georgia"/>
            </a:endParaRPr>
          </a:p>
          <a:p>
            <a:pPr indent="0" lvl="0" marL="0" rtl="0" algn="l">
              <a:spcBef>
                <a:spcPts val="1600"/>
              </a:spcBef>
              <a:spcAft>
                <a:spcPts val="0"/>
              </a:spcAft>
              <a:buNone/>
            </a:pPr>
            <a:r>
              <a:t/>
            </a:r>
            <a:endParaRPr sz="1900">
              <a:latin typeface="Georgia"/>
              <a:ea typeface="Georgia"/>
              <a:cs typeface="Georgia"/>
              <a:sym typeface="Georgia"/>
            </a:endParaRPr>
          </a:p>
          <a:p>
            <a:pPr indent="0" lvl="0" marL="457200" rtl="0" algn="l">
              <a:spcBef>
                <a:spcPts val="1600"/>
              </a:spcBef>
              <a:spcAft>
                <a:spcPts val="0"/>
              </a:spcAft>
              <a:buNone/>
            </a:pPr>
            <a:r>
              <a:t/>
            </a:r>
            <a:endParaRPr sz="1900">
              <a:latin typeface="Georgia"/>
              <a:ea typeface="Georgia"/>
              <a:cs typeface="Georgia"/>
              <a:sym typeface="Georgia"/>
            </a:endParaRPr>
          </a:p>
          <a:p>
            <a:pPr indent="0" lvl="0" marL="457200" rtl="0" algn="l">
              <a:spcBef>
                <a:spcPts val="1600"/>
              </a:spcBef>
              <a:spcAft>
                <a:spcPts val="1600"/>
              </a:spcAft>
              <a:buNone/>
            </a:pPr>
            <a:r>
              <a:t/>
            </a:r>
            <a:endParaRPr sz="1900">
              <a:latin typeface="Georgia"/>
              <a:ea typeface="Georgia"/>
              <a:cs typeface="Georgia"/>
              <a:sym typeface="Georgia"/>
            </a:endParaRPr>
          </a:p>
        </p:txBody>
      </p:sp>
      <p:sp>
        <p:nvSpPr>
          <p:cNvPr id="263" name="Google Shape;263;p35"/>
          <p:cNvSpPr txBox="1"/>
          <p:nvPr/>
        </p:nvSpPr>
        <p:spPr>
          <a:xfrm rot="1484">
            <a:off x="2271850" y="2365975"/>
            <a:ext cx="6951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Actual</a:t>
            </a:r>
            <a:endParaRPr>
              <a:latin typeface="Roboto"/>
              <a:ea typeface="Roboto"/>
              <a:cs typeface="Roboto"/>
              <a:sym typeface="Roboto"/>
            </a:endParaRPr>
          </a:p>
        </p:txBody>
      </p:sp>
      <p:sp>
        <p:nvSpPr>
          <p:cNvPr id="264" name="Google Shape;264;p35"/>
          <p:cNvSpPr txBox="1"/>
          <p:nvPr/>
        </p:nvSpPr>
        <p:spPr>
          <a:xfrm rot="-5398955">
            <a:off x="-118550" y="3237875"/>
            <a:ext cx="9870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Predicted</a:t>
            </a:r>
            <a:endParaRPr>
              <a:latin typeface="Roboto"/>
              <a:ea typeface="Roboto"/>
              <a:cs typeface="Roboto"/>
              <a:sym typeface="Roboto"/>
            </a:endParaRPr>
          </a:p>
        </p:txBody>
      </p:sp>
      <p:graphicFrame>
        <p:nvGraphicFramePr>
          <p:cNvPr id="265" name="Google Shape;265;p35"/>
          <p:cNvGraphicFramePr/>
          <p:nvPr/>
        </p:nvGraphicFramePr>
        <p:xfrm>
          <a:off x="830200" y="2794185"/>
          <a:ext cx="3000000" cy="3000000"/>
        </p:xfrm>
        <a:graphic>
          <a:graphicData uri="http://schemas.openxmlformats.org/drawingml/2006/table">
            <a:tbl>
              <a:tblPr>
                <a:noFill/>
                <a:tableStyleId>{FDF266AE-A1CD-4A61-AB53-7FA214F46F35}</a:tableStyleId>
              </a:tblPr>
              <a:tblGrid>
                <a:gridCol w="933275"/>
                <a:gridCol w="933275"/>
                <a:gridCol w="933275"/>
              </a:tblGrid>
              <a:tr h="366700">
                <a:tc>
                  <a:txBody>
                    <a:bodyPr/>
                    <a:lstStyle/>
                    <a:p>
                      <a:pPr indent="0" lvl="0" marL="0" rtl="0" algn="l">
                        <a:spcBef>
                          <a:spcPts val="0"/>
                        </a:spcBef>
                        <a:spcAft>
                          <a:spcPts val="0"/>
                        </a:spcAft>
                        <a:buNone/>
                      </a:pPr>
                      <a:r>
                        <a:rPr lang="en"/>
                        <a:t>n = 16</a:t>
                      </a:r>
                      <a:endParaRPr/>
                    </a:p>
                  </a:txBody>
                  <a:tcPr marT="91425" marB="91425" marR="91425" marL="91425"/>
                </a:tc>
                <a:tc>
                  <a:txBody>
                    <a:bodyPr/>
                    <a:lstStyle/>
                    <a:p>
                      <a:pPr indent="0" lvl="0" marL="0" rtl="0" algn="l">
                        <a:spcBef>
                          <a:spcPts val="0"/>
                        </a:spcBef>
                        <a:spcAft>
                          <a:spcPts val="0"/>
                        </a:spcAft>
                        <a:buNone/>
                      </a:pPr>
                      <a:r>
                        <a:rPr lang="en"/>
                        <a:t>Positive</a:t>
                      </a:r>
                      <a:endParaRPr/>
                    </a:p>
                  </a:txBody>
                  <a:tcPr marT="91425" marB="91425" marR="91425" marL="91425"/>
                </a:tc>
                <a:tc>
                  <a:txBody>
                    <a:bodyPr/>
                    <a:lstStyle/>
                    <a:p>
                      <a:pPr indent="0" lvl="0" marL="0" rtl="0" algn="l">
                        <a:spcBef>
                          <a:spcPts val="0"/>
                        </a:spcBef>
                        <a:spcAft>
                          <a:spcPts val="0"/>
                        </a:spcAft>
                        <a:buNone/>
                      </a:pPr>
                      <a:r>
                        <a:rPr lang="en"/>
                        <a:t>Negative</a:t>
                      </a:r>
                      <a:endParaRPr/>
                    </a:p>
                  </a:txBody>
                  <a:tcPr marT="91425" marB="91425" marR="91425" marL="91425"/>
                </a:tc>
              </a:tr>
              <a:tr h="370250">
                <a:tc>
                  <a:txBody>
                    <a:bodyPr/>
                    <a:lstStyle/>
                    <a:p>
                      <a:pPr indent="0" lvl="0" marL="0" rtl="0" algn="l">
                        <a:spcBef>
                          <a:spcPts val="0"/>
                        </a:spcBef>
                        <a:spcAft>
                          <a:spcPts val="0"/>
                        </a:spcAft>
                        <a:buNone/>
                      </a:pPr>
                      <a:r>
                        <a:rPr lang="en"/>
                        <a:t>Positive</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7</a:t>
                      </a:r>
                      <a:endParaRPr>
                        <a:solidFill>
                          <a:srgbClr val="FFFFFF"/>
                        </a:solidFill>
                      </a:endParaRPr>
                    </a:p>
                  </a:txBody>
                  <a:tcPr marT="91425" marB="91425" marR="91425" marL="91425">
                    <a:solidFill>
                      <a:srgbClr val="38761D"/>
                    </a:solidFill>
                  </a:tcPr>
                </a:tc>
                <a:tc>
                  <a:txBody>
                    <a:bodyPr/>
                    <a:lstStyle/>
                    <a:p>
                      <a:pPr indent="0" lvl="0" marL="0" rtl="0" algn="l">
                        <a:spcBef>
                          <a:spcPts val="0"/>
                        </a:spcBef>
                        <a:spcAft>
                          <a:spcPts val="0"/>
                        </a:spcAft>
                        <a:buNone/>
                      </a:pPr>
                      <a:r>
                        <a:rPr lang="en">
                          <a:solidFill>
                            <a:srgbClr val="FFFFFF"/>
                          </a:solidFill>
                        </a:rPr>
                        <a:t>1</a:t>
                      </a:r>
                      <a:endParaRPr>
                        <a:solidFill>
                          <a:srgbClr val="FFFFFF"/>
                        </a:solidFill>
                      </a:endParaRPr>
                    </a:p>
                  </a:txBody>
                  <a:tcPr marT="91425" marB="91425" marR="91425" marL="91425">
                    <a:solidFill>
                      <a:srgbClr val="CC0000"/>
                    </a:solidFill>
                  </a:tcPr>
                </a:tc>
              </a:tr>
              <a:tr h="366700">
                <a:tc>
                  <a:txBody>
                    <a:bodyPr/>
                    <a:lstStyle/>
                    <a:p>
                      <a:pPr indent="0" lvl="0" marL="0" rtl="0" algn="l">
                        <a:spcBef>
                          <a:spcPts val="0"/>
                        </a:spcBef>
                        <a:spcAft>
                          <a:spcPts val="0"/>
                        </a:spcAft>
                        <a:buNone/>
                      </a:pPr>
                      <a:r>
                        <a:rPr lang="en"/>
                        <a:t>Negative</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3</a:t>
                      </a:r>
                      <a:endParaRPr>
                        <a:solidFill>
                          <a:srgbClr val="FFFFFF"/>
                        </a:solidFill>
                      </a:endParaRPr>
                    </a:p>
                  </a:txBody>
                  <a:tcPr marT="91425" marB="91425" marR="91425" marL="91425">
                    <a:solidFill>
                      <a:srgbClr val="CC0000"/>
                    </a:solidFill>
                  </a:tcPr>
                </a:tc>
                <a:tc>
                  <a:txBody>
                    <a:bodyPr/>
                    <a:lstStyle/>
                    <a:p>
                      <a:pPr indent="0" lvl="0" marL="0" rtl="0" algn="l">
                        <a:spcBef>
                          <a:spcPts val="0"/>
                        </a:spcBef>
                        <a:spcAft>
                          <a:spcPts val="0"/>
                        </a:spcAft>
                        <a:buNone/>
                      </a:pPr>
                      <a:r>
                        <a:rPr lang="en">
                          <a:solidFill>
                            <a:srgbClr val="FFFFFF"/>
                          </a:solidFill>
                        </a:rPr>
                        <a:t>5</a:t>
                      </a:r>
                      <a:endParaRPr>
                        <a:solidFill>
                          <a:srgbClr val="FFFFFF"/>
                        </a:solidFill>
                      </a:endParaRPr>
                    </a:p>
                  </a:txBody>
                  <a:tcPr marT="91425" marB="91425" marR="91425" marL="91425">
                    <a:solidFill>
                      <a:srgbClr val="38761D"/>
                    </a:solidFill>
                  </a:tcPr>
                </a:tc>
              </a:tr>
            </a:tbl>
          </a:graphicData>
        </a:graphic>
      </p:graphicFrame>
      <p:sp>
        <p:nvSpPr>
          <p:cNvPr id="266" name="Google Shape;266;p35"/>
          <p:cNvSpPr txBox="1"/>
          <p:nvPr/>
        </p:nvSpPr>
        <p:spPr>
          <a:xfrm rot="1484">
            <a:off x="2271850" y="2365975"/>
            <a:ext cx="6951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Actual</a:t>
            </a:r>
            <a:endParaRPr>
              <a:latin typeface="Roboto"/>
              <a:ea typeface="Roboto"/>
              <a:cs typeface="Roboto"/>
              <a:sym typeface="Roboto"/>
            </a:endParaRPr>
          </a:p>
        </p:txBody>
      </p:sp>
      <p:sp>
        <p:nvSpPr>
          <p:cNvPr id="267" name="Google Shape;267;p35"/>
          <p:cNvSpPr txBox="1"/>
          <p:nvPr/>
        </p:nvSpPr>
        <p:spPr>
          <a:xfrm rot="-5398955">
            <a:off x="-118550" y="3237875"/>
            <a:ext cx="9870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Predicted</a:t>
            </a:r>
            <a:endParaRPr>
              <a:latin typeface="Roboto"/>
              <a:ea typeface="Roboto"/>
              <a:cs typeface="Roboto"/>
              <a:sym typeface="Roboto"/>
            </a:endParaRPr>
          </a:p>
        </p:txBody>
      </p:sp>
      <p:pic>
        <p:nvPicPr>
          <p:cNvPr id="268" name="Google Shape;268;p35"/>
          <p:cNvPicPr preferRelativeResize="0"/>
          <p:nvPr/>
        </p:nvPicPr>
        <p:blipFill>
          <a:blip r:embed="rId3">
            <a:alphaModFix/>
          </a:blip>
          <a:stretch>
            <a:fillRect/>
          </a:stretch>
        </p:blipFill>
        <p:spPr>
          <a:xfrm>
            <a:off x="4843950" y="2365825"/>
            <a:ext cx="3251200" cy="2438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6"/>
          <p:cNvSpPr txBox="1"/>
          <p:nvPr>
            <p:ph type="ctrTitle"/>
          </p:nvPr>
        </p:nvSpPr>
        <p:spPr>
          <a:xfrm>
            <a:off x="598100" y="107687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274" name="Google Shape;274;p36"/>
          <p:cNvSpPr txBox="1"/>
          <p:nvPr>
            <p:ph idx="1" type="subTitle"/>
          </p:nvPr>
        </p:nvSpPr>
        <p:spPr>
          <a:xfrm>
            <a:off x="598100" y="2138879"/>
            <a:ext cx="8222100" cy="14871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a:t>Conclusion</a:t>
            </a:r>
            <a:endParaRPr/>
          </a:p>
          <a:p>
            <a:pPr indent="-361950" lvl="0" marL="457200" rtl="0" algn="l">
              <a:spcBef>
                <a:spcPts val="0"/>
              </a:spcBef>
              <a:spcAft>
                <a:spcPts val="0"/>
              </a:spcAft>
              <a:buSzPts val="2100"/>
              <a:buChar char="●"/>
            </a:pPr>
            <a:r>
              <a:rPr lang="en"/>
              <a:t>Limitation</a:t>
            </a:r>
            <a:endParaRPr/>
          </a:p>
          <a:p>
            <a:pPr indent="-361950" lvl="0" marL="457200" rtl="0" algn="l">
              <a:spcBef>
                <a:spcPts val="0"/>
              </a:spcBef>
              <a:spcAft>
                <a:spcPts val="0"/>
              </a:spcAft>
              <a:buSzPts val="2100"/>
              <a:buChar char="●"/>
            </a:pPr>
            <a:r>
              <a:rPr lang="en"/>
              <a:t>Improvement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Georgia"/>
                <a:ea typeface="Georgia"/>
                <a:cs typeface="Georgia"/>
                <a:sym typeface="Georgia"/>
              </a:rPr>
              <a:t>Conclusion</a:t>
            </a:r>
            <a:endParaRPr b="1">
              <a:latin typeface="Georgia"/>
              <a:ea typeface="Georgia"/>
              <a:cs typeface="Georgia"/>
              <a:sym typeface="Georgia"/>
            </a:endParaRPr>
          </a:p>
        </p:txBody>
      </p:sp>
      <p:sp>
        <p:nvSpPr>
          <p:cNvPr id="280" name="Google Shape;280;p3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Multilayer Perceptron and Conv1D are not accurate given its 2-dimension input</a:t>
            </a:r>
            <a:endParaRPr/>
          </a:p>
          <a:p>
            <a:pPr indent="-317500" lvl="1" marL="914400" rtl="0" algn="l">
              <a:spcBef>
                <a:spcPts val="0"/>
              </a:spcBef>
              <a:spcAft>
                <a:spcPts val="0"/>
              </a:spcAft>
              <a:buSzPts val="1400"/>
              <a:buChar char="○"/>
            </a:pPr>
            <a:r>
              <a:rPr lang="en"/>
              <a:t>Trains on every frame</a:t>
            </a:r>
            <a:endParaRPr/>
          </a:p>
          <a:p>
            <a:pPr indent="-342900" lvl="0" marL="457200" rtl="0" algn="l">
              <a:spcBef>
                <a:spcPts val="0"/>
              </a:spcBef>
              <a:spcAft>
                <a:spcPts val="0"/>
              </a:spcAft>
              <a:buSzPts val="1800"/>
              <a:buChar char="●"/>
            </a:pPr>
            <a:r>
              <a:rPr lang="en"/>
              <a:t>Conv2D is more accurate given its 3-dimension input</a:t>
            </a:r>
            <a:endParaRPr/>
          </a:p>
          <a:p>
            <a:pPr indent="-317500" lvl="1" marL="914400" rtl="0" algn="l">
              <a:spcBef>
                <a:spcPts val="0"/>
              </a:spcBef>
              <a:spcAft>
                <a:spcPts val="0"/>
              </a:spcAft>
              <a:buSzPts val="1400"/>
              <a:buChar char="○"/>
            </a:pPr>
            <a:r>
              <a:rPr lang="en"/>
              <a:t>Trains on every frame per video at a time</a:t>
            </a:r>
            <a:endParaRPr/>
          </a:p>
          <a:p>
            <a:pPr indent="-342900" lvl="0" marL="457200" rtl="0" algn="l">
              <a:spcBef>
                <a:spcPts val="0"/>
              </a:spcBef>
              <a:spcAft>
                <a:spcPts val="0"/>
              </a:spcAft>
              <a:buSzPts val="1800"/>
              <a:buChar char="●"/>
            </a:pPr>
            <a:r>
              <a:rPr lang="en"/>
              <a:t>Pretrained ImageNet Convolutional Neural Networks have better accuracy</a:t>
            </a:r>
            <a:endParaRPr/>
          </a:p>
          <a:p>
            <a:pPr indent="-342900" lvl="0" marL="457200" rtl="0" algn="l">
              <a:spcBef>
                <a:spcPts val="0"/>
              </a:spcBef>
              <a:spcAft>
                <a:spcPts val="0"/>
              </a:spcAft>
              <a:buSzPts val="1800"/>
              <a:buChar char="●"/>
            </a:pPr>
            <a:r>
              <a:rPr lang="en"/>
              <a:t>Time Distributed Convolution Neural Networks could be most accurate given its 4-dimension input</a:t>
            </a:r>
            <a:endParaRPr/>
          </a:p>
          <a:p>
            <a:pPr indent="-317500" lvl="1" marL="914400" rtl="0" algn="l">
              <a:spcBef>
                <a:spcPts val="0"/>
              </a:spcBef>
              <a:spcAft>
                <a:spcPts val="0"/>
              </a:spcAft>
              <a:buSzPts val="1400"/>
              <a:buChar char="○"/>
            </a:pPr>
            <a:r>
              <a:rPr lang="en"/>
              <a:t>Trains every image per layer per video at a time</a:t>
            </a:r>
            <a:endParaRPr/>
          </a:p>
          <a:p>
            <a:pPr indent="-342900" lvl="0" marL="457200" rtl="0" algn="l">
              <a:spcBef>
                <a:spcPts val="0"/>
              </a:spcBef>
              <a:spcAft>
                <a:spcPts val="0"/>
              </a:spcAft>
              <a:buSzPts val="1800"/>
              <a:buChar char="●"/>
            </a:pPr>
            <a:r>
              <a:rPr lang="en"/>
              <a:t>Time Distributed Convolution Neural Networks with Long Short-Term Memory </a:t>
            </a:r>
            <a:endParaRPr/>
          </a:p>
          <a:p>
            <a:pPr indent="-317500" lvl="1" marL="914400" rtl="0" algn="l">
              <a:spcBef>
                <a:spcPts val="0"/>
              </a:spcBef>
              <a:spcAft>
                <a:spcPts val="0"/>
              </a:spcAft>
              <a:buSzPts val="1400"/>
              <a:buChar char="○"/>
            </a:pPr>
            <a:r>
              <a:rPr lang="en"/>
              <a:t>Gives a relationship between frames of a video.</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Georgia"/>
                <a:ea typeface="Georgia"/>
                <a:cs typeface="Georgia"/>
                <a:sym typeface="Georgia"/>
              </a:rPr>
              <a:t>Limitations</a:t>
            </a:r>
            <a:endParaRPr b="1">
              <a:latin typeface="Georgia"/>
              <a:ea typeface="Georgia"/>
              <a:cs typeface="Georgia"/>
              <a:sym typeface="Georgia"/>
            </a:endParaRPr>
          </a:p>
        </p:txBody>
      </p:sp>
      <p:sp>
        <p:nvSpPr>
          <p:cNvPr id="286" name="Google Shape;286;p3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Enormous</a:t>
            </a:r>
            <a:r>
              <a:rPr lang="en"/>
              <a:t> size of the database ~120GB</a:t>
            </a:r>
            <a:endParaRPr/>
          </a:p>
          <a:p>
            <a:pPr indent="-317500" lvl="1" marL="914400" rtl="0" algn="l">
              <a:spcBef>
                <a:spcPts val="0"/>
              </a:spcBef>
              <a:spcAft>
                <a:spcPts val="0"/>
              </a:spcAft>
              <a:buSzPts val="1400"/>
              <a:buChar char="○"/>
            </a:pPr>
            <a:r>
              <a:rPr lang="en"/>
              <a:t>Must reduce size and take a random sample of videos </a:t>
            </a:r>
            <a:endParaRPr/>
          </a:p>
          <a:p>
            <a:pPr indent="-317500" lvl="1" marL="914400" rtl="0" algn="l">
              <a:spcBef>
                <a:spcPts val="0"/>
              </a:spcBef>
              <a:spcAft>
                <a:spcPts val="0"/>
              </a:spcAft>
              <a:buSzPts val="1400"/>
              <a:buChar char="○"/>
            </a:pPr>
            <a:r>
              <a:rPr lang="en"/>
              <a:t>Only used one GPU</a:t>
            </a:r>
            <a:endParaRPr/>
          </a:p>
          <a:p>
            <a:pPr indent="-317500" lvl="1" marL="914400" rtl="0" algn="l">
              <a:spcBef>
                <a:spcPts val="0"/>
              </a:spcBef>
              <a:spcAft>
                <a:spcPts val="0"/>
              </a:spcAft>
              <a:buSzPts val="1400"/>
              <a:buChar char="○"/>
            </a:pPr>
            <a:r>
              <a:rPr lang="en"/>
              <a:t>Limited memory and computing power</a:t>
            </a:r>
            <a:endParaRPr/>
          </a:p>
          <a:p>
            <a:pPr indent="-317500" lvl="1" marL="914400" rtl="0" algn="l">
              <a:spcBef>
                <a:spcPts val="0"/>
              </a:spcBef>
              <a:spcAft>
                <a:spcPts val="0"/>
              </a:spcAft>
              <a:buSzPts val="1400"/>
              <a:buChar char="○"/>
            </a:pPr>
            <a:r>
              <a:rPr lang="en"/>
              <a:t>Reduces accuracy and creates unstable networks (varying accuracies and loss)</a:t>
            </a:r>
            <a:endParaRPr/>
          </a:p>
          <a:p>
            <a:pPr indent="-342900" lvl="0" marL="457200" rtl="0" algn="l">
              <a:spcBef>
                <a:spcPts val="0"/>
              </a:spcBef>
              <a:spcAft>
                <a:spcPts val="0"/>
              </a:spcAft>
              <a:buSzPts val="1800"/>
              <a:buChar char="●"/>
            </a:pPr>
            <a:r>
              <a:rPr lang="en"/>
              <a:t>Video Quality</a:t>
            </a:r>
            <a:endParaRPr/>
          </a:p>
          <a:p>
            <a:pPr indent="-317500" lvl="1" marL="914400" rtl="0" algn="l">
              <a:spcBef>
                <a:spcPts val="0"/>
              </a:spcBef>
              <a:spcAft>
                <a:spcPts val="0"/>
              </a:spcAft>
              <a:buSzPts val="1400"/>
              <a:buChar char="○"/>
            </a:pPr>
            <a:r>
              <a:rPr lang="en"/>
              <a:t>Dark Environments</a:t>
            </a:r>
            <a:endParaRPr/>
          </a:p>
          <a:p>
            <a:pPr indent="-317500" lvl="1" marL="914400" rtl="0" algn="l">
              <a:spcBef>
                <a:spcPts val="0"/>
              </a:spcBef>
              <a:spcAft>
                <a:spcPts val="0"/>
              </a:spcAft>
              <a:buSzPts val="1400"/>
              <a:buChar char="○"/>
            </a:pPr>
            <a:r>
              <a:rPr lang="en"/>
              <a:t>Low Resolution</a:t>
            </a:r>
            <a:endParaRPr/>
          </a:p>
          <a:p>
            <a:pPr indent="-317500" lvl="1" marL="914400" rtl="0" algn="l">
              <a:spcBef>
                <a:spcPts val="0"/>
              </a:spcBef>
              <a:spcAft>
                <a:spcPts val="0"/>
              </a:spcAft>
              <a:buSzPts val="1400"/>
              <a:buChar char="○"/>
            </a:pPr>
            <a:r>
              <a:rPr lang="en"/>
              <a:t>Low Frames Per Second</a:t>
            </a:r>
            <a:endParaRPr/>
          </a:p>
          <a:p>
            <a:pPr indent="-317500" lvl="1" marL="914400" rtl="0" algn="l">
              <a:spcBef>
                <a:spcPts val="0"/>
              </a:spcBef>
              <a:spcAft>
                <a:spcPts val="0"/>
              </a:spcAft>
              <a:buSzPts val="1400"/>
              <a:buChar char="○"/>
            </a:pPr>
            <a:r>
              <a:rPr lang="en"/>
              <a:t>Quick Moving Objects</a:t>
            </a:r>
            <a:endParaRPr/>
          </a:p>
          <a:p>
            <a:pPr indent="-342900" lvl="0" marL="457200" rtl="0" algn="l">
              <a:spcBef>
                <a:spcPts val="0"/>
              </a:spcBef>
              <a:spcAft>
                <a:spcPts val="0"/>
              </a:spcAft>
              <a:buSzPts val="1800"/>
              <a:buChar char="●"/>
            </a:pPr>
            <a:r>
              <a:rPr lang="en"/>
              <a:t>Classifying frames vs classifying videos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Improvement</a:t>
            </a:r>
            <a:endParaRPr b="1"/>
          </a:p>
        </p:txBody>
      </p:sp>
      <p:sp>
        <p:nvSpPr>
          <p:cNvPr id="292" name="Google Shape;292;p3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Video Augmentation and preprocessing</a:t>
            </a:r>
            <a:endParaRPr/>
          </a:p>
          <a:p>
            <a:pPr indent="-342900" lvl="0" marL="457200" rtl="0" algn="l">
              <a:spcBef>
                <a:spcPts val="0"/>
              </a:spcBef>
              <a:spcAft>
                <a:spcPts val="0"/>
              </a:spcAft>
              <a:buSzPts val="1800"/>
              <a:buChar char="●"/>
            </a:pPr>
            <a:r>
              <a:rPr lang="en"/>
              <a:t>Addition GPUs and processing power for the Virtual Machine</a:t>
            </a:r>
            <a:endParaRPr/>
          </a:p>
          <a:p>
            <a:pPr indent="-342900" lvl="0" marL="457200" rtl="0" algn="l">
              <a:spcBef>
                <a:spcPts val="0"/>
              </a:spcBef>
              <a:spcAft>
                <a:spcPts val="0"/>
              </a:spcAft>
              <a:buSzPts val="1800"/>
              <a:buChar char="●"/>
            </a:pPr>
            <a:r>
              <a:rPr lang="en"/>
              <a:t>Additional exploration of RNN/LSTM</a:t>
            </a:r>
            <a:endParaRPr/>
          </a:p>
          <a:p>
            <a:pPr indent="-342900" lvl="0" marL="457200" rtl="0" algn="l">
              <a:spcBef>
                <a:spcPts val="0"/>
              </a:spcBef>
              <a:spcAft>
                <a:spcPts val="0"/>
              </a:spcAft>
              <a:buSzPts val="1800"/>
              <a:buChar char="●"/>
            </a:pPr>
            <a:r>
              <a:rPr lang="en"/>
              <a:t>Classification output by frame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Georgia"/>
                <a:ea typeface="Georgia"/>
                <a:cs typeface="Georgia"/>
                <a:sym typeface="Georgia"/>
              </a:rPr>
              <a:t>Research</a:t>
            </a:r>
            <a:endParaRPr b="1">
              <a:latin typeface="Georgia"/>
              <a:ea typeface="Georgia"/>
              <a:cs typeface="Georgia"/>
              <a:sym typeface="Georgia"/>
            </a:endParaRPr>
          </a:p>
        </p:txBody>
      </p:sp>
      <p:sp>
        <p:nvSpPr>
          <p:cNvPr id="298" name="Google Shape;298;p4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Raw dataset and some sample code</a:t>
            </a:r>
            <a:endParaRPr/>
          </a:p>
          <a:p>
            <a:pPr indent="-317500" lvl="1" marL="914400" rtl="0" algn="l">
              <a:spcBef>
                <a:spcPts val="0"/>
              </a:spcBef>
              <a:spcAft>
                <a:spcPts val="0"/>
              </a:spcAft>
              <a:buSzPts val="1400"/>
              <a:buChar char="○"/>
            </a:pPr>
            <a:r>
              <a:rPr lang="en" u="sng">
                <a:solidFill>
                  <a:schemeClr val="hlink"/>
                </a:solidFill>
                <a:hlinkClick r:id="rId3"/>
              </a:rPr>
              <a:t>https://github.com/mchengny/RWF2000-Video-Database-for-Violence-Detection</a:t>
            </a:r>
            <a:endParaRPr/>
          </a:p>
          <a:p>
            <a:pPr indent="-342900" lvl="0" marL="457200" rtl="0" algn="l">
              <a:spcBef>
                <a:spcPts val="0"/>
              </a:spcBef>
              <a:spcAft>
                <a:spcPts val="0"/>
              </a:spcAft>
              <a:buSzPts val="1800"/>
              <a:buChar char="●"/>
            </a:pPr>
            <a:r>
              <a:rPr lang="en"/>
              <a:t>Time Distributed and LSTM</a:t>
            </a:r>
            <a:endParaRPr/>
          </a:p>
          <a:p>
            <a:pPr indent="-317500" lvl="1" marL="914400" rtl="0" algn="l">
              <a:spcBef>
                <a:spcPts val="0"/>
              </a:spcBef>
              <a:spcAft>
                <a:spcPts val="0"/>
              </a:spcAft>
              <a:buSzPts val="1400"/>
              <a:buChar char="○"/>
            </a:pPr>
            <a:r>
              <a:rPr lang="en" u="sng">
                <a:solidFill>
                  <a:schemeClr val="hlink"/>
                </a:solidFill>
                <a:hlinkClick r:id="rId4"/>
              </a:rPr>
              <a:t>https://medium.com/smileinnovation/how-to-work-with-time-distributed-data-in-a-neural-network-b8b39aa4ce00</a:t>
            </a:r>
            <a:endParaRPr/>
          </a:p>
          <a:p>
            <a:pPr indent="-342900" lvl="0" marL="457200" rtl="0" algn="l">
              <a:spcBef>
                <a:spcPts val="0"/>
              </a:spcBef>
              <a:spcAft>
                <a:spcPts val="0"/>
              </a:spcAft>
              <a:buSzPts val="1800"/>
              <a:buChar char="●"/>
            </a:pPr>
            <a:r>
              <a:rPr lang="en"/>
              <a:t>Video Classification with Keras</a:t>
            </a:r>
            <a:endParaRPr/>
          </a:p>
          <a:p>
            <a:pPr indent="-317500" lvl="1" marL="914400" rtl="0" algn="l">
              <a:spcBef>
                <a:spcPts val="0"/>
              </a:spcBef>
              <a:spcAft>
                <a:spcPts val="0"/>
              </a:spcAft>
              <a:buSzPts val="1400"/>
              <a:buChar char="○"/>
            </a:pPr>
            <a:r>
              <a:rPr lang="en" u="sng">
                <a:solidFill>
                  <a:schemeClr val="hlink"/>
                </a:solidFill>
                <a:hlinkClick r:id="rId5"/>
              </a:rPr>
              <a:t>https://www.pyimagesearch.com/2019/07/15/video-classification-with-keras-and-deep-learning/</a:t>
            </a:r>
            <a:endParaRPr/>
          </a:p>
          <a:p>
            <a:pPr indent="-342900" lvl="0" marL="457200" rtl="0" algn="l">
              <a:spcBef>
                <a:spcPts val="0"/>
              </a:spcBef>
              <a:spcAft>
                <a:spcPts val="0"/>
              </a:spcAft>
              <a:buSzPts val="1800"/>
              <a:buChar char="●"/>
            </a:pPr>
            <a:r>
              <a:rPr lang="en"/>
              <a:t>Violence Detection with LSTM</a:t>
            </a:r>
            <a:endParaRPr/>
          </a:p>
          <a:p>
            <a:pPr indent="-317500" lvl="1" marL="914400" rtl="0" algn="l">
              <a:spcBef>
                <a:spcPts val="0"/>
              </a:spcBef>
              <a:spcAft>
                <a:spcPts val="0"/>
              </a:spcAft>
              <a:buSzPts val="1400"/>
              <a:buChar char="○"/>
            </a:pPr>
            <a:r>
              <a:rPr lang="en" u="sng">
                <a:solidFill>
                  <a:schemeClr val="hlink"/>
                </a:solidFill>
                <a:hlinkClick r:id="rId6"/>
              </a:rPr>
              <a:t>https://www.worldscientific.com/doi/pdf/10.1142/S2196888820500013</a:t>
            </a:r>
            <a:endParaRPr/>
          </a:p>
          <a:p>
            <a:pPr indent="-342900" lvl="0" marL="457200" rtl="0" algn="l">
              <a:spcBef>
                <a:spcPts val="0"/>
              </a:spcBef>
              <a:spcAft>
                <a:spcPts val="0"/>
              </a:spcAft>
              <a:buSzPts val="1800"/>
              <a:buChar char="●"/>
            </a:pPr>
            <a:r>
              <a:rPr lang="en"/>
              <a:t>5 Video Classification Methods</a:t>
            </a:r>
            <a:endParaRPr/>
          </a:p>
          <a:p>
            <a:pPr indent="-317500" lvl="1" marL="914400" rtl="0" algn="l">
              <a:spcBef>
                <a:spcPts val="0"/>
              </a:spcBef>
              <a:spcAft>
                <a:spcPts val="0"/>
              </a:spcAft>
              <a:buSzPts val="1400"/>
              <a:buChar char="○"/>
            </a:pPr>
            <a:r>
              <a:rPr lang="en" u="sng">
                <a:solidFill>
                  <a:schemeClr val="hlink"/>
                </a:solidFill>
                <a:hlinkClick r:id="rId7"/>
              </a:rPr>
              <a:t>https://blog.coast.ai/five-video-classification-methods-implemented-in-keras-and-tensorflow-99cad29cc0b5</a:t>
            </a:r>
            <a:endParaRPr/>
          </a:p>
          <a:p>
            <a:pPr indent="-317500" lvl="1" marL="914400" rtl="0" algn="l">
              <a:spcBef>
                <a:spcPts val="0"/>
              </a:spcBef>
              <a:spcAft>
                <a:spcPts val="0"/>
              </a:spcAft>
              <a:buSzPts val="1400"/>
              <a:buChar char="○"/>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1"/>
          <p:cNvSpPr txBox="1"/>
          <p:nvPr>
            <p:ph type="title"/>
          </p:nvPr>
        </p:nvSpPr>
        <p:spPr>
          <a:xfrm>
            <a:off x="311700" y="316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Reference</a:t>
            </a:r>
            <a:endParaRPr b="1"/>
          </a:p>
        </p:txBody>
      </p:sp>
      <p:sp>
        <p:nvSpPr>
          <p:cNvPr id="304" name="Google Shape;304;p41"/>
          <p:cNvSpPr txBox="1"/>
          <p:nvPr>
            <p:ph idx="1" type="body"/>
          </p:nvPr>
        </p:nvSpPr>
        <p:spPr>
          <a:xfrm>
            <a:off x="311700" y="1015000"/>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Ming Cheng, Kunjing Cai, and Ming Li. "RWF-2000: An Open Large Scale Video Database for Violence Detection." arXiv preprint arXiv:1911.05913 (2019).</a:t>
            </a:r>
            <a:endParaRPr/>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2085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Georgia"/>
                <a:ea typeface="Georgia"/>
                <a:cs typeface="Georgia"/>
                <a:sym typeface="Georgia"/>
              </a:rPr>
              <a:t>Introduction</a:t>
            </a:r>
            <a:endParaRPr b="1">
              <a:latin typeface="Georgia"/>
              <a:ea typeface="Georgia"/>
              <a:cs typeface="Georgia"/>
              <a:sym typeface="Georgia"/>
            </a:endParaRPr>
          </a:p>
        </p:txBody>
      </p:sp>
      <p:sp>
        <p:nvSpPr>
          <p:cNvPr id="98" name="Google Shape;98;p15"/>
          <p:cNvSpPr txBox="1"/>
          <p:nvPr>
            <p:ph idx="1" type="body"/>
          </p:nvPr>
        </p:nvSpPr>
        <p:spPr>
          <a:xfrm>
            <a:off x="311700" y="816350"/>
            <a:ext cx="8520600" cy="3746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Dataset</a:t>
            </a:r>
            <a:endParaRPr/>
          </a:p>
          <a:p>
            <a:pPr indent="-317500" lvl="1" marL="914400" rtl="0" algn="l">
              <a:spcBef>
                <a:spcPts val="0"/>
              </a:spcBef>
              <a:spcAft>
                <a:spcPts val="0"/>
              </a:spcAft>
              <a:buSzPts val="1400"/>
              <a:buChar char="○"/>
            </a:pPr>
            <a:r>
              <a:rPr lang="en"/>
              <a:t>RWF-2000 Violence detection database</a:t>
            </a:r>
            <a:endParaRPr/>
          </a:p>
          <a:p>
            <a:pPr indent="-317500" lvl="1" marL="914400" rtl="0" algn="l">
              <a:spcBef>
                <a:spcPts val="0"/>
              </a:spcBef>
              <a:spcAft>
                <a:spcPts val="0"/>
              </a:spcAft>
              <a:buSzPts val="1400"/>
              <a:buChar char="○"/>
            </a:pPr>
            <a:r>
              <a:rPr lang="en"/>
              <a:t>2000 videos captured from </a:t>
            </a:r>
            <a:r>
              <a:rPr lang="en"/>
              <a:t>surveillance</a:t>
            </a:r>
            <a:r>
              <a:rPr lang="en"/>
              <a:t> cameras</a:t>
            </a:r>
            <a:endParaRPr/>
          </a:p>
          <a:p>
            <a:pPr indent="-317500" lvl="1" marL="914400" rtl="0" algn="l">
              <a:spcBef>
                <a:spcPts val="0"/>
              </a:spcBef>
              <a:spcAft>
                <a:spcPts val="0"/>
              </a:spcAft>
              <a:buSzPts val="1400"/>
              <a:buChar char="○"/>
            </a:pPr>
            <a:r>
              <a:rPr lang="en"/>
              <a:t>Classified into violent or non-violent videos</a:t>
            </a:r>
            <a:endParaRPr/>
          </a:p>
          <a:p>
            <a:pPr indent="-342900" lvl="0" marL="457200" rtl="0" algn="l">
              <a:spcBef>
                <a:spcPts val="0"/>
              </a:spcBef>
              <a:spcAft>
                <a:spcPts val="0"/>
              </a:spcAft>
              <a:buSzPts val="1800"/>
              <a:buChar char="●"/>
            </a:pPr>
            <a:r>
              <a:rPr lang="en"/>
              <a:t>Objective</a:t>
            </a:r>
            <a:endParaRPr/>
          </a:p>
          <a:p>
            <a:pPr indent="-317500" lvl="1" marL="914400" rtl="0" algn="l">
              <a:spcBef>
                <a:spcPts val="0"/>
              </a:spcBef>
              <a:spcAft>
                <a:spcPts val="0"/>
              </a:spcAft>
              <a:buSzPts val="1400"/>
              <a:buChar char="○"/>
            </a:pPr>
            <a:r>
              <a:rPr lang="en"/>
              <a:t>Create a network with binary classification</a:t>
            </a:r>
            <a:endParaRPr/>
          </a:p>
          <a:p>
            <a:pPr indent="-317500" lvl="1" marL="914400" rtl="0" algn="l">
              <a:spcBef>
                <a:spcPts val="0"/>
              </a:spcBef>
              <a:spcAft>
                <a:spcPts val="0"/>
              </a:spcAft>
              <a:buSzPts val="1400"/>
              <a:buChar char="○"/>
            </a:pPr>
            <a:r>
              <a:rPr lang="en"/>
              <a:t>Utilize</a:t>
            </a:r>
            <a:r>
              <a:rPr lang="en"/>
              <a:t> networks to quickly classify violence in order to alert authorities</a:t>
            </a:r>
            <a:endParaRPr/>
          </a:p>
          <a:p>
            <a:pPr indent="-317500" lvl="1" marL="914400" rtl="0" algn="l">
              <a:spcBef>
                <a:spcPts val="0"/>
              </a:spcBef>
              <a:spcAft>
                <a:spcPts val="0"/>
              </a:spcAft>
              <a:buSzPts val="1400"/>
              <a:buChar char="○"/>
            </a:pPr>
            <a:r>
              <a:rPr lang="en"/>
              <a:t>Utilize</a:t>
            </a:r>
            <a:r>
              <a:rPr lang="en"/>
              <a:t> </a:t>
            </a:r>
            <a:r>
              <a:rPr lang="en"/>
              <a:t>various</a:t>
            </a:r>
            <a:r>
              <a:rPr lang="en"/>
              <a:t> MLP, CNN and RNN networks</a:t>
            </a:r>
            <a:endParaRPr/>
          </a:p>
          <a:p>
            <a:pPr indent="-342900" lvl="0" marL="457200" rtl="0" algn="l">
              <a:spcBef>
                <a:spcPts val="0"/>
              </a:spcBef>
              <a:spcAft>
                <a:spcPts val="0"/>
              </a:spcAft>
              <a:buSzPts val="1800"/>
              <a:buChar char="●"/>
            </a:pPr>
            <a:r>
              <a:rPr lang="en"/>
              <a:t>Challenges</a:t>
            </a:r>
            <a:endParaRPr/>
          </a:p>
          <a:p>
            <a:pPr indent="-317500" lvl="1" marL="914400" rtl="0" algn="l">
              <a:spcBef>
                <a:spcPts val="0"/>
              </a:spcBef>
              <a:spcAft>
                <a:spcPts val="0"/>
              </a:spcAft>
              <a:buSzPts val="1400"/>
              <a:buChar char="○"/>
            </a:pPr>
            <a:r>
              <a:rPr lang="en"/>
              <a:t>Extremely large data source with limited computing power</a:t>
            </a:r>
            <a:endParaRPr/>
          </a:p>
          <a:p>
            <a:pPr indent="-317500" lvl="1" marL="914400" rtl="0" algn="l">
              <a:spcBef>
                <a:spcPts val="0"/>
              </a:spcBef>
              <a:spcAft>
                <a:spcPts val="0"/>
              </a:spcAft>
              <a:buSzPts val="1400"/>
              <a:buChar char="○"/>
            </a:pPr>
            <a:r>
              <a:rPr lang="en"/>
              <a:t>Preprocessing and deploying networks on video data (multiple frames)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2"/>
          <p:cNvSpPr txBox="1"/>
          <p:nvPr>
            <p:ph type="title"/>
          </p:nvPr>
        </p:nvSpPr>
        <p:spPr>
          <a:xfrm>
            <a:off x="2890650" y="1996375"/>
            <a:ext cx="33627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900"/>
              <a:t>Questions?</a:t>
            </a:r>
            <a:endParaRPr b="1" sz="4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2085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Georgia"/>
                <a:ea typeface="Georgia"/>
                <a:cs typeface="Georgia"/>
                <a:sym typeface="Georgia"/>
              </a:rPr>
              <a:t>Dataset</a:t>
            </a:r>
            <a:endParaRPr b="1">
              <a:latin typeface="Georgia"/>
              <a:ea typeface="Georgia"/>
              <a:cs typeface="Georgia"/>
              <a:sym typeface="Georgia"/>
            </a:endParaRPr>
          </a:p>
        </p:txBody>
      </p:sp>
      <p:sp>
        <p:nvSpPr>
          <p:cNvPr id="104" name="Google Shape;104;p16"/>
          <p:cNvSpPr txBox="1"/>
          <p:nvPr>
            <p:ph idx="1" type="body"/>
          </p:nvPr>
        </p:nvSpPr>
        <p:spPr>
          <a:xfrm>
            <a:off x="311700" y="816350"/>
            <a:ext cx="8520600" cy="2011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Raw Video Clips from Surveillance videos on Youtube</a:t>
            </a:r>
            <a:endParaRPr/>
          </a:p>
          <a:p>
            <a:pPr indent="-317500" lvl="1" marL="914400" rtl="0" algn="l">
              <a:spcBef>
                <a:spcPts val="0"/>
              </a:spcBef>
              <a:spcAft>
                <a:spcPts val="0"/>
              </a:spcAft>
              <a:buSzPts val="1400"/>
              <a:buChar char="○"/>
            </a:pPr>
            <a:r>
              <a:rPr lang="en"/>
              <a:t>5 Seconds long</a:t>
            </a:r>
            <a:endParaRPr/>
          </a:p>
          <a:p>
            <a:pPr indent="-317500" lvl="1" marL="914400" rtl="0" algn="l">
              <a:spcBef>
                <a:spcPts val="0"/>
              </a:spcBef>
              <a:spcAft>
                <a:spcPts val="0"/>
              </a:spcAft>
              <a:buSzPts val="1400"/>
              <a:buChar char="○"/>
            </a:pPr>
            <a:r>
              <a:rPr lang="en"/>
              <a:t>30 Frames Per Second</a:t>
            </a:r>
            <a:endParaRPr/>
          </a:p>
          <a:p>
            <a:pPr indent="-317500" lvl="1" marL="914400" rtl="0" algn="l">
              <a:spcBef>
                <a:spcPts val="0"/>
              </a:spcBef>
              <a:spcAft>
                <a:spcPts val="0"/>
              </a:spcAft>
              <a:buSzPts val="1400"/>
              <a:buChar char="○"/>
            </a:pPr>
            <a:r>
              <a:rPr lang="en"/>
              <a:t>*.avi format</a:t>
            </a:r>
            <a:endParaRPr/>
          </a:p>
          <a:p>
            <a:pPr indent="-342900" lvl="0" marL="457200" rtl="0" algn="l">
              <a:spcBef>
                <a:spcPts val="0"/>
              </a:spcBef>
              <a:spcAft>
                <a:spcPts val="0"/>
              </a:spcAft>
              <a:buSzPts val="1800"/>
              <a:buChar char="●"/>
            </a:pPr>
            <a:r>
              <a:rPr lang="en"/>
              <a:t>Downloaded as an ~11GB zip file resulting in ~120GB in video files</a:t>
            </a:r>
            <a:endParaRPr/>
          </a:p>
          <a:p>
            <a:pPr indent="-317500" lvl="1" marL="914400" rtl="0" algn="l">
              <a:spcBef>
                <a:spcPts val="0"/>
              </a:spcBef>
              <a:spcAft>
                <a:spcPts val="0"/>
              </a:spcAft>
              <a:buSzPts val="1400"/>
              <a:buChar char="○"/>
            </a:pPr>
            <a:r>
              <a:rPr lang="en"/>
              <a:t>2000 Total Videos</a:t>
            </a:r>
            <a:endParaRPr/>
          </a:p>
          <a:p>
            <a:pPr indent="-317500" lvl="1" marL="914400" rtl="0" algn="l">
              <a:spcBef>
                <a:spcPts val="0"/>
              </a:spcBef>
              <a:spcAft>
                <a:spcPts val="0"/>
              </a:spcAft>
              <a:buSzPts val="1400"/>
              <a:buChar char="○"/>
            </a:pPr>
            <a:r>
              <a:rPr lang="en"/>
              <a:t>Separated into Violence/Nonviolence</a:t>
            </a:r>
            <a:endParaRPr/>
          </a:p>
          <a:p>
            <a:pPr indent="-317500" lvl="1" marL="914400" rtl="0" algn="l">
              <a:spcBef>
                <a:spcPts val="0"/>
              </a:spcBef>
              <a:spcAft>
                <a:spcPts val="0"/>
              </a:spcAft>
              <a:buSzPts val="1400"/>
              <a:buChar char="○"/>
            </a:pPr>
            <a:r>
              <a:rPr lang="en"/>
              <a:t>Seperated Into an 80/20 Train/Test Split</a:t>
            </a:r>
            <a:endParaRPr/>
          </a:p>
          <a:p>
            <a:pPr indent="-342900" lvl="0" marL="457200" rtl="0" algn="l">
              <a:spcBef>
                <a:spcPts val="0"/>
              </a:spcBef>
              <a:spcAft>
                <a:spcPts val="0"/>
              </a:spcAft>
              <a:buSzPts val="1800"/>
              <a:buChar char="●"/>
            </a:pPr>
            <a:r>
              <a:rPr lang="en"/>
              <a:t>Ming Cheng, Kunjing Cai, and Ming Li. "RWF-2000: An Open Large Scale Video Database for Violence Detection." arXiv preprint arXiv:1911.05913 (2019).</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2085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Georgia"/>
                <a:ea typeface="Georgia"/>
                <a:cs typeface="Georgia"/>
                <a:sym typeface="Georgia"/>
              </a:rPr>
              <a:t>Video Description</a:t>
            </a:r>
            <a:endParaRPr b="1">
              <a:latin typeface="Georgia"/>
              <a:ea typeface="Georgia"/>
              <a:cs typeface="Georgia"/>
              <a:sym typeface="Georgia"/>
            </a:endParaRPr>
          </a:p>
        </p:txBody>
      </p:sp>
      <p:sp>
        <p:nvSpPr>
          <p:cNvPr id="110" name="Google Shape;110;p17"/>
          <p:cNvSpPr txBox="1"/>
          <p:nvPr>
            <p:ph idx="1" type="body"/>
          </p:nvPr>
        </p:nvSpPr>
        <p:spPr>
          <a:xfrm>
            <a:off x="311700" y="816350"/>
            <a:ext cx="8520600" cy="2011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Poor quality:</a:t>
            </a:r>
            <a:endParaRPr/>
          </a:p>
          <a:p>
            <a:pPr indent="-317500" lvl="1" marL="914400" rtl="0" algn="l">
              <a:spcBef>
                <a:spcPts val="0"/>
              </a:spcBef>
              <a:spcAft>
                <a:spcPts val="0"/>
              </a:spcAft>
              <a:buSzPts val="1400"/>
              <a:buChar char="○"/>
            </a:pPr>
            <a:r>
              <a:rPr lang="en"/>
              <a:t>Dark Environments</a:t>
            </a:r>
            <a:endParaRPr/>
          </a:p>
          <a:p>
            <a:pPr indent="-317500" lvl="1" marL="914400" rtl="0" algn="l">
              <a:spcBef>
                <a:spcPts val="0"/>
              </a:spcBef>
              <a:spcAft>
                <a:spcPts val="0"/>
              </a:spcAft>
              <a:buSzPts val="1400"/>
              <a:buChar char="○"/>
            </a:pPr>
            <a:r>
              <a:rPr lang="en"/>
              <a:t>Low Resolution</a:t>
            </a:r>
            <a:endParaRPr/>
          </a:p>
          <a:p>
            <a:pPr indent="-317500" lvl="1" marL="914400" rtl="0" algn="l">
              <a:spcBef>
                <a:spcPts val="0"/>
              </a:spcBef>
              <a:spcAft>
                <a:spcPts val="0"/>
              </a:spcAft>
              <a:buSzPts val="1400"/>
              <a:buChar char="○"/>
            </a:pPr>
            <a:r>
              <a:rPr lang="en"/>
              <a:t>Low Frames Per Second</a:t>
            </a:r>
            <a:endParaRPr/>
          </a:p>
          <a:p>
            <a:pPr indent="-317500" lvl="1" marL="914400" rtl="0" algn="l">
              <a:spcBef>
                <a:spcPts val="0"/>
              </a:spcBef>
              <a:spcAft>
                <a:spcPts val="0"/>
              </a:spcAft>
              <a:buSzPts val="1400"/>
              <a:buChar char="○"/>
            </a:pPr>
            <a:r>
              <a:rPr lang="en"/>
              <a:t>Quick Moving Objects</a:t>
            </a:r>
            <a:endParaRPr/>
          </a:p>
          <a:p>
            <a:pPr indent="-317500" lvl="1" marL="914400" rtl="0" algn="l">
              <a:spcBef>
                <a:spcPts val="0"/>
              </a:spcBef>
              <a:spcAft>
                <a:spcPts val="0"/>
              </a:spcAft>
              <a:buSzPts val="1400"/>
              <a:buChar char="○"/>
            </a:pPr>
            <a:r>
              <a:rPr lang="en"/>
              <a:t>Non-Color Video</a:t>
            </a:r>
            <a:endParaRPr/>
          </a:p>
          <a:p>
            <a:pPr indent="-317500" lvl="1" marL="914400" rtl="0" algn="l">
              <a:spcBef>
                <a:spcPts val="0"/>
              </a:spcBef>
              <a:spcAft>
                <a:spcPts val="0"/>
              </a:spcAft>
              <a:buSzPts val="1400"/>
              <a:buChar char="○"/>
            </a:pPr>
            <a:r>
              <a:rPr lang="en"/>
              <a:t>Blur</a:t>
            </a:r>
            <a:endParaRPr/>
          </a:p>
          <a:p>
            <a:pPr indent="-317500" lvl="1" marL="914400" rtl="0" algn="l">
              <a:spcBef>
                <a:spcPts val="0"/>
              </a:spcBef>
              <a:spcAft>
                <a:spcPts val="0"/>
              </a:spcAft>
              <a:buSzPts val="1400"/>
              <a:buChar char="○"/>
            </a:pPr>
            <a:r>
              <a:rPr lang="en"/>
              <a:t>Image </a:t>
            </a:r>
            <a:r>
              <a:rPr lang="en"/>
              <a:t>Obstruction</a:t>
            </a:r>
            <a:endParaRPr/>
          </a:p>
          <a:p>
            <a:pPr indent="-342900" lvl="0" marL="457200" rtl="0" algn="l">
              <a:spcBef>
                <a:spcPts val="0"/>
              </a:spcBef>
              <a:spcAft>
                <a:spcPts val="0"/>
              </a:spcAft>
              <a:buSzPts val="1800"/>
              <a:buChar char="●"/>
            </a:pPr>
            <a:r>
              <a:rPr lang="en"/>
              <a:t>Format</a:t>
            </a:r>
            <a:endParaRPr/>
          </a:p>
          <a:p>
            <a:pPr indent="-317500" lvl="1" marL="914400" rtl="0" algn="l">
              <a:spcBef>
                <a:spcPts val="0"/>
              </a:spcBef>
              <a:spcAft>
                <a:spcPts val="0"/>
              </a:spcAft>
              <a:buSzPts val="1400"/>
              <a:buChar char="○"/>
            </a:pPr>
            <a:r>
              <a:rPr lang="en"/>
              <a:t>Large Crowds</a:t>
            </a:r>
            <a:endParaRPr/>
          </a:p>
          <a:p>
            <a:pPr indent="-317500" lvl="1" marL="914400" rtl="0" algn="l">
              <a:spcBef>
                <a:spcPts val="0"/>
              </a:spcBef>
              <a:spcAft>
                <a:spcPts val="0"/>
              </a:spcAft>
              <a:buSzPts val="1400"/>
              <a:buChar char="○"/>
            </a:pPr>
            <a:r>
              <a:rPr lang="en"/>
              <a:t>One-on-One Interaction</a:t>
            </a:r>
            <a:endParaRPr/>
          </a:p>
          <a:p>
            <a:pPr indent="-317500" lvl="1" marL="914400" rtl="0" algn="l">
              <a:spcBef>
                <a:spcPts val="0"/>
              </a:spcBef>
              <a:spcAft>
                <a:spcPts val="0"/>
              </a:spcAft>
              <a:buSzPts val="1400"/>
              <a:buChar char="○"/>
            </a:pPr>
            <a:r>
              <a:rPr lang="en"/>
              <a:t>Conflict partially in frame</a:t>
            </a:r>
            <a:endParaRPr/>
          </a:p>
          <a:p>
            <a:pPr indent="-317500" lvl="1" marL="914400" rtl="0" algn="l">
              <a:spcBef>
                <a:spcPts val="0"/>
              </a:spcBef>
              <a:spcAft>
                <a:spcPts val="0"/>
              </a:spcAft>
              <a:buSzPts val="1400"/>
              <a:buChar char="○"/>
            </a:pPr>
            <a:r>
              <a:rPr lang="en"/>
              <a:t>Conflict Far Away</a:t>
            </a:r>
            <a:endParaRPr/>
          </a:p>
          <a:p>
            <a:pPr indent="0" lvl="0" marL="457200" rtl="0" algn="l">
              <a:spcBef>
                <a:spcPts val="1600"/>
              </a:spcBef>
              <a:spcAft>
                <a:spcPts val="1600"/>
              </a:spcAft>
              <a:buNone/>
            </a:pPr>
            <a:r>
              <a:t/>
            </a:r>
            <a:endParaRPr/>
          </a:p>
        </p:txBody>
      </p:sp>
      <p:pic>
        <p:nvPicPr>
          <p:cNvPr id="111" name="Google Shape;111;p17" title="0Ow4cotKOuw_0.avi">
            <a:hlinkClick r:id="rId3"/>
          </p:cNvPr>
          <p:cNvPicPr preferRelativeResize="0"/>
          <p:nvPr/>
        </p:nvPicPr>
        <p:blipFill>
          <a:blip r:embed="rId4">
            <a:alphaModFix/>
          </a:blip>
          <a:stretch>
            <a:fillRect/>
          </a:stretch>
        </p:blipFill>
        <p:spPr>
          <a:xfrm>
            <a:off x="4222538" y="208550"/>
            <a:ext cx="2616542" cy="1962400"/>
          </a:xfrm>
          <a:prstGeom prst="rect">
            <a:avLst/>
          </a:prstGeom>
          <a:noFill/>
          <a:ln>
            <a:noFill/>
          </a:ln>
        </p:spPr>
      </p:pic>
      <p:pic>
        <p:nvPicPr>
          <p:cNvPr id="112" name="Google Shape;112;p17" title="_fPfNbHM16M_0.avi">
            <a:hlinkClick r:id="rId5"/>
          </p:cNvPr>
          <p:cNvPicPr preferRelativeResize="0"/>
          <p:nvPr/>
        </p:nvPicPr>
        <p:blipFill>
          <a:blip r:embed="rId4">
            <a:alphaModFix/>
          </a:blip>
          <a:stretch>
            <a:fillRect/>
          </a:stretch>
        </p:blipFill>
        <p:spPr>
          <a:xfrm>
            <a:off x="4222542" y="2501550"/>
            <a:ext cx="2680733" cy="2010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2488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Georgia"/>
                <a:ea typeface="Georgia"/>
                <a:cs typeface="Georgia"/>
                <a:sym typeface="Georgia"/>
              </a:rPr>
              <a:t>Preprocess</a:t>
            </a:r>
            <a:endParaRPr b="1">
              <a:latin typeface="Georgia"/>
              <a:ea typeface="Georgia"/>
              <a:cs typeface="Georgia"/>
              <a:sym typeface="Georgia"/>
            </a:endParaRPr>
          </a:p>
        </p:txBody>
      </p:sp>
      <p:sp>
        <p:nvSpPr>
          <p:cNvPr id="118" name="Google Shape;118;p18"/>
          <p:cNvSpPr txBox="1"/>
          <p:nvPr>
            <p:ph idx="1" type="body"/>
          </p:nvPr>
        </p:nvSpPr>
        <p:spPr>
          <a:xfrm>
            <a:off x="311700" y="902250"/>
            <a:ext cx="8520600" cy="33390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Georgia"/>
              <a:buChar char="●"/>
            </a:pPr>
            <a:r>
              <a:rPr lang="en" sz="1900">
                <a:latin typeface="Georgia"/>
                <a:ea typeface="Georgia"/>
                <a:cs typeface="Georgia"/>
                <a:sym typeface="Georgia"/>
              </a:rPr>
              <a:t>Transfer all the videos into npy and save them into ubuntu directory</a:t>
            </a:r>
            <a:endParaRPr sz="1900">
              <a:latin typeface="Georgia"/>
              <a:ea typeface="Georgia"/>
              <a:cs typeface="Georgia"/>
              <a:sym typeface="Georgia"/>
            </a:endParaRPr>
          </a:p>
          <a:p>
            <a:pPr indent="-349250" lvl="0" marL="457200" rtl="0" algn="l">
              <a:spcBef>
                <a:spcPts val="0"/>
              </a:spcBef>
              <a:spcAft>
                <a:spcPts val="0"/>
              </a:spcAft>
              <a:buSzPts val="1900"/>
              <a:buFont typeface="Georgia"/>
              <a:buChar char="●"/>
            </a:pPr>
            <a:r>
              <a:rPr lang="en" sz="1900">
                <a:latin typeface="Georgia"/>
                <a:ea typeface="Georgia"/>
                <a:cs typeface="Georgia"/>
                <a:sym typeface="Georgia"/>
              </a:rPr>
              <a:t>149 frames per video</a:t>
            </a:r>
            <a:endParaRPr sz="1900">
              <a:latin typeface="Georgia"/>
              <a:ea typeface="Georgia"/>
              <a:cs typeface="Georgia"/>
              <a:sym typeface="Georgia"/>
            </a:endParaRPr>
          </a:p>
          <a:p>
            <a:pPr indent="-349250" lvl="0" marL="457200" rtl="0" algn="l">
              <a:spcBef>
                <a:spcPts val="0"/>
              </a:spcBef>
              <a:spcAft>
                <a:spcPts val="0"/>
              </a:spcAft>
              <a:buSzPts val="1900"/>
              <a:buFont typeface="Georgia"/>
              <a:buChar char="●"/>
            </a:pPr>
            <a:r>
              <a:rPr lang="en" sz="1900">
                <a:latin typeface="Georgia"/>
                <a:ea typeface="Georgia"/>
                <a:cs typeface="Georgia"/>
                <a:sym typeface="Georgia"/>
              </a:rPr>
              <a:t>Use cv2 resize to (224,224), (100,100) or  (64,64) depending on the memory requirement of each network</a:t>
            </a:r>
            <a:endParaRPr sz="1900">
              <a:latin typeface="Georgia"/>
              <a:ea typeface="Georgia"/>
              <a:cs typeface="Georgia"/>
              <a:sym typeface="Georgia"/>
            </a:endParaRPr>
          </a:p>
          <a:p>
            <a:pPr indent="-349250" lvl="0" marL="457200" rtl="0" algn="l">
              <a:spcBef>
                <a:spcPts val="0"/>
              </a:spcBef>
              <a:spcAft>
                <a:spcPts val="0"/>
              </a:spcAft>
              <a:buSzPts val="1900"/>
              <a:buFont typeface="Georgia"/>
              <a:buChar char="●"/>
            </a:pPr>
            <a:r>
              <a:rPr lang="en" sz="1900">
                <a:latin typeface="Georgia"/>
                <a:ea typeface="Georgia"/>
                <a:cs typeface="Georgia"/>
                <a:sym typeface="Georgia"/>
              </a:rPr>
              <a:t>Create 3RGB and </a:t>
            </a:r>
            <a:r>
              <a:rPr lang="en" sz="1900">
                <a:latin typeface="Georgia"/>
                <a:ea typeface="Georgia"/>
                <a:cs typeface="Georgia"/>
                <a:sym typeface="Georgia"/>
              </a:rPr>
              <a:t>2 OPT for each frame</a:t>
            </a:r>
            <a:endParaRPr sz="1900">
              <a:latin typeface="Georgia"/>
              <a:ea typeface="Georgia"/>
              <a:cs typeface="Georgia"/>
              <a:sym typeface="Georgia"/>
            </a:endParaRPr>
          </a:p>
          <a:p>
            <a:pPr indent="-349250" lvl="0" marL="457200" rtl="0" algn="l">
              <a:spcBef>
                <a:spcPts val="0"/>
              </a:spcBef>
              <a:spcAft>
                <a:spcPts val="0"/>
              </a:spcAft>
              <a:buSzPts val="1900"/>
              <a:buFont typeface="Georgia"/>
              <a:buChar char="●"/>
            </a:pPr>
            <a:r>
              <a:rPr lang="en" sz="1900">
                <a:latin typeface="Georgia"/>
                <a:ea typeface="Georgia"/>
                <a:cs typeface="Georgia"/>
                <a:sym typeface="Georgia"/>
              </a:rPr>
              <a:t>Normalize data using Mean and Standard Deviation</a:t>
            </a:r>
            <a:endParaRPr sz="1900">
              <a:latin typeface="Georgia"/>
              <a:ea typeface="Georgia"/>
              <a:cs typeface="Georgia"/>
              <a:sym typeface="Georgia"/>
            </a:endParaRPr>
          </a:p>
          <a:p>
            <a:pPr indent="-349250" lvl="0" marL="457200" rtl="0" algn="l">
              <a:spcBef>
                <a:spcPts val="0"/>
              </a:spcBef>
              <a:spcAft>
                <a:spcPts val="0"/>
              </a:spcAft>
              <a:buSzPts val="1900"/>
              <a:buFont typeface="Georgia"/>
              <a:buChar char="●"/>
            </a:pPr>
            <a:r>
              <a:rPr lang="en" sz="1900">
                <a:latin typeface="Georgia"/>
                <a:ea typeface="Georgia"/>
                <a:cs typeface="Georgia"/>
                <a:sym typeface="Georgia"/>
              </a:rPr>
              <a:t>Downsample 149 frames to 28 frames depending on the memory requirement of each network</a:t>
            </a:r>
            <a:endParaRPr sz="1900">
              <a:latin typeface="Georgia"/>
              <a:ea typeface="Georgia"/>
              <a:cs typeface="Georgia"/>
              <a:sym typeface="Georgia"/>
            </a:endParaRPr>
          </a:p>
          <a:p>
            <a:pPr indent="-349250" lvl="0" marL="457200" rtl="0" algn="l">
              <a:spcBef>
                <a:spcPts val="0"/>
              </a:spcBef>
              <a:spcAft>
                <a:spcPts val="0"/>
              </a:spcAft>
              <a:buSzPts val="1900"/>
              <a:buFont typeface="Georgia"/>
              <a:buChar char="●"/>
            </a:pPr>
            <a:r>
              <a:rPr lang="en" sz="1900">
                <a:latin typeface="Georgia"/>
                <a:ea typeface="Georgia"/>
                <a:cs typeface="Georgia"/>
                <a:sym typeface="Georgia"/>
              </a:rPr>
              <a:t>Reshape to work with various network input shapes</a:t>
            </a:r>
            <a:endParaRPr sz="1900">
              <a:latin typeface="Georgia"/>
              <a:ea typeface="Georgia"/>
              <a:cs typeface="Georgia"/>
              <a:sym typeface="Georgia"/>
            </a:endParaRPr>
          </a:p>
          <a:p>
            <a:pPr indent="-349250" lvl="0" marL="457200" rtl="0" algn="l">
              <a:spcBef>
                <a:spcPts val="0"/>
              </a:spcBef>
              <a:spcAft>
                <a:spcPts val="0"/>
              </a:spcAft>
              <a:buSzPts val="1900"/>
              <a:buFont typeface="Georgia"/>
              <a:buChar char="●"/>
            </a:pPr>
            <a:r>
              <a:rPr lang="en" sz="1900">
                <a:latin typeface="Georgia"/>
                <a:ea typeface="Georgia"/>
                <a:cs typeface="Georgia"/>
                <a:sym typeface="Georgia"/>
              </a:rPr>
              <a:t>Create categorical labels based off of video file location (1,0)</a:t>
            </a:r>
            <a:endParaRPr sz="1900">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ctrTitle"/>
          </p:nvPr>
        </p:nvSpPr>
        <p:spPr>
          <a:xfrm>
            <a:off x="460950" y="55314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Models &amp; Analysis</a:t>
            </a:r>
            <a:endParaRPr/>
          </a:p>
        </p:txBody>
      </p:sp>
      <p:sp>
        <p:nvSpPr>
          <p:cNvPr id="124" name="Google Shape;124;p19"/>
          <p:cNvSpPr txBox="1"/>
          <p:nvPr>
            <p:ph idx="1" type="subTitle"/>
          </p:nvPr>
        </p:nvSpPr>
        <p:spPr>
          <a:xfrm>
            <a:off x="584700" y="1391959"/>
            <a:ext cx="8222100" cy="32547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Font typeface="Georgia"/>
              <a:buChar char="●"/>
            </a:pPr>
            <a:r>
              <a:rPr lang="en">
                <a:latin typeface="Georgia"/>
                <a:ea typeface="Georgia"/>
                <a:cs typeface="Georgia"/>
                <a:sym typeface="Georgia"/>
              </a:rPr>
              <a:t>MLP</a:t>
            </a:r>
            <a:endParaRPr>
              <a:latin typeface="Georgia"/>
              <a:ea typeface="Georgia"/>
              <a:cs typeface="Georgia"/>
              <a:sym typeface="Georgia"/>
            </a:endParaRPr>
          </a:p>
          <a:p>
            <a:pPr indent="-361950" lvl="0" marL="457200" rtl="0" algn="l">
              <a:spcBef>
                <a:spcPts val="0"/>
              </a:spcBef>
              <a:spcAft>
                <a:spcPts val="0"/>
              </a:spcAft>
              <a:buSzPts val="2100"/>
              <a:buFont typeface="Georgia"/>
              <a:buChar char="●"/>
            </a:pPr>
            <a:r>
              <a:rPr lang="en">
                <a:latin typeface="Georgia"/>
                <a:ea typeface="Georgia"/>
                <a:cs typeface="Georgia"/>
                <a:sym typeface="Georgia"/>
              </a:rPr>
              <a:t>CNN</a:t>
            </a:r>
            <a:endParaRPr>
              <a:latin typeface="Georgia"/>
              <a:ea typeface="Georgia"/>
              <a:cs typeface="Georgia"/>
              <a:sym typeface="Georgia"/>
            </a:endParaRPr>
          </a:p>
          <a:p>
            <a:pPr indent="-361950" lvl="1" marL="914400" rtl="0" algn="l">
              <a:spcBef>
                <a:spcPts val="0"/>
              </a:spcBef>
              <a:spcAft>
                <a:spcPts val="0"/>
              </a:spcAft>
              <a:buSzPts val="2100"/>
              <a:buFont typeface="Georgia"/>
              <a:buChar char="○"/>
            </a:pPr>
            <a:r>
              <a:rPr lang="en">
                <a:latin typeface="Georgia"/>
                <a:ea typeface="Georgia"/>
                <a:cs typeface="Georgia"/>
                <a:sym typeface="Georgia"/>
              </a:rPr>
              <a:t>Conv1D</a:t>
            </a:r>
            <a:endParaRPr>
              <a:latin typeface="Georgia"/>
              <a:ea typeface="Georgia"/>
              <a:cs typeface="Georgia"/>
              <a:sym typeface="Georgia"/>
            </a:endParaRPr>
          </a:p>
          <a:p>
            <a:pPr indent="-361950" lvl="1" marL="914400" rtl="0" algn="l">
              <a:spcBef>
                <a:spcPts val="0"/>
              </a:spcBef>
              <a:spcAft>
                <a:spcPts val="0"/>
              </a:spcAft>
              <a:buSzPts val="2100"/>
              <a:buFont typeface="Georgia"/>
              <a:buChar char="○"/>
            </a:pPr>
            <a:r>
              <a:rPr lang="en">
                <a:latin typeface="Georgia"/>
                <a:ea typeface="Georgia"/>
                <a:cs typeface="Georgia"/>
                <a:sym typeface="Georgia"/>
              </a:rPr>
              <a:t>Resnet50 (pretrained)</a:t>
            </a:r>
            <a:endParaRPr>
              <a:latin typeface="Georgia"/>
              <a:ea typeface="Georgia"/>
              <a:cs typeface="Georgia"/>
              <a:sym typeface="Georgia"/>
            </a:endParaRPr>
          </a:p>
          <a:p>
            <a:pPr indent="-361950" lvl="1" marL="914400" rtl="0" algn="l">
              <a:spcBef>
                <a:spcPts val="0"/>
              </a:spcBef>
              <a:spcAft>
                <a:spcPts val="0"/>
              </a:spcAft>
              <a:buSzPts val="2100"/>
              <a:buFont typeface="Georgia"/>
              <a:buChar char="○"/>
            </a:pPr>
            <a:r>
              <a:rPr lang="en">
                <a:latin typeface="Georgia"/>
                <a:ea typeface="Georgia"/>
                <a:cs typeface="Georgia"/>
                <a:sym typeface="Georgia"/>
              </a:rPr>
              <a:t>EfficientNet-B0 (pretrained)</a:t>
            </a:r>
            <a:endParaRPr>
              <a:latin typeface="Georgia"/>
              <a:ea typeface="Georgia"/>
              <a:cs typeface="Georgia"/>
              <a:sym typeface="Georgia"/>
            </a:endParaRPr>
          </a:p>
          <a:p>
            <a:pPr indent="-361950" lvl="1" marL="914400" rtl="0" algn="l">
              <a:spcBef>
                <a:spcPts val="0"/>
              </a:spcBef>
              <a:spcAft>
                <a:spcPts val="0"/>
              </a:spcAft>
              <a:buSzPts val="2100"/>
              <a:buFont typeface="Georgia"/>
              <a:buChar char="○"/>
            </a:pPr>
            <a:r>
              <a:rPr lang="en">
                <a:latin typeface="Georgia"/>
                <a:ea typeface="Georgia"/>
                <a:cs typeface="Georgia"/>
                <a:sym typeface="Georgia"/>
              </a:rPr>
              <a:t>VGG-16 (pretrained</a:t>
            </a:r>
            <a:endParaRPr>
              <a:latin typeface="Georgia"/>
              <a:ea typeface="Georgia"/>
              <a:cs typeface="Georgia"/>
              <a:sym typeface="Georgia"/>
            </a:endParaRPr>
          </a:p>
          <a:p>
            <a:pPr indent="-361950" lvl="0" marL="457200" rtl="0" algn="l">
              <a:spcBef>
                <a:spcPts val="0"/>
              </a:spcBef>
              <a:spcAft>
                <a:spcPts val="0"/>
              </a:spcAft>
              <a:buSzPts val="2100"/>
              <a:buFont typeface="Georgia"/>
              <a:buChar char="●"/>
            </a:pPr>
            <a:r>
              <a:rPr lang="en">
                <a:latin typeface="Georgia"/>
                <a:ea typeface="Georgia"/>
                <a:cs typeface="Georgia"/>
                <a:sym typeface="Georgia"/>
              </a:rPr>
              <a:t>RNN</a:t>
            </a:r>
            <a:endParaRPr>
              <a:latin typeface="Georgia"/>
              <a:ea typeface="Georgia"/>
              <a:cs typeface="Georgia"/>
              <a:sym typeface="Georgia"/>
            </a:endParaRPr>
          </a:p>
          <a:p>
            <a:pPr indent="-361950" lvl="1" marL="914400" rtl="0" algn="l">
              <a:spcBef>
                <a:spcPts val="0"/>
              </a:spcBef>
              <a:spcAft>
                <a:spcPts val="0"/>
              </a:spcAft>
              <a:buSzPts val="2100"/>
              <a:buFont typeface="Georgia"/>
              <a:buChar char="○"/>
            </a:pPr>
            <a:r>
              <a:rPr lang="en">
                <a:latin typeface="Georgia"/>
                <a:ea typeface="Georgia"/>
                <a:cs typeface="Georgia"/>
                <a:sym typeface="Georgia"/>
              </a:rPr>
              <a:t>Time Distributed Conv2D with LSTM </a:t>
            </a:r>
            <a:endParaRPr>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2085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MLP</a:t>
            </a:r>
            <a:r>
              <a:rPr b="1" lang="en"/>
              <a:t> Model</a:t>
            </a:r>
            <a:endParaRPr b="1"/>
          </a:p>
        </p:txBody>
      </p:sp>
      <p:sp>
        <p:nvSpPr>
          <p:cNvPr id="130" name="Google Shape;130;p20"/>
          <p:cNvSpPr txBox="1"/>
          <p:nvPr>
            <p:ph idx="1" type="body"/>
          </p:nvPr>
        </p:nvSpPr>
        <p:spPr>
          <a:xfrm>
            <a:off x="311700" y="902250"/>
            <a:ext cx="8520600" cy="33390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Georgia"/>
              <a:buChar char="●"/>
            </a:pPr>
            <a:r>
              <a:rPr lang="en" sz="1900">
                <a:latin typeface="Georgia"/>
                <a:ea typeface="Georgia"/>
                <a:cs typeface="Georgia"/>
                <a:sym typeface="Georgia"/>
              </a:rPr>
              <a:t>Setup</a:t>
            </a:r>
            <a:endParaRPr sz="1900">
              <a:latin typeface="Georgia"/>
              <a:ea typeface="Georgia"/>
              <a:cs typeface="Georgia"/>
              <a:sym typeface="Georgia"/>
            </a:endParaRPr>
          </a:p>
          <a:p>
            <a:pPr indent="-349250" lvl="1" marL="914400" rtl="0" algn="l">
              <a:spcBef>
                <a:spcPts val="0"/>
              </a:spcBef>
              <a:spcAft>
                <a:spcPts val="0"/>
              </a:spcAft>
              <a:buSzPts val="1900"/>
              <a:buFont typeface="Georgia"/>
              <a:buChar char="○"/>
            </a:pPr>
            <a:r>
              <a:rPr lang="en" sz="1900">
                <a:latin typeface="Georgia"/>
                <a:ea typeface="Georgia"/>
                <a:cs typeface="Georgia"/>
                <a:sym typeface="Georgia"/>
              </a:rPr>
              <a:t>Input Shape: (Batch*149*50*50*5)</a:t>
            </a:r>
            <a:endParaRPr sz="1900">
              <a:latin typeface="Georgia"/>
              <a:ea typeface="Georgia"/>
              <a:cs typeface="Georgia"/>
              <a:sym typeface="Georgia"/>
            </a:endParaRPr>
          </a:p>
          <a:p>
            <a:pPr indent="-349250" lvl="1" marL="914400" rtl="0" algn="l">
              <a:spcBef>
                <a:spcPts val="0"/>
              </a:spcBef>
              <a:spcAft>
                <a:spcPts val="0"/>
              </a:spcAft>
              <a:buSzPts val="1900"/>
              <a:buFont typeface="Georgia"/>
              <a:buChar char="○"/>
            </a:pPr>
            <a:r>
              <a:rPr lang="en" sz="1900">
                <a:latin typeface="Georgia"/>
                <a:ea typeface="Georgia"/>
                <a:cs typeface="Georgia"/>
                <a:sym typeface="Georgia"/>
              </a:rPr>
              <a:t>Train/Test: 64/16 videos or 9536/2384 Frames</a:t>
            </a:r>
            <a:endParaRPr sz="1900">
              <a:latin typeface="Georgia"/>
              <a:ea typeface="Georgia"/>
              <a:cs typeface="Georgia"/>
              <a:sym typeface="Georgia"/>
            </a:endParaRPr>
          </a:p>
          <a:p>
            <a:pPr indent="-349250" lvl="1" marL="914400" rtl="0" algn="l">
              <a:spcBef>
                <a:spcPts val="0"/>
              </a:spcBef>
              <a:spcAft>
                <a:spcPts val="0"/>
              </a:spcAft>
              <a:buSzPts val="1900"/>
              <a:buFont typeface="Georgia"/>
              <a:buChar char="○"/>
            </a:pPr>
            <a:r>
              <a:rPr lang="en" sz="1900">
                <a:latin typeface="Georgia"/>
                <a:ea typeface="Georgia"/>
                <a:cs typeface="Georgia"/>
                <a:sym typeface="Georgia"/>
              </a:rPr>
              <a:t>Scale Train/Test with batch size=512</a:t>
            </a:r>
            <a:endParaRPr sz="1900">
              <a:latin typeface="Georgia"/>
              <a:ea typeface="Georgia"/>
              <a:cs typeface="Georgia"/>
              <a:sym typeface="Georgia"/>
            </a:endParaRPr>
          </a:p>
          <a:p>
            <a:pPr indent="-349250" lvl="0" marL="457200" rtl="0" algn="l">
              <a:spcBef>
                <a:spcPts val="0"/>
              </a:spcBef>
              <a:spcAft>
                <a:spcPts val="0"/>
              </a:spcAft>
              <a:buSzPts val="1900"/>
              <a:buFont typeface="Georgia"/>
              <a:buChar char="●"/>
            </a:pPr>
            <a:r>
              <a:rPr lang="en" sz="1900">
                <a:latin typeface="Georgia"/>
                <a:ea typeface="Georgia"/>
                <a:cs typeface="Georgia"/>
                <a:sym typeface="Georgia"/>
              </a:rPr>
              <a:t>Network</a:t>
            </a:r>
            <a:endParaRPr sz="1900">
              <a:latin typeface="Georgia"/>
              <a:ea typeface="Georgia"/>
              <a:cs typeface="Georgia"/>
              <a:sym typeface="Georgia"/>
            </a:endParaRPr>
          </a:p>
          <a:p>
            <a:pPr indent="0" lvl="0" marL="0" rtl="0" algn="l">
              <a:spcBef>
                <a:spcPts val="1600"/>
              </a:spcBef>
              <a:spcAft>
                <a:spcPts val="0"/>
              </a:spcAft>
              <a:buNone/>
            </a:pPr>
            <a:r>
              <a:t/>
            </a:r>
            <a:endParaRPr sz="1900">
              <a:latin typeface="Georgia"/>
              <a:ea typeface="Georgia"/>
              <a:cs typeface="Georgia"/>
              <a:sym typeface="Georgia"/>
            </a:endParaRPr>
          </a:p>
          <a:p>
            <a:pPr indent="0" lvl="0" marL="0" rtl="0" algn="l">
              <a:spcBef>
                <a:spcPts val="1600"/>
              </a:spcBef>
              <a:spcAft>
                <a:spcPts val="0"/>
              </a:spcAft>
              <a:buNone/>
            </a:pPr>
            <a:r>
              <a:t/>
            </a:r>
            <a:endParaRPr sz="1900">
              <a:latin typeface="Georgia"/>
              <a:ea typeface="Georgia"/>
              <a:cs typeface="Georgia"/>
              <a:sym typeface="Georgia"/>
            </a:endParaRPr>
          </a:p>
          <a:p>
            <a:pPr indent="0" lvl="0" marL="0" rtl="0" algn="l">
              <a:spcBef>
                <a:spcPts val="1600"/>
              </a:spcBef>
              <a:spcAft>
                <a:spcPts val="0"/>
              </a:spcAft>
              <a:buNone/>
            </a:pPr>
            <a:r>
              <a:t/>
            </a:r>
            <a:endParaRPr sz="1900">
              <a:latin typeface="Georgia"/>
              <a:ea typeface="Georgia"/>
              <a:cs typeface="Georgia"/>
              <a:sym typeface="Georgia"/>
            </a:endParaRPr>
          </a:p>
          <a:p>
            <a:pPr indent="0" lvl="0" marL="457200" rtl="0" algn="l">
              <a:spcBef>
                <a:spcPts val="1600"/>
              </a:spcBef>
              <a:spcAft>
                <a:spcPts val="0"/>
              </a:spcAft>
              <a:buNone/>
            </a:pPr>
            <a:r>
              <a:t/>
            </a:r>
            <a:endParaRPr sz="1900">
              <a:latin typeface="Georgia"/>
              <a:ea typeface="Georgia"/>
              <a:cs typeface="Georgia"/>
              <a:sym typeface="Georgia"/>
            </a:endParaRPr>
          </a:p>
          <a:p>
            <a:pPr indent="0" lvl="0" marL="457200" rtl="0" algn="l">
              <a:spcBef>
                <a:spcPts val="1600"/>
              </a:spcBef>
              <a:spcAft>
                <a:spcPts val="1600"/>
              </a:spcAft>
              <a:buNone/>
            </a:pPr>
            <a:r>
              <a:t/>
            </a:r>
            <a:endParaRPr sz="1900">
              <a:latin typeface="Georgia"/>
              <a:ea typeface="Georgia"/>
              <a:cs typeface="Georgia"/>
              <a:sym typeface="Georgia"/>
            </a:endParaRPr>
          </a:p>
        </p:txBody>
      </p:sp>
      <p:pic>
        <p:nvPicPr>
          <p:cNvPr id="131" name="Google Shape;131;p20"/>
          <p:cNvPicPr preferRelativeResize="0"/>
          <p:nvPr/>
        </p:nvPicPr>
        <p:blipFill>
          <a:blip r:embed="rId3">
            <a:alphaModFix/>
          </a:blip>
          <a:stretch>
            <a:fillRect/>
          </a:stretch>
        </p:blipFill>
        <p:spPr>
          <a:xfrm>
            <a:off x="391163" y="2737800"/>
            <a:ext cx="6105525" cy="1924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2085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MLP</a:t>
            </a:r>
            <a:r>
              <a:rPr b="1" lang="en"/>
              <a:t> Model Results</a:t>
            </a:r>
            <a:endParaRPr b="1"/>
          </a:p>
        </p:txBody>
      </p:sp>
      <p:sp>
        <p:nvSpPr>
          <p:cNvPr id="137" name="Google Shape;137;p21"/>
          <p:cNvSpPr txBox="1"/>
          <p:nvPr>
            <p:ph idx="1" type="body"/>
          </p:nvPr>
        </p:nvSpPr>
        <p:spPr>
          <a:xfrm>
            <a:off x="311700" y="902250"/>
            <a:ext cx="8520600" cy="33390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Georgia"/>
              <a:buChar char="●"/>
            </a:pPr>
            <a:r>
              <a:rPr lang="en" sz="1900">
                <a:latin typeface="Georgia"/>
                <a:ea typeface="Georgia"/>
                <a:cs typeface="Georgia"/>
                <a:sym typeface="Georgia"/>
              </a:rPr>
              <a:t>Validation Accuracy: 56.33%</a:t>
            </a:r>
            <a:endParaRPr sz="1900">
              <a:latin typeface="Georgia"/>
              <a:ea typeface="Georgia"/>
              <a:cs typeface="Georgia"/>
              <a:sym typeface="Georgia"/>
            </a:endParaRPr>
          </a:p>
          <a:p>
            <a:pPr indent="-349250" lvl="0" marL="457200" rtl="0" algn="l">
              <a:spcBef>
                <a:spcPts val="0"/>
              </a:spcBef>
              <a:spcAft>
                <a:spcPts val="0"/>
              </a:spcAft>
              <a:buSzPts val="1900"/>
              <a:buFont typeface="Georgia"/>
              <a:buChar char="●"/>
            </a:pPr>
            <a:r>
              <a:rPr lang="en" sz="1900">
                <a:latin typeface="Georgia"/>
                <a:ea typeface="Georgia"/>
                <a:cs typeface="Georgia"/>
                <a:sym typeface="Georgia"/>
              </a:rPr>
              <a:t>F1 Score: 0.56</a:t>
            </a:r>
            <a:endParaRPr sz="1900">
              <a:latin typeface="Georgia"/>
              <a:ea typeface="Georgia"/>
              <a:cs typeface="Georgia"/>
              <a:sym typeface="Georgia"/>
            </a:endParaRPr>
          </a:p>
          <a:p>
            <a:pPr indent="-349250" lvl="0" marL="457200" rtl="0" algn="l">
              <a:spcBef>
                <a:spcPts val="0"/>
              </a:spcBef>
              <a:spcAft>
                <a:spcPts val="0"/>
              </a:spcAft>
              <a:buSzPts val="1900"/>
              <a:buFont typeface="Georgia"/>
              <a:buChar char="●"/>
            </a:pPr>
            <a:r>
              <a:rPr lang="en" sz="1900">
                <a:latin typeface="Georgia"/>
                <a:ea typeface="Georgia"/>
                <a:cs typeface="Georgia"/>
                <a:sym typeface="Georgia"/>
              </a:rPr>
              <a:t>Cohen Kappa: 0.12</a:t>
            </a:r>
            <a:endParaRPr sz="1900">
              <a:latin typeface="Georgia"/>
              <a:ea typeface="Georgia"/>
              <a:cs typeface="Georgia"/>
              <a:sym typeface="Georgia"/>
            </a:endParaRPr>
          </a:p>
          <a:p>
            <a:pPr indent="-349250" lvl="0" marL="457200" rtl="0" algn="l">
              <a:spcBef>
                <a:spcPts val="0"/>
              </a:spcBef>
              <a:spcAft>
                <a:spcPts val="0"/>
              </a:spcAft>
              <a:buSzPts val="1900"/>
              <a:buFont typeface="Georgia"/>
              <a:buChar char="●"/>
            </a:pPr>
            <a:r>
              <a:rPr lang="en" sz="1900">
                <a:latin typeface="Georgia"/>
                <a:ea typeface="Georgia"/>
                <a:cs typeface="Georgia"/>
                <a:sym typeface="Georgia"/>
              </a:rPr>
              <a:t>Confusion Matrix:				Loss/Accuracy Graph:</a:t>
            </a:r>
            <a:endParaRPr sz="1900">
              <a:latin typeface="Georgia"/>
              <a:ea typeface="Georgia"/>
              <a:cs typeface="Georgia"/>
              <a:sym typeface="Georgia"/>
            </a:endParaRPr>
          </a:p>
          <a:p>
            <a:pPr indent="0" lvl="0" marL="0" rtl="0" algn="l">
              <a:spcBef>
                <a:spcPts val="1600"/>
              </a:spcBef>
              <a:spcAft>
                <a:spcPts val="0"/>
              </a:spcAft>
              <a:buNone/>
            </a:pPr>
            <a:r>
              <a:t/>
            </a:r>
            <a:endParaRPr sz="1900">
              <a:latin typeface="Georgia"/>
              <a:ea typeface="Georgia"/>
              <a:cs typeface="Georgia"/>
              <a:sym typeface="Georgia"/>
            </a:endParaRPr>
          </a:p>
          <a:p>
            <a:pPr indent="0" lvl="0" marL="0" rtl="0" algn="l">
              <a:spcBef>
                <a:spcPts val="1600"/>
              </a:spcBef>
              <a:spcAft>
                <a:spcPts val="0"/>
              </a:spcAft>
              <a:buNone/>
            </a:pPr>
            <a:r>
              <a:t/>
            </a:r>
            <a:endParaRPr sz="1900">
              <a:latin typeface="Georgia"/>
              <a:ea typeface="Georgia"/>
              <a:cs typeface="Georgia"/>
              <a:sym typeface="Georgia"/>
            </a:endParaRPr>
          </a:p>
          <a:p>
            <a:pPr indent="0" lvl="0" marL="0" rtl="0" algn="l">
              <a:spcBef>
                <a:spcPts val="1600"/>
              </a:spcBef>
              <a:spcAft>
                <a:spcPts val="0"/>
              </a:spcAft>
              <a:buNone/>
            </a:pPr>
            <a:r>
              <a:t/>
            </a:r>
            <a:endParaRPr sz="1900">
              <a:latin typeface="Georgia"/>
              <a:ea typeface="Georgia"/>
              <a:cs typeface="Georgia"/>
              <a:sym typeface="Georgia"/>
            </a:endParaRPr>
          </a:p>
          <a:p>
            <a:pPr indent="0" lvl="0" marL="457200" rtl="0" algn="l">
              <a:spcBef>
                <a:spcPts val="1600"/>
              </a:spcBef>
              <a:spcAft>
                <a:spcPts val="0"/>
              </a:spcAft>
              <a:buNone/>
            </a:pPr>
            <a:r>
              <a:t/>
            </a:r>
            <a:endParaRPr sz="1900">
              <a:latin typeface="Georgia"/>
              <a:ea typeface="Georgia"/>
              <a:cs typeface="Georgia"/>
              <a:sym typeface="Georgia"/>
            </a:endParaRPr>
          </a:p>
          <a:p>
            <a:pPr indent="0" lvl="0" marL="457200" rtl="0" algn="l">
              <a:spcBef>
                <a:spcPts val="1600"/>
              </a:spcBef>
              <a:spcAft>
                <a:spcPts val="1600"/>
              </a:spcAft>
              <a:buNone/>
            </a:pPr>
            <a:r>
              <a:t/>
            </a:r>
            <a:endParaRPr sz="1900">
              <a:latin typeface="Georgia"/>
              <a:ea typeface="Georgia"/>
              <a:cs typeface="Georgia"/>
              <a:sym typeface="Georgia"/>
            </a:endParaRPr>
          </a:p>
        </p:txBody>
      </p:sp>
      <p:graphicFrame>
        <p:nvGraphicFramePr>
          <p:cNvPr id="138" name="Google Shape;138;p21"/>
          <p:cNvGraphicFramePr/>
          <p:nvPr/>
        </p:nvGraphicFramePr>
        <p:xfrm>
          <a:off x="752950" y="2732785"/>
          <a:ext cx="3000000" cy="3000000"/>
        </p:xfrm>
        <a:graphic>
          <a:graphicData uri="http://schemas.openxmlformats.org/drawingml/2006/table">
            <a:tbl>
              <a:tblPr>
                <a:noFill/>
                <a:tableStyleId>{FDF266AE-A1CD-4A61-AB53-7FA214F46F35}</a:tableStyleId>
              </a:tblPr>
              <a:tblGrid>
                <a:gridCol w="933275"/>
                <a:gridCol w="933275"/>
                <a:gridCol w="933275"/>
              </a:tblGrid>
              <a:tr h="366700">
                <a:tc>
                  <a:txBody>
                    <a:bodyPr/>
                    <a:lstStyle/>
                    <a:p>
                      <a:pPr indent="0" lvl="0" marL="0" rtl="0" algn="l">
                        <a:spcBef>
                          <a:spcPts val="0"/>
                        </a:spcBef>
                        <a:spcAft>
                          <a:spcPts val="0"/>
                        </a:spcAft>
                        <a:buNone/>
                      </a:pPr>
                      <a:r>
                        <a:rPr lang="en"/>
                        <a:t>n = </a:t>
                      </a:r>
                      <a:r>
                        <a:rPr lang="en"/>
                        <a:t>2384</a:t>
                      </a:r>
                      <a:endParaRPr/>
                    </a:p>
                  </a:txBody>
                  <a:tcPr marT="91425" marB="91425" marR="91425" marL="91425"/>
                </a:tc>
                <a:tc>
                  <a:txBody>
                    <a:bodyPr/>
                    <a:lstStyle/>
                    <a:p>
                      <a:pPr indent="0" lvl="0" marL="0" rtl="0" algn="l">
                        <a:spcBef>
                          <a:spcPts val="0"/>
                        </a:spcBef>
                        <a:spcAft>
                          <a:spcPts val="0"/>
                        </a:spcAft>
                        <a:buNone/>
                      </a:pPr>
                      <a:r>
                        <a:rPr lang="en"/>
                        <a:t>Positive</a:t>
                      </a:r>
                      <a:endParaRPr/>
                    </a:p>
                  </a:txBody>
                  <a:tcPr marT="91425" marB="91425" marR="91425" marL="91425"/>
                </a:tc>
                <a:tc>
                  <a:txBody>
                    <a:bodyPr/>
                    <a:lstStyle/>
                    <a:p>
                      <a:pPr indent="0" lvl="0" marL="0" rtl="0" algn="l">
                        <a:spcBef>
                          <a:spcPts val="0"/>
                        </a:spcBef>
                        <a:spcAft>
                          <a:spcPts val="0"/>
                        </a:spcAft>
                        <a:buNone/>
                      </a:pPr>
                      <a:r>
                        <a:rPr lang="en"/>
                        <a:t>Negative</a:t>
                      </a:r>
                      <a:endParaRPr/>
                    </a:p>
                  </a:txBody>
                  <a:tcPr marT="91425" marB="91425" marR="91425" marL="91425"/>
                </a:tc>
              </a:tr>
              <a:tr h="370250">
                <a:tc>
                  <a:txBody>
                    <a:bodyPr/>
                    <a:lstStyle/>
                    <a:p>
                      <a:pPr indent="0" lvl="0" marL="0" rtl="0" algn="l">
                        <a:spcBef>
                          <a:spcPts val="0"/>
                        </a:spcBef>
                        <a:spcAft>
                          <a:spcPts val="0"/>
                        </a:spcAft>
                        <a:buNone/>
                      </a:pPr>
                      <a:r>
                        <a:rPr lang="en"/>
                        <a:t>Positive</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554</a:t>
                      </a:r>
                      <a:endParaRPr>
                        <a:solidFill>
                          <a:srgbClr val="FFFFFF"/>
                        </a:solidFill>
                      </a:endParaRPr>
                    </a:p>
                  </a:txBody>
                  <a:tcPr marT="91425" marB="91425" marR="91425" marL="91425">
                    <a:solidFill>
                      <a:srgbClr val="38761D"/>
                    </a:solidFill>
                  </a:tcPr>
                </a:tc>
                <a:tc>
                  <a:txBody>
                    <a:bodyPr/>
                    <a:lstStyle/>
                    <a:p>
                      <a:pPr indent="0" lvl="0" marL="0" rtl="0" algn="l">
                        <a:spcBef>
                          <a:spcPts val="0"/>
                        </a:spcBef>
                        <a:spcAft>
                          <a:spcPts val="0"/>
                        </a:spcAft>
                        <a:buNone/>
                      </a:pPr>
                      <a:r>
                        <a:rPr lang="en">
                          <a:solidFill>
                            <a:srgbClr val="FFFFFF"/>
                          </a:solidFill>
                        </a:rPr>
                        <a:t>638</a:t>
                      </a:r>
                      <a:endParaRPr>
                        <a:solidFill>
                          <a:srgbClr val="FFFFFF"/>
                        </a:solidFill>
                      </a:endParaRPr>
                    </a:p>
                  </a:txBody>
                  <a:tcPr marT="91425" marB="91425" marR="91425" marL="91425">
                    <a:solidFill>
                      <a:srgbClr val="CC0000"/>
                    </a:solidFill>
                  </a:tcPr>
                </a:tc>
              </a:tr>
              <a:tr h="366700">
                <a:tc>
                  <a:txBody>
                    <a:bodyPr/>
                    <a:lstStyle/>
                    <a:p>
                      <a:pPr indent="0" lvl="0" marL="0" rtl="0" algn="l">
                        <a:spcBef>
                          <a:spcPts val="0"/>
                        </a:spcBef>
                        <a:spcAft>
                          <a:spcPts val="0"/>
                        </a:spcAft>
                        <a:buNone/>
                      </a:pPr>
                      <a:r>
                        <a:rPr lang="en"/>
                        <a:t>Negative</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403</a:t>
                      </a:r>
                      <a:endParaRPr>
                        <a:solidFill>
                          <a:srgbClr val="FFFFFF"/>
                        </a:solidFill>
                      </a:endParaRPr>
                    </a:p>
                  </a:txBody>
                  <a:tcPr marT="91425" marB="91425" marR="91425" marL="91425">
                    <a:solidFill>
                      <a:srgbClr val="CC0000"/>
                    </a:solidFill>
                  </a:tcPr>
                </a:tc>
                <a:tc>
                  <a:txBody>
                    <a:bodyPr/>
                    <a:lstStyle/>
                    <a:p>
                      <a:pPr indent="0" lvl="0" marL="0" rtl="0" algn="l">
                        <a:spcBef>
                          <a:spcPts val="0"/>
                        </a:spcBef>
                        <a:spcAft>
                          <a:spcPts val="0"/>
                        </a:spcAft>
                        <a:buNone/>
                      </a:pPr>
                      <a:r>
                        <a:rPr lang="en">
                          <a:solidFill>
                            <a:srgbClr val="FFFFFF"/>
                          </a:solidFill>
                        </a:rPr>
                        <a:t>789</a:t>
                      </a:r>
                      <a:endParaRPr>
                        <a:solidFill>
                          <a:srgbClr val="FFFFFF"/>
                        </a:solidFill>
                      </a:endParaRPr>
                    </a:p>
                  </a:txBody>
                  <a:tcPr marT="91425" marB="91425" marR="91425" marL="91425">
                    <a:solidFill>
                      <a:srgbClr val="38761D"/>
                    </a:solidFill>
                  </a:tcPr>
                </a:tc>
              </a:tr>
            </a:tbl>
          </a:graphicData>
        </a:graphic>
      </p:graphicFrame>
      <p:sp>
        <p:nvSpPr>
          <p:cNvPr id="139" name="Google Shape;139;p21"/>
          <p:cNvSpPr txBox="1"/>
          <p:nvPr/>
        </p:nvSpPr>
        <p:spPr>
          <a:xfrm rot="1484">
            <a:off x="2271850" y="2365975"/>
            <a:ext cx="6951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Actual</a:t>
            </a:r>
            <a:endParaRPr>
              <a:latin typeface="Roboto"/>
              <a:ea typeface="Roboto"/>
              <a:cs typeface="Roboto"/>
              <a:sym typeface="Roboto"/>
            </a:endParaRPr>
          </a:p>
        </p:txBody>
      </p:sp>
      <p:sp>
        <p:nvSpPr>
          <p:cNvPr id="140" name="Google Shape;140;p21"/>
          <p:cNvSpPr txBox="1"/>
          <p:nvPr/>
        </p:nvSpPr>
        <p:spPr>
          <a:xfrm rot="-5398955">
            <a:off x="-118550" y="3237875"/>
            <a:ext cx="9870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Predicted</a:t>
            </a:r>
            <a:endParaRPr>
              <a:latin typeface="Roboto"/>
              <a:ea typeface="Roboto"/>
              <a:cs typeface="Roboto"/>
              <a:sym typeface="Roboto"/>
            </a:endParaRPr>
          </a:p>
        </p:txBody>
      </p:sp>
      <p:pic>
        <p:nvPicPr>
          <p:cNvPr id="141" name="Google Shape;141;p21"/>
          <p:cNvPicPr preferRelativeResize="0"/>
          <p:nvPr/>
        </p:nvPicPr>
        <p:blipFill>
          <a:blip r:embed="rId3">
            <a:alphaModFix/>
          </a:blip>
          <a:stretch>
            <a:fillRect/>
          </a:stretch>
        </p:blipFill>
        <p:spPr>
          <a:xfrm>
            <a:off x="5393975" y="2365825"/>
            <a:ext cx="3384750" cy="2538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