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D34CAD-3787-45C0-AD1B-7343C8DA38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49289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Multivariate Modeling</a:t>
            </a:r>
            <a:br>
              <a:rPr lang="en-US" dirty="0"/>
            </a:br>
            <a:r>
              <a:rPr lang="en-US" dirty="0"/>
              <a:t>DATS 6450</a:t>
            </a:r>
            <a:br>
              <a:rPr lang="en-US" dirty="0"/>
            </a:br>
            <a:r>
              <a:rPr lang="en-US" dirty="0"/>
              <a:t>Instructor: Dr. Reza Jafari</a:t>
            </a:r>
            <a:br>
              <a:rPr lang="en-US" dirty="0"/>
            </a:br>
            <a:r>
              <a:rPr lang="en-US" dirty="0"/>
              <a:t>Term Project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 err="1"/>
              <a:t>Changhao</a:t>
            </a:r>
            <a:r>
              <a:rPr lang="en-US" dirty="0"/>
              <a:t> Ying</a:t>
            </a:r>
            <a:br>
              <a:rPr lang="en-US" dirty="0"/>
            </a:br>
            <a:r>
              <a:rPr lang="en-US" dirty="0"/>
              <a:t>04/15 /2020</a:t>
            </a:r>
          </a:p>
        </p:txBody>
      </p:sp>
    </p:spTree>
    <p:extLst>
      <p:ext uri="{BB962C8B-B14F-4D97-AF65-F5344CB8AC3E}">
        <p14:creationId xmlns:p14="http://schemas.microsoft.com/office/powerpoint/2010/main" val="3351482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598769-A015-45FB-A6A8-F48D34A4B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14" y="1086179"/>
            <a:ext cx="9144000" cy="4525963"/>
          </a:xfrm>
        </p:spPr>
        <p:txBody>
          <a:bodyPr>
            <a:normAutofit/>
          </a:bodyPr>
          <a:lstStyle/>
          <a:p>
            <a:r>
              <a:rPr lang="en-US" dirty="0"/>
              <a:t>Divide volume 1000000 as the unit will be million.</a:t>
            </a:r>
          </a:p>
          <a:p>
            <a:r>
              <a:rPr lang="en-US" dirty="0"/>
              <a:t>Delete 0 and negative values in the dependent variable</a:t>
            </a:r>
          </a:p>
          <a:p>
            <a:r>
              <a:rPr lang="en-US" dirty="0"/>
              <a:t>1563 samples finally, split the dataset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1C6C48C-A291-499F-BAA6-65549BD0E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3484404"/>
            <a:ext cx="5778769" cy="299781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6339F3D-16B9-4B12-BF3E-607855626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21497"/>
            <a:ext cx="5243014" cy="118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984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343526-3CD4-4000-A126-E8BAB58FB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351" y="239787"/>
            <a:ext cx="6491064" cy="1143000"/>
          </a:xfrm>
        </p:spPr>
        <p:txBody>
          <a:bodyPr/>
          <a:lstStyle/>
          <a:p>
            <a:r>
              <a:rPr lang="en-US" dirty="0"/>
              <a:t>Time series decomposition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4D53FBA-AF83-444C-8137-27524DCF1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834" y="1988840"/>
            <a:ext cx="6172332" cy="462937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7343488-02D3-4161-BF76-44223E4AF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43" y="1307203"/>
            <a:ext cx="8370533" cy="85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888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EDE4D7-9C8E-4D2A-BD71-C3148AC2E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748680"/>
          </a:xfrm>
        </p:spPr>
        <p:txBody>
          <a:bodyPr/>
          <a:lstStyle/>
          <a:p>
            <a:r>
              <a:rPr lang="en-US" dirty="0"/>
              <a:t>Multiplicative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B373938-6A2E-42E0-833B-9165D669E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09991"/>
            <a:ext cx="6773243" cy="124369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D4DD648-F59D-4CDD-80F1-726836963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873424"/>
            <a:ext cx="6336704" cy="475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706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3E03B-7286-4096-BB71-499926B18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3610744" cy="1143000"/>
          </a:xfrm>
        </p:spPr>
        <p:txBody>
          <a:bodyPr/>
          <a:lstStyle/>
          <a:p>
            <a:r>
              <a:rPr lang="en-US" dirty="0"/>
              <a:t>Holt Winter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9E77A7C-BF0E-46B5-A243-96736E76A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422" y="1556792"/>
            <a:ext cx="6441155" cy="483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700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22C243-672B-4AD0-98A7-9AEC568F4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Q value is high which means the residual is not autocorrelated. The mean, variance, MSE and RMSE is low which means the model is not biased.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AF5B2B2-A2AA-46BA-A4BE-2095B69EA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53702"/>
            <a:ext cx="3609145" cy="124369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D767AC1-423C-4CDB-B752-3075186E6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3863181"/>
            <a:ext cx="7768122" cy="194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380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3C4281-DA43-42E4-9BE7-5A9196C57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4546848" cy="1143000"/>
          </a:xfrm>
        </p:spPr>
        <p:txBody>
          <a:bodyPr/>
          <a:lstStyle/>
          <a:p>
            <a:r>
              <a:rPr lang="en-US" dirty="0"/>
              <a:t>Linear Regression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439FDC-45CF-4D60-82C2-0CCC551D0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338" y="1417638"/>
            <a:ext cx="6923324" cy="509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790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94F8C85-3D2A-442B-80BA-E88202A75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28149"/>
            <a:ext cx="4663844" cy="124369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37614BC-5499-432C-B4F4-07C994634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406" y="1353683"/>
            <a:ext cx="6729187" cy="504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690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F515F14-562C-4817-8788-A679D85D4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32656"/>
            <a:ext cx="4663844" cy="124369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CDDCEA7-A087-44AD-8AFC-D36C76FD2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988840"/>
            <a:ext cx="8229600" cy="196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539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CDA9DF-0C85-43B0-A340-6CD7A3A45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2098576" cy="1143000"/>
          </a:xfrm>
        </p:spPr>
        <p:txBody>
          <a:bodyPr/>
          <a:lstStyle/>
          <a:p>
            <a:r>
              <a:rPr lang="en-US" dirty="0"/>
              <a:t>ARMA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64BFED9-F963-4384-9656-515D57730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4437112"/>
            <a:ext cx="5081113" cy="227386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886357D-E2B4-4DF9-90C6-294044584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4" y="304730"/>
            <a:ext cx="5194920" cy="389629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243CD44-F5AD-49D3-98A1-EE453EAB917A}"/>
              </a:ext>
            </a:extLst>
          </p:cNvPr>
          <p:cNvSpPr txBox="1"/>
          <p:nvPr/>
        </p:nvSpPr>
        <p:spPr>
          <a:xfrm>
            <a:off x="683568" y="1929711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ARMA(1,1)</a:t>
            </a:r>
          </a:p>
          <a:p>
            <a:r>
              <a:rPr lang="en-US" sz="2400" dirty="0"/>
              <a:t>ARMA(2,1)</a:t>
            </a:r>
          </a:p>
        </p:txBody>
      </p:sp>
    </p:spTree>
    <p:extLst>
      <p:ext uri="{BB962C8B-B14F-4D97-AF65-F5344CB8AC3E}">
        <p14:creationId xmlns:p14="http://schemas.microsoft.com/office/powerpoint/2010/main" val="1679208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06691B-B4DF-4FC1-BFE6-20FEF12F9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3178696" cy="1143000"/>
          </a:xfrm>
        </p:spPr>
        <p:txBody>
          <a:bodyPr/>
          <a:lstStyle/>
          <a:p>
            <a:r>
              <a:rPr lang="en-US" dirty="0"/>
              <a:t>ARMA(1,1)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5D66A7E-B531-427E-8196-D0016A045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022" y="1546775"/>
            <a:ext cx="6897955" cy="498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43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B799C-1068-450B-8E00-7FF7E8177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522512" cy="1143000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C22F2A-DBE8-4DD1-BFD9-9A5E9D4B1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525963"/>
          </a:xfrm>
        </p:spPr>
        <p:txBody>
          <a:bodyPr/>
          <a:lstStyle/>
          <a:p>
            <a:r>
              <a:rPr lang="en-US" dirty="0"/>
              <a:t>Apple stock price from 2006 to 2017</a:t>
            </a:r>
          </a:p>
          <a:p>
            <a:r>
              <a:rPr lang="en-US" dirty="0"/>
              <a:t>Raw Source: https://www.kaggle.com/szrlee/stock time series</a:t>
            </a:r>
          </a:p>
          <a:p>
            <a:r>
              <a:rPr lang="en-US" dirty="0"/>
              <a:t>5 variables: High, Low, Open, Close, Volume</a:t>
            </a:r>
          </a:p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08187F8-9684-425F-BC9D-355230D42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588" y="3974642"/>
            <a:ext cx="7416824" cy="251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9886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0CF87BD-4079-4864-B424-683D0D507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60648"/>
            <a:ext cx="3176291" cy="124369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C2E2DF3-63D5-41CE-98C3-7D5BE1529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600200"/>
            <a:ext cx="7391692" cy="161277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901FFB9-8FC7-4E99-91C8-46DE285CCE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3428999"/>
            <a:ext cx="7488832" cy="231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034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18CEFC8-A86B-4093-838D-1AE7FC7F9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60648"/>
            <a:ext cx="3176291" cy="124369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1441F87-A8F3-4199-A13E-FD4219B9D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989" y="1404197"/>
            <a:ext cx="6924021" cy="519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8972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CCBF971-C8FC-48D4-B863-E1A658020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23898"/>
            <a:ext cx="3176291" cy="124369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91AC69A-A1E4-431C-9D75-A5FB6C18D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610067"/>
            <a:ext cx="4591932" cy="363786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A04B323-CAFA-4EC2-B060-90C079255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997" y="1891920"/>
            <a:ext cx="3861646" cy="153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456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D886C6-74BF-499E-93BF-6659BE30D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2962672" cy="1143000"/>
          </a:xfrm>
        </p:spPr>
        <p:txBody>
          <a:bodyPr>
            <a:normAutofit/>
          </a:bodyPr>
          <a:lstStyle/>
          <a:p>
            <a:r>
              <a:rPr lang="en-US" dirty="0"/>
              <a:t>ARMA(2,1)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56E6170-30A8-4305-8AA8-901F07F94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239" y="1389572"/>
            <a:ext cx="6837521" cy="529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7080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1DA5DE2-56DA-4C0C-B41C-E7F5CA7F5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991"/>
            <a:ext cx="3164098" cy="124369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31F6650-E009-411A-93B7-7571BE821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84" y="1353683"/>
            <a:ext cx="8048832" cy="204163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2C01CF0-505C-4A93-BC98-89B670B80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120" y="3861048"/>
            <a:ext cx="7157760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4804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2B1C076-2445-4959-AFBC-EDCC0A613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09991"/>
            <a:ext cx="3164098" cy="124369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396A20A-2E41-460A-8D64-3381190BC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374" y="1293541"/>
            <a:ext cx="7305251" cy="547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8208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7A477D4-9DDE-42D1-948E-6421FA3BC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09991"/>
            <a:ext cx="3164098" cy="124369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E8EB151-7C4F-474A-9898-20AC2CCBC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556792"/>
            <a:ext cx="4677513" cy="417646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599E539-38DD-4B60-A479-0FB0F06887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080" y="1556792"/>
            <a:ext cx="3607089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2244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225DE0-4FDB-4BD0-8F1B-D2C83D48C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Model Selection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9222B29-9CA8-4E94-90E7-514BF856E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417638"/>
            <a:ext cx="7056784" cy="529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3714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38B514-5E19-48CD-B6FB-3F43407E3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Model Selection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9FF62D-3964-4F40-9B69-76A33E1D8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 value of Holt Winter is high</a:t>
            </a:r>
          </a:p>
          <a:p>
            <a:r>
              <a:rPr lang="en-US" dirty="0"/>
              <a:t>Outliers acceptable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3AAF30C-4CFE-4BE0-AA66-77EE0E051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83" y="3356992"/>
            <a:ext cx="7842634" cy="179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7804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A1B076-5111-40CE-B8FC-CCF514992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Limitation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1A5ACD-6731-4B72-9699-828C0A404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Disadvantage:</a:t>
            </a:r>
          </a:p>
          <a:p>
            <a:r>
              <a:rPr lang="en-US" dirty="0"/>
              <a:t>R squared is low</a:t>
            </a:r>
          </a:p>
          <a:p>
            <a:r>
              <a:rPr lang="en-US" dirty="0"/>
              <a:t>Independent variables are not enough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Advantage:</a:t>
            </a:r>
          </a:p>
          <a:p>
            <a:r>
              <a:rPr lang="en-US" dirty="0"/>
              <a:t>Model is not biased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Suggestion:</a:t>
            </a:r>
          </a:p>
          <a:p>
            <a:r>
              <a:rPr lang="en-US" dirty="0"/>
              <a:t>Try more ARMA model</a:t>
            </a:r>
          </a:p>
        </p:txBody>
      </p:sp>
    </p:spTree>
    <p:extLst>
      <p:ext uri="{BB962C8B-B14F-4D97-AF65-F5344CB8AC3E}">
        <p14:creationId xmlns:p14="http://schemas.microsoft.com/office/powerpoint/2010/main" val="3946996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B5179-876D-464A-95DB-72E5DCD0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4906888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Preprocess of the data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E40AC6-2628-44D1-BDB6-9A396B75D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/>
          <a:lstStyle/>
          <a:p>
            <a:r>
              <a:rPr lang="en-US" dirty="0"/>
              <a:t>3019 samples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B40D0C2-BECC-4411-8AD5-009690082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70" y="2427072"/>
            <a:ext cx="8485459" cy="354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3165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83AC3F-83FE-419D-8F5A-A7FBB09A2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708" y="2636912"/>
            <a:ext cx="5256584" cy="1143000"/>
          </a:xfrm>
        </p:spPr>
        <p:txBody>
          <a:bodyPr>
            <a:noAutofit/>
          </a:bodyPr>
          <a:lstStyle/>
          <a:p>
            <a:r>
              <a:rPr lang="en-US" sz="8800" dirty="0"/>
              <a:t>Question?</a:t>
            </a:r>
          </a:p>
        </p:txBody>
      </p:sp>
    </p:spTree>
    <p:extLst>
      <p:ext uri="{BB962C8B-B14F-4D97-AF65-F5344CB8AC3E}">
        <p14:creationId xmlns:p14="http://schemas.microsoft.com/office/powerpoint/2010/main" val="3157549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EB173E-B2B8-4A3F-A2C7-EEB0FB199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5050904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Preprocess of the data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86595D1-3031-4BED-BFE6-B9E9F4065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417638"/>
            <a:ext cx="6441155" cy="483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769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6FEFA52-92AD-4817-8855-352C28799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94" y="254012"/>
            <a:ext cx="5236918" cy="118272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C25C714-A0A2-4A85-AE00-986E0ED21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391019"/>
            <a:ext cx="7272808" cy="514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262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D133FD-929E-4504-A32C-2303B45AA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 value is 0.99 which is higher than 0.05 that means the dependent variable is not stationary.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F5ECE2A-5F0D-4964-863D-24D2184A3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804" y="3429000"/>
            <a:ext cx="3816424" cy="265939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373201D-BFDD-4DDD-9CAE-857219C92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78246"/>
            <a:ext cx="5236918" cy="118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505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93F538-5276-4027-8E56-CE07CA63E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/>
              <a:t>The p value o f the ADF test after first difference is less than 0.05 so now it is stationary.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9FD89F-B90B-4B9A-879E-4FA449C9D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40473"/>
            <a:ext cx="5236918" cy="118272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695D079-1513-4C1F-8312-C9D2E79D3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163" y="2996952"/>
            <a:ext cx="4079632" cy="269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6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EC40E3-D556-4C76-9FF0-98F98198F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35690"/>
            <a:ext cx="5236918" cy="118272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E14577D-D2CC-465B-BD6B-ADD9FA746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076890"/>
            <a:ext cx="6912768" cy="566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992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7BEEB4F-26D0-45E7-B624-7E1C26DE7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0"/>
            <a:ext cx="5236918" cy="118272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55D6BC5-F979-4F04-B2C7-EDE22B0E2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39" y="1133144"/>
            <a:ext cx="7226513" cy="542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952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213</Words>
  <Application>Microsoft Office PowerPoint</Application>
  <PresentationFormat>全屏显示(4:3)</PresentationFormat>
  <Paragraphs>36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3" baseType="lpstr">
      <vt:lpstr>Arial</vt:lpstr>
      <vt:lpstr>Calibri</vt:lpstr>
      <vt:lpstr>Office 主题</vt:lpstr>
      <vt:lpstr>Multivariate Modeling DATS 6450 Instructor: Dr. Reza Jafari Term Project   Changhao Ying 04/15 /2020</vt:lpstr>
      <vt:lpstr>Data</vt:lpstr>
      <vt:lpstr>Preprocess of the data</vt:lpstr>
      <vt:lpstr>Preprocess of the data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Time series decomposition</vt:lpstr>
      <vt:lpstr>PowerPoint 演示文稿</vt:lpstr>
      <vt:lpstr>Holt Winter</vt:lpstr>
      <vt:lpstr>PowerPoint 演示文稿</vt:lpstr>
      <vt:lpstr>Linear Regression</vt:lpstr>
      <vt:lpstr>PowerPoint 演示文稿</vt:lpstr>
      <vt:lpstr>PowerPoint 演示文稿</vt:lpstr>
      <vt:lpstr>ARMA</vt:lpstr>
      <vt:lpstr>ARMA(1,1)</vt:lpstr>
      <vt:lpstr>PowerPoint 演示文稿</vt:lpstr>
      <vt:lpstr>PowerPoint 演示文稿</vt:lpstr>
      <vt:lpstr>PowerPoint 演示文稿</vt:lpstr>
      <vt:lpstr>ARMA(2,1)</vt:lpstr>
      <vt:lpstr>PowerPoint 演示文稿</vt:lpstr>
      <vt:lpstr>PowerPoint 演示文稿</vt:lpstr>
      <vt:lpstr>PowerPoint 演示文稿</vt:lpstr>
      <vt:lpstr>Final Model Selection</vt:lpstr>
      <vt:lpstr>Final Model Selection</vt:lpstr>
      <vt:lpstr>Summary and Limitation</vt:lpstr>
      <vt:lpstr>Question?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Multivariate Modeling DATS 6450 Instructor: Dr. Reza Jafari Term Project Changhao Ying CY 04/1 5 /2020</dc:title>
  <dc:creator>chang</dc:creator>
  <cp:lastModifiedBy>KJ</cp:lastModifiedBy>
  <cp:revision>8</cp:revision>
  <dcterms:created xsi:type="dcterms:W3CDTF">2020-04-19T04:39:14Z</dcterms:created>
  <dcterms:modified xsi:type="dcterms:W3CDTF">2020-04-23T01:20:35Z</dcterms:modified>
</cp:coreProperties>
</file>