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2020/3/3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F7637-5F0B-4BA3-A612-FEBDC417F19C}"/>
              </a:ext>
            </a:extLst>
          </p:cNvPr>
          <p:cNvSpPr>
            <a:spLocks noGrp="1"/>
          </p:cNvSpPr>
          <p:nvPr>
            <p:ph type="ctrTitle"/>
          </p:nvPr>
        </p:nvSpPr>
        <p:spPr>
          <a:xfrm>
            <a:off x="143508" y="1013338"/>
            <a:ext cx="8856984" cy="2160240"/>
          </a:xfrm>
        </p:spPr>
        <p:txBody>
          <a:bodyPr>
            <a:normAutofit fontScale="90000"/>
          </a:bodyPr>
          <a:lstStyle/>
          <a:p>
            <a:r>
              <a:rPr lang="en-US" dirty="0">
                <a:latin typeface="Georgia" panose="02040502050405020303" pitchFamily="18" charset="0"/>
              </a:rPr>
              <a:t>DATS 6401</a:t>
            </a:r>
            <a:br>
              <a:rPr lang="en-US" dirty="0">
                <a:latin typeface="Georgia" panose="02040502050405020303" pitchFamily="18" charset="0"/>
              </a:rPr>
            </a:br>
            <a:r>
              <a:rPr lang="en-US" sz="2800" dirty="0">
                <a:latin typeface="Georgia" panose="02040502050405020303" pitchFamily="18" charset="0"/>
              </a:rPr>
              <a:t>Visualization of Complex Data</a:t>
            </a:r>
            <a:br>
              <a:rPr lang="en-US" sz="2800" dirty="0">
                <a:latin typeface="Georgia" panose="02040502050405020303" pitchFamily="18" charset="0"/>
              </a:rPr>
            </a:br>
            <a:br>
              <a:rPr lang="en-US" sz="2800" dirty="0">
                <a:latin typeface="Georgia" panose="02040502050405020303" pitchFamily="18" charset="0"/>
              </a:rPr>
            </a:br>
            <a:r>
              <a:rPr lang="en-US" sz="2800" dirty="0">
                <a:latin typeface="Georgia" panose="02040502050405020303" pitchFamily="18" charset="0"/>
              </a:rPr>
              <a:t>Individual Project</a:t>
            </a:r>
            <a:br>
              <a:rPr lang="en-US" sz="2800" dirty="0">
                <a:latin typeface="Georgia" panose="02040502050405020303" pitchFamily="18" charset="0"/>
              </a:rPr>
            </a:br>
            <a:endParaRPr lang="en-US" sz="2800" dirty="0">
              <a:latin typeface="Georgia" panose="02040502050405020303" pitchFamily="18" charset="0"/>
            </a:endParaRPr>
          </a:p>
        </p:txBody>
      </p:sp>
      <p:sp>
        <p:nvSpPr>
          <p:cNvPr id="3" name="副标题 2">
            <a:extLst>
              <a:ext uri="{FF2B5EF4-FFF2-40B4-BE49-F238E27FC236}">
                <a16:creationId xmlns:a16="http://schemas.microsoft.com/office/drawing/2014/main" id="{058A3DF6-1F54-4700-AE57-D13AD4040D24}"/>
              </a:ext>
            </a:extLst>
          </p:cNvPr>
          <p:cNvSpPr>
            <a:spLocks noGrp="1"/>
          </p:cNvSpPr>
          <p:nvPr>
            <p:ph type="subTitle" idx="1"/>
          </p:nvPr>
        </p:nvSpPr>
        <p:spPr>
          <a:xfrm>
            <a:off x="1371600" y="4092062"/>
            <a:ext cx="6400800" cy="1752600"/>
          </a:xfrm>
        </p:spPr>
        <p:txBody>
          <a:bodyPr>
            <a:normAutofit fontScale="92500" lnSpcReduction="20000"/>
          </a:bodyPr>
          <a:lstStyle/>
          <a:p>
            <a:r>
              <a:rPr lang="en-US" sz="2800" dirty="0">
                <a:solidFill>
                  <a:schemeClr val="tx1"/>
                </a:solidFill>
                <a:latin typeface="Georgia" panose="02040502050405020303" pitchFamily="18" charset="0"/>
              </a:rPr>
              <a:t>Instructor: Nima Zahadat, Ph.D.</a:t>
            </a:r>
          </a:p>
          <a:p>
            <a:endParaRPr lang="en-US" sz="2800" dirty="0">
              <a:solidFill>
                <a:schemeClr val="tx1"/>
              </a:solidFill>
              <a:latin typeface="Georgia" panose="02040502050405020303" pitchFamily="18" charset="0"/>
            </a:endParaRPr>
          </a:p>
          <a:p>
            <a:r>
              <a:rPr lang="en-US" sz="2800" dirty="0" err="1">
                <a:solidFill>
                  <a:schemeClr val="tx1"/>
                </a:solidFill>
                <a:latin typeface="Georgia" panose="02040502050405020303" pitchFamily="18" charset="0"/>
              </a:rPr>
              <a:t>Changhao</a:t>
            </a:r>
            <a:r>
              <a:rPr lang="en-US" sz="2800" dirty="0">
                <a:solidFill>
                  <a:schemeClr val="tx1"/>
                </a:solidFill>
                <a:latin typeface="Georgia" panose="02040502050405020303" pitchFamily="18" charset="0"/>
              </a:rPr>
              <a:t> Ying</a:t>
            </a:r>
          </a:p>
          <a:p>
            <a:r>
              <a:rPr lang="en-US" sz="2800" dirty="0">
                <a:solidFill>
                  <a:schemeClr val="tx1"/>
                </a:solidFill>
                <a:latin typeface="Georgia" panose="02040502050405020303" pitchFamily="18" charset="0"/>
              </a:rPr>
              <a:t>03/02/2020</a:t>
            </a:r>
          </a:p>
        </p:txBody>
      </p:sp>
    </p:spTree>
    <p:extLst>
      <p:ext uri="{BB962C8B-B14F-4D97-AF65-F5344CB8AC3E}">
        <p14:creationId xmlns:p14="http://schemas.microsoft.com/office/powerpoint/2010/main" val="24753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39F7D-6EFB-4BF4-947B-47998C11A5E7}"/>
              </a:ext>
            </a:extLst>
          </p:cNvPr>
          <p:cNvSpPr>
            <a:spLocks noGrp="1"/>
          </p:cNvSpPr>
          <p:nvPr>
            <p:ph type="title"/>
          </p:nvPr>
        </p:nvSpPr>
        <p:spPr>
          <a:xfrm>
            <a:off x="430981" y="60037"/>
            <a:ext cx="8229600" cy="1143000"/>
          </a:xfrm>
        </p:spPr>
        <p:txBody>
          <a:bodyPr>
            <a:normAutofit/>
          </a:bodyPr>
          <a:lstStyle/>
          <a:p>
            <a:r>
              <a:rPr lang="en-US" dirty="0">
                <a:latin typeface="Georgia" panose="02040502050405020303" pitchFamily="18" charset="0"/>
              </a:rPr>
              <a:t>Trend</a:t>
            </a:r>
          </a:p>
        </p:txBody>
      </p:sp>
      <p:sp>
        <p:nvSpPr>
          <p:cNvPr id="3" name="内容占位符 2">
            <a:extLst>
              <a:ext uri="{FF2B5EF4-FFF2-40B4-BE49-F238E27FC236}">
                <a16:creationId xmlns:a16="http://schemas.microsoft.com/office/drawing/2014/main" id="{83CBE45F-D034-4D07-903F-8D81C02F1D91}"/>
              </a:ext>
            </a:extLst>
          </p:cNvPr>
          <p:cNvSpPr>
            <a:spLocks noGrp="1"/>
          </p:cNvSpPr>
          <p:nvPr>
            <p:ph idx="1"/>
          </p:nvPr>
        </p:nvSpPr>
        <p:spPr>
          <a:xfrm>
            <a:off x="457200" y="980728"/>
            <a:ext cx="8229600" cy="4525963"/>
          </a:xfrm>
        </p:spPr>
        <p:txBody>
          <a:bodyPr>
            <a:normAutofit/>
          </a:bodyPr>
          <a:lstStyle/>
          <a:p>
            <a:r>
              <a:rPr lang="en-US" sz="2800" dirty="0">
                <a:latin typeface="Georgia" panose="02040502050405020303" pitchFamily="18" charset="0"/>
              </a:rPr>
              <a:t>The education expenditure trend over 5 years.</a:t>
            </a:r>
          </a:p>
        </p:txBody>
      </p:sp>
      <p:pic>
        <p:nvPicPr>
          <p:cNvPr id="4" name="图片 3">
            <a:extLst>
              <a:ext uri="{FF2B5EF4-FFF2-40B4-BE49-F238E27FC236}">
                <a16:creationId xmlns:a16="http://schemas.microsoft.com/office/drawing/2014/main" id="{D9CBDF0A-8D97-44E5-8FE1-8EC8D6E3929F}"/>
              </a:ext>
            </a:extLst>
          </p:cNvPr>
          <p:cNvPicPr>
            <a:picLocks noChangeAspect="1"/>
          </p:cNvPicPr>
          <p:nvPr/>
        </p:nvPicPr>
        <p:blipFill>
          <a:blip r:embed="rId2"/>
          <a:stretch>
            <a:fillRect/>
          </a:stretch>
        </p:blipFill>
        <p:spPr>
          <a:xfrm>
            <a:off x="899592" y="1700808"/>
            <a:ext cx="7344816" cy="4978762"/>
          </a:xfrm>
          <a:prstGeom prst="rect">
            <a:avLst/>
          </a:prstGeom>
        </p:spPr>
      </p:pic>
    </p:spTree>
    <p:extLst>
      <p:ext uri="{BB962C8B-B14F-4D97-AF65-F5344CB8AC3E}">
        <p14:creationId xmlns:p14="http://schemas.microsoft.com/office/powerpoint/2010/main" val="331383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134957-5E8B-48DB-9276-822DD9C6780A}"/>
              </a:ext>
            </a:extLst>
          </p:cNvPr>
          <p:cNvSpPr>
            <a:spLocks noGrp="1"/>
          </p:cNvSpPr>
          <p:nvPr>
            <p:ph idx="1"/>
          </p:nvPr>
        </p:nvSpPr>
        <p:spPr>
          <a:xfrm>
            <a:off x="442174" y="980728"/>
            <a:ext cx="8229600" cy="892696"/>
          </a:xfrm>
        </p:spPr>
        <p:txBody>
          <a:bodyPr/>
          <a:lstStyle/>
          <a:p>
            <a:r>
              <a:rPr lang="en-US" sz="2800" dirty="0">
                <a:latin typeface="Georgia" panose="02040502050405020303" pitchFamily="18" charset="0"/>
              </a:rPr>
              <a:t>The healthcare expenditure trend over 5 years.</a:t>
            </a:r>
          </a:p>
          <a:p>
            <a:endParaRPr lang="en-US" dirty="0"/>
          </a:p>
        </p:txBody>
      </p:sp>
      <p:pic>
        <p:nvPicPr>
          <p:cNvPr id="4" name="图片 3">
            <a:extLst>
              <a:ext uri="{FF2B5EF4-FFF2-40B4-BE49-F238E27FC236}">
                <a16:creationId xmlns:a16="http://schemas.microsoft.com/office/drawing/2014/main" id="{BC3D2946-7AC3-4396-BC47-14F45FCDA96B}"/>
              </a:ext>
            </a:extLst>
          </p:cNvPr>
          <p:cNvPicPr>
            <a:picLocks noChangeAspect="1"/>
          </p:cNvPicPr>
          <p:nvPr/>
        </p:nvPicPr>
        <p:blipFill>
          <a:blip r:embed="rId2"/>
          <a:stretch>
            <a:fillRect/>
          </a:stretch>
        </p:blipFill>
        <p:spPr>
          <a:xfrm>
            <a:off x="472226" y="10769"/>
            <a:ext cx="8230313" cy="1243692"/>
          </a:xfrm>
          <a:prstGeom prst="rect">
            <a:avLst/>
          </a:prstGeom>
        </p:spPr>
      </p:pic>
      <p:pic>
        <p:nvPicPr>
          <p:cNvPr id="5" name="图片 4">
            <a:extLst>
              <a:ext uri="{FF2B5EF4-FFF2-40B4-BE49-F238E27FC236}">
                <a16:creationId xmlns:a16="http://schemas.microsoft.com/office/drawing/2014/main" id="{7B48D7A7-07F6-4327-8018-AC33D1C71EBF}"/>
              </a:ext>
            </a:extLst>
          </p:cNvPr>
          <p:cNvPicPr>
            <a:picLocks noChangeAspect="1"/>
          </p:cNvPicPr>
          <p:nvPr/>
        </p:nvPicPr>
        <p:blipFill>
          <a:blip r:embed="rId3"/>
          <a:stretch>
            <a:fillRect/>
          </a:stretch>
        </p:blipFill>
        <p:spPr>
          <a:xfrm>
            <a:off x="800100" y="1710179"/>
            <a:ext cx="7543800" cy="5105400"/>
          </a:xfrm>
          <a:prstGeom prst="rect">
            <a:avLst/>
          </a:prstGeom>
        </p:spPr>
      </p:pic>
    </p:spTree>
    <p:extLst>
      <p:ext uri="{BB962C8B-B14F-4D97-AF65-F5344CB8AC3E}">
        <p14:creationId xmlns:p14="http://schemas.microsoft.com/office/powerpoint/2010/main" val="324041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4A8070-D72F-4FA0-8B5B-B3F926CD9749}"/>
              </a:ext>
            </a:extLst>
          </p:cNvPr>
          <p:cNvPicPr>
            <a:picLocks noChangeAspect="1"/>
          </p:cNvPicPr>
          <p:nvPr/>
        </p:nvPicPr>
        <p:blipFill>
          <a:blip r:embed="rId2"/>
          <a:stretch>
            <a:fillRect/>
          </a:stretch>
        </p:blipFill>
        <p:spPr>
          <a:xfrm>
            <a:off x="453795" y="0"/>
            <a:ext cx="8236410" cy="1243692"/>
          </a:xfrm>
          <a:prstGeom prst="rect">
            <a:avLst/>
          </a:prstGeom>
        </p:spPr>
      </p:pic>
      <p:pic>
        <p:nvPicPr>
          <p:cNvPr id="5" name="图片 4">
            <a:extLst>
              <a:ext uri="{FF2B5EF4-FFF2-40B4-BE49-F238E27FC236}">
                <a16:creationId xmlns:a16="http://schemas.microsoft.com/office/drawing/2014/main" id="{FE42C627-23EE-40E6-8C95-6E3D7372A643}"/>
              </a:ext>
            </a:extLst>
          </p:cNvPr>
          <p:cNvPicPr>
            <a:picLocks noChangeAspect="1"/>
          </p:cNvPicPr>
          <p:nvPr/>
        </p:nvPicPr>
        <p:blipFill>
          <a:blip r:embed="rId3"/>
          <a:stretch>
            <a:fillRect/>
          </a:stretch>
        </p:blipFill>
        <p:spPr>
          <a:xfrm>
            <a:off x="862012" y="1676662"/>
            <a:ext cx="7419975" cy="5153025"/>
          </a:xfrm>
          <a:prstGeom prst="rect">
            <a:avLst/>
          </a:prstGeom>
        </p:spPr>
      </p:pic>
      <p:pic>
        <p:nvPicPr>
          <p:cNvPr id="8" name="图片 7">
            <a:extLst>
              <a:ext uri="{FF2B5EF4-FFF2-40B4-BE49-F238E27FC236}">
                <a16:creationId xmlns:a16="http://schemas.microsoft.com/office/drawing/2014/main" id="{A3FD433A-FA0A-4FEB-A9DF-C37930D41704}"/>
              </a:ext>
            </a:extLst>
          </p:cNvPr>
          <p:cNvPicPr>
            <a:picLocks noChangeAspect="1"/>
          </p:cNvPicPr>
          <p:nvPr/>
        </p:nvPicPr>
        <p:blipFill>
          <a:blip r:embed="rId4"/>
          <a:stretch>
            <a:fillRect/>
          </a:stretch>
        </p:blipFill>
        <p:spPr>
          <a:xfrm>
            <a:off x="611560" y="836712"/>
            <a:ext cx="8340051" cy="957155"/>
          </a:xfrm>
          <a:prstGeom prst="rect">
            <a:avLst/>
          </a:prstGeom>
        </p:spPr>
      </p:pic>
    </p:spTree>
    <p:extLst>
      <p:ext uri="{BB962C8B-B14F-4D97-AF65-F5344CB8AC3E}">
        <p14:creationId xmlns:p14="http://schemas.microsoft.com/office/powerpoint/2010/main" val="207990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FD57F-8E1D-446F-A7D9-E7DC90B2D216}"/>
              </a:ext>
            </a:extLst>
          </p:cNvPr>
          <p:cNvSpPr>
            <a:spLocks noGrp="1"/>
          </p:cNvSpPr>
          <p:nvPr>
            <p:ph type="title"/>
          </p:nvPr>
        </p:nvSpPr>
        <p:spPr>
          <a:xfrm>
            <a:off x="457200" y="23019"/>
            <a:ext cx="8229600" cy="1143000"/>
          </a:xfrm>
        </p:spPr>
        <p:txBody>
          <a:bodyPr/>
          <a:lstStyle/>
          <a:p>
            <a:r>
              <a:rPr lang="en-US" dirty="0"/>
              <a:t>Trend</a:t>
            </a:r>
          </a:p>
        </p:txBody>
      </p:sp>
      <p:sp>
        <p:nvSpPr>
          <p:cNvPr id="3" name="内容占位符 2">
            <a:extLst>
              <a:ext uri="{FF2B5EF4-FFF2-40B4-BE49-F238E27FC236}">
                <a16:creationId xmlns:a16="http://schemas.microsoft.com/office/drawing/2014/main" id="{59B2CC81-ABDF-4780-915A-397FEC92E126}"/>
              </a:ext>
            </a:extLst>
          </p:cNvPr>
          <p:cNvSpPr>
            <a:spLocks noGrp="1"/>
          </p:cNvSpPr>
          <p:nvPr>
            <p:ph idx="1"/>
          </p:nvPr>
        </p:nvSpPr>
        <p:spPr>
          <a:xfrm>
            <a:off x="457200" y="862620"/>
            <a:ext cx="8229600" cy="606798"/>
          </a:xfrm>
        </p:spPr>
        <p:txBody>
          <a:bodyPr>
            <a:normAutofit/>
          </a:bodyPr>
          <a:lstStyle/>
          <a:p>
            <a:r>
              <a:rPr lang="en-US" sz="2800" dirty="0">
                <a:latin typeface="Georgia" panose="02040502050405020303" pitchFamily="18" charset="0"/>
              </a:rPr>
              <a:t>GDP over 5 years</a:t>
            </a:r>
          </a:p>
        </p:txBody>
      </p:sp>
      <p:pic>
        <p:nvPicPr>
          <p:cNvPr id="4" name="图片 3">
            <a:extLst>
              <a:ext uri="{FF2B5EF4-FFF2-40B4-BE49-F238E27FC236}">
                <a16:creationId xmlns:a16="http://schemas.microsoft.com/office/drawing/2014/main" id="{BEF4BF9A-8A94-4F82-A17E-31814DCD78EB}"/>
              </a:ext>
            </a:extLst>
          </p:cNvPr>
          <p:cNvPicPr>
            <a:picLocks noChangeAspect="1"/>
          </p:cNvPicPr>
          <p:nvPr/>
        </p:nvPicPr>
        <p:blipFill>
          <a:blip r:embed="rId2"/>
          <a:stretch>
            <a:fillRect/>
          </a:stretch>
        </p:blipFill>
        <p:spPr>
          <a:xfrm>
            <a:off x="728662" y="1449206"/>
            <a:ext cx="7686675" cy="5353050"/>
          </a:xfrm>
          <a:prstGeom prst="rect">
            <a:avLst/>
          </a:prstGeom>
        </p:spPr>
      </p:pic>
    </p:spTree>
    <p:extLst>
      <p:ext uri="{BB962C8B-B14F-4D97-AF65-F5344CB8AC3E}">
        <p14:creationId xmlns:p14="http://schemas.microsoft.com/office/powerpoint/2010/main" val="11156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69ED8-C82A-4AF9-9EEB-B0BB0A8E4AC5}"/>
              </a:ext>
            </a:extLst>
          </p:cNvPr>
          <p:cNvSpPr>
            <a:spLocks noGrp="1"/>
          </p:cNvSpPr>
          <p:nvPr>
            <p:ph type="title"/>
          </p:nvPr>
        </p:nvSpPr>
        <p:spPr/>
        <p:txBody>
          <a:bodyPr/>
          <a:lstStyle/>
          <a:p>
            <a:r>
              <a:rPr lang="en-US" dirty="0">
                <a:latin typeface="Georgia" panose="02040502050405020303" pitchFamily="18" charset="0"/>
              </a:rPr>
              <a:t>Conclusion</a:t>
            </a:r>
          </a:p>
        </p:txBody>
      </p:sp>
      <p:sp>
        <p:nvSpPr>
          <p:cNvPr id="3" name="内容占位符 2">
            <a:extLst>
              <a:ext uri="{FF2B5EF4-FFF2-40B4-BE49-F238E27FC236}">
                <a16:creationId xmlns:a16="http://schemas.microsoft.com/office/drawing/2014/main" id="{04C12AD3-33D0-4017-A454-3921B49D9951}"/>
              </a:ext>
            </a:extLst>
          </p:cNvPr>
          <p:cNvSpPr>
            <a:spLocks noGrp="1"/>
          </p:cNvSpPr>
          <p:nvPr>
            <p:ph idx="1"/>
          </p:nvPr>
        </p:nvSpPr>
        <p:spPr>
          <a:xfrm>
            <a:off x="611560" y="1417638"/>
            <a:ext cx="8229600" cy="4525963"/>
          </a:xfrm>
        </p:spPr>
        <p:txBody>
          <a:bodyPr>
            <a:normAutofit/>
          </a:bodyPr>
          <a:lstStyle/>
          <a:p>
            <a:r>
              <a:rPr lang="en-US" sz="2800" dirty="0">
                <a:latin typeface="Georgia" panose="02040502050405020303" pitchFamily="18" charset="0"/>
              </a:rPr>
              <a:t>Germany has highest GDP and performs best with highest expenditure on healthcare and education.</a:t>
            </a:r>
          </a:p>
          <a:p>
            <a:r>
              <a:rPr lang="en-US" sz="2800" dirty="0">
                <a:latin typeface="Georgia" panose="02040502050405020303" pitchFamily="18" charset="0"/>
              </a:rPr>
              <a:t>France and United Kingdom have highest expenditure on military.</a:t>
            </a:r>
          </a:p>
          <a:p>
            <a:r>
              <a:rPr lang="en-US" sz="2800" dirty="0">
                <a:latin typeface="Georgia" panose="02040502050405020303" pitchFamily="18" charset="0"/>
              </a:rPr>
              <a:t>In the period of 2014-2015, GDP and all expenditure became lower which means the whole economy circumstance was bad. </a:t>
            </a:r>
          </a:p>
        </p:txBody>
      </p:sp>
    </p:spTree>
    <p:extLst>
      <p:ext uri="{BB962C8B-B14F-4D97-AF65-F5344CB8AC3E}">
        <p14:creationId xmlns:p14="http://schemas.microsoft.com/office/powerpoint/2010/main" val="139977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54CA-72F1-4D0E-BD88-C12D428F94CB}"/>
              </a:ext>
            </a:extLst>
          </p:cNvPr>
          <p:cNvSpPr>
            <a:spLocks noGrp="1"/>
          </p:cNvSpPr>
          <p:nvPr>
            <p:ph type="title"/>
          </p:nvPr>
        </p:nvSpPr>
        <p:spPr/>
        <p:txBody>
          <a:bodyPr/>
          <a:lstStyle/>
          <a:p>
            <a:r>
              <a:rPr lang="en-US" dirty="0">
                <a:latin typeface="Georgia" panose="02040502050405020303" pitchFamily="18" charset="0"/>
              </a:rPr>
              <a:t>Abstract</a:t>
            </a:r>
          </a:p>
        </p:txBody>
      </p:sp>
      <p:sp>
        <p:nvSpPr>
          <p:cNvPr id="3" name="内容占位符 2">
            <a:extLst>
              <a:ext uri="{FF2B5EF4-FFF2-40B4-BE49-F238E27FC236}">
                <a16:creationId xmlns:a16="http://schemas.microsoft.com/office/drawing/2014/main" id="{F495E26E-0C85-43BB-94D2-B578D55B811C}"/>
              </a:ext>
            </a:extLst>
          </p:cNvPr>
          <p:cNvSpPr>
            <a:spLocks noGrp="1"/>
          </p:cNvSpPr>
          <p:nvPr>
            <p:ph idx="1"/>
          </p:nvPr>
        </p:nvSpPr>
        <p:spPr>
          <a:xfrm>
            <a:off x="457200" y="1417638"/>
            <a:ext cx="8229600" cy="4525963"/>
          </a:xfrm>
        </p:spPr>
        <p:txBody>
          <a:bodyPr>
            <a:normAutofit lnSpcReduction="10000"/>
          </a:bodyPr>
          <a:lstStyle/>
          <a:p>
            <a:r>
              <a:rPr lang="en-US" sz="2800" dirty="0">
                <a:latin typeface="Georgia" panose="02040502050405020303" pitchFamily="18" charset="0"/>
              </a:rPr>
              <a:t>This project is about analysis of Top 10 countries’ (United Kingdom, Brazil, Germany, France, Italy, Mexico, Argentina, Switzerland, Australia, Indonesia) education, healthcare and military expenditure compared to theirs GDP in the period of 2011-2015. </a:t>
            </a:r>
          </a:p>
          <a:p>
            <a:r>
              <a:rPr lang="en-US" sz="2800" dirty="0">
                <a:latin typeface="Georgia" panose="02040502050405020303" pitchFamily="18" charset="0"/>
              </a:rPr>
              <a:t>The data is from worldbank and I used pycharm to preprocessed the data.</a:t>
            </a:r>
          </a:p>
          <a:p>
            <a:r>
              <a:rPr lang="en-US" sz="2800" dirty="0">
                <a:latin typeface="Georgia" panose="02040502050405020303" pitchFamily="18" charset="0"/>
              </a:rPr>
              <a:t>I built website through visual studio code and used Google API to visualize the data in easy and different ways.  </a:t>
            </a:r>
          </a:p>
        </p:txBody>
      </p:sp>
    </p:spTree>
    <p:extLst>
      <p:ext uri="{BB962C8B-B14F-4D97-AF65-F5344CB8AC3E}">
        <p14:creationId xmlns:p14="http://schemas.microsoft.com/office/powerpoint/2010/main" val="356567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B9869-C22D-4E9C-BD90-7B05F4113477}"/>
              </a:ext>
            </a:extLst>
          </p:cNvPr>
          <p:cNvSpPr>
            <a:spLocks noGrp="1"/>
          </p:cNvSpPr>
          <p:nvPr>
            <p:ph type="title"/>
          </p:nvPr>
        </p:nvSpPr>
        <p:spPr>
          <a:xfrm>
            <a:off x="457200" y="61310"/>
            <a:ext cx="8229600" cy="1143000"/>
          </a:xfrm>
        </p:spPr>
        <p:txBody>
          <a:bodyPr/>
          <a:lstStyle/>
          <a:p>
            <a:r>
              <a:rPr lang="en-US" dirty="0">
                <a:latin typeface="Georgia" panose="02040502050405020303" pitchFamily="18" charset="0"/>
              </a:rPr>
              <a:t>Introduction</a:t>
            </a:r>
          </a:p>
        </p:txBody>
      </p:sp>
      <p:pic>
        <p:nvPicPr>
          <p:cNvPr id="4" name="图片 3">
            <a:extLst>
              <a:ext uri="{FF2B5EF4-FFF2-40B4-BE49-F238E27FC236}">
                <a16:creationId xmlns:a16="http://schemas.microsoft.com/office/drawing/2014/main" id="{4D084D70-99BD-4BDD-889F-861515F287F0}"/>
              </a:ext>
            </a:extLst>
          </p:cNvPr>
          <p:cNvPicPr>
            <a:picLocks noChangeAspect="1"/>
          </p:cNvPicPr>
          <p:nvPr/>
        </p:nvPicPr>
        <p:blipFill>
          <a:blip r:embed="rId2"/>
          <a:stretch>
            <a:fillRect/>
          </a:stretch>
        </p:blipFill>
        <p:spPr>
          <a:xfrm>
            <a:off x="305780" y="1196880"/>
            <a:ext cx="8532440" cy="5661120"/>
          </a:xfrm>
          <a:prstGeom prst="rect">
            <a:avLst/>
          </a:prstGeom>
        </p:spPr>
      </p:pic>
    </p:spTree>
    <p:extLst>
      <p:ext uri="{BB962C8B-B14F-4D97-AF65-F5344CB8AC3E}">
        <p14:creationId xmlns:p14="http://schemas.microsoft.com/office/powerpoint/2010/main" val="14046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F5CD9-34C8-4D3C-AC46-945BE0143307}"/>
              </a:ext>
            </a:extLst>
          </p:cNvPr>
          <p:cNvSpPr>
            <a:spLocks noGrp="1"/>
          </p:cNvSpPr>
          <p:nvPr>
            <p:ph type="title"/>
          </p:nvPr>
        </p:nvSpPr>
        <p:spPr>
          <a:xfrm>
            <a:off x="457200" y="160337"/>
            <a:ext cx="8229600" cy="1143000"/>
          </a:xfrm>
        </p:spPr>
        <p:txBody>
          <a:bodyPr>
            <a:normAutofit/>
          </a:bodyPr>
          <a:lstStyle/>
          <a:p>
            <a:r>
              <a:rPr lang="en-US" sz="4000" dirty="0">
                <a:latin typeface="Georgia" panose="02040502050405020303" pitchFamily="18" charset="0"/>
              </a:rPr>
              <a:t>Introduction</a:t>
            </a:r>
          </a:p>
        </p:txBody>
      </p:sp>
      <p:sp>
        <p:nvSpPr>
          <p:cNvPr id="3" name="内容占位符 2">
            <a:extLst>
              <a:ext uri="{FF2B5EF4-FFF2-40B4-BE49-F238E27FC236}">
                <a16:creationId xmlns:a16="http://schemas.microsoft.com/office/drawing/2014/main" id="{DE5967BB-4315-4CDD-B6A0-4E400993F35A}"/>
              </a:ext>
            </a:extLst>
          </p:cNvPr>
          <p:cNvSpPr>
            <a:spLocks noGrp="1"/>
          </p:cNvSpPr>
          <p:nvPr>
            <p:ph idx="1"/>
          </p:nvPr>
        </p:nvSpPr>
        <p:spPr>
          <a:xfrm>
            <a:off x="482243" y="1323440"/>
            <a:ext cx="8229600" cy="4525963"/>
          </a:xfrm>
        </p:spPr>
        <p:txBody>
          <a:bodyPr>
            <a:normAutofit lnSpcReduction="10000"/>
          </a:bodyPr>
          <a:lstStyle/>
          <a:p>
            <a:r>
              <a:rPr lang="en-US" sz="2400" dirty="0">
                <a:latin typeface="Georgia" panose="02040502050405020303" pitchFamily="18" charset="0"/>
              </a:rPr>
              <a:t>This is the index website of my project.  Visitors can access the raw data source website to check the data. </a:t>
            </a:r>
          </a:p>
          <a:p>
            <a:r>
              <a:rPr lang="en-US" sz="2400" dirty="0">
                <a:latin typeface="Georgia" panose="02040502050405020303" pitchFamily="18" charset="0"/>
              </a:rPr>
              <a:t>The overview section compares the 10 countries’ spending to their GDP in histogram.</a:t>
            </a:r>
          </a:p>
          <a:p>
            <a:r>
              <a:rPr lang="en-US" sz="2400" dirty="0">
                <a:latin typeface="Georgia" panose="02040502050405020303" pitchFamily="18" charset="0"/>
              </a:rPr>
              <a:t>The comparison section compares the educational and healthcare expenditure to military spending in bar chart. </a:t>
            </a:r>
          </a:p>
          <a:p>
            <a:r>
              <a:rPr lang="en-US" sz="2400" dirty="0">
                <a:latin typeface="Georgia" panose="02040502050405020303" pitchFamily="18" charset="0"/>
              </a:rPr>
              <a:t>The expenditure capita section shows the 5 years’ mean spending in bubble chart.</a:t>
            </a:r>
          </a:p>
          <a:p>
            <a:r>
              <a:rPr lang="en-US" sz="2400" dirty="0">
                <a:latin typeface="Georgia" panose="02040502050405020303" pitchFamily="18" charset="0"/>
              </a:rPr>
              <a:t>The trend section shows the countries’ expenditure and GDP growth in line chart. </a:t>
            </a:r>
          </a:p>
          <a:p>
            <a:r>
              <a:rPr lang="en-US" sz="2400" dirty="0">
                <a:latin typeface="Georgia" panose="02040502050405020303" pitchFamily="18" charset="0"/>
              </a:rPr>
              <a:t>The conclusion section contains my findings of the analysis.</a:t>
            </a:r>
          </a:p>
        </p:txBody>
      </p:sp>
    </p:spTree>
    <p:extLst>
      <p:ext uri="{BB962C8B-B14F-4D97-AF65-F5344CB8AC3E}">
        <p14:creationId xmlns:p14="http://schemas.microsoft.com/office/powerpoint/2010/main" val="341784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588F2-A393-4E86-8C87-E096CF4C9C0E}"/>
              </a:ext>
            </a:extLst>
          </p:cNvPr>
          <p:cNvSpPr>
            <a:spLocks noGrp="1"/>
          </p:cNvSpPr>
          <p:nvPr>
            <p:ph type="title"/>
          </p:nvPr>
        </p:nvSpPr>
        <p:spPr/>
        <p:txBody>
          <a:bodyPr/>
          <a:lstStyle/>
          <a:p>
            <a:r>
              <a:rPr lang="en-US" dirty="0">
                <a:latin typeface="Georgia" panose="02040502050405020303" pitchFamily="18" charset="0"/>
              </a:rPr>
              <a:t>Overview</a:t>
            </a:r>
          </a:p>
        </p:txBody>
      </p:sp>
      <p:sp>
        <p:nvSpPr>
          <p:cNvPr id="3" name="内容占位符 2">
            <a:extLst>
              <a:ext uri="{FF2B5EF4-FFF2-40B4-BE49-F238E27FC236}">
                <a16:creationId xmlns:a16="http://schemas.microsoft.com/office/drawing/2014/main" id="{BCCC8309-01AC-4851-BAEC-7FDE02A53DDC}"/>
              </a:ext>
            </a:extLst>
          </p:cNvPr>
          <p:cNvSpPr>
            <a:spLocks noGrp="1"/>
          </p:cNvSpPr>
          <p:nvPr>
            <p:ph idx="1"/>
          </p:nvPr>
        </p:nvSpPr>
        <p:spPr>
          <a:xfrm>
            <a:off x="292869" y="1417638"/>
            <a:ext cx="8694407" cy="1143000"/>
          </a:xfrm>
        </p:spPr>
        <p:txBody>
          <a:bodyPr>
            <a:normAutofit/>
          </a:bodyPr>
          <a:lstStyle/>
          <a:p>
            <a:r>
              <a:rPr lang="en-US" sz="2800" dirty="0">
                <a:latin typeface="Georgia" panose="02040502050405020303" pitchFamily="18" charset="0"/>
              </a:rPr>
              <a:t>Here we can see the 10 countries’ mean expenditure and GDP over 5 years. </a:t>
            </a:r>
          </a:p>
        </p:txBody>
      </p:sp>
      <p:pic>
        <p:nvPicPr>
          <p:cNvPr id="4" name="图片 3">
            <a:extLst>
              <a:ext uri="{FF2B5EF4-FFF2-40B4-BE49-F238E27FC236}">
                <a16:creationId xmlns:a16="http://schemas.microsoft.com/office/drawing/2014/main" id="{76F28A0D-7B78-4823-A783-9BC941ED8ADE}"/>
              </a:ext>
            </a:extLst>
          </p:cNvPr>
          <p:cNvPicPr>
            <a:picLocks noChangeAspect="1"/>
          </p:cNvPicPr>
          <p:nvPr/>
        </p:nvPicPr>
        <p:blipFill>
          <a:blip r:embed="rId2"/>
          <a:stretch>
            <a:fillRect/>
          </a:stretch>
        </p:blipFill>
        <p:spPr>
          <a:xfrm>
            <a:off x="456735" y="2560638"/>
            <a:ext cx="8429625" cy="3886200"/>
          </a:xfrm>
          <a:prstGeom prst="rect">
            <a:avLst/>
          </a:prstGeom>
        </p:spPr>
      </p:pic>
    </p:spTree>
    <p:extLst>
      <p:ext uri="{BB962C8B-B14F-4D97-AF65-F5344CB8AC3E}">
        <p14:creationId xmlns:p14="http://schemas.microsoft.com/office/powerpoint/2010/main" val="306427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91D44-4BFE-4C73-BA1E-D7D63BCE0936}"/>
              </a:ext>
            </a:extLst>
          </p:cNvPr>
          <p:cNvSpPr>
            <a:spLocks noGrp="1"/>
          </p:cNvSpPr>
          <p:nvPr>
            <p:ph type="title"/>
          </p:nvPr>
        </p:nvSpPr>
        <p:spPr>
          <a:xfrm>
            <a:off x="457200" y="160337"/>
            <a:ext cx="8229600" cy="1143000"/>
          </a:xfrm>
        </p:spPr>
        <p:txBody>
          <a:bodyPr/>
          <a:lstStyle/>
          <a:p>
            <a:r>
              <a:rPr lang="en-US" dirty="0">
                <a:latin typeface="Georgia" panose="02040502050405020303" pitchFamily="18" charset="0"/>
              </a:rPr>
              <a:t>Comparison</a:t>
            </a:r>
          </a:p>
        </p:txBody>
      </p:sp>
      <p:sp>
        <p:nvSpPr>
          <p:cNvPr id="3" name="内容占位符 2">
            <a:extLst>
              <a:ext uri="{FF2B5EF4-FFF2-40B4-BE49-F238E27FC236}">
                <a16:creationId xmlns:a16="http://schemas.microsoft.com/office/drawing/2014/main" id="{4A8BECB4-F312-4880-91F8-6F180635D690}"/>
              </a:ext>
            </a:extLst>
          </p:cNvPr>
          <p:cNvSpPr>
            <a:spLocks noGrp="1"/>
          </p:cNvSpPr>
          <p:nvPr>
            <p:ph idx="1"/>
          </p:nvPr>
        </p:nvSpPr>
        <p:spPr>
          <a:xfrm>
            <a:off x="457200" y="1166019"/>
            <a:ext cx="8229600" cy="606798"/>
          </a:xfrm>
        </p:spPr>
        <p:txBody>
          <a:bodyPr>
            <a:normAutofit/>
          </a:bodyPr>
          <a:lstStyle/>
          <a:p>
            <a:r>
              <a:rPr lang="en-US" sz="2800" dirty="0">
                <a:latin typeface="Georgia" panose="02040502050405020303" pitchFamily="18" charset="0"/>
              </a:rPr>
              <a:t>Here is the comparison between the 3 spending.</a:t>
            </a:r>
          </a:p>
        </p:txBody>
      </p:sp>
      <p:pic>
        <p:nvPicPr>
          <p:cNvPr id="4" name="图片 3">
            <a:extLst>
              <a:ext uri="{FF2B5EF4-FFF2-40B4-BE49-F238E27FC236}">
                <a16:creationId xmlns:a16="http://schemas.microsoft.com/office/drawing/2014/main" id="{5CB38058-9544-4F8D-91DA-6C2F913ADFDD}"/>
              </a:ext>
            </a:extLst>
          </p:cNvPr>
          <p:cNvPicPr>
            <a:picLocks noChangeAspect="1"/>
          </p:cNvPicPr>
          <p:nvPr/>
        </p:nvPicPr>
        <p:blipFill>
          <a:blip r:embed="rId2"/>
          <a:stretch>
            <a:fillRect/>
          </a:stretch>
        </p:blipFill>
        <p:spPr>
          <a:xfrm>
            <a:off x="695325" y="1944687"/>
            <a:ext cx="7753350" cy="4638675"/>
          </a:xfrm>
          <a:prstGeom prst="rect">
            <a:avLst/>
          </a:prstGeom>
        </p:spPr>
      </p:pic>
    </p:spTree>
    <p:extLst>
      <p:ext uri="{BB962C8B-B14F-4D97-AF65-F5344CB8AC3E}">
        <p14:creationId xmlns:p14="http://schemas.microsoft.com/office/powerpoint/2010/main" val="367988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3C3A6-A5BA-4861-AA9E-41920BBD7C1A}"/>
              </a:ext>
            </a:extLst>
          </p:cNvPr>
          <p:cNvSpPr>
            <a:spLocks noGrp="1"/>
          </p:cNvSpPr>
          <p:nvPr>
            <p:ph type="title"/>
          </p:nvPr>
        </p:nvSpPr>
        <p:spPr>
          <a:xfrm>
            <a:off x="457199" y="179537"/>
            <a:ext cx="8229600" cy="1143000"/>
          </a:xfrm>
        </p:spPr>
        <p:txBody>
          <a:bodyPr/>
          <a:lstStyle/>
          <a:p>
            <a:r>
              <a:rPr lang="en-US" dirty="0">
                <a:latin typeface="Georgia" panose="02040502050405020303" pitchFamily="18" charset="0"/>
              </a:rPr>
              <a:t>Capita Expenditure</a:t>
            </a:r>
          </a:p>
        </p:txBody>
      </p:sp>
      <p:sp>
        <p:nvSpPr>
          <p:cNvPr id="3" name="内容占位符 2">
            <a:extLst>
              <a:ext uri="{FF2B5EF4-FFF2-40B4-BE49-F238E27FC236}">
                <a16:creationId xmlns:a16="http://schemas.microsoft.com/office/drawing/2014/main" id="{3BFDE386-1DB5-4A5F-A9F8-302115E9997A}"/>
              </a:ext>
            </a:extLst>
          </p:cNvPr>
          <p:cNvSpPr>
            <a:spLocks noGrp="1"/>
          </p:cNvSpPr>
          <p:nvPr>
            <p:ph idx="1"/>
          </p:nvPr>
        </p:nvSpPr>
        <p:spPr>
          <a:xfrm>
            <a:off x="457199" y="1057456"/>
            <a:ext cx="8712968" cy="933551"/>
          </a:xfrm>
        </p:spPr>
        <p:txBody>
          <a:bodyPr>
            <a:normAutofit/>
          </a:bodyPr>
          <a:lstStyle/>
          <a:p>
            <a:r>
              <a:rPr lang="en-US" sz="2800" dirty="0">
                <a:latin typeface="Georgia" panose="02040502050405020303" pitchFamily="18" charset="0"/>
              </a:rPr>
              <a:t>Educational expenditure per person to GDP</a:t>
            </a:r>
          </a:p>
        </p:txBody>
      </p:sp>
      <p:pic>
        <p:nvPicPr>
          <p:cNvPr id="4" name="图片 3">
            <a:extLst>
              <a:ext uri="{FF2B5EF4-FFF2-40B4-BE49-F238E27FC236}">
                <a16:creationId xmlns:a16="http://schemas.microsoft.com/office/drawing/2014/main" id="{B9E5F085-65D7-418D-B011-D6308856FE96}"/>
              </a:ext>
            </a:extLst>
          </p:cNvPr>
          <p:cNvPicPr>
            <a:picLocks noChangeAspect="1"/>
          </p:cNvPicPr>
          <p:nvPr/>
        </p:nvPicPr>
        <p:blipFill>
          <a:blip r:embed="rId2"/>
          <a:stretch>
            <a:fillRect/>
          </a:stretch>
        </p:blipFill>
        <p:spPr>
          <a:xfrm>
            <a:off x="1115616" y="1667657"/>
            <a:ext cx="6912768" cy="5043061"/>
          </a:xfrm>
          <a:prstGeom prst="rect">
            <a:avLst/>
          </a:prstGeom>
        </p:spPr>
      </p:pic>
    </p:spTree>
    <p:extLst>
      <p:ext uri="{BB962C8B-B14F-4D97-AF65-F5344CB8AC3E}">
        <p14:creationId xmlns:p14="http://schemas.microsoft.com/office/powerpoint/2010/main" val="309953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1FF6B-168E-46E8-9609-BA7A86CB2297}"/>
              </a:ext>
            </a:extLst>
          </p:cNvPr>
          <p:cNvSpPr>
            <a:spLocks noGrp="1"/>
          </p:cNvSpPr>
          <p:nvPr>
            <p:ph type="title"/>
          </p:nvPr>
        </p:nvSpPr>
        <p:spPr/>
        <p:txBody>
          <a:bodyPr/>
          <a:lstStyle/>
          <a:p>
            <a:r>
              <a:rPr lang="en-US" dirty="0">
                <a:latin typeface="Georgia" panose="02040502050405020303" pitchFamily="18" charset="0"/>
              </a:rPr>
              <a:t>Capita Expenditure</a:t>
            </a:r>
            <a:endParaRPr lang="en-US" dirty="0"/>
          </a:p>
        </p:txBody>
      </p:sp>
      <p:sp>
        <p:nvSpPr>
          <p:cNvPr id="3" name="内容占位符 2">
            <a:extLst>
              <a:ext uri="{FF2B5EF4-FFF2-40B4-BE49-F238E27FC236}">
                <a16:creationId xmlns:a16="http://schemas.microsoft.com/office/drawing/2014/main" id="{7405B8B7-C9EA-4A4A-84F1-483D590715B3}"/>
              </a:ext>
            </a:extLst>
          </p:cNvPr>
          <p:cNvSpPr>
            <a:spLocks noGrp="1"/>
          </p:cNvSpPr>
          <p:nvPr>
            <p:ph idx="1"/>
          </p:nvPr>
        </p:nvSpPr>
        <p:spPr>
          <a:xfrm>
            <a:off x="467464" y="1203680"/>
            <a:ext cx="8229600" cy="824671"/>
          </a:xfrm>
        </p:spPr>
        <p:txBody>
          <a:bodyPr/>
          <a:lstStyle/>
          <a:p>
            <a:r>
              <a:rPr lang="en-US" sz="2800" dirty="0">
                <a:latin typeface="Georgia" panose="02040502050405020303" pitchFamily="18" charset="0"/>
              </a:rPr>
              <a:t>Healthcare expenditure per person to GDP</a:t>
            </a:r>
          </a:p>
          <a:p>
            <a:endParaRPr lang="en-US" dirty="0"/>
          </a:p>
        </p:txBody>
      </p:sp>
      <p:pic>
        <p:nvPicPr>
          <p:cNvPr id="4" name="图片 3">
            <a:extLst>
              <a:ext uri="{FF2B5EF4-FFF2-40B4-BE49-F238E27FC236}">
                <a16:creationId xmlns:a16="http://schemas.microsoft.com/office/drawing/2014/main" id="{E68E9331-0F80-426B-AD23-5C7F7C4006EE}"/>
              </a:ext>
            </a:extLst>
          </p:cNvPr>
          <p:cNvPicPr>
            <a:picLocks noChangeAspect="1"/>
          </p:cNvPicPr>
          <p:nvPr/>
        </p:nvPicPr>
        <p:blipFill>
          <a:blip r:embed="rId2"/>
          <a:stretch>
            <a:fillRect/>
          </a:stretch>
        </p:blipFill>
        <p:spPr>
          <a:xfrm>
            <a:off x="1259632" y="1859639"/>
            <a:ext cx="6840760" cy="4998361"/>
          </a:xfrm>
          <a:prstGeom prst="rect">
            <a:avLst/>
          </a:prstGeom>
        </p:spPr>
      </p:pic>
    </p:spTree>
    <p:extLst>
      <p:ext uri="{BB962C8B-B14F-4D97-AF65-F5344CB8AC3E}">
        <p14:creationId xmlns:p14="http://schemas.microsoft.com/office/powerpoint/2010/main" val="298980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2B1E4-5BF6-42E9-AAB6-3DE1A365288E}"/>
              </a:ext>
            </a:extLst>
          </p:cNvPr>
          <p:cNvSpPr>
            <a:spLocks noGrp="1"/>
          </p:cNvSpPr>
          <p:nvPr>
            <p:ph type="title"/>
          </p:nvPr>
        </p:nvSpPr>
        <p:spPr>
          <a:xfrm>
            <a:off x="457200" y="125760"/>
            <a:ext cx="8229600" cy="1143000"/>
          </a:xfrm>
        </p:spPr>
        <p:txBody>
          <a:bodyPr/>
          <a:lstStyle/>
          <a:p>
            <a:r>
              <a:rPr lang="en-US" dirty="0">
                <a:latin typeface="Georgia" panose="02040502050405020303" pitchFamily="18" charset="0"/>
              </a:rPr>
              <a:t>Capita Expenditure</a:t>
            </a:r>
            <a:endParaRPr lang="en-US" dirty="0"/>
          </a:p>
        </p:txBody>
      </p:sp>
      <p:sp>
        <p:nvSpPr>
          <p:cNvPr id="3" name="内容占位符 2">
            <a:extLst>
              <a:ext uri="{FF2B5EF4-FFF2-40B4-BE49-F238E27FC236}">
                <a16:creationId xmlns:a16="http://schemas.microsoft.com/office/drawing/2014/main" id="{1113415E-1EBA-46F5-A4D7-934A760659B9}"/>
              </a:ext>
            </a:extLst>
          </p:cNvPr>
          <p:cNvSpPr>
            <a:spLocks noGrp="1"/>
          </p:cNvSpPr>
          <p:nvPr>
            <p:ph idx="1"/>
          </p:nvPr>
        </p:nvSpPr>
        <p:spPr>
          <a:xfrm>
            <a:off x="457200" y="1124744"/>
            <a:ext cx="8229600" cy="676672"/>
          </a:xfrm>
        </p:spPr>
        <p:txBody>
          <a:bodyPr/>
          <a:lstStyle/>
          <a:p>
            <a:r>
              <a:rPr lang="en-US" sz="2800" dirty="0">
                <a:latin typeface="Georgia" panose="02040502050405020303" pitchFamily="18" charset="0"/>
              </a:rPr>
              <a:t>Military expenditure per person to GDP</a:t>
            </a:r>
          </a:p>
          <a:p>
            <a:endParaRPr lang="en-US" dirty="0"/>
          </a:p>
        </p:txBody>
      </p:sp>
      <p:pic>
        <p:nvPicPr>
          <p:cNvPr id="4" name="图片 3">
            <a:extLst>
              <a:ext uri="{FF2B5EF4-FFF2-40B4-BE49-F238E27FC236}">
                <a16:creationId xmlns:a16="http://schemas.microsoft.com/office/drawing/2014/main" id="{1C28735E-8A28-4351-8B30-B7F3F7344EA3}"/>
              </a:ext>
            </a:extLst>
          </p:cNvPr>
          <p:cNvPicPr>
            <a:picLocks noChangeAspect="1"/>
          </p:cNvPicPr>
          <p:nvPr/>
        </p:nvPicPr>
        <p:blipFill>
          <a:blip r:embed="rId2"/>
          <a:stretch>
            <a:fillRect/>
          </a:stretch>
        </p:blipFill>
        <p:spPr>
          <a:xfrm>
            <a:off x="1168195" y="1801416"/>
            <a:ext cx="6807609" cy="4930824"/>
          </a:xfrm>
          <a:prstGeom prst="rect">
            <a:avLst/>
          </a:prstGeom>
        </p:spPr>
      </p:pic>
    </p:spTree>
    <p:extLst>
      <p:ext uri="{BB962C8B-B14F-4D97-AF65-F5344CB8AC3E}">
        <p14:creationId xmlns:p14="http://schemas.microsoft.com/office/powerpoint/2010/main" val="18633140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313</Words>
  <Application>Microsoft Office PowerPoint</Application>
  <PresentationFormat>全屏显示(4:3)</PresentationFormat>
  <Paragraphs>36</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Georgia</vt:lpstr>
      <vt:lpstr>Office 主题</vt:lpstr>
      <vt:lpstr>DATS 6401 Visualization of Complex Data  Individual Project </vt:lpstr>
      <vt:lpstr>Abstract</vt:lpstr>
      <vt:lpstr>Introduction</vt:lpstr>
      <vt:lpstr>Introduction</vt:lpstr>
      <vt:lpstr>Overview</vt:lpstr>
      <vt:lpstr>Comparison</vt:lpstr>
      <vt:lpstr>Capita Expenditure</vt:lpstr>
      <vt:lpstr>Capita Expenditure</vt:lpstr>
      <vt:lpstr>Capita Expenditure</vt:lpstr>
      <vt:lpstr>Trend</vt:lpstr>
      <vt:lpstr>PowerPoint 演示文稿</vt:lpstr>
      <vt:lpstr>PowerPoint 演示文稿</vt:lpstr>
      <vt:lpstr>Trend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chang</dc:creator>
  <cp:lastModifiedBy>KJ</cp:lastModifiedBy>
  <cp:revision>7</cp:revision>
  <dcterms:created xsi:type="dcterms:W3CDTF">2020-03-02T20:20:40Z</dcterms:created>
  <dcterms:modified xsi:type="dcterms:W3CDTF">2020-03-02T21:16:42Z</dcterms:modified>
</cp:coreProperties>
</file>