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70" r:id="rId9"/>
    <p:sldId id="262" r:id="rId10"/>
    <p:sldId id="263" r:id="rId11"/>
    <p:sldId id="264" r:id="rId12"/>
    <p:sldId id="265" r:id="rId13"/>
    <p:sldId id="266" r:id="rId14"/>
    <p:sldId id="267" r:id="rId15"/>
    <p:sldId id="268" r:id="rId16"/>
    <p:sldId id="271" r:id="rId17"/>
    <p:sldId id="272"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60FA7AF-9467-4674-851C-8B22F0ECC413}">
          <p14:sldIdLst>
            <p14:sldId id="256"/>
            <p14:sldId id="257"/>
            <p14:sldId id="258"/>
            <p14:sldId id="259"/>
            <p14:sldId id="260"/>
            <p14:sldId id="261"/>
            <p14:sldId id="269"/>
            <p14:sldId id="270"/>
            <p14:sldId id="262"/>
            <p14:sldId id="263"/>
            <p14:sldId id="264"/>
            <p14:sldId id="265"/>
            <p14:sldId id="266"/>
            <p14:sldId id="267"/>
            <p14:sldId id="268"/>
            <p14:sldId id="271"/>
            <p14:sldId id="272"/>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SSEGISandData/COVID-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3D880-DFFC-4F01-A538-FCDB2E1A2D39}"/>
              </a:ext>
            </a:extLst>
          </p:cNvPr>
          <p:cNvSpPr>
            <a:spLocks noGrp="1"/>
          </p:cNvSpPr>
          <p:nvPr>
            <p:ph type="ctrTitle"/>
          </p:nvPr>
        </p:nvSpPr>
        <p:spPr>
          <a:xfrm>
            <a:off x="685800" y="878855"/>
            <a:ext cx="7772400" cy="1470025"/>
          </a:xfrm>
        </p:spPr>
        <p:txBody>
          <a:bodyPr/>
          <a:lstStyle/>
          <a:p>
            <a:r>
              <a:rPr lang="zh-CN" altLang="en-US" dirty="0">
                <a:latin typeface="Georgia" panose="02040502050405020303" pitchFamily="18" charset="0"/>
              </a:rPr>
              <a:t>新冠肺炎之我见</a:t>
            </a:r>
            <a:endParaRPr lang="en-US" dirty="0">
              <a:latin typeface="Georgia" panose="02040502050405020303" pitchFamily="18" charset="0"/>
            </a:endParaRPr>
          </a:p>
        </p:txBody>
      </p:sp>
      <p:sp>
        <p:nvSpPr>
          <p:cNvPr id="3" name="副标题 2">
            <a:extLst>
              <a:ext uri="{FF2B5EF4-FFF2-40B4-BE49-F238E27FC236}">
                <a16:creationId xmlns:a16="http://schemas.microsoft.com/office/drawing/2014/main" id="{7BD92ABB-4475-43B0-9181-55848F029DE1}"/>
              </a:ext>
            </a:extLst>
          </p:cNvPr>
          <p:cNvSpPr>
            <a:spLocks noGrp="1"/>
          </p:cNvSpPr>
          <p:nvPr>
            <p:ph type="subTitle" idx="1"/>
          </p:nvPr>
        </p:nvSpPr>
        <p:spPr>
          <a:xfrm>
            <a:off x="1371600" y="2320320"/>
            <a:ext cx="6400800" cy="1752600"/>
          </a:xfrm>
        </p:spPr>
        <p:txBody>
          <a:bodyPr/>
          <a:lstStyle/>
          <a:p>
            <a:r>
              <a:rPr lang="zh-CN" altLang="en-US" dirty="0">
                <a:latin typeface="Georgia" panose="02040502050405020303" pitchFamily="18" charset="0"/>
              </a:rPr>
              <a:t>信息可视化</a:t>
            </a:r>
            <a:endParaRPr lang="en-US" dirty="0">
              <a:latin typeface="Georgia" panose="02040502050405020303" pitchFamily="18" charset="0"/>
            </a:endParaRPr>
          </a:p>
        </p:txBody>
      </p:sp>
      <p:pic>
        <p:nvPicPr>
          <p:cNvPr id="5" name="图片 4" descr="图片包含 游戏机, 动物, 花, 珊瑚&#10;&#10;描述已自动生成">
            <a:extLst>
              <a:ext uri="{FF2B5EF4-FFF2-40B4-BE49-F238E27FC236}">
                <a16:creationId xmlns:a16="http://schemas.microsoft.com/office/drawing/2014/main" id="{8F76E9C7-CCCE-48E8-93C0-5C488F339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063696"/>
            <a:ext cx="5256584" cy="2956829"/>
          </a:xfrm>
          <a:prstGeom prst="rect">
            <a:avLst/>
          </a:prstGeom>
        </p:spPr>
      </p:pic>
    </p:spTree>
    <p:extLst>
      <p:ext uri="{BB962C8B-B14F-4D97-AF65-F5344CB8AC3E}">
        <p14:creationId xmlns:p14="http://schemas.microsoft.com/office/powerpoint/2010/main" val="2584532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D0F91-F251-47CE-80E5-7FB286DE3B9E}"/>
              </a:ext>
            </a:extLst>
          </p:cNvPr>
          <p:cNvSpPr>
            <a:spLocks noGrp="1"/>
          </p:cNvSpPr>
          <p:nvPr>
            <p:ph type="title"/>
          </p:nvPr>
        </p:nvSpPr>
        <p:spPr>
          <a:xfrm>
            <a:off x="457199" y="187033"/>
            <a:ext cx="8229600" cy="1143000"/>
          </a:xfrm>
        </p:spPr>
        <p:txBody>
          <a:bodyPr/>
          <a:lstStyle/>
          <a:p>
            <a:r>
              <a:rPr lang="zh-CN" altLang="en-US" dirty="0"/>
              <a:t>世界新冠病毒分析</a:t>
            </a:r>
            <a:endParaRPr lang="en-US" dirty="0"/>
          </a:p>
        </p:txBody>
      </p:sp>
      <p:sp>
        <p:nvSpPr>
          <p:cNvPr id="3" name="内容占位符 2">
            <a:extLst>
              <a:ext uri="{FF2B5EF4-FFF2-40B4-BE49-F238E27FC236}">
                <a16:creationId xmlns:a16="http://schemas.microsoft.com/office/drawing/2014/main" id="{3CE6D826-3E4B-4191-A14B-A8332089A9BD}"/>
              </a:ext>
            </a:extLst>
          </p:cNvPr>
          <p:cNvSpPr>
            <a:spLocks noGrp="1"/>
          </p:cNvSpPr>
          <p:nvPr>
            <p:ph idx="1"/>
          </p:nvPr>
        </p:nvSpPr>
        <p:spPr>
          <a:xfrm>
            <a:off x="251520" y="1330033"/>
            <a:ext cx="8229600" cy="538601"/>
          </a:xfrm>
        </p:spPr>
        <p:txBody>
          <a:bodyPr>
            <a:normAutofit fontScale="70000" lnSpcReduction="20000"/>
          </a:bodyPr>
          <a:lstStyle/>
          <a:p>
            <a:r>
              <a:rPr lang="zh-CN" altLang="en-US" dirty="0"/>
              <a:t>截止</a:t>
            </a:r>
            <a:r>
              <a:rPr lang="en-US" altLang="zh-CN" dirty="0"/>
              <a:t>2020</a:t>
            </a:r>
            <a:r>
              <a:rPr lang="zh-CN" altLang="en-US" dirty="0"/>
              <a:t>年</a:t>
            </a:r>
            <a:r>
              <a:rPr lang="en-US" altLang="zh-CN" dirty="0"/>
              <a:t>6</a:t>
            </a:r>
            <a:r>
              <a:rPr lang="zh-CN" altLang="en-US" dirty="0"/>
              <a:t>月</a:t>
            </a:r>
            <a:r>
              <a:rPr lang="en-US" altLang="zh-CN" dirty="0"/>
              <a:t>2</a:t>
            </a:r>
            <a:r>
              <a:rPr lang="zh-CN" altLang="en-US" dirty="0"/>
              <a:t>日，美国确诊人数达到</a:t>
            </a:r>
            <a:r>
              <a:rPr lang="en-US" altLang="zh-CN" dirty="0"/>
              <a:t>183w</a:t>
            </a:r>
            <a:r>
              <a:rPr lang="zh-CN" altLang="en-US" dirty="0"/>
              <a:t>为全世界最多。</a:t>
            </a:r>
            <a:endParaRPr lang="en-US" altLang="zh-CN" dirty="0"/>
          </a:p>
        </p:txBody>
      </p:sp>
      <p:pic>
        <p:nvPicPr>
          <p:cNvPr id="4" name="图片 3">
            <a:extLst>
              <a:ext uri="{FF2B5EF4-FFF2-40B4-BE49-F238E27FC236}">
                <a16:creationId xmlns:a16="http://schemas.microsoft.com/office/drawing/2014/main" id="{E602B8F7-4EC0-468F-95AE-1453CA654E95}"/>
              </a:ext>
            </a:extLst>
          </p:cNvPr>
          <p:cNvPicPr>
            <a:picLocks noChangeAspect="1"/>
          </p:cNvPicPr>
          <p:nvPr/>
        </p:nvPicPr>
        <p:blipFill>
          <a:blip r:embed="rId2"/>
          <a:stretch>
            <a:fillRect/>
          </a:stretch>
        </p:blipFill>
        <p:spPr>
          <a:xfrm>
            <a:off x="357186" y="1991554"/>
            <a:ext cx="8429625" cy="4619625"/>
          </a:xfrm>
          <a:prstGeom prst="rect">
            <a:avLst/>
          </a:prstGeom>
        </p:spPr>
      </p:pic>
    </p:spTree>
    <p:extLst>
      <p:ext uri="{BB962C8B-B14F-4D97-AF65-F5344CB8AC3E}">
        <p14:creationId xmlns:p14="http://schemas.microsoft.com/office/powerpoint/2010/main" val="323684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7E649-9508-4480-8ABE-B87CE69D143B}"/>
              </a:ext>
            </a:extLst>
          </p:cNvPr>
          <p:cNvSpPr>
            <a:spLocks noGrp="1"/>
          </p:cNvSpPr>
          <p:nvPr>
            <p:ph type="title"/>
          </p:nvPr>
        </p:nvSpPr>
        <p:spPr/>
        <p:txBody>
          <a:bodyPr/>
          <a:lstStyle/>
          <a:p>
            <a:r>
              <a:rPr lang="zh-CN" altLang="en-US" dirty="0"/>
              <a:t>世界新冠病毒分析</a:t>
            </a:r>
            <a:endParaRPr lang="en-US" dirty="0"/>
          </a:p>
        </p:txBody>
      </p:sp>
      <p:sp>
        <p:nvSpPr>
          <p:cNvPr id="3" name="内容占位符 2">
            <a:extLst>
              <a:ext uri="{FF2B5EF4-FFF2-40B4-BE49-F238E27FC236}">
                <a16:creationId xmlns:a16="http://schemas.microsoft.com/office/drawing/2014/main" id="{B1C6F1BD-DE08-436C-A7F4-D53F78D847AD}"/>
              </a:ext>
            </a:extLst>
          </p:cNvPr>
          <p:cNvSpPr>
            <a:spLocks noGrp="1"/>
          </p:cNvSpPr>
          <p:nvPr>
            <p:ph idx="1"/>
          </p:nvPr>
        </p:nvSpPr>
        <p:spPr>
          <a:xfrm>
            <a:off x="427642" y="1268761"/>
            <a:ext cx="8229600" cy="576064"/>
          </a:xfrm>
        </p:spPr>
        <p:txBody>
          <a:bodyPr/>
          <a:lstStyle/>
          <a:p>
            <a:r>
              <a:rPr lang="zh-CN" altLang="en-US" sz="2000" dirty="0"/>
              <a:t>截止</a:t>
            </a:r>
            <a:r>
              <a:rPr lang="en-US" altLang="zh-CN" sz="2000" dirty="0"/>
              <a:t>2020</a:t>
            </a:r>
            <a:r>
              <a:rPr lang="zh-CN" altLang="en-US" sz="2000" dirty="0"/>
              <a:t>年</a:t>
            </a:r>
            <a:r>
              <a:rPr lang="en-US" altLang="zh-CN" sz="2000" dirty="0"/>
              <a:t>6</a:t>
            </a:r>
            <a:r>
              <a:rPr lang="zh-CN" altLang="en-US" sz="2000" dirty="0"/>
              <a:t>月</a:t>
            </a:r>
            <a:r>
              <a:rPr lang="en-US" altLang="zh-CN" sz="2000" dirty="0"/>
              <a:t>2</a:t>
            </a:r>
            <a:r>
              <a:rPr lang="zh-CN" altLang="en-US" sz="2000" dirty="0"/>
              <a:t>日，美国新冠病毒死亡患者约为</a:t>
            </a:r>
            <a:r>
              <a:rPr lang="en-US" altLang="zh-CN" sz="2000" dirty="0"/>
              <a:t>10w</a:t>
            </a:r>
            <a:r>
              <a:rPr lang="zh-CN" altLang="en-US" sz="2000" dirty="0"/>
              <a:t>达全世界最多。</a:t>
            </a:r>
            <a:endParaRPr lang="en-US" dirty="0"/>
          </a:p>
        </p:txBody>
      </p:sp>
      <p:pic>
        <p:nvPicPr>
          <p:cNvPr id="4" name="图片 3">
            <a:extLst>
              <a:ext uri="{FF2B5EF4-FFF2-40B4-BE49-F238E27FC236}">
                <a16:creationId xmlns:a16="http://schemas.microsoft.com/office/drawing/2014/main" id="{7C24B0A9-D670-4A0D-B619-20D9209C34CA}"/>
              </a:ext>
            </a:extLst>
          </p:cNvPr>
          <p:cNvPicPr>
            <a:picLocks noChangeAspect="1"/>
          </p:cNvPicPr>
          <p:nvPr/>
        </p:nvPicPr>
        <p:blipFill>
          <a:blip r:embed="rId2"/>
          <a:stretch>
            <a:fillRect/>
          </a:stretch>
        </p:blipFill>
        <p:spPr>
          <a:xfrm>
            <a:off x="200025" y="1854664"/>
            <a:ext cx="8743950" cy="4629150"/>
          </a:xfrm>
          <a:prstGeom prst="rect">
            <a:avLst/>
          </a:prstGeom>
        </p:spPr>
      </p:pic>
    </p:spTree>
    <p:extLst>
      <p:ext uri="{BB962C8B-B14F-4D97-AF65-F5344CB8AC3E}">
        <p14:creationId xmlns:p14="http://schemas.microsoft.com/office/powerpoint/2010/main" val="3279218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A7B59-CD3E-46E0-AD65-6FB1AEE2FDA1}"/>
              </a:ext>
            </a:extLst>
          </p:cNvPr>
          <p:cNvSpPr>
            <a:spLocks noGrp="1"/>
          </p:cNvSpPr>
          <p:nvPr>
            <p:ph type="title"/>
          </p:nvPr>
        </p:nvSpPr>
        <p:spPr/>
        <p:txBody>
          <a:bodyPr/>
          <a:lstStyle/>
          <a:p>
            <a:r>
              <a:rPr lang="zh-CN" altLang="en-US" dirty="0"/>
              <a:t>世界新冠病毒分析</a:t>
            </a:r>
            <a:endParaRPr lang="en-US" dirty="0"/>
          </a:p>
        </p:txBody>
      </p:sp>
      <p:sp>
        <p:nvSpPr>
          <p:cNvPr id="3" name="内容占位符 2">
            <a:extLst>
              <a:ext uri="{FF2B5EF4-FFF2-40B4-BE49-F238E27FC236}">
                <a16:creationId xmlns:a16="http://schemas.microsoft.com/office/drawing/2014/main" id="{8FF4CF7A-9A95-4583-AF74-E93C153135EA}"/>
              </a:ext>
            </a:extLst>
          </p:cNvPr>
          <p:cNvSpPr>
            <a:spLocks noGrp="1"/>
          </p:cNvSpPr>
          <p:nvPr>
            <p:ph idx="1"/>
          </p:nvPr>
        </p:nvSpPr>
        <p:spPr>
          <a:xfrm>
            <a:off x="457200" y="1417638"/>
            <a:ext cx="8229600" cy="507999"/>
          </a:xfrm>
        </p:spPr>
        <p:txBody>
          <a:bodyPr>
            <a:normAutofit/>
          </a:bodyPr>
          <a:lstStyle/>
          <a:p>
            <a:r>
              <a:rPr lang="zh-CN" altLang="en-US" sz="2000" dirty="0"/>
              <a:t>截止</a:t>
            </a:r>
            <a:r>
              <a:rPr lang="en-US" altLang="zh-CN" sz="2000" dirty="0"/>
              <a:t>2020</a:t>
            </a:r>
            <a:r>
              <a:rPr lang="zh-CN" altLang="en-US" sz="2000" dirty="0"/>
              <a:t>年</a:t>
            </a:r>
            <a:r>
              <a:rPr lang="en-US" altLang="zh-CN" sz="2000" dirty="0"/>
              <a:t>6</a:t>
            </a:r>
            <a:r>
              <a:rPr lang="zh-CN" altLang="en-US" sz="2000" dirty="0"/>
              <a:t>月</a:t>
            </a:r>
            <a:r>
              <a:rPr lang="en-US" altLang="zh-CN" sz="2000" dirty="0"/>
              <a:t>2</a:t>
            </a:r>
            <a:r>
              <a:rPr lang="zh-CN" altLang="en-US" sz="2000" dirty="0"/>
              <a:t>日，美国治愈患者人数最多约为</a:t>
            </a:r>
            <a:r>
              <a:rPr lang="en-US" altLang="zh-CN" sz="2000" dirty="0"/>
              <a:t>46w</a:t>
            </a:r>
            <a:r>
              <a:rPr lang="zh-CN" altLang="en-US" sz="2000" dirty="0"/>
              <a:t>人。</a:t>
            </a:r>
            <a:endParaRPr lang="en-US" sz="2000" dirty="0"/>
          </a:p>
        </p:txBody>
      </p:sp>
      <p:pic>
        <p:nvPicPr>
          <p:cNvPr id="4" name="图片 3">
            <a:extLst>
              <a:ext uri="{FF2B5EF4-FFF2-40B4-BE49-F238E27FC236}">
                <a16:creationId xmlns:a16="http://schemas.microsoft.com/office/drawing/2014/main" id="{C89DF314-D25B-466E-A7FF-B5C8BB442B3F}"/>
              </a:ext>
            </a:extLst>
          </p:cNvPr>
          <p:cNvPicPr>
            <a:picLocks noChangeAspect="1"/>
          </p:cNvPicPr>
          <p:nvPr/>
        </p:nvPicPr>
        <p:blipFill>
          <a:blip r:embed="rId2"/>
          <a:stretch>
            <a:fillRect/>
          </a:stretch>
        </p:blipFill>
        <p:spPr>
          <a:xfrm>
            <a:off x="238125" y="1925637"/>
            <a:ext cx="8667750" cy="4657725"/>
          </a:xfrm>
          <a:prstGeom prst="rect">
            <a:avLst/>
          </a:prstGeom>
        </p:spPr>
      </p:pic>
    </p:spTree>
    <p:extLst>
      <p:ext uri="{BB962C8B-B14F-4D97-AF65-F5344CB8AC3E}">
        <p14:creationId xmlns:p14="http://schemas.microsoft.com/office/powerpoint/2010/main" val="411000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B4AE5-07C7-4337-941D-892A2C62F3EA}"/>
              </a:ext>
            </a:extLst>
          </p:cNvPr>
          <p:cNvSpPr>
            <a:spLocks noGrp="1"/>
          </p:cNvSpPr>
          <p:nvPr>
            <p:ph type="title"/>
          </p:nvPr>
        </p:nvSpPr>
        <p:spPr>
          <a:xfrm>
            <a:off x="457200" y="274638"/>
            <a:ext cx="8229600" cy="1143000"/>
          </a:xfrm>
        </p:spPr>
        <p:txBody>
          <a:bodyPr anchor="ctr">
            <a:normAutofit/>
          </a:bodyPr>
          <a:lstStyle/>
          <a:p>
            <a:r>
              <a:rPr lang="zh-CN" altLang="en-US" dirty="0"/>
              <a:t>世界新冠病毒分析</a:t>
            </a:r>
            <a:endParaRPr lang="en-US" dirty="0"/>
          </a:p>
        </p:txBody>
      </p:sp>
      <p:pic>
        <p:nvPicPr>
          <p:cNvPr id="4" name="图片 3" descr="手机屏幕截图&#10;&#10;描述已自动生成">
            <a:extLst>
              <a:ext uri="{FF2B5EF4-FFF2-40B4-BE49-F238E27FC236}">
                <a16:creationId xmlns:a16="http://schemas.microsoft.com/office/drawing/2014/main" id="{694D6D7E-EC96-4B8C-934E-1FBC6E003B4E}"/>
              </a:ext>
            </a:extLst>
          </p:cNvPr>
          <p:cNvPicPr>
            <a:picLocks noChangeAspect="1"/>
          </p:cNvPicPr>
          <p:nvPr/>
        </p:nvPicPr>
        <p:blipFill>
          <a:blip r:embed="rId2"/>
          <a:stretch>
            <a:fillRect/>
          </a:stretch>
        </p:blipFill>
        <p:spPr>
          <a:xfrm>
            <a:off x="457200" y="1620615"/>
            <a:ext cx="8229600" cy="4485132"/>
          </a:xfrm>
          <a:prstGeom prst="rect">
            <a:avLst/>
          </a:prstGeom>
          <a:noFill/>
        </p:spPr>
      </p:pic>
    </p:spTree>
    <p:extLst>
      <p:ext uri="{BB962C8B-B14F-4D97-AF65-F5344CB8AC3E}">
        <p14:creationId xmlns:p14="http://schemas.microsoft.com/office/powerpoint/2010/main" val="139216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55564-3716-4422-B65A-1A3689EFC04F}"/>
              </a:ext>
            </a:extLst>
          </p:cNvPr>
          <p:cNvSpPr>
            <a:spLocks noGrp="1"/>
          </p:cNvSpPr>
          <p:nvPr>
            <p:ph type="title"/>
          </p:nvPr>
        </p:nvSpPr>
        <p:spPr/>
        <p:txBody>
          <a:bodyPr/>
          <a:lstStyle/>
          <a:p>
            <a:r>
              <a:rPr lang="zh-CN" altLang="en-US" dirty="0"/>
              <a:t>世界新冠病毒分析</a:t>
            </a:r>
            <a:endParaRPr lang="en-US" dirty="0"/>
          </a:p>
        </p:txBody>
      </p:sp>
      <p:pic>
        <p:nvPicPr>
          <p:cNvPr id="4" name="图片 3">
            <a:extLst>
              <a:ext uri="{FF2B5EF4-FFF2-40B4-BE49-F238E27FC236}">
                <a16:creationId xmlns:a16="http://schemas.microsoft.com/office/drawing/2014/main" id="{CDB860E1-4CB7-4194-A162-8AA0CADCBF68}"/>
              </a:ext>
            </a:extLst>
          </p:cNvPr>
          <p:cNvPicPr>
            <a:picLocks noChangeAspect="1"/>
          </p:cNvPicPr>
          <p:nvPr/>
        </p:nvPicPr>
        <p:blipFill>
          <a:blip r:embed="rId2"/>
          <a:stretch>
            <a:fillRect/>
          </a:stretch>
        </p:blipFill>
        <p:spPr>
          <a:xfrm>
            <a:off x="1691680" y="1499532"/>
            <a:ext cx="6120680" cy="5108695"/>
          </a:xfrm>
          <a:prstGeom prst="rect">
            <a:avLst/>
          </a:prstGeom>
        </p:spPr>
      </p:pic>
    </p:spTree>
    <p:extLst>
      <p:ext uri="{BB962C8B-B14F-4D97-AF65-F5344CB8AC3E}">
        <p14:creationId xmlns:p14="http://schemas.microsoft.com/office/powerpoint/2010/main" val="2816780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8B021-8D79-4FEC-9FA6-0474879A4DAE}"/>
              </a:ext>
            </a:extLst>
          </p:cNvPr>
          <p:cNvSpPr>
            <a:spLocks noGrp="1"/>
          </p:cNvSpPr>
          <p:nvPr>
            <p:ph type="title"/>
          </p:nvPr>
        </p:nvSpPr>
        <p:spPr/>
        <p:txBody>
          <a:bodyPr/>
          <a:lstStyle/>
          <a:p>
            <a:r>
              <a:rPr lang="zh-CN" altLang="en-US" dirty="0"/>
              <a:t>世界新冠病毒分析</a:t>
            </a:r>
            <a:endParaRPr lang="en-US" dirty="0"/>
          </a:p>
        </p:txBody>
      </p:sp>
      <p:pic>
        <p:nvPicPr>
          <p:cNvPr id="4" name="图片 3">
            <a:extLst>
              <a:ext uri="{FF2B5EF4-FFF2-40B4-BE49-F238E27FC236}">
                <a16:creationId xmlns:a16="http://schemas.microsoft.com/office/drawing/2014/main" id="{DA030B02-2B1F-4289-99A1-146641455428}"/>
              </a:ext>
            </a:extLst>
          </p:cNvPr>
          <p:cNvPicPr>
            <a:picLocks noChangeAspect="1"/>
          </p:cNvPicPr>
          <p:nvPr/>
        </p:nvPicPr>
        <p:blipFill>
          <a:blip r:embed="rId2"/>
          <a:stretch>
            <a:fillRect/>
          </a:stretch>
        </p:blipFill>
        <p:spPr>
          <a:xfrm>
            <a:off x="1979712" y="1697098"/>
            <a:ext cx="5184576" cy="5160902"/>
          </a:xfrm>
          <a:prstGeom prst="rect">
            <a:avLst/>
          </a:prstGeom>
        </p:spPr>
      </p:pic>
    </p:spTree>
    <p:extLst>
      <p:ext uri="{BB962C8B-B14F-4D97-AF65-F5344CB8AC3E}">
        <p14:creationId xmlns:p14="http://schemas.microsoft.com/office/powerpoint/2010/main" val="27256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A5DA8-193A-4A12-A672-6FD516155D70}"/>
              </a:ext>
            </a:extLst>
          </p:cNvPr>
          <p:cNvSpPr>
            <a:spLocks noGrp="1"/>
          </p:cNvSpPr>
          <p:nvPr>
            <p:ph type="title"/>
          </p:nvPr>
        </p:nvSpPr>
        <p:spPr/>
        <p:txBody>
          <a:bodyPr/>
          <a:lstStyle/>
          <a:p>
            <a:r>
              <a:rPr lang="zh-CN" altLang="en-US" dirty="0"/>
              <a:t>世界新冠病毒分析</a:t>
            </a:r>
            <a:endParaRPr lang="en-US" dirty="0"/>
          </a:p>
        </p:txBody>
      </p:sp>
      <p:pic>
        <p:nvPicPr>
          <p:cNvPr id="4" name="图片 3">
            <a:extLst>
              <a:ext uri="{FF2B5EF4-FFF2-40B4-BE49-F238E27FC236}">
                <a16:creationId xmlns:a16="http://schemas.microsoft.com/office/drawing/2014/main" id="{7D0A31C7-F4E4-4E5F-8B86-CAB8927D3CEC}"/>
              </a:ext>
            </a:extLst>
          </p:cNvPr>
          <p:cNvPicPr>
            <a:picLocks noChangeAspect="1"/>
          </p:cNvPicPr>
          <p:nvPr/>
        </p:nvPicPr>
        <p:blipFill>
          <a:blip r:embed="rId2"/>
          <a:stretch>
            <a:fillRect/>
          </a:stretch>
        </p:blipFill>
        <p:spPr>
          <a:xfrm>
            <a:off x="1367644" y="1502639"/>
            <a:ext cx="6408712" cy="5110597"/>
          </a:xfrm>
          <a:prstGeom prst="rect">
            <a:avLst/>
          </a:prstGeom>
        </p:spPr>
      </p:pic>
    </p:spTree>
    <p:extLst>
      <p:ext uri="{BB962C8B-B14F-4D97-AF65-F5344CB8AC3E}">
        <p14:creationId xmlns:p14="http://schemas.microsoft.com/office/powerpoint/2010/main" val="3222984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73555-F61C-458B-90AF-8304C0174D78}"/>
              </a:ext>
            </a:extLst>
          </p:cNvPr>
          <p:cNvSpPr>
            <a:spLocks noGrp="1"/>
          </p:cNvSpPr>
          <p:nvPr>
            <p:ph type="title"/>
          </p:nvPr>
        </p:nvSpPr>
        <p:spPr>
          <a:xfrm>
            <a:off x="457200" y="195573"/>
            <a:ext cx="8229600" cy="1143000"/>
          </a:xfrm>
        </p:spPr>
        <p:txBody>
          <a:bodyPr/>
          <a:lstStyle/>
          <a:p>
            <a:r>
              <a:rPr lang="zh-CN" altLang="en-US" dirty="0"/>
              <a:t>世界新冠病毒分析</a:t>
            </a:r>
            <a:endParaRPr lang="en-US" dirty="0"/>
          </a:p>
        </p:txBody>
      </p:sp>
      <p:pic>
        <p:nvPicPr>
          <p:cNvPr id="4" name="图片 3">
            <a:extLst>
              <a:ext uri="{FF2B5EF4-FFF2-40B4-BE49-F238E27FC236}">
                <a16:creationId xmlns:a16="http://schemas.microsoft.com/office/drawing/2014/main" id="{62B7DE48-EA0C-4BEB-B601-582FB68DFBF9}"/>
              </a:ext>
            </a:extLst>
          </p:cNvPr>
          <p:cNvPicPr>
            <a:picLocks noChangeAspect="1"/>
          </p:cNvPicPr>
          <p:nvPr/>
        </p:nvPicPr>
        <p:blipFill>
          <a:blip r:embed="rId2"/>
          <a:stretch>
            <a:fillRect/>
          </a:stretch>
        </p:blipFill>
        <p:spPr>
          <a:xfrm>
            <a:off x="125760" y="1844824"/>
            <a:ext cx="8892480" cy="4817603"/>
          </a:xfrm>
          <a:prstGeom prst="rect">
            <a:avLst/>
          </a:prstGeom>
        </p:spPr>
      </p:pic>
      <p:sp>
        <p:nvSpPr>
          <p:cNvPr id="5" name="文本框 4">
            <a:extLst>
              <a:ext uri="{FF2B5EF4-FFF2-40B4-BE49-F238E27FC236}">
                <a16:creationId xmlns:a16="http://schemas.microsoft.com/office/drawing/2014/main" id="{3EB8F41E-2FA5-4922-848B-4AEAADDA95B2}"/>
              </a:ext>
            </a:extLst>
          </p:cNvPr>
          <p:cNvSpPr txBox="1"/>
          <p:nvPr/>
        </p:nvSpPr>
        <p:spPr>
          <a:xfrm>
            <a:off x="309431" y="1153907"/>
            <a:ext cx="8694712" cy="707886"/>
          </a:xfrm>
          <a:prstGeom prst="rect">
            <a:avLst/>
          </a:prstGeom>
          <a:noFill/>
        </p:spPr>
        <p:txBody>
          <a:bodyPr wrap="square" rtlCol="0">
            <a:spAutoFit/>
          </a:bodyPr>
          <a:lstStyle/>
          <a:p>
            <a:r>
              <a:rPr lang="zh-CN" altLang="en-US" sz="2000" dirty="0"/>
              <a:t>截止</a:t>
            </a:r>
            <a:r>
              <a:rPr lang="en-US" altLang="zh-CN" sz="2000" dirty="0"/>
              <a:t>2020</a:t>
            </a:r>
            <a:r>
              <a:rPr lang="zh-CN" altLang="en-US" sz="2000" dirty="0"/>
              <a:t>年</a:t>
            </a:r>
            <a:r>
              <a:rPr lang="en-US" altLang="zh-CN" sz="2000" dirty="0"/>
              <a:t>6</a:t>
            </a:r>
            <a:r>
              <a:rPr lang="zh-CN" altLang="en-US" sz="2000" dirty="0"/>
              <a:t>月</a:t>
            </a:r>
            <a:r>
              <a:rPr lang="en-US" altLang="zh-CN" sz="2000" dirty="0"/>
              <a:t>2</a:t>
            </a:r>
            <a:r>
              <a:rPr lang="zh-CN" altLang="en-US" sz="2000" dirty="0"/>
              <a:t>日，世界新冠患者总计确诊约</a:t>
            </a:r>
            <a:r>
              <a:rPr lang="en-US" altLang="zh-CN" sz="2000" dirty="0"/>
              <a:t>626w</a:t>
            </a:r>
            <a:r>
              <a:rPr lang="zh-CN" altLang="en-US" sz="2000" dirty="0"/>
              <a:t>，死亡约</a:t>
            </a:r>
            <a:r>
              <a:rPr lang="en-US" altLang="zh-CN" sz="2000" dirty="0"/>
              <a:t>37w</a:t>
            </a:r>
            <a:r>
              <a:rPr lang="zh-CN" altLang="en-US" sz="2000" dirty="0"/>
              <a:t>，治愈约</a:t>
            </a:r>
            <a:r>
              <a:rPr lang="en-US" altLang="zh-CN" sz="2000" dirty="0"/>
              <a:t>266w</a:t>
            </a:r>
            <a:r>
              <a:rPr lang="zh-CN" altLang="en-US" sz="2000" dirty="0"/>
              <a:t>。</a:t>
            </a:r>
            <a:endParaRPr lang="en-US" sz="2000" dirty="0"/>
          </a:p>
        </p:txBody>
      </p:sp>
    </p:spTree>
    <p:extLst>
      <p:ext uri="{BB962C8B-B14F-4D97-AF65-F5344CB8AC3E}">
        <p14:creationId xmlns:p14="http://schemas.microsoft.com/office/powerpoint/2010/main" val="2494633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27416-AAC8-4CC5-8F39-E07BDCD0313B}"/>
              </a:ext>
            </a:extLst>
          </p:cNvPr>
          <p:cNvSpPr>
            <a:spLocks noGrp="1"/>
          </p:cNvSpPr>
          <p:nvPr>
            <p:ph type="title"/>
          </p:nvPr>
        </p:nvSpPr>
        <p:spPr/>
        <p:txBody>
          <a:bodyPr/>
          <a:lstStyle/>
          <a:p>
            <a:r>
              <a:rPr lang="zh-CN" altLang="en-US" dirty="0"/>
              <a:t>总结</a:t>
            </a:r>
            <a:endParaRPr lang="en-US" dirty="0"/>
          </a:p>
        </p:txBody>
      </p:sp>
      <p:sp>
        <p:nvSpPr>
          <p:cNvPr id="3" name="内容占位符 2">
            <a:extLst>
              <a:ext uri="{FF2B5EF4-FFF2-40B4-BE49-F238E27FC236}">
                <a16:creationId xmlns:a16="http://schemas.microsoft.com/office/drawing/2014/main" id="{AF6B6D6A-5291-40CC-8EEB-A1544DA587C6}"/>
              </a:ext>
            </a:extLst>
          </p:cNvPr>
          <p:cNvSpPr>
            <a:spLocks noGrp="1"/>
          </p:cNvSpPr>
          <p:nvPr>
            <p:ph idx="1"/>
          </p:nvPr>
        </p:nvSpPr>
        <p:spPr/>
        <p:txBody>
          <a:bodyPr>
            <a:normAutofit lnSpcReduction="10000"/>
          </a:bodyPr>
          <a:lstStyle/>
          <a:p>
            <a:r>
              <a:rPr lang="zh-CN" altLang="en-US" sz="2800" dirty="0">
                <a:latin typeface="Georgia" panose="02040502050405020303" pitchFamily="18" charset="0"/>
              </a:rPr>
              <a:t>截止</a:t>
            </a:r>
            <a:r>
              <a:rPr lang="en-US" altLang="zh-CN" sz="2800" dirty="0">
                <a:latin typeface="Georgia" panose="02040502050405020303" pitchFamily="18" charset="0"/>
              </a:rPr>
              <a:t>2020</a:t>
            </a:r>
            <a:r>
              <a:rPr lang="zh-CN" altLang="en-US" sz="2800" dirty="0">
                <a:latin typeface="Georgia" panose="02040502050405020303" pitchFamily="18" charset="0"/>
              </a:rPr>
              <a:t>年</a:t>
            </a:r>
            <a:r>
              <a:rPr lang="en-US" altLang="zh-CN" sz="2800" dirty="0">
                <a:latin typeface="Georgia" panose="02040502050405020303" pitchFamily="18" charset="0"/>
              </a:rPr>
              <a:t>6</a:t>
            </a:r>
            <a:r>
              <a:rPr lang="zh-CN" altLang="en-US" sz="2800" dirty="0">
                <a:latin typeface="Georgia" panose="02040502050405020303" pitchFamily="18" charset="0"/>
              </a:rPr>
              <a:t>月</a:t>
            </a:r>
            <a:r>
              <a:rPr lang="en-US" altLang="zh-CN" sz="2800" dirty="0">
                <a:latin typeface="Georgia" panose="02040502050405020303" pitchFamily="18" charset="0"/>
              </a:rPr>
              <a:t>2</a:t>
            </a:r>
            <a:r>
              <a:rPr lang="zh-CN" altLang="en-US" sz="2800" dirty="0">
                <a:latin typeface="Georgia" panose="02040502050405020303" pitchFamily="18" charset="0"/>
              </a:rPr>
              <a:t>日，世界各国新冠病毒患者累计确诊达</a:t>
            </a:r>
            <a:r>
              <a:rPr lang="en-US" altLang="zh-CN" sz="2800" dirty="0">
                <a:latin typeface="Georgia" panose="02040502050405020303" pitchFamily="18" charset="0"/>
              </a:rPr>
              <a:t>626w</a:t>
            </a:r>
            <a:r>
              <a:rPr lang="zh-CN" altLang="en-US" sz="2800" dirty="0">
                <a:latin typeface="Georgia" panose="02040502050405020303" pitchFamily="18" charset="0"/>
              </a:rPr>
              <a:t>，死亡</a:t>
            </a:r>
            <a:r>
              <a:rPr lang="en-US" altLang="zh-CN" sz="2800" dirty="0">
                <a:latin typeface="Georgia" panose="02040502050405020303" pitchFamily="18" charset="0"/>
              </a:rPr>
              <a:t>37w</a:t>
            </a:r>
            <a:r>
              <a:rPr lang="zh-CN" altLang="en-US" sz="2800" dirty="0">
                <a:latin typeface="Georgia" panose="02040502050405020303" pitchFamily="18" charset="0"/>
              </a:rPr>
              <a:t>，治愈</a:t>
            </a:r>
            <a:r>
              <a:rPr lang="en-US" altLang="zh-CN" sz="2800" dirty="0">
                <a:latin typeface="Georgia" panose="02040502050405020303" pitchFamily="18" charset="0"/>
              </a:rPr>
              <a:t>266w</a:t>
            </a:r>
            <a:r>
              <a:rPr lang="zh-CN" altLang="en-US" sz="2800" dirty="0">
                <a:latin typeface="Georgia" panose="02040502050405020303" pitchFamily="18" charset="0"/>
              </a:rPr>
              <a:t>。</a:t>
            </a:r>
            <a:endParaRPr lang="en-US" altLang="zh-CN" sz="2800" dirty="0">
              <a:latin typeface="Georgia" panose="02040502050405020303" pitchFamily="18" charset="0"/>
            </a:endParaRPr>
          </a:p>
          <a:p>
            <a:r>
              <a:rPr lang="zh-CN" altLang="en-US" sz="2800" dirty="0">
                <a:latin typeface="Georgia" panose="02040502050405020303" pitchFamily="18" charset="0"/>
              </a:rPr>
              <a:t>其中以美国情况最为严重，约有</a:t>
            </a:r>
            <a:r>
              <a:rPr lang="en-US" altLang="zh-CN" sz="2800" dirty="0">
                <a:latin typeface="Georgia" panose="02040502050405020303" pitchFamily="18" charset="0"/>
              </a:rPr>
              <a:t>185w</a:t>
            </a:r>
            <a:r>
              <a:rPr lang="zh-CN" altLang="en-US" sz="2800" dirty="0">
                <a:latin typeface="Georgia" panose="02040502050405020303" pitchFamily="18" charset="0"/>
              </a:rPr>
              <a:t>确诊患者，</a:t>
            </a:r>
            <a:r>
              <a:rPr lang="en-US" altLang="zh-CN" sz="2800" dirty="0">
                <a:latin typeface="Georgia" panose="02040502050405020303" pitchFamily="18" charset="0"/>
              </a:rPr>
              <a:t>10w</a:t>
            </a:r>
            <a:r>
              <a:rPr lang="zh-CN" altLang="en-US" sz="2800" dirty="0">
                <a:latin typeface="Georgia" panose="02040502050405020303" pitchFamily="18" charset="0"/>
              </a:rPr>
              <a:t>死亡患者。</a:t>
            </a:r>
            <a:endParaRPr lang="en-US" altLang="zh-CN" sz="2800" dirty="0">
              <a:latin typeface="Georgia" panose="02040502050405020303" pitchFamily="18" charset="0"/>
            </a:endParaRPr>
          </a:p>
          <a:p>
            <a:r>
              <a:rPr lang="zh-CN" altLang="en-US" sz="2800" dirty="0">
                <a:latin typeface="Georgia" panose="02040502050405020303" pitchFamily="18" charset="0"/>
              </a:rPr>
              <a:t>美国又以纽约州以及相邻的新泽西州情况最为严重，约有患者</a:t>
            </a:r>
            <a:r>
              <a:rPr lang="en-US" altLang="zh-CN" sz="2800" dirty="0">
                <a:latin typeface="Georgia" panose="02040502050405020303" pitchFamily="18" charset="0"/>
              </a:rPr>
              <a:t>37w</a:t>
            </a:r>
            <a:r>
              <a:rPr lang="zh-CN" altLang="en-US" sz="2800" dirty="0">
                <a:latin typeface="Georgia" panose="02040502050405020303" pitchFamily="18" charset="0"/>
              </a:rPr>
              <a:t>，死亡</a:t>
            </a:r>
            <a:r>
              <a:rPr lang="en-US" altLang="zh-CN" sz="2800" dirty="0">
                <a:latin typeface="Georgia" panose="02040502050405020303" pitchFamily="18" charset="0"/>
              </a:rPr>
              <a:t>3w</a:t>
            </a:r>
            <a:r>
              <a:rPr lang="zh-CN" altLang="en-US" sz="2800" dirty="0">
                <a:latin typeface="Georgia" panose="02040502050405020303" pitchFamily="18" charset="0"/>
              </a:rPr>
              <a:t>。</a:t>
            </a:r>
            <a:endParaRPr lang="en-US" altLang="zh-CN" sz="2800" dirty="0">
              <a:latin typeface="Georgia" panose="02040502050405020303" pitchFamily="18" charset="0"/>
            </a:endParaRPr>
          </a:p>
          <a:p>
            <a:r>
              <a:rPr lang="zh-CN" altLang="en-US" sz="2800" dirty="0">
                <a:latin typeface="Georgia" panose="02040502050405020303" pitchFamily="18" charset="0"/>
              </a:rPr>
              <a:t>以过去</a:t>
            </a:r>
            <a:r>
              <a:rPr lang="en-US" altLang="zh-CN" sz="2800" dirty="0">
                <a:latin typeface="Georgia" panose="02040502050405020303" pitchFamily="18" charset="0"/>
              </a:rPr>
              <a:t>3</a:t>
            </a:r>
            <a:r>
              <a:rPr lang="zh-CN" altLang="en-US" sz="2800" dirty="0">
                <a:latin typeface="Georgia" panose="02040502050405020303" pitchFamily="18" charset="0"/>
              </a:rPr>
              <a:t>个月新冠发展来看，未来美国将继续增加新冠患者确诊人数，中国新冠情况已经趋向平稳。</a:t>
            </a:r>
            <a:endParaRPr lang="en-US" altLang="zh-CN" sz="2800" dirty="0">
              <a:latin typeface="Georgia" panose="02040502050405020303" pitchFamily="18" charset="0"/>
            </a:endParaRPr>
          </a:p>
          <a:p>
            <a:r>
              <a:rPr lang="zh-CN" altLang="en-US" sz="2800" dirty="0">
                <a:latin typeface="Georgia" panose="02040502050405020303" pitchFamily="18" charset="0"/>
              </a:rPr>
              <a:t>印度人口基数庞大，但确诊人数只有约</a:t>
            </a:r>
            <a:r>
              <a:rPr lang="en-US" altLang="zh-CN" sz="2800" dirty="0">
                <a:latin typeface="Georgia" panose="02040502050405020303" pitchFamily="18" charset="0"/>
              </a:rPr>
              <a:t>20w</a:t>
            </a:r>
            <a:r>
              <a:rPr lang="zh-CN" altLang="en-US" sz="2800" dirty="0">
                <a:latin typeface="Georgia" panose="02040502050405020303" pitchFamily="18" charset="0"/>
              </a:rPr>
              <a:t>，可能存在大量患者未被检测出。</a:t>
            </a:r>
            <a:endParaRPr lang="en-US" sz="2800" dirty="0">
              <a:latin typeface="Georgia" panose="02040502050405020303" pitchFamily="18" charset="0"/>
            </a:endParaRPr>
          </a:p>
        </p:txBody>
      </p:sp>
    </p:spTree>
    <p:extLst>
      <p:ext uri="{BB962C8B-B14F-4D97-AF65-F5344CB8AC3E}">
        <p14:creationId xmlns:p14="http://schemas.microsoft.com/office/powerpoint/2010/main" val="302785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56873-136F-4E0A-B0B2-4252D677E7ED}"/>
              </a:ext>
            </a:extLst>
          </p:cNvPr>
          <p:cNvSpPr>
            <a:spLocks noGrp="1"/>
          </p:cNvSpPr>
          <p:nvPr>
            <p:ph type="title"/>
          </p:nvPr>
        </p:nvSpPr>
        <p:spPr/>
        <p:txBody>
          <a:bodyPr/>
          <a:lstStyle/>
          <a:p>
            <a:r>
              <a:rPr lang="zh-CN" altLang="en-US" dirty="0">
                <a:latin typeface="Georgia" panose="02040502050405020303" pitchFamily="18" charset="0"/>
              </a:rPr>
              <a:t>简介</a:t>
            </a:r>
            <a:endParaRPr lang="en-US" dirty="0">
              <a:latin typeface="Georgia" panose="02040502050405020303" pitchFamily="18" charset="0"/>
            </a:endParaRPr>
          </a:p>
        </p:txBody>
      </p:sp>
      <p:sp>
        <p:nvSpPr>
          <p:cNvPr id="3" name="内容占位符 2">
            <a:extLst>
              <a:ext uri="{FF2B5EF4-FFF2-40B4-BE49-F238E27FC236}">
                <a16:creationId xmlns:a16="http://schemas.microsoft.com/office/drawing/2014/main" id="{D97B6A4C-BF99-4799-B58E-FAD61E9B5273}"/>
              </a:ext>
            </a:extLst>
          </p:cNvPr>
          <p:cNvSpPr>
            <a:spLocks noGrp="1"/>
          </p:cNvSpPr>
          <p:nvPr>
            <p:ph idx="1"/>
          </p:nvPr>
        </p:nvSpPr>
        <p:spPr/>
        <p:txBody>
          <a:bodyPr>
            <a:normAutofit/>
          </a:bodyPr>
          <a:lstStyle/>
          <a:p>
            <a:r>
              <a:rPr lang="zh-CN" altLang="en-US" sz="2400" dirty="0">
                <a:latin typeface="Georgia" panose="02040502050405020303" pitchFamily="18" charset="0"/>
              </a:rPr>
              <a:t>数据来源：本次项目数据来源主要为约翰霍普金斯大学系统科学与工程中心对于新冠肺炎在全球范围内的疫情监控数据。</a:t>
            </a:r>
            <a:endParaRPr lang="en-US" altLang="zh-CN" sz="2400" dirty="0">
              <a:latin typeface="Georgia" panose="02040502050405020303" pitchFamily="18" charset="0"/>
            </a:endParaRPr>
          </a:p>
          <a:p>
            <a:pPr marL="0" indent="0">
              <a:buNone/>
            </a:pPr>
            <a:r>
              <a:rPr lang="zh-CN" altLang="en-US" sz="2400" dirty="0">
                <a:latin typeface="Georgia" panose="02040502050405020303" pitchFamily="18" charset="0"/>
              </a:rPr>
              <a:t>  （</a:t>
            </a:r>
            <a:r>
              <a:rPr lang="en-US" altLang="zh-CN" sz="2400" dirty="0">
                <a:latin typeface="Georgia" panose="02040502050405020303" pitchFamily="18" charset="0"/>
                <a:hlinkClick r:id="rId2"/>
              </a:rPr>
              <a:t>https://github.com/CSSEGISandData/COVID-19</a:t>
            </a:r>
            <a:r>
              <a:rPr lang="zh-CN" altLang="en-US" sz="2400" dirty="0">
                <a:latin typeface="Georgia" panose="02040502050405020303" pitchFamily="18" charset="0"/>
              </a:rPr>
              <a:t>）</a:t>
            </a:r>
            <a:endParaRPr lang="en-US" altLang="zh-CN" sz="2400" dirty="0">
              <a:latin typeface="Georgia" panose="02040502050405020303" pitchFamily="18" charset="0"/>
            </a:endParaRPr>
          </a:p>
          <a:p>
            <a:endParaRPr lang="en-US" altLang="zh-CN" sz="2400" dirty="0">
              <a:latin typeface="Georgia" panose="02040502050405020303" pitchFamily="18" charset="0"/>
            </a:endParaRPr>
          </a:p>
          <a:p>
            <a:r>
              <a:rPr lang="zh-CN" altLang="en-US" sz="2400" dirty="0">
                <a:latin typeface="Georgia" panose="02040502050405020303" pitchFamily="18" charset="0"/>
              </a:rPr>
              <a:t>数据包含自</a:t>
            </a:r>
            <a:r>
              <a:rPr lang="en-US" altLang="zh-CN" sz="2400" dirty="0">
                <a:latin typeface="Georgia" panose="02040502050405020303" pitchFamily="18" charset="0"/>
              </a:rPr>
              <a:t>2020</a:t>
            </a:r>
            <a:r>
              <a:rPr lang="zh-CN" altLang="en-US" sz="2400" dirty="0">
                <a:latin typeface="Georgia" panose="02040502050405020303" pitchFamily="18" charset="0"/>
              </a:rPr>
              <a:t>年</a:t>
            </a:r>
            <a:r>
              <a:rPr lang="en-US" altLang="zh-CN" sz="2400" dirty="0">
                <a:latin typeface="Georgia" panose="02040502050405020303" pitchFamily="18" charset="0"/>
              </a:rPr>
              <a:t>1</a:t>
            </a:r>
            <a:r>
              <a:rPr lang="zh-CN" altLang="en-US" sz="2400" dirty="0">
                <a:latin typeface="Georgia" panose="02040502050405020303" pitchFamily="18" charset="0"/>
              </a:rPr>
              <a:t>月</a:t>
            </a:r>
            <a:r>
              <a:rPr lang="en-US" altLang="zh-CN" sz="2400" dirty="0">
                <a:latin typeface="Georgia" panose="02040502050405020303" pitchFamily="18" charset="0"/>
              </a:rPr>
              <a:t>22</a:t>
            </a:r>
            <a:r>
              <a:rPr lang="zh-CN" altLang="en-US" sz="2400" dirty="0">
                <a:latin typeface="Georgia" panose="02040502050405020303" pitchFamily="18" charset="0"/>
              </a:rPr>
              <a:t>日至</a:t>
            </a:r>
            <a:r>
              <a:rPr lang="en-US" altLang="zh-CN" sz="2400" dirty="0">
                <a:latin typeface="Georgia" panose="02040502050405020303" pitchFamily="18" charset="0"/>
              </a:rPr>
              <a:t>2020</a:t>
            </a:r>
            <a:r>
              <a:rPr lang="zh-CN" altLang="en-US" sz="2400" dirty="0">
                <a:latin typeface="Georgia" panose="02040502050405020303" pitchFamily="18" charset="0"/>
              </a:rPr>
              <a:t>年</a:t>
            </a:r>
            <a:r>
              <a:rPr lang="en-US" altLang="zh-CN" sz="2400" dirty="0">
                <a:latin typeface="Georgia" panose="02040502050405020303" pitchFamily="18" charset="0"/>
              </a:rPr>
              <a:t>6</a:t>
            </a:r>
            <a:r>
              <a:rPr lang="zh-CN" altLang="en-US" sz="2400" dirty="0">
                <a:latin typeface="Georgia" panose="02040502050405020303" pitchFamily="18" charset="0"/>
              </a:rPr>
              <a:t>月</a:t>
            </a:r>
            <a:r>
              <a:rPr lang="en-US" altLang="zh-CN" sz="2400" dirty="0">
                <a:latin typeface="Georgia" panose="02040502050405020303" pitchFamily="18" charset="0"/>
              </a:rPr>
              <a:t>2</a:t>
            </a:r>
            <a:r>
              <a:rPr lang="zh-CN" altLang="en-US" sz="2400" dirty="0">
                <a:latin typeface="Georgia" panose="02040502050405020303" pitchFamily="18" charset="0"/>
              </a:rPr>
              <a:t>日每日实时新冠肺炎在全国各个国家各个省份的患者证实数量，死亡数量以及恢复数量。</a:t>
            </a:r>
            <a:endParaRPr lang="en-US" sz="2400" dirty="0">
              <a:latin typeface="Georgia" panose="02040502050405020303" pitchFamily="18" charset="0"/>
            </a:endParaRPr>
          </a:p>
        </p:txBody>
      </p:sp>
    </p:spTree>
    <p:extLst>
      <p:ext uri="{BB962C8B-B14F-4D97-AF65-F5344CB8AC3E}">
        <p14:creationId xmlns:p14="http://schemas.microsoft.com/office/powerpoint/2010/main" val="655042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76758-C488-400E-B16B-1ED506F0B510}"/>
              </a:ext>
            </a:extLst>
          </p:cNvPr>
          <p:cNvSpPr>
            <a:spLocks noGrp="1"/>
          </p:cNvSpPr>
          <p:nvPr>
            <p:ph type="title"/>
          </p:nvPr>
        </p:nvSpPr>
        <p:spPr/>
        <p:txBody>
          <a:bodyPr/>
          <a:lstStyle/>
          <a:p>
            <a:r>
              <a:rPr lang="zh-CN" altLang="en-US" dirty="0"/>
              <a:t>简介</a:t>
            </a:r>
            <a:endParaRPr lang="en-US" dirty="0"/>
          </a:p>
        </p:txBody>
      </p:sp>
      <p:sp>
        <p:nvSpPr>
          <p:cNvPr id="3" name="内容占位符 2">
            <a:extLst>
              <a:ext uri="{FF2B5EF4-FFF2-40B4-BE49-F238E27FC236}">
                <a16:creationId xmlns:a16="http://schemas.microsoft.com/office/drawing/2014/main" id="{1523002C-429A-46F3-A0C1-6D97C2D608D5}"/>
              </a:ext>
            </a:extLst>
          </p:cNvPr>
          <p:cNvSpPr>
            <a:spLocks noGrp="1"/>
          </p:cNvSpPr>
          <p:nvPr>
            <p:ph idx="1"/>
          </p:nvPr>
        </p:nvSpPr>
        <p:spPr/>
        <p:txBody>
          <a:bodyPr/>
          <a:lstStyle/>
          <a:p>
            <a:r>
              <a:rPr lang="zh-CN" altLang="en-US" sz="2400" dirty="0">
                <a:solidFill>
                  <a:prstClr val="black"/>
                </a:solidFill>
                <a:latin typeface="Georgia" panose="02040502050405020303" pitchFamily="18" charset="0"/>
              </a:rPr>
              <a:t>工具：</a:t>
            </a:r>
            <a:r>
              <a:rPr lang="en-US" altLang="zh-CN" sz="2400" dirty="0">
                <a:solidFill>
                  <a:prstClr val="black"/>
                </a:solidFill>
                <a:latin typeface="Georgia" panose="02040502050405020303" pitchFamily="18" charset="0"/>
              </a:rPr>
              <a:t>Pycharm</a:t>
            </a:r>
            <a:r>
              <a:rPr lang="zh-CN" altLang="en-US" sz="2400" dirty="0">
                <a:solidFill>
                  <a:prstClr val="black"/>
                </a:solidFill>
                <a:latin typeface="Georgia" panose="02040502050405020303" pitchFamily="18" charset="0"/>
              </a:rPr>
              <a:t>，</a:t>
            </a:r>
            <a:r>
              <a:rPr lang="en-US" altLang="zh-CN" sz="2400" dirty="0">
                <a:solidFill>
                  <a:prstClr val="black"/>
                </a:solidFill>
                <a:latin typeface="Georgia" panose="02040502050405020303" pitchFamily="18" charset="0"/>
              </a:rPr>
              <a:t>Tableau</a:t>
            </a:r>
          </a:p>
          <a:p>
            <a:r>
              <a:rPr lang="zh-CN" altLang="en-US" sz="2400" dirty="0">
                <a:solidFill>
                  <a:prstClr val="black"/>
                </a:solidFill>
                <a:latin typeface="Georgia" panose="02040502050405020303" pitchFamily="18" charset="0"/>
              </a:rPr>
              <a:t>语言：</a:t>
            </a:r>
            <a:r>
              <a:rPr lang="en-US" altLang="zh-CN" sz="2400" dirty="0">
                <a:solidFill>
                  <a:prstClr val="black"/>
                </a:solidFill>
                <a:latin typeface="Georgia" panose="02040502050405020303" pitchFamily="18" charset="0"/>
              </a:rPr>
              <a:t>Python</a:t>
            </a:r>
          </a:p>
          <a:p>
            <a:r>
              <a:rPr lang="zh-CN" altLang="en-US" sz="2400" dirty="0">
                <a:solidFill>
                  <a:prstClr val="black"/>
                </a:solidFill>
                <a:latin typeface="Georgia" panose="02040502050405020303" pitchFamily="18" charset="0"/>
              </a:rPr>
              <a:t>包含知识模块：信息可视化，多媒体技术与</a:t>
            </a:r>
            <a:r>
              <a:rPr lang="en-US" altLang="zh-CN" sz="2400" dirty="0">
                <a:solidFill>
                  <a:prstClr val="black"/>
                </a:solidFill>
                <a:latin typeface="Georgia" panose="02040502050405020303" pitchFamily="18" charset="0"/>
              </a:rPr>
              <a:t>OFFICE</a:t>
            </a:r>
            <a:r>
              <a:rPr lang="zh-CN" altLang="en-US" sz="2400" dirty="0">
                <a:solidFill>
                  <a:prstClr val="black"/>
                </a:solidFill>
                <a:latin typeface="Georgia" panose="02040502050405020303" pitchFamily="18" charset="0"/>
              </a:rPr>
              <a:t>应用</a:t>
            </a:r>
            <a:endParaRPr lang="en-US" altLang="zh-CN" sz="2400" dirty="0">
              <a:solidFill>
                <a:prstClr val="black"/>
              </a:solidFill>
              <a:latin typeface="Georgia" panose="02040502050405020303" pitchFamily="18" charset="0"/>
            </a:endParaRPr>
          </a:p>
          <a:p>
            <a:r>
              <a:rPr lang="zh-CN" altLang="en-US" sz="2400" dirty="0">
                <a:solidFill>
                  <a:prstClr val="black"/>
                </a:solidFill>
                <a:latin typeface="Georgia" panose="02040502050405020303" pitchFamily="18" charset="0"/>
              </a:rPr>
              <a:t>美国疫情爆发于</a:t>
            </a:r>
            <a:r>
              <a:rPr lang="en-US" altLang="zh-CN" sz="2400" dirty="0">
                <a:solidFill>
                  <a:prstClr val="black"/>
                </a:solidFill>
                <a:latin typeface="Georgia" panose="02040502050405020303" pitchFamily="18" charset="0"/>
              </a:rPr>
              <a:t>3</a:t>
            </a:r>
            <a:r>
              <a:rPr lang="zh-CN" altLang="en-US" sz="2400" dirty="0">
                <a:solidFill>
                  <a:prstClr val="black"/>
                </a:solidFill>
                <a:latin typeface="Georgia" panose="02040502050405020303" pitchFamily="18" charset="0"/>
              </a:rPr>
              <a:t>月初期，现在已经成为全世界新冠病毒传播最为严重国家。因此经过数据预处理，保留了全世界</a:t>
            </a:r>
            <a:r>
              <a:rPr lang="en-US" altLang="zh-CN" sz="2400" dirty="0">
                <a:solidFill>
                  <a:prstClr val="black"/>
                </a:solidFill>
                <a:latin typeface="Georgia" panose="02040502050405020303" pitchFamily="18" charset="0"/>
              </a:rPr>
              <a:t>2020</a:t>
            </a:r>
            <a:r>
              <a:rPr lang="zh-CN" altLang="en-US" sz="2400" dirty="0">
                <a:solidFill>
                  <a:prstClr val="black"/>
                </a:solidFill>
                <a:latin typeface="Georgia" panose="02040502050405020303" pitchFamily="18" charset="0"/>
              </a:rPr>
              <a:t>年</a:t>
            </a:r>
            <a:r>
              <a:rPr lang="en-US" altLang="zh-CN" sz="2400" dirty="0">
                <a:solidFill>
                  <a:prstClr val="black"/>
                </a:solidFill>
                <a:latin typeface="Georgia" panose="02040502050405020303" pitchFamily="18" charset="0"/>
              </a:rPr>
              <a:t>1</a:t>
            </a:r>
            <a:r>
              <a:rPr lang="zh-CN" altLang="en-US" sz="2400" dirty="0">
                <a:solidFill>
                  <a:prstClr val="black"/>
                </a:solidFill>
                <a:latin typeface="Georgia" panose="02040502050405020303" pitchFamily="18" charset="0"/>
              </a:rPr>
              <a:t>月</a:t>
            </a:r>
            <a:r>
              <a:rPr lang="en-US" altLang="zh-CN" sz="2400" dirty="0">
                <a:solidFill>
                  <a:prstClr val="black"/>
                </a:solidFill>
                <a:latin typeface="Georgia" panose="02040502050405020303" pitchFamily="18" charset="0"/>
              </a:rPr>
              <a:t>22</a:t>
            </a:r>
            <a:r>
              <a:rPr lang="zh-CN" altLang="en-US" sz="2400" dirty="0">
                <a:solidFill>
                  <a:prstClr val="black"/>
                </a:solidFill>
                <a:latin typeface="Georgia" panose="02040502050405020303" pitchFamily="18" charset="0"/>
              </a:rPr>
              <a:t>日至</a:t>
            </a:r>
            <a:r>
              <a:rPr lang="en-US" altLang="zh-CN" sz="2400" dirty="0">
                <a:solidFill>
                  <a:prstClr val="black"/>
                </a:solidFill>
                <a:latin typeface="Georgia" panose="02040502050405020303" pitchFamily="18" charset="0"/>
              </a:rPr>
              <a:t>2020</a:t>
            </a:r>
            <a:r>
              <a:rPr lang="zh-CN" altLang="en-US" sz="2400" dirty="0">
                <a:solidFill>
                  <a:prstClr val="black"/>
                </a:solidFill>
                <a:latin typeface="Georgia" panose="02040502050405020303" pitchFamily="18" charset="0"/>
              </a:rPr>
              <a:t>年</a:t>
            </a:r>
            <a:r>
              <a:rPr lang="en-US" altLang="zh-CN" sz="2400" dirty="0">
                <a:solidFill>
                  <a:prstClr val="black"/>
                </a:solidFill>
                <a:latin typeface="Georgia" panose="02040502050405020303" pitchFamily="18" charset="0"/>
              </a:rPr>
              <a:t>6</a:t>
            </a:r>
            <a:r>
              <a:rPr lang="zh-CN" altLang="en-US" sz="2400" dirty="0">
                <a:solidFill>
                  <a:prstClr val="black"/>
                </a:solidFill>
                <a:latin typeface="Georgia" panose="02040502050405020303" pitchFamily="18" charset="0"/>
              </a:rPr>
              <a:t>月</a:t>
            </a:r>
            <a:r>
              <a:rPr lang="en-US" altLang="zh-CN" sz="2400" dirty="0">
                <a:solidFill>
                  <a:prstClr val="black"/>
                </a:solidFill>
                <a:latin typeface="Georgia" panose="02040502050405020303" pitchFamily="18" charset="0"/>
              </a:rPr>
              <a:t>2</a:t>
            </a:r>
            <a:r>
              <a:rPr lang="zh-CN" altLang="en-US" sz="2400" dirty="0">
                <a:solidFill>
                  <a:prstClr val="black"/>
                </a:solidFill>
                <a:latin typeface="Georgia" panose="02040502050405020303" pitchFamily="18" charset="0"/>
              </a:rPr>
              <a:t>日的患者信息以及美国</a:t>
            </a:r>
            <a:r>
              <a:rPr lang="en-US" altLang="zh-CN" sz="2400" dirty="0">
                <a:solidFill>
                  <a:prstClr val="black"/>
                </a:solidFill>
                <a:latin typeface="Georgia" panose="02040502050405020303" pitchFamily="18" charset="0"/>
              </a:rPr>
              <a:t>2020</a:t>
            </a:r>
            <a:r>
              <a:rPr lang="zh-CN" altLang="en-US" sz="2400" dirty="0">
                <a:solidFill>
                  <a:prstClr val="black"/>
                </a:solidFill>
                <a:latin typeface="Georgia" panose="02040502050405020303" pitchFamily="18" charset="0"/>
              </a:rPr>
              <a:t>年</a:t>
            </a:r>
            <a:r>
              <a:rPr lang="en-US" altLang="zh-CN" sz="2400" dirty="0">
                <a:solidFill>
                  <a:prstClr val="black"/>
                </a:solidFill>
                <a:latin typeface="Georgia" panose="02040502050405020303" pitchFamily="18" charset="0"/>
              </a:rPr>
              <a:t>3</a:t>
            </a:r>
            <a:r>
              <a:rPr lang="zh-CN" altLang="en-US" sz="2400" dirty="0">
                <a:solidFill>
                  <a:prstClr val="black"/>
                </a:solidFill>
                <a:latin typeface="Georgia" panose="02040502050405020303" pitchFamily="18" charset="0"/>
              </a:rPr>
              <a:t>月</a:t>
            </a:r>
            <a:r>
              <a:rPr lang="en-US" altLang="zh-CN" sz="2400" dirty="0">
                <a:solidFill>
                  <a:prstClr val="black"/>
                </a:solidFill>
                <a:latin typeface="Georgia" panose="02040502050405020303" pitchFamily="18" charset="0"/>
              </a:rPr>
              <a:t>1</a:t>
            </a:r>
            <a:r>
              <a:rPr lang="zh-CN" altLang="en-US" sz="2400" dirty="0">
                <a:solidFill>
                  <a:prstClr val="black"/>
                </a:solidFill>
                <a:latin typeface="Georgia" panose="02040502050405020303" pitchFamily="18" charset="0"/>
              </a:rPr>
              <a:t>日至</a:t>
            </a:r>
            <a:r>
              <a:rPr lang="en-US" altLang="zh-CN" sz="2400" dirty="0">
                <a:solidFill>
                  <a:prstClr val="black"/>
                </a:solidFill>
                <a:latin typeface="Georgia" panose="02040502050405020303" pitchFamily="18" charset="0"/>
              </a:rPr>
              <a:t>2020</a:t>
            </a:r>
            <a:r>
              <a:rPr lang="zh-CN" altLang="en-US" sz="2400" dirty="0">
                <a:solidFill>
                  <a:prstClr val="black"/>
                </a:solidFill>
                <a:latin typeface="Georgia" panose="02040502050405020303" pitchFamily="18" charset="0"/>
              </a:rPr>
              <a:t>年</a:t>
            </a:r>
            <a:r>
              <a:rPr lang="en-US" altLang="zh-CN" sz="2400" dirty="0">
                <a:solidFill>
                  <a:prstClr val="black"/>
                </a:solidFill>
                <a:latin typeface="Georgia" panose="02040502050405020303" pitchFamily="18" charset="0"/>
              </a:rPr>
              <a:t>6</a:t>
            </a:r>
            <a:r>
              <a:rPr lang="zh-CN" altLang="en-US" sz="2400" dirty="0">
                <a:solidFill>
                  <a:prstClr val="black"/>
                </a:solidFill>
                <a:latin typeface="Georgia" panose="02040502050405020303" pitchFamily="18" charset="0"/>
              </a:rPr>
              <a:t>月</a:t>
            </a:r>
            <a:r>
              <a:rPr lang="en-US" altLang="zh-CN" sz="2400" dirty="0">
                <a:solidFill>
                  <a:prstClr val="black"/>
                </a:solidFill>
                <a:latin typeface="Georgia" panose="02040502050405020303" pitchFamily="18" charset="0"/>
              </a:rPr>
              <a:t>2</a:t>
            </a:r>
            <a:r>
              <a:rPr lang="zh-CN" altLang="en-US" sz="2400" dirty="0">
                <a:solidFill>
                  <a:prstClr val="black"/>
                </a:solidFill>
                <a:latin typeface="Georgia" panose="02040502050405020303" pitchFamily="18" charset="0"/>
              </a:rPr>
              <a:t>日的患者信息。</a:t>
            </a:r>
            <a:endParaRPr lang="en-US" altLang="zh-CN" sz="2400" dirty="0">
              <a:solidFill>
                <a:prstClr val="black"/>
              </a:solidFill>
              <a:latin typeface="Georgia" panose="02040502050405020303" pitchFamily="18" charset="0"/>
            </a:endParaRPr>
          </a:p>
        </p:txBody>
      </p:sp>
    </p:spTree>
    <p:extLst>
      <p:ext uri="{BB962C8B-B14F-4D97-AF65-F5344CB8AC3E}">
        <p14:creationId xmlns:p14="http://schemas.microsoft.com/office/powerpoint/2010/main" val="334889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68419-B624-4760-80C5-55AC223EDCBC}"/>
              </a:ext>
            </a:extLst>
          </p:cNvPr>
          <p:cNvSpPr>
            <a:spLocks noGrp="1"/>
          </p:cNvSpPr>
          <p:nvPr>
            <p:ph type="title"/>
          </p:nvPr>
        </p:nvSpPr>
        <p:spPr/>
        <p:txBody>
          <a:bodyPr/>
          <a:lstStyle/>
          <a:p>
            <a:r>
              <a:rPr lang="zh-CN" altLang="en-US" dirty="0"/>
              <a:t>美国新冠病毒分析</a:t>
            </a:r>
            <a:endParaRPr lang="en-US" dirty="0"/>
          </a:p>
        </p:txBody>
      </p:sp>
      <p:sp>
        <p:nvSpPr>
          <p:cNvPr id="5" name="文本框 4">
            <a:extLst>
              <a:ext uri="{FF2B5EF4-FFF2-40B4-BE49-F238E27FC236}">
                <a16:creationId xmlns:a16="http://schemas.microsoft.com/office/drawing/2014/main" id="{A098CD0F-47D2-4F4D-860A-1CAEA2F5051B}"/>
              </a:ext>
            </a:extLst>
          </p:cNvPr>
          <p:cNvSpPr txBox="1"/>
          <p:nvPr/>
        </p:nvSpPr>
        <p:spPr>
          <a:xfrm>
            <a:off x="457200" y="1232972"/>
            <a:ext cx="6984391" cy="400110"/>
          </a:xfrm>
          <a:prstGeom prst="rect">
            <a:avLst/>
          </a:prstGeom>
          <a:noFill/>
        </p:spPr>
        <p:txBody>
          <a:bodyPr wrap="square" rtlCol="0">
            <a:spAutoFit/>
          </a:bodyPr>
          <a:lstStyle/>
          <a:p>
            <a:r>
              <a:rPr lang="zh-CN" altLang="en-US" sz="2000" dirty="0"/>
              <a:t>截止</a:t>
            </a:r>
            <a:r>
              <a:rPr lang="en-US" altLang="zh-CN" sz="2000" dirty="0"/>
              <a:t>2020</a:t>
            </a:r>
            <a:r>
              <a:rPr lang="zh-CN" altLang="en-US" sz="2000" dirty="0"/>
              <a:t>年</a:t>
            </a:r>
            <a:r>
              <a:rPr lang="en-US" altLang="zh-CN" sz="2000" dirty="0"/>
              <a:t>6</a:t>
            </a:r>
            <a:r>
              <a:rPr lang="zh-CN" altLang="en-US" sz="2000" dirty="0"/>
              <a:t>月</a:t>
            </a:r>
            <a:r>
              <a:rPr lang="en-US" altLang="zh-CN" sz="2000" dirty="0"/>
              <a:t>2</a:t>
            </a:r>
            <a:r>
              <a:rPr lang="zh-CN" altLang="en-US" sz="2000" dirty="0"/>
              <a:t>日美国各州累计确认新冠病毒患者</a:t>
            </a:r>
            <a:endParaRPr lang="en-US" sz="2000" dirty="0"/>
          </a:p>
        </p:txBody>
      </p:sp>
      <p:pic>
        <p:nvPicPr>
          <p:cNvPr id="8" name="图片 7">
            <a:extLst>
              <a:ext uri="{FF2B5EF4-FFF2-40B4-BE49-F238E27FC236}">
                <a16:creationId xmlns:a16="http://schemas.microsoft.com/office/drawing/2014/main" id="{A789C6D3-EB3A-42CF-A20A-65C8AE84E154}"/>
              </a:ext>
            </a:extLst>
          </p:cNvPr>
          <p:cNvPicPr>
            <a:picLocks noChangeAspect="1"/>
          </p:cNvPicPr>
          <p:nvPr/>
        </p:nvPicPr>
        <p:blipFill>
          <a:blip r:embed="rId2"/>
          <a:stretch>
            <a:fillRect/>
          </a:stretch>
        </p:blipFill>
        <p:spPr>
          <a:xfrm>
            <a:off x="762000" y="1633082"/>
            <a:ext cx="7620000" cy="4657725"/>
          </a:xfrm>
          <a:prstGeom prst="rect">
            <a:avLst/>
          </a:prstGeom>
        </p:spPr>
      </p:pic>
    </p:spTree>
    <p:extLst>
      <p:ext uri="{BB962C8B-B14F-4D97-AF65-F5344CB8AC3E}">
        <p14:creationId xmlns:p14="http://schemas.microsoft.com/office/powerpoint/2010/main" val="419206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FE0E7-CC00-45B3-A8F1-1E7555F14214}"/>
              </a:ext>
            </a:extLst>
          </p:cNvPr>
          <p:cNvSpPr>
            <a:spLocks noGrp="1"/>
          </p:cNvSpPr>
          <p:nvPr>
            <p:ph type="title"/>
          </p:nvPr>
        </p:nvSpPr>
        <p:spPr/>
        <p:txBody>
          <a:bodyPr/>
          <a:lstStyle/>
          <a:p>
            <a:r>
              <a:rPr lang="zh-CN" altLang="en-US" dirty="0"/>
              <a:t>美国新冠病毒分析</a:t>
            </a:r>
            <a:endParaRPr lang="en-US" dirty="0"/>
          </a:p>
        </p:txBody>
      </p:sp>
      <p:sp>
        <p:nvSpPr>
          <p:cNvPr id="3" name="内容占位符 2">
            <a:extLst>
              <a:ext uri="{FF2B5EF4-FFF2-40B4-BE49-F238E27FC236}">
                <a16:creationId xmlns:a16="http://schemas.microsoft.com/office/drawing/2014/main" id="{F42AEC67-2EA1-4A15-9F24-86EF53845132}"/>
              </a:ext>
            </a:extLst>
          </p:cNvPr>
          <p:cNvSpPr>
            <a:spLocks noGrp="1"/>
          </p:cNvSpPr>
          <p:nvPr>
            <p:ph idx="1"/>
          </p:nvPr>
        </p:nvSpPr>
        <p:spPr>
          <a:xfrm>
            <a:off x="436948" y="1268760"/>
            <a:ext cx="8229600" cy="532656"/>
          </a:xfrm>
        </p:spPr>
        <p:txBody>
          <a:bodyPr/>
          <a:lstStyle/>
          <a:p>
            <a:pPr marL="0" lvl="0" indent="0">
              <a:spcBef>
                <a:spcPts val="0"/>
              </a:spcBef>
              <a:buNone/>
            </a:pPr>
            <a:r>
              <a:rPr lang="zh-CN" altLang="en-US" sz="2000" dirty="0">
                <a:solidFill>
                  <a:prstClr val="black"/>
                </a:solidFill>
              </a:rPr>
              <a:t>截止</a:t>
            </a:r>
            <a:r>
              <a:rPr lang="en-US" altLang="zh-CN" sz="2000" dirty="0">
                <a:solidFill>
                  <a:prstClr val="black"/>
                </a:solidFill>
              </a:rPr>
              <a:t>2020</a:t>
            </a:r>
            <a:r>
              <a:rPr lang="zh-CN" altLang="en-US" sz="2000" dirty="0">
                <a:solidFill>
                  <a:prstClr val="black"/>
                </a:solidFill>
              </a:rPr>
              <a:t>年</a:t>
            </a:r>
            <a:r>
              <a:rPr lang="en-US" altLang="zh-CN" sz="2000" dirty="0">
                <a:solidFill>
                  <a:prstClr val="black"/>
                </a:solidFill>
              </a:rPr>
              <a:t>6</a:t>
            </a:r>
            <a:r>
              <a:rPr lang="zh-CN" altLang="en-US" sz="2000" dirty="0">
                <a:solidFill>
                  <a:prstClr val="black"/>
                </a:solidFill>
              </a:rPr>
              <a:t>月</a:t>
            </a:r>
            <a:r>
              <a:rPr lang="en-US" altLang="zh-CN" sz="2000" dirty="0">
                <a:solidFill>
                  <a:prstClr val="black"/>
                </a:solidFill>
              </a:rPr>
              <a:t>2</a:t>
            </a:r>
            <a:r>
              <a:rPr lang="zh-CN" altLang="en-US" sz="2000" dirty="0">
                <a:solidFill>
                  <a:prstClr val="black"/>
                </a:solidFill>
              </a:rPr>
              <a:t>日美国各州累计死亡新冠病毒患者</a:t>
            </a:r>
            <a:endParaRPr lang="en-US" sz="2000" dirty="0">
              <a:solidFill>
                <a:prstClr val="black"/>
              </a:solidFill>
            </a:endParaRPr>
          </a:p>
        </p:txBody>
      </p:sp>
      <p:pic>
        <p:nvPicPr>
          <p:cNvPr id="6" name="图片 5">
            <a:extLst>
              <a:ext uri="{FF2B5EF4-FFF2-40B4-BE49-F238E27FC236}">
                <a16:creationId xmlns:a16="http://schemas.microsoft.com/office/drawing/2014/main" id="{31127E15-8C55-4F16-A57B-033D9EB6B1F0}"/>
              </a:ext>
            </a:extLst>
          </p:cNvPr>
          <p:cNvPicPr>
            <a:picLocks noChangeAspect="1"/>
          </p:cNvPicPr>
          <p:nvPr/>
        </p:nvPicPr>
        <p:blipFill>
          <a:blip r:embed="rId2"/>
          <a:stretch>
            <a:fillRect/>
          </a:stretch>
        </p:blipFill>
        <p:spPr>
          <a:xfrm>
            <a:off x="719572" y="1800774"/>
            <a:ext cx="7704856" cy="4502838"/>
          </a:xfrm>
          <a:prstGeom prst="rect">
            <a:avLst/>
          </a:prstGeom>
        </p:spPr>
      </p:pic>
    </p:spTree>
    <p:extLst>
      <p:ext uri="{BB962C8B-B14F-4D97-AF65-F5344CB8AC3E}">
        <p14:creationId xmlns:p14="http://schemas.microsoft.com/office/powerpoint/2010/main" val="51239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897D5-BA48-4C67-BF3D-76502A8A7AD7}"/>
              </a:ext>
            </a:extLst>
          </p:cNvPr>
          <p:cNvSpPr>
            <a:spLocks noGrp="1"/>
          </p:cNvSpPr>
          <p:nvPr>
            <p:ph type="title"/>
          </p:nvPr>
        </p:nvSpPr>
        <p:spPr/>
        <p:txBody>
          <a:bodyPr/>
          <a:lstStyle/>
          <a:p>
            <a:r>
              <a:rPr lang="zh-CN" altLang="en-US" dirty="0"/>
              <a:t>美国新冠病毒分析</a:t>
            </a:r>
            <a:endParaRPr lang="en-US" dirty="0"/>
          </a:p>
        </p:txBody>
      </p:sp>
      <p:sp>
        <p:nvSpPr>
          <p:cNvPr id="5" name="文本框 4">
            <a:extLst>
              <a:ext uri="{FF2B5EF4-FFF2-40B4-BE49-F238E27FC236}">
                <a16:creationId xmlns:a16="http://schemas.microsoft.com/office/drawing/2014/main" id="{5DB1CB5A-0C9D-4B4A-988D-1465E25CB776}"/>
              </a:ext>
            </a:extLst>
          </p:cNvPr>
          <p:cNvSpPr txBox="1"/>
          <p:nvPr/>
        </p:nvSpPr>
        <p:spPr>
          <a:xfrm>
            <a:off x="457200" y="1202194"/>
            <a:ext cx="7931224" cy="400110"/>
          </a:xfrm>
          <a:prstGeom prst="rect">
            <a:avLst/>
          </a:prstGeom>
          <a:noFill/>
        </p:spPr>
        <p:txBody>
          <a:bodyPr wrap="square" rtlCol="0">
            <a:spAutoFit/>
          </a:bodyPr>
          <a:lstStyle/>
          <a:p>
            <a:r>
              <a:rPr lang="zh-CN" altLang="en-US" sz="2000" dirty="0"/>
              <a:t>截止</a:t>
            </a:r>
            <a:r>
              <a:rPr lang="en-US" altLang="zh-CN" sz="2000" dirty="0"/>
              <a:t>2020</a:t>
            </a:r>
            <a:r>
              <a:rPr lang="zh-CN" altLang="en-US" sz="2000" dirty="0"/>
              <a:t>年</a:t>
            </a:r>
            <a:r>
              <a:rPr lang="en-US" altLang="zh-CN" sz="2000" dirty="0"/>
              <a:t>6</a:t>
            </a:r>
            <a:r>
              <a:rPr lang="zh-CN" altLang="en-US" sz="2000" dirty="0"/>
              <a:t>月</a:t>
            </a:r>
            <a:r>
              <a:rPr lang="en-US" altLang="zh-CN" sz="2000" dirty="0"/>
              <a:t>2</a:t>
            </a:r>
            <a:r>
              <a:rPr lang="zh-CN" altLang="en-US" sz="2000" dirty="0"/>
              <a:t>日，纽约州和新泽西州新冠病毒情况最为严重。</a:t>
            </a:r>
            <a:endParaRPr lang="en-US" sz="2000" dirty="0"/>
          </a:p>
        </p:txBody>
      </p:sp>
      <p:pic>
        <p:nvPicPr>
          <p:cNvPr id="7" name="图片 6">
            <a:extLst>
              <a:ext uri="{FF2B5EF4-FFF2-40B4-BE49-F238E27FC236}">
                <a16:creationId xmlns:a16="http://schemas.microsoft.com/office/drawing/2014/main" id="{B94EE2F4-BFD5-4783-9432-2DAEC118A347}"/>
              </a:ext>
            </a:extLst>
          </p:cNvPr>
          <p:cNvPicPr>
            <a:picLocks noChangeAspect="1"/>
          </p:cNvPicPr>
          <p:nvPr/>
        </p:nvPicPr>
        <p:blipFill>
          <a:blip r:embed="rId2"/>
          <a:stretch>
            <a:fillRect/>
          </a:stretch>
        </p:blipFill>
        <p:spPr>
          <a:xfrm>
            <a:off x="358524" y="1602304"/>
            <a:ext cx="8426952" cy="4707016"/>
          </a:xfrm>
          <a:prstGeom prst="rect">
            <a:avLst/>
          </a:prstGeom>
        </p:spPr>
      </p:pic>
    </p:spTree>
    <p:extLst>
      <p:ext uri="{BB962C8B-B14F-4D97-AF65-F5344CB8AC3E}">
        <p14:creationId xmlns:p14="http://schemas.microsoft.com/office/powerpoint/2010/main" val="337524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8B83E-1B3B-49FA-84B8-973E1DAD90CE}"/>
              </a:ext>
            </a:extLst>
          </p:cNvPr>
          <p:cNvSpPr>
            <a:spLocks noGrp="1"/>
          </p:cNvSpPr>
          <p:nvPr>
            <p:ph type="title"/>
          </p:nvPr>
        </p:nvSpPr>
        <p:spPr/>
        <p:txBody>
          <a:bodyPr/>
          <a:lstStyle/>
          <a:p>
            <a:r>
              <a:rPr lang="zh-CN" altLang="en-US" dirty="0"/>
              <a:t>美国新冠病毒分析</a:t>
            </a:r>
            <a:endParaRPr lang="en-US" dirty="0"/>
          </a:p>
        </p:txBody>
      </p:sp>
      <p:pic>
        <p:nvPicPr>
          <p:cNvPr id="4" name="图片 3">
            <a:extLst>
              <a:ext uri="{FF2B5EF4-FFF2-40B4-BE49-F238E27FC236}">
                <a16:creationId xmlns:a16="http://schemas.microsoft.com/office/drawing/2014/main" id="{07FEF810-3062-4039-B4D6-7C55F210EEAF}"/>
              </a:ext>
            </a:extLst>
          </p:cNvPr>
          <p:cNvPicPr>
            <a:picLocks noChangeAspect="1"/>
          </p:cNvPicPr>
          <p:nvPr/>
        </p:nvPicPr>
        <p:blipFill>
          <a:blip r:embed="rId2"/>
          <a:stretch>
            <a:fillRect/>
          </a:stretch>
        </p:blipFill>
        <p:spPr>
          <a:xfrm>
            <a:off x="1403648" y="1313775"/>
            <a:ext cx="6696744" cy="5544225"/>
          </a:xfrm>
          <a:prstGeom prst="rect">
            <a:avLst/>
          </a:prstGeom>
        </p:spPr>
      </p:pic>
    </p:spTree>
    <p:extLst>
      <p:ext uri="{BB962C8B-B14F-4D97-AF65-F5344CB8AC3E}">
        <p14:creationId xmlns:p14="http://schemas.microsoft.com/office/powerpoint/2010/main" val="109877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16C88-4C4E-483C-A299-6A2136547505}"/>
              </a:ext>
            </a:extLst>
          </p:cNvPr>
          <p:cNvSpPr>
            <a:spLocks noGrp="1"/>
          </p:cNvSpPr>
          <p:nvPr>
            <p:ph type="title"/>
          </p:nvPr>
        </p:nvSpPr>
        <p:spPr/>
        <p:txBody>
          <a:bodyPr/>
          <a:lstStyle/>
          <a:p>
            <a:r>
              <a:rPr lang="zh-CN" altLang="en-US" dirty="0"/>
              <a:t>美国新冠病毒分析</a:t>
            </a:r>
            <a:endParaRPr lang="en-US" dirty="0"/>
          </a:p>
        </p:txBody>
      </p:sp>
      <p:pic>
        <p:nvPicPr>
          <p:cNvPr id="4" name="图片 3">
            <a:extLst>
              <a:ext uri="{FF2B5EF4-FFF2-40B4-BE49-F238E27FC236}">
                <a16:creationId xmlns:a16="http://schemas.microsoft.com/office/drawing/2014/main" id="{7A65E5EE-953D-4EE2-991B-D51C7261AEE6}"/>
              </a:ext>
            </a:extLst>
          </p:cNvPr>
          <p:cNvPicPr>
            <a:picLocks noChangeAspect="1"/>
          </p:cNvPicPr>
          <p:nvPr/>
        </p:nvPicPr>
        <p:blipFill>
          <a:blip r:embed="rId2"/>
          <a:stretch>
            <a:fillRect/>
          </a:stretch>
        </p:blipFill>
        <p:spPr>
          <a:xfrm>
            <a:off x="1655676" y="1404351"/>
            <a:ext cx="5832648" cy="5100708"/>
          </a:xfrm>
          <a:prstGeom prst="rect">
            <a:avLst/>
          </a:prstGeom>
        </p:spPr>
      </p:pic>
    </p:spTree>
    <p:extLst>
      <p:ext uri="{BB962C8B-B14F-4D97-AF65-F5344CB8AC3E}">
        <p14:creationId xmlns:p14="http://schemas.microsoft.com/office/powerpoint/2010/main" val="3569547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AC8F3-D560-42C4-BBB1-B2522B108761}"/>
              </a:ext>
            </a:extLst>
          </p:cNvPr>
          <p:cNvSpPr>
            <a:spLocks noGrp="1"/>
          </p:cNvSpPr>
          <p:nvPr>
            <p:ph type="title"/>
          </p:nvPr>
        </p:nvSpPr>
        <p:spPr/>
        <p:txBody>
          <a:bodyPr/>
          <a:lstStyle/>
          <a:p>
            <a:r>
              <a:rPr lang="zh-CN" altLang="en-US" dirty="0"/>
              <a:t>美国新冠病毒分析</a:t>
            </a:r>
            <a:endParaRPr lang="en-US" dirty="0"/>
          </a:p>
        </p:txBody>
      </p:sp>
      <p:pic>
        <p:nvPicPr>
          <p:cNvPr id="4" name="图片 3">
            <a:extLst>
              <a:ext uri="{FF2B5EF4-FFF2-40B4-BE49-F238E27FC236}">
                <a16:creationId xmlns:a16="http://schemas.microsoft.com/office/drawing/2014/main" id="{6DA4DA99-9589-4C52-B9D6-8002BB58E699}"/>
              </a:ext>
            </a:extLst>
          </p:cNvPr>
          <p:cNvPicPr>
            <a:picLocks noChangeAspect="1"/>
          </p:cNvPicPr>
          <p:nvPr/>
        </p:nvPicPr>
        <p:blipFill>
          <a:blip r:embed="rId2"/>
          <a:stretch>
            <a:fillRect/>
          </a:stretch>
        </p:blipFill>
        <p:spPr>
          <a:xfrm>
            <a:off x="584274" y="1700808"/>
            <a:ext cx="8100392" cy="4623582"/>
          </a:xfrm>
          <a:prstGeom prst="rect">
            <a:avLst/>
          </a:prstGeom>
        </p:spPr>
      </p:pic>
      <p:sp>
        <p:nvSpPr>
          <p:cNvPr id="5" name="文本框 4">
            <a:extLst>
              <a:ext uri="{FF2B5EF4-FFF2-40B4-BE49-F238E27FC236}">
                <a16:creationId xmlns:a16="http://schemas.microsoft.com/office/drawing/2014/main" id="{403A499C-DC8F-4198-99F4-C30E07AE40E4}"/>
              </a:ext>
            </a:extLst>
          </p:cNvPr>
          <p:cNvSpPr txBox="1"/>
          <p:nvPr/>
        </p:nvSpPr>
        <p:spPr>
          <a:xfrm>
            <a:off x="593827" y="1135684"/>
            <a:ext cx="7344816" cy="677108"/>
          </a:xfrm>
          <a:prstGeom prst="rect">
            <a:avLst/>
          </a:prstGeom>
          <a:noFill/>
        </p:spPr>
        <p:txBody>
          <a:bodyPr wrap="square" rtlCol="0">
            <a:spAutoFit/>
          </a:bodyPr>
          <a:lstStyle/>
          <a:p>
            <a:r>
              <a:rPr lang="zh-CN" altLang="en-US" sz="2000" dirty="0"/>
              <a:t>截止</a:t>
            </a:r>
            <a:r>
              <a:rPr lang="en-US" altLang="zh-CN" sz="2000" dirty="0"/>
              <a:t>2020</a:t>
            </a:r>
            <a:r>
              <a:rPr lang="zh-CN" altLang="en-US" sz="2000" dirty="0"/>
              <a:t>年</a:t>
            </a:r>
            <a:r>
              <a:rPr lang="en-US" altLang="zh-CN" sz="2000" dirty="0"/>
              <a:t>6</a:t>
            </a:r>
            <a:r>
              <a:rPr lang="zh-CN" altLang="en-US" sz="2000" dirty="0"/>
              <a:t>月</a:t>
            </a:r>
            <a:r>
              <a:rPr lang="en-US" altLang="zh-CN" sz="2000" dirty="0"/>
              <a:t>2</a:t>
            </a:r>
            <a:r>
              <a:rPr lang="zh-CN" altLang="en-US" sz="2000" dirty="0"/>
              <a:t>日，美国约有</a:t>
            </a:r>
            <a:r>
              <a:rPr lang="en-US" altLang="zh-CN" sz="2000" dirty="0"/>
              <a:t>185w</a:t>
            </a:r>
            <a:r>
              <a:rPr lang="zh-CN" altLang="en-US" sz="2000" dirty="0"/>
              <a:t>确诊患者，</a:t>
            </a:r>
            <a:r>
              <a:rPr lang="en-US" altLang="zh-CN" sz="2000" dirty="0"/>
              <a:t>10w</a:t>
            </a:r>
            <a:r>
              <a:rPr lang="zh-CN" altLang="en-US" sz="2000" dirty="0"/>
              <a:t>死亡患者</a:t>
            </a:r>
            <a:endParaRPr lang="en-US" altLang="zh-CN" sz="2000" dirty="0"/>
          </a:p>
          <a:p>
            <a:endParaRPr lang="en-US" dirty="0"/>
          </a:p>
        </p:txBody>
      </p:sp>
    </p:spTree>
    <p:extLst>
      <p:ext uri="{BB962C8B-B14F-4D97-AF65-F5344CB8AC3E}">
        <p14:creationId xmlns:p14="http://schemas.microsoft.com/office/powerpoint/2010/main" val="12342112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750</Words>
  <Application>Microsoft Office PowerPoint</Application>
  <PresentationFormat>全屏显示(4:3)</PresentationFormat>
  <Paragraphs>40</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Arial</vt:lpstr>
      <vt:lpstr>Calibri</vt:lpstr>
      <vt:lpstr>Georgia</vt:lpstr>
      <vt:lpstr>Office 主题</vt:lpstr>
      <vt:lpstr>新冠肺炎之我见</vt:lpstr>
      <vt:lpstr>简介</vt:lpstr>
      <vt:lpstr>简介</vt:lpstr>
      <vt:lpstr>美国新冠病毒分析</vt:lpstr>
      <vt:lpstr>美国新冠病毒分析</vt:lpstr>
      <vt:lpstr>美国新冠病毒分析</vt:lpstr>
      <vt:lpstr>美国新冠病毒分析</vt:lpstr>
      <vt:lpstr>美国新冠病毒分析</vt:lpstr>
      <vt:lpstr>美国新冠病毒分析</vt:lpstr>
      <vt:lpstr>世界新冠病毒分析</vt:lpstr>
      <vt:lpstr>世界新冠病毒分析</vt:lpstr>
      <vt:lpstr>世界新冠病毒分析</vt:lpstr>
      <vt:lpstr>世界新冠病毒分析</vt:lpstr>
      <vt:lpstr>世界新冠病毒分析</vt:lpstr>
      <vt:lpstr>世界新冠病毒分析</vt:lpstr>
      <vt:lpstr>世界新冠病毒分析</vt:lpstr>
      <vt:lpstr>世界新冠病毒分析</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新冠肺炎之我见</dc:title>
  <dc:creator>KJ</dc:creator>
  <cp:lastModifiedBy>KJ</cp:lastModifiedBy>
  <cp:revision>3</cp:revision>
  <dcterms:created xsi:type="dcterms:W3CDTF">2020-06-03T06:50:07Z</dcterms:created>
  <dcterms:modified xsi:type="dcterms:W3CDTF">2020-06-03T07:17:21Z</dcterms:modified>
</cp:coreProperties>
</file>