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2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3.xml" ContentType="application/inkml+xml"/>
  <Override PartName="/ppt/notesSlides/notesSlide41.xml" ContentType="application/vnd.openxmlformats-officedocument.presentationml.notesSlide+xml"/>
  <Override PartName="/ppt/ink/ink4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5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366" units="cm"/>
          <inkml:channel name="Y" type="integer" max="768" units="cm"/>
        </inkml:traceFormat>
        <inkml:channelProperties>
          <inkml:channelProperty channel="X" name="resolution" value="77.34628" units="1/cm"/>
          <inkml:channelProperty channel="Y" name="resolution" value="44.13793" units="1/cm"/>
        </inkml:channelProperties>
      </inkml:inkSource>
      <inkml:timestamp xml:id="ts0" timeString="2017-07-17T06:49:11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 5292,'33'0,"99"0,-66 0,99 0,1 0,-1 0,-32 0,32 0,0 0,34 0,-34 0,-33 0,1 0,-100-33,0 33,33 0</inkml:trace>
  <inkml:trace contextRef="#ctx0" brushRef="#br0" timeOffset="4517.5712">11212 14784,'33'0,"33"-33,33 33,33 0,1 0,-34 0,0 0,-66 0</inkml:trace>
  <inkml:trace contextRef="#ctx0" brushRef="#br0" timeOffset="5557.7012">10716 13758,'0'-33,"33"33,0 0,33 0,0 0,0 0,33 0,34-33,-67 33,0 0,-33 0,0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366" units="cm"/>
          <inkml:channel name="Y" type="integer" max="768" units="cm"/>
        </inkml:traceFormat>
        <inkml:channelProperties>
          <inkml:channelProperty channel="X" name="resolution" value="77.34628" units="1/cm"/>
          <inkml:channelProperty channel="Y" name="resolution" value="44.13793" units="1/cm"/>
        </inkml:channelProperties>
      </inkml:inkSource>
      <inkml:timestamp xml:id="ts0" timeString="2017-07-17T06:50:24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14618,'0'0,"166"-33,-1 33,33 0,199 0,33 0,-99 0,66 0,-33 0,-199 0,-33 0,-66-66</inkml:trace>
  <inkml:trace contextRef="#ctx0" brushRef="#br0" timeOffset="3784.4802">2480 17727,'100'0,"-67"0,33 0,33 0,0 0,34 0,-34 0,33 0,34 0,-67 0,-33 0,66 0,0 0,1 0,-34 0,0 0,33 0,-32 0,32 0,0 0,-32 0,32 0,-33 0,33 0,-32 0,-67 0,66 0,-33 0,0 0,33 0,34 0,32 0,-66 0,33 0,-32 0,65 0,-33 0,1 0,-34 0,-66 0,66 0,-33 0,-33 0,100 0,-67 0,0 0,66 0,-66 0,67 0,-1 0,-33 0,0 0,1 0,32 0,-99 0,66 0,-33 0,67 0,-67 0,33 0,33 0,34 0,-67 0,-33 0,33 0,0 0,34 0,-100 0,66 0,33 0,-65 0,98 0,-99 0,33 0,34 0,-1 0,-66 0,33 0,-33 0,34 0,-67 0,33 0,-33 0,0 0,33 0,-33 0,0 0,0 0,0 0,0 0,1-33</inkml:trace>
  <inkml:trace contextRef="#ctx0" brushRef="#br0" timeOffset="5368.1809">6416 12568,'99'0,"34"0,-67 0,33 0,66 0,-32 0,-34 0,33 0,-33 0,34 0,-34 0,33 0,-33 0,-32 0,-1 0,0 0,0 0,0 0,-33 0,0 0,0 0,0 0,67 0,-67 0,33 0,0 0,0 0,-33 0,33 0,-33 0,1 0,-1 0,33 0,-33 0</inkml:trace>
  <inkml:trace contextRef="#ctx0" brushRef="#br0" timeOffset="6728.3528">14486 12700,'0'-33,"33"33,132-66,-65 66,65 0,-33 0,-33 0,67 0,-1 0,1 0,-34 0,0 0,-66 0,100 0,-100 0,132 0,-99 0,1 0,32 0,0-33,-66 33,34 0,-34 0,0-33,-33 33,33 0,-33 0,33 0,-33-33,-33-1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366" units="cm"/>
          <inkml:channel name="Y" type="integer" max="768" units="cm"/>
        </inkml:traceFormat>
        <inkml:channelProperties>
          <inkml:channelProperty channel="X" name="resolution" value="77.34628" units="1/cm"/>
          <inkml:channelProperty channel="Y" name="resolution" value="44.13793" units="1/cm"/>
        </inkml:channelProperties>
      </inkml:inkSource>
      <inkml:timestamp xml:id="ts0" timeString="2017-07-17T06:55:39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15214 7309,'0'0,"99"0,33 0,-99 0,66 0,-33 0,100 0,-67 0,0 0,1 0,32 0,0 0,-33 0,34 0,-34 0,-66 0,33 66,-33-66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366" units="cm"/>
          <inkml:channel name="Y" type="integer" max="768" units="cm"/>
        </inkml:traceFormat>
        <inkml:channelProperties>
          <inkml:channelProperty channel="X" name="resolution" value="77.34628" units="1/cm"/>
          <inkml:channelProperty channel="Y" name="resolution" value="44.13793" units="1/cm"/>
        </inkml:channelProperties>
      </inkml:inkSource>
      <inkml:timestamp xml:id="ts0" timeString="2017-07-17T06:55:51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10220 7474,'66'0,"198"0,-32 0,32 0,133 0,0 0,0-66,66-33,-99 33,33 66,-67-66,-32 0,-66 66,-34-33,-99 33,0 0,-32 0,-34 0,33 0,33 0,-66 0,33 0,33 0,1 0,-67 0,0 0,33 0,-33-33,0 33,33 0,-33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24" max="1366" units="cm"/>
          <inkml:channel name="Y" type="integer" max="768" units="cm"/>
        </inkml:traceFormat>
        <inkml:channelProperties>
          <inkml:channelProperty channel="X" name="resolution" value="77.34628" units="1/cm"/>
          <inkml:channelProperty channel="Y" name="resolution" value="44.13793" units="1/cm"/>
        </inkml:channelProperties>
      </inkml:inkSource>
      <inkml:timestamp xml:id="ts0" timeString="2017-07-17T06:57:14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7904 7938,'100'0,"164"0,-32 0,32 0,34 0,33 0,-1 0,-32 0,99 0,-166 0,1 0,99 0,-199 0,-99 0,0 0</inkml:trace>
  <inkml:trace contextRef="#ctx0" brushRef="#br0" timeOffset="2752.3757">13858 7607,'132'0,"-66"33,99 0,34-33,-34 0,133 0,-199 0,0 0,67 0,65 0,-32 0,-34 0,100 0,-166 0,33 0,0 0,34 0,-100 0,99 0,-99 0,34 0,-1 0,33 0,33 0,-32 0,-34 0,99 0,-98 0,32 0,0 0,-66 0,34 0,32 0,-66 0,66 0,1 0,-34 0,33 0,33 0,34 0,-133 0,66 0,1 0,32 0,-33 0,1 0,-100 0,66 0,0 0,33 0,-65 0,65 0,33 0,-33 0,34 0,-34 0,33 0,-65 0,32 0,-33 0,-33 0,34 0,32 0,-99 0,99 0,-33 0,-65 0,32 0,0 0,33 0,-66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1B834-F4B7-4CDB-9634-2091A0A8B21C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29227-DE1B-400D-A382-C1FFCAA93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3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4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8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48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3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52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91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40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36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8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正顺序组合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αβ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：若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β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，那么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αβ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 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则表达式里的普通字符只与该字符本身匹配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选择组合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| β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：若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β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| β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也匹配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星号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α*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段或者任意多段与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匹配的序列的拼接串匹配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括号（）：将括号中的内容当成一个单位，一起操作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要注意的是，这里的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的含义（重复任意次）和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里面的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（任意串）含义不同。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74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刚才我们介绍的正则表达式是独立于语言存在的。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不是基于哪一种编程语言的概念，而是一个字符串语言本身的概念。在各种语言中都有不同的实现方式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中，有一个内置模块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，是专门用于处理正则表达式的模块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刚才我们介绍的有关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与*的应用是正则表达式的通用语法。在在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中使用正则表达式时，包括但不限于这些简单的语法。我们有更多更加简单的方法可以写出通配符等我们需要的模式。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9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在介绍 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正则表达式前，先介绍原始字符串（文字量）的概念，其值（和普通文字量一样）就是 </a:t>
            </a:r>
            <a:r>
              <a:rPr lang="en-US" altLang="zh-CN" sz="1100" dirty="0" err="1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类型的对象。原始字符串的形式是在普通字符串文字量前加 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前缀，如 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R'abcdefg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' 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r'C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:\courses\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pathon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\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progs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1" dirty="0" smtClean="0">
              <a:latin typeface="Monaco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原始字符串里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写出什么就是什么“。即 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不作为转义符，在相应 </a:t>
            </a:r>
            <a:r>
              <a:rPr lang="en-US" altLang="zh-CN" sz="1100" dirty="0" err="1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对象里原样保留。除了位于单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双引号前的反斜线符号。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'C:\\courses\\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pathon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\\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progs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''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因为在字符串中要用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'\\'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才能匹配实际上的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1" dirty="0" smtClean="0">
              <a:latin typeface="Monaco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84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正则表达式包 </a:t>
            </a:r>
            <a:r>
              <a:rPr lang="en-US" altLang="zh-CN" sz="11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规定了一组特殊字符，称为元字符。它们在匹配字符串时起着特殊的作用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注意：这些字符在普通字符串里都是普通字符（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除外），只有在把字符串作为正则表达式使用时，它们有特殊的意义。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与一般字符串类似，</a:t>
            </a:r>
            <a:r>
              <a:rPr lang="en-US" altLang="zh-CN" sz="11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在正则表达式中也是转义字符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后面的普通字符将获得特殊含义。例如在普通的字符串中，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'\n'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代表换行符，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'\t'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代表制表符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Tab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。在正则表达式中，可以被转义的字符将有更多。接下来将会一一介绍。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后面的特殊字符，很多时候会转义会其原本的含义。例如在普通的字符串中，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'\\'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代表一个真正的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字符，而不是转义字符。在正则表达式中，由于许多标点符号都被用作了特殊字符。需要真正用到其本身含义的时候，常常也需要用到转义字符。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32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运行了上述语句之后，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就成为了一个正则表达式的对象。要注意的是，普通字符串的对象中包含的之前所说的特殊字符（*？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等等）是没有特殊含义的。但是用普通字符串生成一个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对象之后，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中这些特殊字符就能够发挥其特殊的作用。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97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6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94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14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23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abc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只与串 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a(b*)(c*)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与所有一个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之后任意个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再后任意个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的串匹配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a((</a:t>
            </a:r>
            <a:r>
              <a:rPr lang="en-US" altLang="zh-CN" sz="2400" dirty="0" err="1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b|c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)*)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与所有一个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后任意个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组成的序列匹配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297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06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45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56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74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57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46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03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40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6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284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929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453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9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53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129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5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5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6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如果一个正则表达式串只包含常规字符，它就只能与自己匹配。也就是说，常规字符串是最基本的正则表达式。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r1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re.compile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('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abc</a:t>
            </a:r>
            <a:r>
              <a:rPr lang="en-US" altLang="zh-CN" sz="1100" b="1" dirty="0" smtClean="0">
                <a:latin typeface="Monaco"/>
                <a:ea typeface="微软雅黑 Light" panose="020B0502040204020203" pitchFamily="34" charset="-122"/>
              </a:rPr>
              <a:t>’) 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这个正则表达式实际上只能匹配普通字符串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en-US" altLang="zh-CN" sz="1100" b="1" dirty="0" err="1" smtClean="0">
                <a:latin typeface="Monaco"/>
                <a:ea typeface="微软雅黑 Light" panose="020B0502040204020203" pitchFamily="34" charset="-122"/>
              </a:rPr>
              <a:t>abc</a:t>
            </a:r>
            <a:r>
              <a:rPr lang="en-US" altLang="zh-CN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11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，和普通字符串并没有什么不同。</a:t>
            </a:r>
            <a:endParaRPr lang="en-US" altLang="zh-CN" sz="11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0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5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4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66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90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5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1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5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2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9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6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F9F6-F089-4F62-A62F-DA59A107DD6D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DB4F-5838-4D1A-8491-64A6F8A25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3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customXml" Target="../ink/ink2.xml"/><Relationship Id="rId4" Type="http://schemas.microsoft.com/office/2007/relationships/hdphoto" Target="../media/hdphoto5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5" Type="http://schemas.openxmlformats.org/officeDocument/2006/relationships/customXml" Target="../ink/ink3.xml"/><Relationship Id="rId4" Type="http://schemas.microsoft.com/office/2007/relationships/hdphoto" Target="../media/hdphoto10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customXml" Target="../ink/ink4.xml"/><Relationship Id="rId4" Type="http://schemas.microsoft.com/office/2007/relationships/hdphoto" Target="../media/hdphoto1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customXml" Target="../ink/ink5.xml"/><Relationship Id="rId4" Type="http://schemas.microsoft.com/office/2007/relationships/hdphoto" Target="../media/hdphoto13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316" y="1628800"/>
            <a:ext cx="1119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regular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expression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），又记作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regex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是用来简洁表达一组字符串的表达式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标题 8"/>
          <p:cNvSpPr txBox="1">
            <a:spLocks/>
          </p:cNvSpPr>
          <p:nvPr/>
        </p:nvSpPr>
        <p:spPr>
          <a:xfrm>
            <a:off x="3717687" y="751045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正则表达式简介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9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2279576" y="3343492"/>
            <a:ext cx="7757133" cy="1623649"/>
            <a:chOff x="1631504" y="5309060"/>
            <a:chExt cx="5682331" cy="1623649"/>
          </a:xfrm>
        </p:grpSpPr>
        <p:sp>
          <p:nvSpPr>
            <p:cNvPr id="14" name="圆角矩形 13"/>
            <p:cNvSpPr/>
            <p:nvPr/>
          </p:nvSpPr>
          <p:spPr>
            <a:xfrm>
              <a:off x="1631504" y="5309060"/>
              <a:ext cx="1521123" cy="1623649"/>
            </a:xfrm>
            <a:prstGeom prst="roundRect">
              <a:avLst/>
            </a:prstGeom>
            <a:solidFill>
              <a:srgbClr val="94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‘P’</a:t>
              </a: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</a:t>
              </a:r>
              <a:r>
                <a:rPr kumimoji="1" lang="en-US" altLang="zh-CN" sz="2000" dirty="0" err="1" smtClean="0">
                  <a:latin typeface="Monaco" charset="0"/>
                  <a:ea typeface="Monaco" charset="0"/>
                  <a:cs typeface="Monaco" charset="0"/>
                </a:rPr>
                <a:t>Pyt</a:t>
              </a:r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’</a:t>
              </a: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</a:t>
              </a:r>
              <a:r>
                <a:rPr kumimoji="1" lang="en-US" altLang="zh-CN" sz="2000" dirty="0" err="1" smtClean="0">
                  <a:latin typeface="Monaco" charset="0"/>
                  <a:ea typeface="Monaco" charset="0"/>
                  <a:cs typeface="Monaco" charset="0"/>
                </a:rPr>
                <a:t>Pyth</a:t>
              </a:r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’</a:t>
              </a: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</a:t>
              </a:r>
              <a:r>
                <a:rPr kumimoji="1" lang="en-US" altLang="zh-CN" sz="2000" dirty="0" err="1" smtClean="0">
                  <a:latin typeface="Monaco" charset="0"/>
                  <a:ea typeface="Monaco" charset="0"/>
                  <a:cs typeface="Monaco" charset="0"/>
                </a:rPr>
                <a:t>Pytho</a:t>
              </a:r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’</a:t>
              </a: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‘Python’</a:t>
              </a:r>
            </a:p>
          </p:txBody>
        </p:sp>
        <p:cxnSp>
          <p:nvCxnSpPr>
            <p:cNvPr id="15" name="直线连接符 14"/>
            <p:cNvCxnSpPr/>
            <p:nvPr/>
          </p:nvCxnSpPr>
          <p:spPr>
            <a:xfrm flipH="1">
              <a:off x="3142684" y="5989825"/>
              <a:ext cx="1690728" cy="0"/>
            </a:xfrm>
            <a:prstGeom prst="line">
              <a:avLst/>
            </a:prstGeom>
            <a:ln w="53975">
              <a:solidFill>
                <a:srgbClr val="942124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4833305" y="5709415"/>
              <a:ext cx="2480530" cy="560819"/>
            </a:xfrm>
            <a:prstGeom prst="roundRect">
              <a:avLst/>
            </a:prstGeom>
            <a:solidFill>
              <a:srgbClr val="94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P(</a:t>
              </a:r>
              <a:r>
                <a:rPr kumimoji="1" lang="en-US" altLang="zh-CN" sz="2000" dirty="0" err="1" smtClean="0">
                  <a:latin typeface="Monaco" charset="0"/>
                  <a:ea typeface="Monaco" charset="0"/>
                  <a:cs typeface="Monaco" charset="0"/>
                </a:rPr>
                <a:t>y|yt|yth|ytho</a:t>
              </a:r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)?n</a:t>
              </a:r>
              <a:endParaRPr kumimoji="1" lang="zh-CN" altLang="en-US" sz="2000" dirty="0"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13430" y="29249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一组字符串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76754" y="2924944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正则表达式：一行就是特征（模式）</a:t>
            </a:r>
            <a:endParaRPr kumimoji="1"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2279576" y="5003869"/>
            <a:ext cx="7757133" cy="1623649"/>
            <a:chOff x="1631504" y="5309060"/>
            <a:chExt cx="5682331" cy="1623649"/>
          </a:xfrm>
        </p:grpSpPr>
        <p:sp>
          <p:nvSpPr>
            <p:cNvPr id="27" name="圆角矩形 26"/>
            <p:cNvSpPr/>
            <p:nvPr/>
          </p:nvSpPr>
          <p:spPr>
            <a:xfrm>
              <a:off x="1631504" y="5309060"/>
              <a:ext cx="1521123" cy="1623649"/>
            </a:xfrm>
            <a:prstGeom prst="roundRect">
              <a:avLst/>
            </a:prstGeom>
            <a:solidFill>
              <a:srgbClr val="94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‘P’</a:t>
              </a: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‘Py’</a:t>
              </a: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</a:t>
              </a:r>
              <a:r>
                <a:rPr kumimoji="1" lang="en-US" altLang="zh-CN" sz="2000" dirty="0" err="1" smtClean="0">
                  <a:latin typeface="Monaco" charset="0"/>
                  <a:ea typeface="Monaco" charset="0"/>
                  <a:cs typeface="Monaco" charset="0"/>
                </a:rPr>
                <a:t>Pyy</a:t>
              </a:r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’</a:t>
              </a:r>
            </a:p>
            <a:p>
              <a:pPr algn="ctr"/>
              <a:r>
                <a:rPr kumimoji="1" lang="mr-IN" altLang="zh-CN" sz="2000" dirty="0" smtClean="0">
                  <a:latin typeface="Monaco" charset="0"/>
                  <a:ea typeface="Monaco" charset="0"/>
                  <a:cs typeface="Monaco" charset="0"/>
                </a:rPr>
                <a:t>……</a:t>
              </a:r>
              <a:endParaRPr kumimoji="1" lang="en-US" altLang="zh-CN" sz="2000" dirty="0" smtClean="0">
                <a:latin typeface="Monaco" charset="0"/>
                <a:ea typeface="Monaco" charset="0"/>
                <a:cs typeface="Monaco" charset="0"/>
              </a:endParaRPr>
            </a:p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‘</a:t>
              </a:r>
              <a:r>
                <a:rPr kumimoji="1" lang="en-US" altLang="zh-CN" sz="2000" dirty="0" err="1" smtClean="0">
                  <a:latin typeface="Monaco" charset="0"/>
                  <a:ea typeface="Monaco" charset="0"/>
                  <a:cs typeface="Monaco" charset="0"/>
                </a:rPr>
                <a:t>Pyy</a:t>
              </a:r>
              <a:r>
                <a:rPr kumimoji="1" lang="mr-IN" altLang="zh-CN" sz="2000" dirty="0" smtClean="0">
                  <a:latin typeface="Monaco" charset="0"/>
                  <a:ea typeface="Monaco" charset="0"/>
                  <a:cs typeface="Monaco" charset="0"/>
                </a:rPr>
                <a:t>……</a:t>
              </a:r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’</a:t>
              </a:r>
            </a:p>
          </p:txBody>
        </p:sp>
        <p:cxnSp>
          <p:nvCxnSpPr>
            <p:cNvPr id="28" name="直线连接符 27"/>
            <p:cNvCxnSpPr/>
            <p:nvPr/>
          </p:nvCxnSpPr>
          <p:spPr>
            <a:xfrm flipH="1">
              <a:off x="3142684" y="5989825"/>
              <a:ext cx="1690728" cy="0"/>
            </a:xfrm>
            <a:prstGeom prst="line">
              <a:avLst/>
            </a:prstGeom>
            <a:ln w="53975">
              <a:solidFill>
                <a:srgbClr val="942124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4833305" y="5709415"/>
              <a:ext cx="2480530" cy="560819"/>
            </a:xfrm>
            <a:prstGeom prst="roundRect">
              <a:avLst/>
            </a:prstGeom>
            <a:solidFill>
              <a:srgbClr val="94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smtClean="0">
                  <a:latin typeface="Monaco" charset="0"/>
                  <a:ea typeface="Monaco" charset="0"/>
                  <a:cs typeface="Monaco" charset="0"/>
                </a:rPr>
                <a:t>Py+</a:t>
              </a:r>
              <a:endParaRPr kumimoji="1" lang="zh-CN" altLang="en-US" sz="2000" dirty="0">
                <a:latin typeface="Monaco" charset="0"/>
                <a:ea typeface="Monaco" charset="0"/>
                <a:cs typeface="Monac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1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18620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19093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常希望写重复匹配的模式（部分），任意次或若干次重复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运算符表示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次或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次重复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例，描述整数（表示整数的字符串）的一种简单模式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'-?\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其前面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'-?'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表示可以以负号开头。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确定次数的重复用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{n}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α{n}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匹配的串的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次重复匹配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描述北京常规的固话号码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'(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010-)?[2-9][0-9]{7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前缀，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开头，后面的任意数字加起来一共可以有七位。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6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18620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19093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常希望写重复匹配的模式（部分），任意可以在指定范围内重复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重复范围用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m,n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表示，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m,n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匹配的串的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次重复匹配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a{3,7}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构成的串匹配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go{2,10}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google,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gooogle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..., 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goooooooooogle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重复范围中的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均可以省略，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α{,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α{0,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m,}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m,infinity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之前介绍的几种重复都可以用这个形式表示：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n}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n,n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α?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α{0,1} α*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α{0,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infinity}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α+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 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α{1,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infinity} </a:t>
            </a:r>
          </a:p>
        </p:txBody>
      </p:sp>
    </p:spTree>
    <p:extLst>
      <p:ext uri="{BB962C8B-B14F-4D97-AF65-F5344CB8AC3E}">
        <p14:creationId xmlns:p14="http://schemas.microsoft.com/office/powerpoint/2010/main" val="16761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18620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19093"/>
            <a:ext cx="1119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要特别注意的是，所有涉及重复的地方都会涉及一个概念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叫做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贪婪匹配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例如：字符串为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abcdddddddd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，正则表达式为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abcd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{3:5}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那么，正则表达式可以匹配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abcddd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abcdddd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abcddddd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但是一般程序设计语言中，大多会默认正则表达式进行贪婪匹配，即可以匹配的多个互相有包含关系的时候，只匹配最大的那一个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在后面讲述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中正则表达式的用法时，我们会有具体的例子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8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18620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19093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如果没有括号，则运算为顺序运算。所有运算符仅仅作用一个单位。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在正则表达式中使用括号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与一般括号的含义一样：即将内部的东西形成一个整体，再整体进行外部的运算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ab*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代表一个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与许多个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连在一起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(ab)*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代表任意多个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(ab)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连在一起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在正则表达式较大、较复杂的时候，要特别注意运算的规则，以及运用括号达到自己真正需要表达的意思。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56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2222261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尾匹配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629929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行首匹配：以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符号开头的模式，只能与一行的前缀子串匹配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2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'^for'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'for'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前缀的一行。如果将其与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'books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children'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，将得到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行尾匹配：以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符号结尾的模式，只与一行的后缀匹配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2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'fish$'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'fish'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后缀的一行。如果将其与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'cats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like to eat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fishes'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，将得到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很多语言中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^$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都分别代表行首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行尾的标记。例如文本编辑器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VIM</a:t>
            </a:r>
          </a:p>
        </p:txBody>
      </p:sp>
    </p:spTree>
    <p:extLst>
      <p:ext uri="{BB962C8B-B14F-4D97-AF65-F5344CB8AC3E}">
        <p14:creationId xmlns:p14="http://schemas.microsoft.com/office/powerpoint/2010/main" val="101950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47576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602422" y="746245"/>
            <a:ext cx="517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正则表达式语法总结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431940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刚才，我们已经介绍了所有的特殊字符。进行一个总结：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转义字符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选择字符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通配符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字符*、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{}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括号（）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首尾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以及其他一些被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转义的普通字符可以发挥特殊的作用，如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\D\d\S\s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等等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6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2222261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尾匹配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726914"/>
            <a:ext cx="11191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注意：上面所说的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$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代表的一行的开头与结束，而不是整个字符串的开头与结束。如果一个字符串中出现了多个换行符号，则模式或许可能与多个行首、行尾形成匹配。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串首匹配：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开头的模式只与被匹配串的前缀匹配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2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Afor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只能与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'for'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开头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的字符串形成匹配。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串尾匹配：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\Z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结束的模式只与被匹配串的后缀匹配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209" y="1707419"/>
            <a:ext cx="11150941" cy="4377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1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2" name="矩形 4"/>
          <p:cNvSpPr/>
          <p:nvPr/>
        </p:nvSpPr>
        <p:spPr>
          <a:xfrm>
            <a:off x="479375" y="674237"/>
            <a:ext cx="39956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正则表达式语法实例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946136" y="2438886"/>
            <a:ext cx="4471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P(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y|yt|yth|ytho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)?n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Python+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Py[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th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]on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Py[^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th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]?on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Py{:3}n</a:t>
            </a:r>
            <a:endParaRPr lang="en-US" altLang="zh-CN" sz="2400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5417162" y="2438886"/>
            <a:ext cx="6774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Pythn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’Python’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’Python’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Pythonn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Pythonnn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mr-IN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……</a:t>
            </a:r>
            <a:endParaRPr lang="en-US" altLang="zh-CN" sz="2400" dirty="0" smtClean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Pyton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’Pyhon’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Pyon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Pyaon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mr-IN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……</a:t>
            </a:r>
            <a:r>
              <a:rPr lang="en-US" altLang="zh-CN" sz="2400" strike="sngStrike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strike="sngStrike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Pyton</a:t>
            </a:r>
            <a:r>
              <a:rPr lang="en-US" altLang="zh-CN" sz="2400" strike="sngStrike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strike="sngStrike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’Pyhon’</a:t>
            </a:r>
            <a:r>
              <a:rPr lang="mr-IN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……</a:t>
            </a:r>
            <a:endParaRPr lang="en-US" altLang="zh-CN" sz="2400" dirty="0" smtClean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Pyyn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、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Pyyyn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’</a:t>
            </a:r>
            <a:r>
              <a:rPr lang="mr-IN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……</a:t>
            </a:r>
            <a:endParaRPr lang="en-US" altLang="zh-CN" sz="2400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9874" y="194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942124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正则表达式</a:t>
            </a:r>
            <a:endParaRPr kumimoji="1" lang="zh-CN" altLang="en-US" sz="2400" dirty="0">
              <a:solidFill>
                <a:srgbClr val="942124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15727" y="19404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942124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对应字符串</a:t>
            </a:r>
            <a:endParaRPr kumimoji="1" lang="zh-CN" altLang="en-US" sz="2400" dirty="0">
              <a:solidFill>
                <a:srgbClr val="942124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2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80209" y="1707418"/>
            <a:ext cx="11150941" cy="49351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1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2" name="矩形 4"/>
          <p:cNvSpPr/>
          <p:nvPr/>
        </p:nvSpPr>
        <p:spPr>
          <a:xfrm>
            <a:off x="479375" y="674237"/>
            <a:ext cx="4937787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953786" y="709485"/>
            <a:ext cx="446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经典正则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表达式语法实例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946136" y="2438886"/>
            <a:ext cx="4471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^[A-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-z]+$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^[A-</a:t>
            </a:r>
            <a:r>
              <a:rPr lang="en-US" altLang="zh-CN" sz="2400" dirty="0" err="1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—z0-9]+$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^-?\d+$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^[0-9]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[1-9][0-9]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$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[1-9]\d{5}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[\u4e00-\u9fa5]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\d{3}-\d{8}|\d{4}-\d{7}</a:t>
            </a:r>
            <a:endParaRPr lang="en-US" altLang="zh-CN" sz="2400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6528048" y="2438886"/>
            <a:ext cx="67748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由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26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个字母组成的字符串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由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26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个字母和数字组成的字符串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整数形式的字符串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正整数形式的字符串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中国境内邮政编码，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位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匹配中文字符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国内电话号码</a:t>
            </a:r>
            <a:endParaRPr lang="en-US" altLang="zh-CN" sz="2400" dirty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9874" y="19404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942124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正则表达式</a:t>
            </a:r>
            <a:endParaRPr kumimoji="1" lang="zh-CN" altLang="en-US" sz="2400" dirty="0">
              <a:solidFill>
                <a:srgbClr val="942124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15727" y="19404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942124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说明</a:t>
            </a:r>
            <a:endParaRPr kumimoji="1" lang="zh-CN" altLang="en-US" sz="2400" dirty="0">
              <a:solidFill>
                <a:srgbClr val="942124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1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0209" y="1707418"/>
            <a:ext cx="11150941" cy="49246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1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2" name="矩形 4"/>
          <p:cNvSpPr/>
          <p:nvPr/>
        </p:nvSpPr>
        <p:spPr>
          <a:xfrm>
            <a:off x="479375" y="674237"/>
            <a:ext cx="4937787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953786" y="709485"/>
            <a:ext cx="4463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地址的正则表达式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3181649" y="2852936"/>
            <a:ext cx="4471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0-99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[1-9]?\d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100-199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1\d{2}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200-249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2[0-4]\d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250-255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25[0-5]</a:t>
            </a:r>
            <a:endParaRPr lang="en-US" altLang="zh-CN" sz="2400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6222" y="29927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精确写法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392" y="1591020"/>
            <a:ext cx="987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IP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地址字符串形式的正则表达式（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IP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地址分为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段，每段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0-255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sz="2400" dirty="0" smtClean="0">
              <a:solidFill>
                <a:prstClr val="black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\d+.\d+.\d+.\d+</a:t>
            </a:r>
            <a:r>
              <a:rPr lang="zh-CN" altLang="en-US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或 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altLang="zh-CN" sz="24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d{1,3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}.\</a:t>
            </a:r>
            <a:r>
              <a:rPr lang="en-US" altLang="zh-CN" sz="24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d{1,3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}.\</a:t>
            </a:r>
            <a:r>
              <a:rPr lang="en-US" altLang="zh-CN" sz="24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d{1,3</a:t>
            </a:r>
            <a:r>
              <a:rPr lang="en-US" altLang="zh-CN" sz="24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}.\</a:t>
            </a:r>
            <a:r>
              <a:rPr lang="en-US" altLang="zh-CN" sz="24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d{1,3}</a:t>
            </a:r>
            <a:endParaRPr lang="en-US" altLang="zh-CN" sz="2400" dirty="0" smtClean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504569" y="5551142"/>
            <a:ext cx="13780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0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((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[1-9]?\</a:t>
            </a:r>
            <a:r>
              <a:rPr lang="en-US" altLang="zh-CN" sz="20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altLang="zh-CN" sz="2000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altLang="zh-CN" sz="20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1\d{2}</a:t>
            </a:r>
            <a:r>
              <a:rPr lang="en-US" altLang="zh-CN" sz="2000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2[0-4]\</a:t>
            </a:r>
            <a:r>
              <a:rPr lang="en-US" altLang="zh-CN" sz="20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altLang="zh-CN" sz="2000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25[0-5</a:t>
            </a:r>
            <a:r>
              <a:rPr lang="en-US" altLang="zh-CN" sz="2000" dirty="0" smtClean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]).){3}([1-9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]?\d</a:t>
            </a:r>
            <a:r>
              <a:rPr lang="en-US" altLang="zh-CN" sz="2000" dirty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1\d{2}</a:t>
            </a:r>
            <a:r>
              <a:rPr lang="en-US" altLang="zh-CN" sz="2000" dirty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2[0-4]\d</a:t>
            </a:r>
            <a:r>
              <a:rPr lang="en-US" altLang="zh-CN" sz="2000" dirty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altLang="zh-CN" sz="2000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25[0-5])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46222" y="5085184"/>
            <a:ext cx="167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匹配</a:t>
            </a:r>
            <a:r>
              <a:rPr kumimoji="1" lang="en-US" altLang="zh-CN" sz="2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Ip</a:t>
            </a:r>
            <a:r>
              <a:rPr kumimoji="1" lang="zh-CN" altLang="en-US" sz="2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地址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3639" y="1834946"/>
            <a:ext cx="11191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正则表达式语言的基本成分是字符集里的普通字符，另外还有几种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特殊的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最基本的是：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正顺序组合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αβ</a:t>
            </a:r>
            <a:r>
              <a:rPr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en-US" altLang="zh-CN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 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α |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β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星号 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α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*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：将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括号中的内容当成一个单位，一起操作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要注意的是，这里的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的含义（重复任意次）和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里面的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*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（任意串）含义不同。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8" name="标题 8"/>
          <p:cNvSpPr txBox="1">
            <a:spLocks/>
          </p:cNvSpPr>
          <p:nvPr/>
        </p:nvSpPr>
        <p:spPr>
          <a:xfrm>
            <a:off x="2036217" y="970314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正则表达式语法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5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39956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的正则表达式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220" y="1988840"/>
            <a:ext cx="987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表达式是独立于语言存在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的，不同语言有不同的实现方式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zh-CN" altLang="en-US" sz="2400" dirty="0">
                <a:latin typeface="Monaco" charset="0"/>
                <a:ea typeface="Monaco" charset="0"/>
                <a:cs typeface="Monaco" charset="0"/>
              </a:rPr>
              <a:t>*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是正则表达式的通用语法，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中使用正则表达式时，包括但不限于这些简单的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2670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4494407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正则表达式的表示类型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2060848"/>
            <a:ext cx="11191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原生字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符串（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raw string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里一种写字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符串的形式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比如：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R’abcdefg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’ 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或</a:t>
            </a:r>
            <a:r>
              <a:rPr lang="zh-CN" altLang="en-US" sz="2400" b="1" dirty="0" smtClean="0">
                <a:latin typeface="Monaco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r’C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:\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courses\python\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progs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’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en-US" altLang="zh-CN" sz="2400" b="1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R’C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:\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courses\python\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progs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’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价写法是</a:t>
            </a:r>
            <a:r>
              <a:rPr lang="zh-CN" altLang="en-US" sz="2400" b="1" dirty="0" smtClean="0">
                <a:latin typeface="Monaco"/>
                <a:ea typeface="微软雅黑 Light" panose="020B0502040204020203" pitchFamily="34" charset="-122"/>
              </a:rPr>
              <a:t>：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/>
            </a:r>
            <a:b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</a:br>
            <a:r>
              <a:rPr lang="zh-CN" altLang="en-US" sz="2400" b="1" dirty="0" smtClean="0">
                <a:latin typeface="Monaco"/>
                <a:ea typeface="微软雅黑 Light" panose="020B0502040204020203" pitchFamily="34" charset="-122"/>
              </a:rPr>
              <a:t> 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’C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:\\courses\\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python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\\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progs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’’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2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2016225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元字符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60658"/>
            <a:ext cx="11700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规定了一组特殊字符，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称为元字符，它们在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匹配字符串时起着特殊的作用。这种字符一共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400" dirty="0">
                <a:latin typeface="Monaco" charset="0"/>
                <a:ea typeface="Monaco" charset="0"/>
                <a:cs typeface="Monaco" charset="0"/>
              </a:rPr>
              <a:t>              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. 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^ $ * + ? \ | { } [ ] (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zh-CN" sz="2400" dirty="0">
              <a:latin typeface="Monaco" charset="0"/>
              <a:ea typeface="Monaco" charset="0"/>
              <a:cs typeface="Monaco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原始字符串中，所有字符表达原来的内容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普通字符串中，只有少量如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的转义字符代表特殊内容，别的字符表达原来的内容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正则表达式中，上述所有特殊字符都代表特殊内容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表示能力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普通字符串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原始字符串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755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39956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en-US" altLang="zh-CN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attern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462" y="2204864"/>
            <a:ext cx="11191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的正则表达式包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re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中，最基本的类就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 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attern</a:t>
            </a:r>
            <a:endParaRPr lang="en-US" altLang="zh-CN" sz="2400" dirty="0">
              <a:latin typeface="Monaco" charset="0"/>
              <a:ea typeface="Monaco" charset="0"/>
              <a:cs typeface="Monaco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正则表达式的对象可以从普通的字符串生成，语句为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r1 = 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re.compile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(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普通字符串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630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5"/>
          <p:cNvSpPr txBox="1"/>
          <p:nvPr/>
        </p:nvSpPr>
        <p:spPr>
          <a:xfrm>
            <a:off x="4642917" y="653460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639758"/>
            <a:ext cx="1119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利用特殊字符与普通字符进行搭配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，就可以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设计出各种各种的正则表达式，以满足我们的需要。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如前面所介绍的，当我们以正则表达式的语法写出了一个普通的字符串，并执行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r1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re.compile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普通字符串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语句之后，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就成为了一个正则表达式对象，可以按照正则表达式的规则来匹配各种字符串。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下面我们将介绍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模块中，正则表达式的各种使用方式。我们可以调用各种函数，来使用这些正则表达式。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0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5"/>
          <p:cNvSpPr txBox="1"/>
          <p:nvPr/>
        </p:nvSpPr>
        <p:spPr>
          <a:xfrm>
            <a:off x="1682069" y="635449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09" y="4246245"/>
            <a:ext cx="1119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92209" y="1438085"/>
            <a:ext cx="111911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事实上，使用上述几个函数的方式有两种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将其作为一般的函数，或者将其作为正则表达式对象的方法。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例如使用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函数的时候，我们有两种等价的方式：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re.search(pattern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字符串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)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直接把普通字符串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正则表达式语使用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r1=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re.compile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(pattern)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先用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生成正则表达式对象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r1</a:t>
            </a:r>
          </a:p>
          <a:p>
            <a:pPr>
              <a:lnSpc>
                <a:spcPct val="150000"/>
              </a:lnSpc>
              <a:buClr>
                <a:srgbClr val="3BBC5D"/>
              </a:buClr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r1.search(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字符串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两种写法是等价的。如果只需要使用一次正则表达式，可以用第一种写法，以节省时间。如果要多次使用，不妨先将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生成一个正则表达式以便多次复用。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2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907022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模块中的函数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1424" y="2974433"/>
            <a:ext cx="8329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search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findall</a:t>
            </a:r>
            <a:endParaRPr lang="en-US" altLang="zh-CN" sz="2400" b="1" dirty="0" smtClean="0">
              <a:latin typeface="Monaco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finditer</a:t>
            </a:r>
            <a:endParaRPr lang="en-US" altLang="zh-CN" sz="2400" b="1" dirty="0" smtClean="0">
              <a:latin typeface="Monaco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m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atch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fullmatch</a:t>
            </a:r>
            <a:endParaRPr lang="en-US" altLang="zh-CN" sz="2400" b="1" dirty="0" smtClean="0">
              <a:latin typeface="Monaco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split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sub  </a:t>
            </a: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subn</a:t>
            </a:r>
            <a:endParaRPr lang="en-US" altLang="zh-CN" sz="2400" b="1" dirty="0" smtClean="0">
              <a:latin typeface="Monaco"/>
              <a:ea typeface="微软雅黑 Light" panose="020B0502040204020203" pitchFamily="34" charset="-122"/>
            </a:endParaRPr>
          </a:p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pattern</a:t>
            </a:r>
            <a:endParaRPr lang="zh-CN" altLang="en-US" sz="2400" b="1" dirty="0">
              <a:latin typeface="Monaco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4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09" y="1487246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 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380209" y="2254410"/>
            <a:ext cx="1119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用法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re.search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(pattern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字符串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字符串进行模式搜索，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如果找到第一个匹配的位置，返回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MatchObject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；这个对象中储存了匹配位置、匹配内容等信息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该字符串没有模式匹配，则返回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None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例如：手机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评论数据中出现很多的关于屏幕、音频、拍照之类的功能评价，那么在实际数据分析中，我们可能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评论中是否会出现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re.search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函数便是根据需要匹配的模式进行搜索的函数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6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907022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 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16" y="2675656"/>
            <a:ext cx="9511666" cy="2709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209" y="5422899"/>
            <a:ext cx="1149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我们用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正则表达式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.*[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好坏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我们的评论，得到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了一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MatchObject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，其中记录了匹配的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的质量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很好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匹配的位置（从第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5045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09" y="1431940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 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209" y="5478317"/>
            <a:ext cx="11493136" cy="113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如前所述，需要多次复用我们可以先生成一个正则表达式对象，以提高效率。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209" y="2064330"/>
            <a:ext cx="8295482" cy="32281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916920" y="1893240"/>
              <a:ext cx="3369600" cy="3429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7560" y="1883880"/>
                <a:ext cx="338832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4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316" y="1810037"/>
            <a:ext cx="11191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err="1">
                <a:latin typeface="Monaco" charset="0"/>
                <a:ea typeface="Monaco" charset="0"/>
                <a:cs typeface="Monaco" charset="0"/>
              </a:rPr>
              <a:t>abc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a(b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*)(c*) </a:t>
            </a:r>
            <a:endParaRPr lang="en-US" altLang="zh-CN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((</a:t>
            </a:r>
            <a:r>
              <a:rPr lang="en-US" altLang="zh-CN" sz="2400" dirty="0" err="1">
                <a:latin typeface="Monaco" charset="0"/>
                <a:ea typeface="Monaco" charset="0"/>
                <a:cs typeface="Monaco" charset="0"/>
              </a:rPr>
              <a:t>b|c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)*)</a:t>
            </a:r>
            <a:b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标题 8"/>
          <p:cNvSpPr txBox="1">
            <a:spLocks/>
          </p:cNvSpPr>
          <p:nvPr/>
        </p:nvSpPr>
        <p:spPr>
          <a:xfrm>
            <a:off x="3160638" y="75865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正则表达式语法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5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09" y="1431940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 </a:t>
            </a:r>
            <a:endParaRPr lang="en-US" altLang="zh-CN" sz="2400" b="1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209" y="2093582"/>
            <a:ext cx="114931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要注意的是，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进行的是贪婪匹配，即寻找最大的匹配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为了避免上述的错误，可以把中间的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*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改为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{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：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n}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，限制间隔的字数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16" y="2755225"/>
            <a:ext cx="9414684" cy="28146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75794" y="3352800"/>
            <a:ext cx="504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有两段（有包含关系）都可以匹配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'</a:t>
            </a:r>
            <a:r>
              <a:rPr lang="zh-CN" altLang="en-US" dirty="0" smtClean="0"/>
              <a:t>屏幕很坏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'</a:t>
            </a:r>
            <a:r>
              <a:rPr lang="zh-CN" altLang="en-US" dirty="0" smtClean="0"/>
              <a:t>屏幕很坏，还不够我家厕所窗户好</a:t>
            </a:r>
            <a:r>
              <a:rPr lang="en-US" altLang="zh-CN" dirty="0" smtClean="0"/>
              <a:t>'</a:t>
            </a:r>
          </a:p>
          <a:p>
            <a:r>
              <a:rPr lang="zh-CN" altLang="en-US" dirty="0" smtClean="0"/>
              <a:t>贪婪匹配选择包含关系中最大的一段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9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209" y="1392542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search 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209" y="4950783"/>
            <a:ext cx="11493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要注意的是，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只是寻找从左到右第一个与正则表达式匹配，而不是找到所有匹配位置。贪婪指的是匹配的最大，而不是最多。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遇到这个问题应该用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findall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376" y="1924316"/>
            <a:ext cx="9946358" cy="30264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56218" y="2578872"/>
            <a:ext cx="4128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Pattern</a:t>
            </a:r>
            <a:r>
              <a:rPr lang="zh-CN" altLang="en-US" dirty="0" smtClean="0"/>
              <a:t>代表屏幕与</a:t>
            </a:r>
            <a:r>
              <a:rPr lang="en-US" altLang="zh-CN" dirty="0" smtClean="0"/>
              <a:t>[</a:t>
            </a:r>
            <a:r>
              <a:rPr lang="zh-CN" altLang="en-US" dirty="0" smtClean="0"/>
              <a:t>好坏</a:t>
            </a:r>
            <a:r>
              <a:rPr lang="en-US" altLang="zh-CN" dirty="0" smtClean="0"/>
              <a:t>]</a:t>
            </a:r>
            <a:r>
              <a:rPr lang="zh-CN" altLang="en-US" dirty="0" smtClean="0"/>
              <a:t>只相隔一个字。有两个独立的部分可以匹配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'</a:t>
            </a:r>
            <a:r>
              <a:rPr lang="zh-CN" altLang="en-US" dirty="0" smtClean="0"/>
              <a:t>屏幕很好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'</a:t>
            </a:r>
            <a:r>
              <a:rPr lang="zh-CN" altLang="en-US" dirty="0" smtClean="0"/>
              <a:t>屏幕很坏</a:t>
            </a:r>
            <a:r>
              <a:rPr lang="en-US" altLang="zh-CN" dirty="0" smtClean="0"/>
              <a:t>'</a:t>
            </a:r>
          </a:p>
          <a:p>
            <a:r>
              <a:rPr lang="zh-CN" altLang="en-US" dirty="0" smtClean="0"/>
              <a:t>只选择第一个匹配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2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630106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findall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284769"/>
            <a:ext cx="1150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函数只能从左到右找出第一个最大的匹配。而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findall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函数可以找出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所有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匹配，并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把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它们从左到右作为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一个列表返回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。如果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无匹配，返回空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列表。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584" y="3485097"/>
            <a:ext cx="10385866" cy="2984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18218" y="4378036"/>
            <a:ext cx="340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注意这里</a:t>
            </a:r>
            <a:r>
              <a:rPr lang="en-US" altLang="zh-CN" dirty="0" smtClean="0"/>
              <a:t>'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'</a:t>
            </a:r>
            <a:r>
              <a:rPr lang="zh-CN" altLang="en-US" dirty="0" smtClean="0"/>
              <a:t>与</a:t>
            </a:r>
            <a:r>
              <a:rPr lang="en-US" altLang="zh-CN" dirty="0" smtClean="0"/>
              <a:t>'</a:t>
            </a:r>
            <a:r>
              <a:rPr lang="zh-CN" altLang="en-US" dirty="0" smtClean="0"/>
              <a:t>好</a:t>
            </a:r>
            <a:r>
              <a:rPr lang="en-US" altLang="zh-CN" dirty="0" smtClean="0"/>
              <a:t>/</a:t>
            </a:r>
            <a:r>
              <a:rPr lang="zh-CN" altLang="en-US" dirty="0" smtClean="0"/>
              <a:t>坏</a:t>
            </a:r>
            <a:r>
              <a:rPr lang="en-US" altLang="zh-CN" dirty="0" smtClean="0"/>
              <a:t>'</a:t>
            </a:r>
            <a:r>
              <a:rPr lang="zh-CN" altLang="en-US" dirty="0" smtClean="0"/>
              <a:t>中间只隔了一个通配符</a:t>
            </a:r>
            <a:r>
              <a:rPr lang="en-US" altLang="zh-CN" dirty="0" smtClean="0"/>
              <a:t>'.'</a:t>
            </a:r>
            <a:r>
              <a:rPr lang="zh-CN" altLang="en-US" dirty="0" smtClean="0"/>
              <a:t>，所以能帮我们得到正确答案。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892800" y="4488480"/>
              <a:ext cx="5382000" cy="18936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440" y="4479120"/>
                <a:ext cx="5400720" cy="19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449991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findall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104654"/>
            <a:ext cx="11506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要注意，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re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模块的规则都是贪婪匹配的，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findall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也不例外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贪婪匹配的含义不是要找出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最多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的匹配，而是要在每一次匹配的时候找到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最大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的匹配。这提醒我们，一定要当心使用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*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，最好都改为由限定范围的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{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：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n}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376" y="2643934"/>
            <a:ext cx="8664844" cy="269006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57455" y="3283527"/>
            <a:ext cx="340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注意这里</a:t>
            </a:r>
            <a:r>
              <a:rPr lang="en-US" altLang="zh-CN" dirty="0" smtClean="0"/>
              <a:t>'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'</a:t>
            </a:r>
            <a:r>
              <a:rPr lang="zh-CN" altLang="en-US" dirty="0" smtClean="0"/>
              <a:t>与</a:t>
            </a:r>
            <a:r>
              <a:rPr lang="en-US" altLang="zh-CN" dirty="0" smtClean="0"/>
              <a:t>'</a:t>
            </a:r>
            <a:r>
              <a:rPr lang="zh-CN" altLang="en-US" dirty="0" smtClean="0"/>
              <a:t>好</a:t>
            </a:r>
            <a:r>
              <a:rPr lang="en-US" altLang="zh-CN" dirty="0" smtClean="0"/>
              <a:t>/</a:t>
            </a:r>
            <a:r>
              <a:rPr lang="zh-CN" altLang="en-US" dirty="0" smtClean="0"/>
              <a:t>坏</a:t>
            </a:r>
            <a:r>
              <a:rPr lang="en-US" altLang="zh-CN" dirty="0" smtClean="0"/>
              <a:t>'</a:t>
            </a:r>
            <a:r>
              <a:rPr lang="zh-CN" altLang="en-US" dirty="0" smtClean="0"/>
              <a:t>中间隔了任意个通配符</a:t>
            </a:r>
            <a:r>
              <a:rPr lang="en-US" altLang="zh-CN" dirty="0" smtClean="0"/>
              <a:t>'.</a:t>
            </a:r>
            <a:r>
              <a:rPr lang="zh-CN" altLang="en-US" dirty="0" smtClean="0"/>
              <a:t>*</a:t>
            </a:r>
            <a:r>
              <a:rPr lang="en-US" altLang="zh-CN" dirty="0" smtClean="0"/>
              <a:t>'</a:t>
            </a:r>
            <a:r>
              <a:rPr lang="zh-CN" altLang="en-US" dirty="0" smtClean="0"/>
              <a:t>，所以会导致错误。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7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630106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finditer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284769"/>
            <a:ext cx="11506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finditer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函数与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findall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函数的作用基本是一样的。不同的是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finall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返回的是一个列表，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finditer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返回的是一个迭代器。迭代器用完之后可以自动释放内存。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在处理的数据较大的时候，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finditer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或许会发挥其作用。但如果数据较小、不重视内存，或者手动释放，则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finditer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的功能可以完全被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findall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取代。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0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726907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match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17"/>
          <p:cNvSpPr txBox="1"/>
          <p:nvPr/>
        </p:nvSpPr>
        <p:spPr>
          <a:xfrm>
            <a:off x="491316" y="2310400"/>
            <a:ext cx="11191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用法是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re.match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，字符串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re.search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唯一不同的是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re.match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只从头开始匹配，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re.search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可以匹配任一位置的字符串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如果符合正则表达式的字符串如果出现在开头，那么使用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re.match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后会返回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MatchObject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对象，但如果出现在中间位置或没有，则返回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None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也可以等价于在</a:t>
            </a:r>
            <a:r>
              <a:rPr lang="en-US" altLang="zh-CN" sz="2400" b="1" dirty="0">
                <a:solidFill>
                  <a:srgbClr val="FFC000"/>
                </a:solidFill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函数的</a:t>
            </a:r>
            <a:r>
              <a:rPr lang="en-US" altLang="zh-CN" sz="2400" b="1" dirty="0">
                <a:solidFill>
                  <a:srgbClr val="FFC000"/>
                </a:solidFill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前增加一个表示字符串开头的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en-US" altLang="zh-CN" sz="2400" b="1" dirty="0" smtClean="0">
                <a:solidFill>
                  <a:srgbClr val="FFC000"/>
                </a:solidFill>
                <a:latin typeface="Monaco"/>
                <a:ea typeface="微软雅黑 Light" panose="020B0502040204020203" pitchFamily="34" charset="-122"/>
              </a:rPr>
              <a:t>\A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</a:t>
            </a:r>
            <a:endParaRPr lang="en-US" altLang="zh-CN" sz="2400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FFC000"/>
                </a:solidFill>
                <a:latin typeface="Monaco"/>
                <a:ea typeface="微软雅黑 Light" panose="020B0502040204020203" pitchFamily="34" charset="-122"/>
              </a:rPr>
              <a:t>Match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函数也是贪婪的。并且，它显然不存在匹配第一个还是多个这样</a:t>
            </a: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的问题。因为从头开始的贪婪匹配显然只能有一种结果。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5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907022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match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3" y="2620342"/>
            <a:ext cx="9673449" cy="39100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38254" y="5430982"/>
            <a:ext cx="562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这个例子说明了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match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只是从头开始匹配</a:t>
            </a:r>
          </a:p>
        </p:txBody>
      </p:sp>
    </p:spTree>
    <p:extLst>
      <p:ext uri="{BB962C8B-B14F-4D97-AF65-F5344CB8AC3E}">
        <p14:creationId xmlns:p14="http://schemas.microsoft.com/office/powerpoint/2010/main" val="24594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726907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fullmatch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310400"/>
            <a:ext cx="1119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用法和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match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类似，但它不但是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从头匹配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，而是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从头到尾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可以说，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fullmatch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就是用来检测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与整个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是不是匹配的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424" y="3491931"/>
            <a:ext cx="8375864" cy="3316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60501" y="4045929"/>
            <a:ext cx="418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</a:rPr>
              <a:t>String1</a:t>
            </a:r>
            <a:r>
              <a:rPr lang="zh-CN" altLang="en-US" b="1" dirty="0" smtClean="0">
                <a:solidFill>
                  <a:schemeClr val="bg2"/>
                </a:solidFill>
              </a:rPr>
              <a:t>是整体与</a:t>
            </a:r>
            <a:r>
              <a:rPr lang="en-US" altLang="zh-CN" b="1" dirty="0" smtClean="0">
                <a:solidFill>
                  <a:schemeClr val="bg2"/>
                </a:solidFill>
              </a:rPr>
              <a:t>pattern</a:t>
            </a:r>
            <a:r>
              <a:rPr lang="zh-CN" altLang="en-US" b="1" dirty="0" smtClean="0">
                <a:solidFill>
                  <a:schemeClr val="bg2"/>
                </a:solidFill>
              </a:rPr>
              <a:t>匹配的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r>
              <a:rPr lang="en-US" altLang="zh-CN" b="1" dirty="0" smtClean="0">
                <a:solidFill>
                  <a:schemeClr val="bg2"/>
                </a:solidFill>
              </a:rPr>
              <a:t>String2</a:t>
            </a:r>
            <a:r>
              <a:rPr lang="zh-CN" altLang="en-US" b="1" dirty="0" smtClean="0">
                <a:solidFill>
                  <a:schemeClr val="bg2"/>
                </a:solidFill>
              </a:rPr>
              <a:t>只有前缀与</a:t>
            </a:r>
            <a:r>
              <a:rPr lang="en-US" altLang="zh-CN" b="1" dirty="0" smtClean="0">
                <a:solidFill>
                  <a:schemeClr val="bg2"/>
                </a:solidFill>
              </a:rPr>
              <a:t>pattern</a:t>
            </a:r>
            <a:r>
              <a:rPr lang="zh-CN" altLang="en-US" b="1" dirty="0" smtClean="0">
                <a:solidFill>
                  <a:schemeClr val="bg2"/>
                </a:solidFill>
              </a:rPr>
              <a:t>匹配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907022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split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490515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一般的字符串也有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split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函数，用法是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string.split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sep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=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分隔符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则得到一个将字符串按照分隔符划分而成的表格：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但是只能用一种字符串做为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sep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来进行切分，功能不够强大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377" y="3623288"/>
            <a:ext cx="8567642" cy="22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05235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split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088728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使用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re.split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(pattern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string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可以将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中所有与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匹配的东西做为分割符，继而将字符串分割为一张表。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3BBC5D"/>
              </a:buClr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例如上例以所有小写字母为分隔符划分了字符串，形成列表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376" y="3383107"/>
            <a:ext cx="8857440" cy="24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标题 8"/>
          <p:cNvSpPr txBox="1">
            <a:spLocks/>
          </p:cNvSpPr>
          <p:nvPr/>
        </p:nvSpPr>
        <p:spPr>
          <a:xfrm>
            <a:off x="2645631" y="768952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正则表达式常用操作符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51884" y="1732356"/>
            <a:ext cx="9865096" cy="4680520"/>
            <a:chOff x="911424" y="1772816"/>
            <a:chExt cx="8496944" cy="38987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24" y="1772816"/>
              <a:ext cx="8496944" cy="389877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7680176" y="4941168"/>
              <a:ext cx="144016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05235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split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088728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要注意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re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中函数都是贪婪匹配的，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split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也不例外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buClr>
                <a:srgbClr val="3BBC5D"/>
              </a:buClr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例如上例以所有小写字母重复任意次为分割符，那么所有内容都是分割符。所以，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就变成了两个空字符串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23" y="2672221"/>
            <a:ext cx="8717184" cy="2689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5477040" y="2631240"/>
              <a:ext cx="583560" cy="241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680" y="2621880"/>
                <a:ext cx="6022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7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05235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split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088728"/>
            <a:ext cx="1119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split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函数还可以指定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maxsplit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参数，规定最大被划分多少次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maxsplit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=3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表示只取前三个与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匹配的来分隔，即将字符串划分为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份。注意不要以为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maxsplit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=3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就是划分为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份！</a:t>
            </a:r>
            <a:endParaRPr lang="en-US" altLang="zh-CN" sz="2400" dirty="0" smtClean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316" y="2672221"/>
            <a:ext cx="8500284" cy="27116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3679200" y="2536200"/>
              <a:ext cx="1928880" cy="1548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9840" y="2526840"/>
                <a:ext cx="194760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0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40311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1424" y="2145389"/>
            <a:ext cx="10477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re.sub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(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pattern,repl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b="1" dirty="0">
                <a:latin typeface="Monaco"/>
                <a:ea typeface="微软雅黑 Light" panose="020B0502040204020203" pitchFamily="34" charset="-122"/>
              </a:rPr>
              <a:t>字符串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方法用于对符合正则表达式字符串的替换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像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触摸屏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认为是同义词的情况，是可以进行词替换的，这样可以减少进入训练模型的特征维度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424" y="3830441"/>
            <a:ext cx="9223106" cy="25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40311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1424" y="2145389"/>
            <a:ext cx="10477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可以指定一个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count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的参数，限制最大的匹配替换次数。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424" y="2750467"/>
            <a:ext cx="9058027" cy="26528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655" y="5708073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上例中，由于指定了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count=1</a:t>
            </a:r>
            <a:r>
              <a:rPr lang="zh-CN" altLang="en-US" dirty="0" smtClean="0"/>
              <a:t>，所以只有第一个匹配</a:t>
            </a:r>
            <a:r>
              <a:rPr lang="en-US" altLang="zh-CN" dirty="0" smtClean="0"/>
              <a:t>'</a:t>
            </a:r>
            <a:r>
              <a:rPr lang="zh-CN" altLang="en-US" dirty="0" smtClean="0"/>
              <a:t>触摸屏</a:t>
            </a:r>
            <a:r>
              <a:rPr lang="en-US" altLang="zh-CN" dirty="0" smtClean="0"/>
              <a:t>'</a:t>
            </a:r>
            <a:r>
              <a:rPr lang="zh-CN" altLang="en-US" dirty="0" smtClean="0"/>
              <a:t>被替换了，第二个匹配的</a:t>
            </a:r>
            <a:r>
              <a:rPr lang="en-US" altLang="zh-CN" dirty="0" smtClean="0"/>
              <a:t>'</a:t>
            </a:r>
            <a:r>
              <a:rPr lang="zh-CN" altLang="en-US" dirty="0" smtClean="0"/>
              <a:t>显示屏</a:t>
            </a:r>
            <a:r>
              <a:rPr lang="en-US" altLang="zh-CN" dirty="0" smtClean="0"/>
              <a:t>'</a:t>
            </a:r>
            <a:r>
              <a:rPr lang="zh-CN" altLang="en-US" dirty="0" smtClean="0"/>
              <a:t>并没有被替换。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2845440" y="2738520"/>
              <a:ext cx="5358240" cy="1195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6080" y="2729160"/>
                <a:ext cx="537696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5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40311"/>
            <a:ext cx="1119117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subn</a:t>
            </a:r>
            <a:endParaRPr lang="en-US" altLang="zh-CN" sz="2400" b="1" dirty="0">
              <a:latin typeface="Monaco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1424" y="2145389"/>
            <a:ext cx="10477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subn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与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sub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的使用方式与结果介乎是一样的，不同的是，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subn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返回的对象是一个被替换后的字符串与替换次数的两元组：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424" y="3367303"/>
            <a:ext cx="9562612" cy="27217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5345" y="6220691"/>
            <a:ext cx="781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上例返回的元组是替换后的字符串以及一共替换了两次的信息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6" y="674237"/>
            <a:ext cx="2058726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</a:t>
            </a:r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40311"/>
            <a:ext cx="11191170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函数总结（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对于一个正则表达式与一个字符串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endParaRPr lang="en-US" altLang="zh-CN" sz="2400" b="1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491316" y="2284769"/>
            <a:ext cx="1150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fullmatch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二者是否匹配，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match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检查是否与字符串前缀匹配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search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找出字符串第一个匹配的部分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indall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找出所有匹配的部分形成一个列表，</a:t>
            </a:r>
            <a:r>
              <a:rPr lang="en-US" altLang="zh-CN" sz="2400" b="1" dirty="0" err="1">
                <a:latin typeface="Monaco"/>
                <a:ea typeface="微软雅黑 Light" panose="020B0502040204020203" pitchFamily="34" charset="-122"/>
              </a:rPr>
              <a:t>finditer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找出所有迭代部分形成一个迭代器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split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找出所有匹配部分，用其作为分隔符划分字符串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sub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将所有匹配部分替换为指定字符串，</a:t>
            </a:r>
            <a:r>
              <a:rPr lang="en-US" altLang="zh-CN" sz="2400" b="1" dirty="0">
                <a:latin typeface="Monaco"/>
                <a:ea typeface="微软雅黑 Light" panose="020B0502040204020203" pitchFamily="34" charset="-122"/>
              </a:rPr>
              <a:t>sub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额外返回替换次数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要注意所有的匹配都带有贪婪匹配的性质！</a:t>
            </a:r>
            <a:endParaRPr lang="en-US" altLang="zh-CN" sz="2400" dirty="0" smtClean="0">
              <a:latin typeface="Monaco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8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标题 8"/>
          <p:cNvSpPr txBox="1">
            <a:spLocks/>
          </p:cNvSpPr>
          <p:nvPr/>
        </p:nvSpPr>
        <p:spPr>
          <a:xfrm>
            <a:off x="911424" y="579766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正则表达式常用操作符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34304" y="1844824"/>
            <a:ext cx="10202256" cy="4464496"/>
            <a:chOff x="934304" y="1844824"/>
            <a:chExt cx="8909714" cy="388843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04" y="1844824"/>
              <a:ext cx="8909714" cy="388843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968208" y="5085184"/>
              <a:ext cx="144016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39956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匹配集合与补集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431940"/>
            <a:ext cx="111911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字符组表达式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[...]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匹配括号中列出的任一个字符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abc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可以匹配字符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区间形式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[0-9]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是顺序列出的缩写，匹配所有十进制数字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[0-9a-zA-Z]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匹配所有字母（英文字母）和数字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[^...]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表示求补，这种模式匹配所有未在括号里列出的字符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[^0-9]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匹配所有非十进制数字的字符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[^ \t\v\n\f\r]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匹配所有非空白字符（非空格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制表符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换行符）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如果需要在字符组里包括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^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，就不能放在第一个位置，以免混淆含义。可以写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\^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恢复其本来含义；如 果需要在字符组包括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]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，也必须写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\-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\]</a:t>
            </a:r>
          </a:p>
        </p:txBody>
      </p:sp>
    </p:spTree>
    <p:extLst>
      <p:ext uri="{BB962C8B-B14F-4D97-AF65-F5344CB8AC3E}">
        <p14:creationId xmlns:p14="http://schemas.microsoft.com/office/powerpoint/2010/main" val="40243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3096345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常规字符匹配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884888"/>
            <a:ext cx="11191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非特殊字符称为常规字符，是描述正则表达式的基础。正则表达式串里的常规字符在匹配中只与自己匹配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r1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re.compile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('</a:t>
            </a:r>
            <a:r>
              <a:rPr lang="en-US" altLang="zh-CN" sz="2400" b="1" dirty="0" err="1" smtClean="0">
                <a:latin typeface="Monaco"/>
                <a:ea typeface="微软雅黑 Light" panose="020B0502040204020203" pitchFamily="34" charset="-122"/>
              </a:rPr>
              <a:t>abc</a:t>
            </a:r>
            <a:r>
              <a:rPr lang="en-US" altLang="zh-CN" sz="2400" b="1" dirty="0" smtClean="0">
                <a:latin typeface="Monaco"/>
                <a:ea typeface="微软雅黑 Light" panose="020B0502040204020203" pitchFamily="34" charset="-122"/>
              </a:rPr>
              <a:t>’)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endParaRPr lang="en-US" altLang="zh-CN" sz="2400" b="1" dirty="0">
              <a:latin typeface="Monaco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只有在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pattern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中运用了之前所说的特殊字符之后，才能使得正则表达式获得更加强大的匹配功能。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2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39956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常用字符组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431940"/>
            <a:ext cx="111911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为了方便，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用换意串形式定义了几个常用字符组，包括：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：与十进制数字匹配，等价于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[0-9]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\D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：与非十进制数字的所有字符匹配，等价于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[^0-9]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：与所有空白字符匹配，等价于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 \t\v\n\f\r]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：与所有非空白字符匹配，等价于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[^ \t\v\n\f\r]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：与所有字母数字字符匹配，等价于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[0-9a-zA-Z]</a:t>
            </a: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\W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：与所有非字母数字字符匹配，等价于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[^0-9a-zA-Z]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圆点字符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可以匹配任意一个字符 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a..b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匹配所有以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开头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结束的四字符串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7835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/>
          <p:nvPr/>
        </p:nvSpPr>
        <p:spPr>
          <a:xfrm>
            <a:off x="911424" y="83671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聚类分析</a:t>
            </a:r>
          </a:p>
        </p:txBody>
      </p:sp>
      <p:sp>
        <p:nvSpPr>
          <p:cNvPr id="14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3BBC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矩形 4"/>
          <p:cNvSpPr/>
          <p:nvPr/>
        </p:nvSpPr>
        <p:spPr>
          <a:xfrm>
            <a:off x="479375" y="674237"/>
            <a:ext cx="1862043" cy="5952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953786" y="709485"/>
            <a:ext cx="401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16" y="1588368"/>
            <a:ext cx="1119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常希望写重复匹配的模式（部分），任意次或若干次重复：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基本重复运算符是 *，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α*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α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次或任意多次出现匹配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[1-9][0-9]*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或者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[1-9]\d*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代表任意大的正整数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* 略微不同的重复运算符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次或多次重复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例：允许以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开头时，描述正整数的一种简单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'\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+'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'α +'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'αα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3956</Words>
  <Application>Microsoft Office PowerPoint</Application>
  <PresentationFormat>宽屏</PresentationFormat>
  <Paragraphs>440</Paragraphs>
  <Slides>45</Slides>
  <Notes>45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Microsoft YaHei Light</vt:lpstr>
      <vt:lpstr>Monaco</vt:lpstr>
      <vt:lpstr>等线</vt:lpstr>
      <vt:lpstr>宋体</vt:lpstr>
      <vt:lpstr>微软雅黑 Light</vt:lpstr>
      <vt:lpstr>Arial</vt:lpstr>
      <vt:lpstr>Century Gothic</vt:lpstr>
      <vt:lpstr>Wingdings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</dc:creator>
  <cp:lastModifiedBy>sams</cp:lastModifiedBy>
  <cp:revision>9</cp:revision>
  <dcterms:created xsi:type="dcterms:W3CDTF">2018-10-01T03:33:53Z</dcterms:created>
  <dcterms:modified xsi:type="dcterms:W3CDTF">2018-10-09T04:18:26Z</dcterms:modified>
</cp:coreProperties>
</file>