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923A3-DF1F-4FC0-9603-9C75C4118265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8EB60-0985-4706-8B0E-9D37C305F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32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49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80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693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5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59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49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66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 2.x</a:t>
            </a:r>
            <a:r>
              <a:rPr lang="zh-CN" altLang="en-US" dirty="0" smtClean="0">
                <a:effectLst/>
              </a:rPr>
              <a:t>有分</a:t>
            </a:r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和</a:t>
            </a:r>
            <a:r>
              <a:rPr lang="en-US" altLang="zh-CN" dirty="0" smtClean="0">
                <a:effectLst/>
              </a:rPr>
              <a:t>long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就是一般说四字节那种，</a:t>
            </a:r>
            <a:r>
              <a:rPr lang="en-US" altLang="zh-CN" dirty="0" smtClean="0">
                <a:effectLst/>
              </a:rPr>
              <a:t>long</a:t>
            </a:r>
            <a:r>
              <a:rPr lang="zh-CN" altLang="en-US" dirty="0" smtClean="0">
                <a:effectLst/>
              </a:rPr>
              <a:t>是大数型没限制看机器能力，绝大部分情况下</a:t>
            </a:r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都会自动转</a:t>
            </a:r>
            <a:r>
              <a:rPr lang="en-US" altLang="zh-CN" dirty="0" smtClean="0">
                <a:effectLst/>
              </a:rPr>
              <a:t>long</a:t>
            </a:r>
            <a:r>
              <a:rPr lang="zh-CN" altLang="en-US" dirty="0" smtClean="0">
                <a:effectLst/>
              </a:rPr>
              <a:t>，所以不报错。</a:t>
            </a:r>
            <a:r>
              <a:rPr lang="en-US" altLang="zh-CN" dirty="0" smtClean="0">
                <a:effectLst/>
              </a:rPr>
              <a:t>3.x</a:t>
            </a:r>
            <a:r>
              <a:rPr lang="zh-CN" altLang="en-US" dirty="0" smtClean="0">
                <a:effectLst/>
              </a:rPr>
              <a:t>后不再区分这两种统称</a:t>
            </a:r>
            <a:r>
              <a:rPr lang="en-US" altLang="zh-CN" dirty="0" smtClean="0">
                <a:effectLst/>
              </a:rPr>
              <a:t>int...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30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71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9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我们通过导入</a:t>
            </a:r>
            <a:r>
              <a:rPr kumimoji="1" lang="en-US" altLang="zh-CN" dirty="0" smtClean="0"/>
              <a:t>Python 2</a:t>
            </a:r>
            <a:r>
              <a:rPr kumimoji="1" lang="zh-CN" altLang="en-US" dirty="0" smtClean="0"/>
              <a:t>内置的</a:t>
            </a:r>
            <a:r>
              <a:rPr kumimoji="1" lang="en-US" altLang="zh-CN" dirty="0" smtClean="0"/>
              <a:t>`__future__`</a:t>
            </a:r>
            <a:r>
              <a:rPr kumimoji="1" lang="zh-CN" altLang="en-US" dirty="0" smtClean="0"/>
              <a:t>模块，来使用</a:t>
            </a:r>
            <a:r>
              <a:rPr kumimoji="1" lang="en-US" altLang="zh-CN" dirty="0" smtClean="0"/>
              <a:t>Python 3</a:t>
            </a:r>
            <a:r>
              <a:rPr kumimoji="1" lang="zh-CN" altLang="en-US" dirty="0" smtClean="0"/>
              <a:t>中一些与</a:t>
            </a:r>
            <a:r>
              <a:rPr kumimoji="1" lang="en-US" altLang="zh-CN" dirty="0" smtClean="0"/>
              <a:t>Python 2</a:t>
            </a:r>
            <a:r>
              <a:rPr kumimoji="1" lang="zh-CN" altLang="en-US" dirty="0" smtClean="0"/>
              <a:t>不兼容的关键字和特性，所以我们想要在</a:t>
            </a:r>
            <a:r>
              <a:rPr kumimoji="1" lang="en-US" altLang="zh-CN" dirty="0" smtClean="0"/>
              <a:t>Python 2</a:t>
            </a:r>
            <a:r>
              <a:rPr kumimoji="1" lang="zh-CN" altLang="en-US" dirty="0" smtClean="0"/>
              <a:t>中表现</a:t>
            </a:r>
            <a:r>
              <a:rPr kumimoji="1" lang="en-US" altLang="zh-CN" dirty="0" smtClean="0"/>
              <a:t>Python 3</a:t>
            </a:r>
            <a:r>
              <a:rPr kumimoji="1" lang="zh-CN" altLang="en-US" dirty="0" smtClean="0"/>
              <a:t>中的整除，就可以通过</a:t>
            </a:r>
            <a:r>
              <a:rPr kumimoji="1" lang="en-US" altLang="zh-CN" dirty="0" smtClean="0"/>
              <a:t>`from __future__ import division`</a:t>
            </a:r>
            <a:r>
              <a:rPr kumimoji="1" lang="zh-CN" altLang="en-US" dirty="0" smtClean="0"/>
              <a:t>实现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sz="1200" dirty="0" smtClean="0"/>
              <a:t>Python 2</a:t>
            </a:r>
            <a:r>
              <a:rPr kumimoji="1" lang="zh-CN" altLang="en-US" sz="1200" dirty="0" smtClean="0"/>
              <a:t>与</a:t>
            </a:r>
            <a:r>
              <a:rPr kumimoji="1" lang="en-US" altLang="zh-CN" sz="1200" dirty="0" smtClean="0"/>
              <a:t>Python 3</a:t>
            </a:r>
            <a:r>
              <a:rPr kumimoji="1" lang="zh-CN" altLang="en-US" sz="1200" dirty="0" smtClean="0"/>
              <a:t>整除上的差异在于第一句，</a:t>
            </a:r>
            <a:r>
              <a:rPr kumimoji="1" lang="en-US" altLang="zh-CN" sz="1200" dirty="0" smtClean="0"/>
              <a:t>Python 2</a:t>
            </a:r>
            <a:r>
              <a:rPr kumimoji="1" lang="zh-CN" altLang="en-US" sz="1200" dirty="0" smtClean="0"/>
              <a:t>中的“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”与“</a:t>
            </a:r>
            <a:r>
              <a:rPr kumimoji="1" lang="en-US" altLang="zh-CN" sz="1200" dirty="0" smtClean="0"/>
              <a:t>//</a:t>
            </a:r>
            <a:r>
              <a:rPr kumimoji="1" lang="zh-CN" altLang="en-US" sz="1200" dirty="0" smtClean="0"/>
              <a:t>”的效果一样，所以</a:t>
            </a:r>
            <a:r>
              <a:rPr kumimoji="1" lang="en-US" altLang="zh-CN" sz="1200" dirty="0" smtClean="0"/>
              <a:t>Python</a:t>
            </a:r>
            <a:r>
              <a:rPr kumimoji="1" lang="zh-CN" altLang="en-US" sz="1200" dirty="0" smtClean="0"/>
              <a:t>还提供了一个余数运算“</a:t>
            </a:r>
            <a:r>
              <a:rPr kumimoji="1" lang="en-US" altLang="zh-CN" sz="1200" dirty="0" smtClean="0"/>
              <a:t>%</a:t>
            </a:r>
            <a:r>
              <a:rPr kumimoji="1" lang="zh-CN" altLang="en-US" sz="1200" dirty="0" smtClean="0"/>
              <a:t>“。</a:t>
            </a:r>
            <a:endParaRPr kumimoji="1" lang="en-US" altLang="zh-CN" sz="1200" dirty="0" smtClean="0"/>
          </a:p>
          <a:p>
            <a:pPr>
              <a:lnSpc>
                <a:spcPct val="150000"/>
              </a:lnSpc>
            </a:pPr>
            <a:r>
              <a:rPr kumimoji="1" lang="zh-CN" altLang="en-US" sz="1200" dirty="0" smtClean="0"/>
              <a:t>而在</a:t>
            </a:r>
            <a:r>
              <a:rPr kumimoji="1" lang="en-US" altLang="zh-CN" sz="1200" dirty="0" smtClean="0"/>
              <a:t>Python 3</a:t>
            </a:r>
            <a:r>
              <a:rPr kumimoji="1" lang="zh-CN" altLang="en-US" sz="1200" dirty="0" smtClean="0"/>
              <a:t>中的“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”更接近于我们数学上除法的概念。</a:t>
            </a:r>
            <a:endParaRPr kumimoji="1" lang="en-US" altLang="zh-CN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0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55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55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05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5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此处有实战演练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02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7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4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此处有实战演练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8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1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此处有实战演练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0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2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1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7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97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76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61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65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62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4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67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9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8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D983-6A30-4DF1-85D7-95D9E982BFAD}" type="datetimeFigureOut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BA71-8FA3-426D-9600-198DBE6C70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2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983559" y="2133591"/>
            <a:ext cx="1080000" cy="1080000"/>
            <a:chOff x="8110158" y="3554322"/>
            <a:chExt cx="876300" cy="876300"/>
          </a:xfrm>
        </p:grpSpPr>
        <p:sp>
          <p:nvSpPr>
            <p:cNvPr id="18" name="椭圆 17"/>
            <p:cNvSpPr/>
            <p:nvPr/>
          </p:nvSpPr>
          <p:spPr>
            <a:xfrm>
              <a:off x="8110158" y="3554322"/>
              <a:ext cx="876300" cy="8763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32092" y="3758472"/>
              <a:ext cx="632433" cy="46800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3877329" y="4140369"/>
            <a:ext cx="6573535" cy="584775"/>
            <a:chOff x="3877326" y="4290231"/>
            <a:chExt cx="6573535" cy="584775"/>
          </a:xfrm>
        </p:grpSpPr>
        <p:sp>
          <p:nvSpPr>
            <p:cNvPr id="20" name="矩形 19"/>
            <p:cNvSpPr/>
            <p:nvPr/>
          </p:nvSpPr>
          <p:spPr>
            <a:xfrm>
              <a:off x="3877326" y="4290231"/>
              <a:ext cx="35894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94212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第二部分</a:t>
              </a:r>
              <a:r>
                <a:rPr lang="en-US" altLang="zh-CN" sz="3200" b="1" dirty="0" smtClean="0">
                  <a:solidFill>
                    <a:srgbClr val="94212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3200" b="1" dirty="0" smtClean="0">
                  <a:solidFill>
                    <a:srgbClr val="942124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基本概念</a:t>
              </a:r>
              <a:endParaRPr lang="zh-CN" altLang="en-US" sz="3200" b="1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3962401" y="4875006"/>
              <a:ext cx="64884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030879" y="2133590"/>
            <a:ext cx="1080000" cy="1080000"/>
            <a:chOff x="8502232" y="2244385"/>
            <a:chExt cx="876300" cy="876300"/>
          </a:xfrm>
        </p:grpSpPr>
        <p:sp>
          <p:nvSpPr>
            <p:cNvPr id="35" name="椭圆 34"/>
            <p:cNvSpPr/>
            <p:nvPr/>
          </p:nvSpPr>
          <p:spPr>
            <a:xfrm>
              <a:off x="8502232" y="2244385"/>
              <a:ext cx="876300" cy="876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9561" y="2432946"/>
              <a:ext cx="681643" cy="613479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10133829" y="2137219"/>
            <a:ext cx="1080000" cy="1080000"/>
            <a:chOff x="6787469" y="2184355"/>
            <a:chExt cx="876300" cy="876300"/>
          </a:xfrm>
        </p:grpSpPr>
        <p:sp>
          <p:nvSpPr>
            <p:cNvPr id="38" name="椭圆 37"/>
            <p:cNvSpPr/>
            <p:nvPr/>
          </p:nvSpPr>
          <p:spPr>
            <a:xfrm>
              <a:off x="6787469" y="2184355"/>
              <a:ext cx="876300" cy="876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97019" y="2279604"/>
              <a:ext cx="457201" cy="762002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7211921" y="2133821"/>
            <a:ext cx="1080000" cy="1080000"/>
            <a:chOff x="8064082" y="5195503"/>
            <a:chExt cx="876300" cy="876300"/>
          </a:xfrm>
        </p:grpSpPr>
        <p:sp>
          <p:nvSpPr>
            <p:cNvPr id="41" name="椭圆 40"/>
            <p:cNvSpPr/>
            <p:nvPr/>
          </p:nvSpPr>
          <p:spPr>
            <a:xfrm>
              <a:off x="8064082" y="5195503"/>
              <a:ext cx="876300" cy="876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96232" y="5239074"/>
              <a:ext cx="612000" cy="789158"/>
            </a:xfrm>
            <a:prstGeom prst="rect">
              <a:avLst/>
            </a:prstGeom>
          </p:spPr>
        </p:pic>
      </p:grpSp>
      <p:pic>
        <p:nvPicPr>
          <p:cNvPr id="5" name="图片 4" descr="pic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34334" cy="384463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 bwMode="auto">
          <a:xfrm>
            <a:off x="3941021" y="4926457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变量</a:t>
            </a:r>
            <a:r>
              <a:rPr lang="zh-CN" altLang="en-US" sz="2400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、注释、</a:t>
            </a:r>
            <a:r>
              <a:rPr lang="en-US" altLang="zh-CN" sz="2400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print</a:t>
            </a:r>
            <a:r>
              <a:rPr lang="zh-CN" altLang="en-US" sz="2400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函数、数据</a:t>
            </a:r>
            <a:r>
              <a:rPr lang="zh-CN" altLang="en-US" sz="2400" dirty="0" smtClean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类型</a:t>
            </a:r>
            <a:endParaRPr lang="en-US" altLang="zh-CN" sz="2400" dirty="0" smtClean="0">
              <a:solidFill>
                <a:srgbClr val="94212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YaHei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算术</a:t>
            </a:r>
            <a:r>
              <a:rPr lang="zh-CN" altLang="en-US" sz="2400" dirty="0">
                <a:solidFill>
                  <a:srgbClr val="94212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运算符、类型转换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942124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Microsoft YaHei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4DD2-109B-47FB-B0A1-9E394761034E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48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772816"/>
            <a:ext cx="10218224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Python</a:t>
            </a:r>
            <a:r>
              <a:rPr lang="zh-CN" altLang="en-US" sz="2400" dirty="0"/>
              <a:t>语言的数据类型包括整型、浮点型、字符串、布尔型和</a:t>
            </a:r>
            <a:r>
              <a:rPr lang="zh-CN" altLang="en-US" sz="2400" dirty="0" smtClean="0"/>
              <a:t>空值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整型（</a:t>
            </a:r>
            <a:r>
              <a:rPr kumimoji="1" lang="en-US" altLang="zh-CN" sz="2400" dirty="0" err="1" smtClean="0"/>
              <a:t>int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整型的取值为整数，有正有负，</a:t>
            </a:r>
            <a:r>
              <a:rPr kumimoji="1" lang="zh-CN" altLang="en-US" sz="2400" dirty="0" smtClean="0"/>
              <a:t>如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2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，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-666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，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666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等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152E-7CF6-4193-86A4-DBE686AEBFC1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标题 8"/>
          <p:cNvSpPr txBox="1">
            <a:spLocks/>
          </p:cNvSpPr>
          <p:nvPr/>
        </p:nvSpPr>
        <p:spPr>
          <a:xfrm>
            <a:off x="2926340" y="878917"/>
            <a:ext cx="3733404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数据类型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11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1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484785"/>
            <a:ext cx="10218224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浮点型</a:t>
            </a:r>
            <a:r>
              <a:rPr kumimoji="1" lang="zh-CN" altLang="en-US" sz="2400" dirty="0"/>
              <a:t>的取值为小数，当计算有精度要求时被</a:t>
            </a:r>
            <a:r>
              <a:rPr kumimoji="1" lang="zh-CN" altLang="en-US" sz="2400" dirty="0" smtClean="0"/>
              <a:t>使用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由于</a:t>
            </a:r>
            <a:r>
              <a:rPr kumimoji="1" lang="zh-CN" altLang="en-US" sz="2400" dirty="0"/>
              <a:t>小数点可以在相应的二进制的不同位置浮动，故而称为</a:t>
            </a:r>
            <a:r>
              <a:rPr kumimoji="1" lang="zh-CN" altLang="en-US" sz="2400" dirty="0" smtClean="0"/>
              <a:t>浮点数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如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3.14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，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-6.66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等</a:t>
            </a:r>
            <a:r>
              <a:rPr kumimoji="1" lang="zh-CN" altLang="en-US" sz="2400" dirty="0"/>
              <a:t>，但是如果是非常大或者非常小的浮点数，就需要使用科学计数法表示，</a:t>
            </a:r>
            <a:r>
              <a:rPr kumimoji="1" lang="zh-CN" altLang="en-US" sz="2400" dirty="0" smtClean="0"/>
              <a:t>用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e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代替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10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761A-9B40-40BC-ACEE-92FBF6C79F3A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3744416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671163"/>
            <a:ext cx="290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浮点型（</a:t>
            </a:r>
            <a:r>
              <a:rPr lang="en-US" altLang="zh-CN" sz="2800" dirty="0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float</a:t>
            </a:r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42" y="4701815"/>
            <a:ext cx="9306500" cy="95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2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844825"/>
            <a:ext cx="10218224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字符串（</a:t>
            </a:r>
            <a:r>
              <a:rPr kumimoji="1" lang="en-US" altLang="zh-CN" sz="2400" dirty="0" err="1" smtClean="0"/>
              <a:t>str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字符串是以两个单</a:t>
            </a:r>
            <a:r>
              <a:rPr kumimoji="1" lang="zh-CN" altLang="en-US" sz="2400" dirty="0" smtClean="0"/>
              <a:t>引号或</a:t>
            </a:r>
            <a:r>
              <a:rPr kumimoji="1" lang="zh-CN" altLang="en-US" sz="2400" dirty="0"/>
              <a:t>两个双</a:t>
            </a:r>
            <a:r>
              <a:rPr kumimoji="1" lang="zh-CN" altLang="en-US" sz="2400" dirty="0" smtClean="0"/>
              <a:t>引号包裹</a:t>
            </a:r>
            <a:r>
              <a:rPr kumimoji="1" lang="zh-CN" altLang="en-US" sz="2400" dirty="0"/>
              <a:t>起来的</a:t>
            </a:r>
            <a:r>
              <a:rPr kumimoji="1" lang="zh-CN" altLang="en-US" sz="2400" dirty="0" smtClean="0"/>
              <a:t>文本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字符串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Jump Shot</a:t>
            </a:r>
            <a:r>
              <a:rPr kumimoji="1" lang="zh-CN" altLang="en-US" sz="2400" dirty="0" smtClean="0"/>
              <a:t> 包括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J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，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u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，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m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，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p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，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空格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，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S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，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h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，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o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，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t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这</a:t>
            </a:r>
            <a:r>
              <a:rPr kumimoji="1" lang="en-US" altLang="zh-CN" sz="2400" dirty="0"/>
              <a:t>9</a:t>
            </a:r>
            <a:r>
              <a:rPr kumimoji="1" lang="zh-CN" altLang="en-US" sz="2400" dirty="0"/>
              <a:t>个字符</a:t>
            </a:r>
            <a:endParaRPr kumimoji="1" lang="en-US" altLang="zh-CN" sz="24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C53C-3E83-48B5-B030-77F33C7B6074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3096344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671163"/>
            <a:ext cx="2261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字符串（</a:t>
            </a:r>
            <a:r>
              <a:rPr lang="en-US" altLang="zh-CN" sz="2800" dirty="0" err="1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0" y="4005064"/>
            <a:ext cx="9933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8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484784"/>
            <a:ext cx="10218224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转义</a:t>
            </a:r>
            <a:r>
              <a:rPr kumimoji="1" lang="zh-CN" altLang="en-US" sz="2400" dirty="0"/>
              <a:t>字符：字符串里常常存在一些如换行、制表符等有特殊含义的字符，这些字符称之为转义</a:t>
            </a:r>
            <a:r>
              <a:rPr kumimoji="1" lang="zh-CN" altLang="en-US" sz="2400" dirty="0" smtClean="0"/>
              <a:t>字符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比如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\n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表示</a:t>
            </a:r>
            <a:r>
              <a:rPr kumimoji="1" lang="zh-CN" altLang="en-US" sz="2400" dirty="0"/>
              <a:t>换行</a:t>
            </a:r>
            <a:r>
              <a:rPr kumimoji="1" lang="zh-CN" altLang="en-US" sz="2400" dirty="0" smtClean="0"/>
              <a:t>，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\t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表示制</a:t>
            </a:r>
            <a:r>
              <a:rPr kumimoji="1" lang="zh-CN" altLang="en-US" sz="2400" dirty="0"/>
              <a:t>表符，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还允许</a:t>
            </a:r>
            <a:r>
              <a:rPr kumimoji="1" lang="zh-CN" altLang="en-US" sz="2400" dirty="0" smtClean="0"/>
              <a:t>用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r</a:t>
            </a:r>
            <a:r>
              <a:rPr kumimoji="1" lang="en-US" altLang="zh-CN" sz="2400" dirty="0" smtClean="0"/>
              <a:t>“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”</a:t>
            </a:r>
            <a:r>
              <a:rPr kumimoji="1" lang="zh-CN" altLang="en-US" sz="2400" dirty="0" smtClean="0"/>
              <a:t> 表示</a:t>
            </a:r>
            <a:r>
              <a:rPr kumimoji="1" lang="en-US" altLang="zh-CN" sz="2400" dirty="0" smtClean="0"/>
              <a:t>“</a:t>
            </a:r>
            <a:r>
              <a:rPr kumimoji="1" lang="zh-CN" altLang="en-US" sz="2400" dirty="0" smtClean="0"/>
              <a:t> ”内部</a:t>
            </a:r>
            <a:r>
              <a:rPr kumimoji="1" lang="zh-CN" altLang="en-US" sz="2400" dirty="0"/>
              <a:t>的字符串默认不转义</a:t>
            </a:r>
            <a:endParaRPr kumimoji="1"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BF37-64C0-4ABD-8D56-BF11A2341E08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852642"/>
            <a:ext cx="8302720" cy="23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4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484784"/>
            <a:ext cx="11442360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布尔型（</a:t>
            </a:r>
            <a:r>
              <a:rPr kumimoji="1" lang="en-US" altLang="zh-CN" sz="2400" dirty="0" err="1" smtClean="0"/>
              <a:t>bool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布尔型</a:t>
            </a:r>
            <a:r>
              <a:rPr kumimoji="1" lang="zh-CN" altLang="en-US" sz="2400" dirty="0" smtClean="0"/>
              <a:t>只有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True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和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False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两</a:t>
            </a:r>
            <a:r>
              <a:rPr kumimoji="1" lang="zh-CN" altLang="en-US" sz="2400" dirty="0"/>
              <a:t>种值。比较运算和条件表达式都会</a:t>
            </a:r>
            <a:r>
              <a:rPr kumimoji="1" lang="zh-CN" altLang="en-US" sz="2400" dirty="0" smtClean="0"/>
              <a:t>产生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True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或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False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endParaRPr kumimoji="1" lang="en-US" altLang="zh-CN" sz="2400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1A71-F1BD-4424-8C09-493C6FE0CA23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3096344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671163"/>
            <a:ext cx="262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布尔型（</a:t>
            </a:r>
            <a:r>
              <a:rPr lang="en-US" altLang="zh-CN" sz="2800" dirty="0" err="1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bool</a:t>
            </a:r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3465816"/>
            <a:ext cx="10139763" cy="25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484784"/>
            <a:ext cx="11442360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布尔型（</a:t>
            </a:r>
            <a:r>
              <a:rPr kumimoji="1" lang="en-US" altLang="zh-CN" sz="2400" dirty="0" err="1" smtClean="0"/>
              <a:t>bool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布尔值可以</a:t>
            </a:r>
            <a:r>
              <a:rPr kumimoji="1" lang="zh-CN" altLang="en-US" sz="2400" dirty="0" smtClean="0"/>
              <a:t>进行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and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、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or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和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not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运算，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and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和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or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运算</a:t>
            </a:r>
            <a:r>
              <a:rPr kumimoji="1" lang="zh-CN" altLang="en-US" sz="2400" dirty="0"/>
              <a:t>分别</a:t>
            </a:r>
            <a:r>
              <a:rPr kumimoji="1" lang="zh-CN" altLang="en-US" sz="2400" dirty="0" smtClean="0"/>
              <a:t>用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&amp;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和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|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表示</a:t>
            </a:r>
            <a:endParaRPr kumimoji="1"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8950-67FC-4486-B7BA-70FD52B82F6B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87" y="3861754"/>
            <a:ext cx="2620103" cy="18715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26" y="3861256"/>
            <a:ext cx="2431670" cy="1872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36381" y="3367636"/>
            <a:ext cx="1213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smtClean="0">
                <a:latin typeface="Microsoft YaHei Light" charset="-122"/>
                <a:ea typeface="Microsoft YaHei Light" charset="-122"/>
                <a:cs typeface="Microsoft YaHei Light" charset="-122"/>
              </a:rPr>
              <a:t>and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运算</a:t>
            </a:r>
            <a:endParaRPr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34546" y="3360712"/>
            <a:ext cx="1019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or</a:t>
            </a:r>
            <a:r>
              <a:rPr kumimoji="1"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运算</a:t>
            </a:r>
            <a:endParaRPr lang="zh-CN" altLang="en-US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17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484784"/>
            <a:ext cx="11442360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布尔型（</a:t>
            </a:r>
            <a:r>
              <a:rPr kumimoji="1" lang="en-US" altLang="zh-CN" sz="2400" dirty="0" err="1" smtClean="0"/>
              <a:t>bool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not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运算</a:t>
            </a:r>
            <a:r>
              <a:rPr kumimoji="1" lang="zh-CN" altLang="en-US" sz="2400" dirty="0"/>
              <a:t>为非运算，即</a:t>
            </a:r>
            <a:r>
              <a:rPr kumimoji="1" lang="zh-CN" altLang="en-US" sz="2400" dirty="0" smtClean="0"/>
              <a:t>把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True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变成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False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，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False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变成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True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。</a:t>
            </a:r>
            <a:endParaRPr kumimoji="1" lang="en-US" altLang="zh-CN" sz="24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32EC-C87A-4E97-ADB0-962B5A7531C3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5" y="3140968"/>
            <a:ext cx="10944469" cy="21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8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484784"/>
            <a:ext cx="12234448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空值</a:t>
            </a:r>
            <a:r>
              <a:rPr kumimoji="1" lang="zh-CN" altLang="en-US" sz="2400" dirty="0"/>
              <a:t>是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里一个特殊的值，</a:t>
            </a:r>
            <a:r>
              <a:rPr kumimoji="1" lang="zh-CN" altLang="en-US" sz="2400" dirty="0" smtClean="0"/>
              <a:t>用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None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表示</a:t>
            </a:r>
            <a:r>
              <a:rPr kumimoji="1" lang="zh-CN" altLang="en-US" sz="2400" dirty="0"/>
              <a:t>，一般</a:t>
            </a:r>
            <a:r>
              <a:rPr kumimoji="1" lang="zh-CN" altLang="en-US" sz="2400" dirty="0" smtClean="0"/>
              <a:t>用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None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填充表格中的缺失值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mr-IN" sz="2400" dirty="0" smtClean="0"/>
              <a:t>使用</a:t>
            </a:r>
            <a:r>
              <a:rPr kumimoji="1" lang="zh-CN" altLang="en-US" sz="2400" dirty="0" smtClean="0"/>
              <a:t> </a:t>
            </a:r>
            <a:r>
              <a:rPr kumimoji="1" lang="mr-IN" altLang="zh-CN" sz="2400" dirty="0" err="1" smtClean="0">
                <a:latin typeface="Monaco" charset="0"/>
                <a:ea typeface="Monaco" charset="0"/>
                <a:cs typeface="Monaco" charset="0"/>
              </a:rPr>
              <a:t>type</a:t>
            </a:r>
            <a:r>
              <a:rPr kumimoji="1" lang="mr-IN" altLang="zh-CN" sz="2400" dirty="0" smtClean="0">
                <a:latin typeface="Monaco" charset="0"/>
                <a:ea typeface="Monaco" charset="0"/>
                <a:cs typeface="Monaco" charset="0"/>
              </a:rPr>
              <a:t>()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mr-IN" sz="2400" dirty="0" smtClean="0"/>
              <a:t>函数</a:t>
            </a:r>
            <a:r>
              <a:rPr kumimoji="1" lang="zh-CN" altLang="en-US" sz="2400" dirty="0" smtClean="0"/>
              <a:t>来获取某值的类型</a:t>
            </a:r>
            <a:endParaRPr kumimoji="1"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89A3-7A21-4886-A808-2F1DA49DF8CD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3600400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671163"/>
            <a:ext cx="5574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空值（</a:t>
            </a:r>
            <a:r>
              <a:rPr lang="en-US" altLang="zh-CN" sz="2800" dirty="0" err="1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NoneType</a:t>
            </a:r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6" y="3234717"/>
            <a:ext cx="11212287" cy="27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5400600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709485"/>
            <a:ext cx="492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日期数据类型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内容占位符 1"/>
          <p:cNvSpPr>
            <a:spLocks noGrp="1"/>
          </p:cNvSpPr>
          <p:nvPr>
            <p:ph idx="1"/>
          </p:nvPr>
        </p:nvSpPr>
        <p:spPr>
          <a:xfrm>
            <a:off x="414280" y="1484784"/>
            <a:ext cx="11777720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还有</a:t>
            </a:r>
            <a:r>
              <a:rPr kumimoji="1" lang="zh-CN" altLang="en-US" sz="2400" dirty="0"/>
              <a:t>一种特殊的数据类型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/>
              <a:t>日期</a:t>
            </a:r>
            <a:r>
              <a:rPr kumimoji="1" lang="zh-CN" altLang="en-US" sz="2400" dirty="0" smtClean="0"/>
              <a:t>类型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这种</a:t>
            </a:r>
            <a:r>
              <a:rPr kumimoji="1" lang="zh-CN" altLang="en-US" sz="2400" dirty="0"/>
              <a:t>类型数据在金融、交通等领域十分</a:t>
            </a:r>
            <a:r>
              <a:rPr kumimoji="1" lang="zh-CN" altLang="en-US" sz="2400" dirty="0" smtClean="0"/>
              <a:t>常见</a:t>
            </a:r>
            <a:endParaRPr kumimoji="1" lang="en-US" altLang="zh-CN" sz="240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EC02-A17C-4998-8388-E91DC64A764E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76" y="3095969"/>
            <a:ext cx="8143348" cy="36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0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772816"/>
            <a:ext cx="11777720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二元数学运算符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E776-940C-49BA-A44A-9409035DE662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2636912"/>
            <a:ext cx="4489350" cy="3312367"/>
          </a:xfrm>
          <a:prstGeom prst="rect">
            <a:avLst/>
          </a:prstGeom>
        </p:spPr>
      </p:pic>
      <p:sp>
        <p:nvSpPr>
          <p:cNvPr id="10" name="标题 8"/>
          <p:cNvSpPr txBox="1">
            <a:spLocks/>
          </p:cNvSpPr>
          <p:nvPr/>
        </p:nvSpPr>
        <p:spPr>
          <a:xfrm>
            <a:off x="3038609" y="806343"/>
            <a:ext cx="3336895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算术运算符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11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3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3630348" y="636476"/>
            <a:ext cx="4008534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解释型语言</a:t>
            </a:r>
            <a:r>
              <a:rPr lang="en-US" altLang="zh-CN" sz="3200" b="1" dirty="0" smtClean="0">
                <a:solidFill>
                  <a:srgbClr val="942124"/>
                </a:solidFill>
                <a:cs typeface="+mn-cs"/>
              </a:rPr>
              <a:t>Python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1114" y="1666668"/>
            <a:ext cx="10515600" cy="1008112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Python</a:t>
            </a:r>
            <a:r>
              <a:rPr kumimoji="1" lang="zh-CN" altLang="en-US" sz="2400" dirty="0"/>
              <a:t>语言是一种</a:t>
            </a:r>
            <a:r>
              <a:rPr kumimoji="1" lang="zh-CN" altLang="en-US" sz="2400" b="1" dirty="0"/>
              <a:t>解释型</a:t>
            </a:r>
            <a:r>
              <a:rPr kumimoji="1" lang="zh-CN" altLang="en-US" sz="2400" dirty="0"/>
              <a:t>、面向对象、动态数据类型的高级程序</a:t>
            </a:r>
            <a:r>
              <a:rPr kumimoji="1" lang="zh-CN" altLang="en-US" sz="2400" dirty="0" smtClean="0"/>
              <a:t>设计语言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D355-8DF6-4ED5-AC52-5C8D4C39ABC6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" b="3608"/>
          <a:stretch/>
        </p:blipFill>
        <p:spPr>
          <a:xfrm>
            <a:off x="335360" y="2674780"/>
            <a:ext cx="7682595" cy="34319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793" y="2532697"/>
            <a:ext cx="4418207" cy="23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772816"/>
            <a:ext cx="11777720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Python </a:t>
            </a:r>
            <a:r>
              <a:rPr kumimoji="1" lang="en-US" altLang="zh-CN" sz="2400" dirty="0"/>
              <a:t>2.x</a:t>
            </a:r>
            <a:r>
              <a:rPr kumimoji="1" lang="zh-CN" altLang="en-US" sz="2400" dirty="0"/>
              <a:t>版本与</a:t>
            </a:r>
            <a:r>
              <a:rPr kumimoji="1" lang="en-US" altLang="zh-CN" sz="2400" dirty="0"/>
              <a:t>Python 3.x</a:t>
            </a:r>
            <a:r>
              <a:rPr kumimoji="1" lang="zh-CN" altLang="en-US" sz="2400" dirty="0"/>
              <a:t>版本（以下简称</a:t>
            </a:r>
            <a:r>
              <a:rPr kumimoji="1" lang="en-US" altLang="zh-CN" sz="2400" dirty="0"/>
              <a:t>Python 2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Python 3</a:t>
            </a:r>
            <a:r>
              <a:rPr kumimoji="1" lang="zh-CN" altLang="en-US" sz="2400" dirty="0"/>
              <a:t>）的整除是不同</a:t>
            </a:r>
            <a:r>
              <a:rPr kumimoji="1" lang="zh-CN" altLang="en-US" sz="2400" dirty="0" smtClean="0"/>
              <a:t>的。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753D-7EC9-4ACF-87CC-DDA13D0CCAE7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20" y="3233355"/>
            <a:ext cx="6362700" cy="2400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3150805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772816"/>
            <a:ext cx="9426136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函数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()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、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float()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、</a:t>
            </a:r>
            <a:r>
              <a:rPr kumimoji="1" lang="en-US" altLang="zh-CN" sz="2400" dirty="0" err="1" smtClean="0">
                <a:latin typeface="Monaco" charset="0"/>
                <a:ea typeface="Monaco" charset="0"/>
                <a:cs typeface="Monaco" charset="0"/>
              </a:rPr>
              <a:t>str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()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和 </a:t>
            </a:r>
            <a:r>
              <a:rPr kumimoji="1" lang="en-US" altLang="zh-CN" sz="2400" dirty="0" err="1" smtClean="0">
                <a:latin typeface="Monaco" charset="0"/>
                <a:ea typeface="Monaco" charset="0"/>
                <a:cs typeface="Monaco" charset="0"/>
              </a:rPr>
              <a:t>bool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()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分别</a:t>
            </a:r>
            <a:r>
              <a:rPr kumimoji="1" lang="zh-CN" altLang="en-US" sz="2400" dirty="0"/>
              <a:t>用于将变量转换成整型、浮点型、字符串和布尔型变量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678C-15A1-493E-A032-8468CF7457FF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标题 8"/>
          <p:cNvSpPr txBox="1">
            <a:spLocks/>
          </p:cNvSpPr>
          <p:nvPr/>
        </p:nvSpPr>
        <p:spPr>
          <a:xfrm>
            <a:off x="3865017" y="746125"/>
            <a:ext cx="506859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类型转换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11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9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772816"/>
            <a:ext cx="9426136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只有在变量</a:t>
            </a:r>
            <a:r>
              <a:rPr kumimoji="1" lang="zh-CN" altLang="en-US" sz="2400" dirty="0" smtClean="0"/>
              <a:t>值为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0</a:t>
            </a:r>
            <a:r>
              <a:rPr kumimoji="1" lang="zh-CN" altLang="en-US" sz="2400" dirty="0" smtClean="0"/>
              <a:t> 时，</a:t>
            </a:r>
            <a:r>
              <a:rPr kumimoji="1" lang="en-US" altLang="zh-CN" sz="2400" dirty="0" err="1" smtClean="0">
                <a:latin typeface="Monaco" charset="0"/>
                <a:ea typeface="Monaco" charset="0"/>
                <a:cs typeface="Monaco" charset="0"/>
              </a:rPr>
              <a:t>bool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转换</a:t>
            </a:r>
            <a:r>
              <a:rPr kumimoji="1" lang="zh-CN" altLang="en-US" sz="2400" dirty="0"/>
              <a:t>的结果才</a:t>
            </a:r>
            <a:r>
              <a:rPr kumimoji="1" lang="zh-CN" altLang="en-US" sz="2400" dirty="0" smtClean="0"/>
              <a:t>为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False</a:t>
            </a:r>
            <a:r>
              <a:rPr kumimoji="1" lang="zh-CN" altLang="en-US" sz="2400" dirty="0" smtClean="0"/>
              <a:t>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8829-6BF0-4316-82D6-D0F134FC151F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6" y="2527398"/>
            <a:ext cx="10841370" cy="13149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6" y="3851344"/>
            <a:ext cx="10841368" cy="8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9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772816"/>
            <a:ext cx="9426136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除了</a:t>
            </a:r>
            <a:r>
              <a:rPr kumimoji="1" lang="zh-CN" altLang="en-US" sz="2400" dirty="0" smtClean="0"/>
              <a:t>使用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type()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外</a:t>
            </a:r>
            <a:r>
              <a:rPr kumimoji="1" lang="zh-CN" altLang="en-US" sz="2400" dirty="0"/>
              <a:t>，我们还可以</a:t>
            </a:r>
            <a:r>
              <a:rPr kumimoji="1" lang="zh-CN" altLang="en-US" sz="2400" dirty="0" smtClean="0"/>
              <a:t>使用 </a:t>
            </a:r>
            <a:r>
              <a:rPr kumimoji="1" lang="en-US" altLang="zh-CN" sz="2400" dirty="0" err="1" smtClean="0">
                <a:latin typeface="Monaco" charset="0"/>
                <a:ea typeface="Monaco" charset="0"/>
                <a:cs typeface="Monaco" charset="0"/>
              </a:rPr>
              <a:t>isinstance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()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来</a:t>
            </a:r>
            <a:r>
              <a:rPr kumimoji="1" lang="zh-CN" altLang="en-US" sz="2400" dirty="0"/>
              <a:t>获得数据类型</a:t>
            </a:r>
            <a:endParaRPr kumimoji="1" lang="en-US" altLang="zh-CN" sz="24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29F2-C541-4ABF-973A-F5D3E20D50C2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12" y="3140968"/>
            <a:ext cx="11112812" cy="216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7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1057081" y="1816723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总结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293" name="Freeform 37"/>
          <p:cNvSpPr>
            <a:spLocks noChangeArrowheads="1"/>
          </p:cNvSpPr>
          <p:nvPr/>
        </p:nvSpPr>
        <p:spPr bwMode="auto">
          <a:xfrm>
            <a:off x="1631504" y="3682289"/>
            <a:ext cx="324000" cy="324000"/>
          </a:xfrm>
          <a:custGeom>
            <a:avLst/>
            <a:gdLst>
              <a:gd name="T0" fmla="*/ 38763987 w 602"/>
              <a:gd name="T1" fmla="*/ 78442719 h 602"/>
              <a:gd name="T2" fmla="*/ 38763987 w 602"/>
              <a:gd name="T3" fmla="*/ 78442719 h 602"/>
              <a:gd name="T4" fmla="*/ 0 w 602"/>
              <a:gd name="T5" fmla="*/ 38764526 h 602"/>
              <a:gd name="T6" fmla="*/ 38763987 w 602"/>
              <a:gd name="T7" fmla="*/ 0 h 602"/>
              <a:gd name="T8" fmla="*/ 78441997 w 602"/>
              <a:gd name="T9" fmla="*/ 38764526 h 602"/>
              <a:gd name="T10" fmla="*/ 38763987 w 602"/>
              <a:gd name="T11" fmla="*/ 78442719 h 602"/>
              <a:gd name="T12" fmla="*/ 38763987 w 602"/>
              <a:gd name="T13" fmla="*/ 7439751 h 602"/>
              <a:gd name="T14" fmla="*/ 38763987 w 602"/>
              <a:gd name="T15" fmla="*/ 7439751 h 602"/>
              <a:gd name="T16" fmla="*/ 7439717 w 602"/>
              <a:gd name="T17" fmla="*/ 38764526 h 602"/>
              <a:gd name="T18" fmla="*/ 38763987 w 602"/>
              <a:gd name="T19" fmla="*/ 71002968 h 602"/>
              <a:gd name="T20" fmla="*/ 71002280 w 602"/>
              <a:gd name="T21" fmla="*/ 38764526 h 602"/>
              <a:gd name="T22" fmla="*/ 38763987 w 602"/>
              <a:gd name="T23" fmla="*/ 7439751 h 6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1" y="135"/>
                  <a:pt x="601" y="297"/>
                </a:cubicBezTo>
                <a:cubicBezTo>
                  <a:pt x="601" y="467"/>
                  <a:pt x="466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</a:path>
            </a:pathLst>
          </a:custGeom>
          <a:solidFill>
            <a:srgbClr val="9421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94212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560" y="361345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数据类型、算术运算符、类型转换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7" name="Freeform 37"/>
          <p:cNvSpPr>
            <a:spLocks noChangeArrowheads="1"/>
          </p:cNvSpPr>
          <p:nvPr/>
        </p:nvSpPr>
        <p:spPr bwMode="auto">
          <a:xfrm>
            <a:off x="1631504" y="3065785"/>
            <a:ext cx="324000" cy="324000"/>
          </a:xfrm>
          <a:custGeom>
            <a:avLst/>
            <a:gdLst>
              <a:gd name="T0" fmla="*/ 38763987 w 602"/>
              <a:gd name="T1" fmla="*/ 78442719 h 602"/>
              <a:gd name="T2" fmla="*/ 38763987 w 602"/>
              <a:gd name="T3" fmla="*/ 78442719 h 602"/>
              <a:gd name="T4" fmla="*/ 0 w 602"/>
              <a:gd name="T5" fmla="*/ 38764526 h 602"/>
              <a:gd name="T6" fmla="*/ 38763987 w 602"/>
              <a:gd name="T7" fmla="*/ 0 h 602"/>
              <a:gd name="T8" fmla="*/ 78441997 w 602"/>
              <a:gd name="T9" fmla="*/ 38764526 h 602"/>
              <a:gd name="T10" fmla="*/ 38763987 w 602"/>
              <a:gd name="T11" fmla="*/ 78442719 h 602"/>
              <a:gd name="T12" fmla="*/ 38763987 w 602"/>
              <a:gd name="T13" fmla="*/ 7439751 h 602"/>
              <a:gd name="T14" fmla="*/ 38763987 w 602"/>
              <a:gd name="T15" fmla="*/ 7439751 h 602"/>
              <a:gd name="T16" fmla="*/ 7439717 w 602"/>
              <a:gd name="T17" fmla="*/ 38764526 h 602"/>
              <a:gd name="T18" fmla="*/ 38763987 w 602"/>
              <a:gd name="T19" fmla="*/ 71002968 h 602"/>
              <a:gd name="T20" fmla="*/ 71002280 w 602"/>
              <a:gd name="T21" fmla="*/ 38764526 h 602"/>
              <a:gd name="T22" fmla="*/ 38763987 w 602"/>
              <a:gd name="T23" fmla="*/ 7439751 h 6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1" y="135"/>
                  <a:pt x="601" y="297"/>
                </a:cubicBezTo>
                <a:cubicBezTo>
                  <a:pt x="601" y="467"/>
                  <a:pt x="466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</a:path>
            </a:pathLst>
          </a:custGeom>
          <a:solidFill>
            <a:srgbClr val="9421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942124"/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2135560" y="2996952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变量、注释、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F32E-D55E-489E-B4A9-ADA031C3E488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>
                <a:ea typeface="宋体" panose="02010600030101010101" pitchFamily="2" charset="-122"/>
              </a:rPr>
              <a:t>练习题</a:t>
            </a:r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>
                <a:ea typeface="宋体" panose="02010600030101010101" pitchFamily="2" charset="-122"/>
              </a:rPr>
              <a:t>1.</a:t>
            </a:r>
            <a:r>
              <a:rPr lang="en-US" altLang="zh-CN" sz="2800">
                <a:ea typeface="宋体" panose="02010600030101010101" pitchFamily="2" charset="-122"/>
              </a:rPr>
              <a:t>#</a:t>
            </a:r>
            <a:r>
              <a:rPr lang="zh-CN" altLang="en-US" sz="2800">
                <a:ea typeface="宋体" panose="02010600030101010101" pitchFamily="2" charset="-122"/>
              </a:rPr>
              <a:t>输入</a:t>
            </a:r>
            <a:r>
              <a:rPr lang="en-US" altLang="zh-CN" sz="2800">
                <a:ea typeface="宋体" panose="02010600030101010101" pitchFamily="2" charset="-122"/>
              </a:rPr>
              <a:t>a,b,c,d4</a:t>
            </a:r>
            <a:r>
              <a:rPr lang="zh-CN" altLang="en-US" sz="2800">
                <a:ea typeface="宋体" panose="02010600030101010101" pitchFamily="2" charset="-122"/>
              </a:rPr>
              <a:t>个整数，计算</a:t>
            </a:r>
            <a:r>
              <a:rPr lang="en-US" altLang="zh-CN" sz="2800">
                <a:ea typeface="宋体" panose="02010600030101010101" pitchFamily="2" charset="-122"/>
              </a:rPr>
              <a:t>a+b-c*d</a:t>
            </a:r>
            <a:r>
              <a:rPr lang="zh-CN" altLang="en-US" sz="2800">
                <a:ea typeface="宋体" panose="02010600030101010101" pitchFamily="2" charset="-122"/>
              </a:rPr>
              <a:t>的结果</a:t>
            </a:r>
          </a:p>
          <a:p>
            <a:r>
              <a:rPr lang="en-US" altLang="zh-CN" sz="2800" b="1">
                <a:ea typeface="宋体" panose="02010600030101010101" pitchFamily="2" charset="-122"/>
              </a:rPr>
              <a:t>2.</a:t>
            </a:r>
            <a:r>
              <a:rPr lang="en-US" altLang="zh-CN" sz="2800">
                <a:ea typeface="宋体" panose="02010600030101010101" pitchFamily="2" charset="-122"/>
              </a:rPr>
              <a:t>#</a:t>
            </a:r>
            <a:r>
              <a:rPr lang="zh-CN" altLang="en-US" sz="2800">
                <a:ea typeface="宋体" panose="02010600030101010101" pitchFamily="2" charset="-122"/>
              </a:rPr>
              <a:t>计算一个</a:t>
            </a:r>
            <a:r>
              <a:rPr lang="en-US" altLang="zh-CN" sz="2800">
                <a:ea typeface="宋体" panose="02010600030101010101" pitchFamily="2" charset="-122"/>
              </a:rPr>
              <a:t>12.5m*16.7m</a:t>
            </a:r>
            <a:r>
              <a:rPr lang="zh-CN" altLang="en-US" sz="2800">
                <a:ea typeface="宋体" panose="02010600030101010101" pitchFamily="2" charset="-122"/>
              </a:rPr>
              <a:t>的矩形房间的面积和周长</a:t>
            </a:r>
          </a:p>
          <a:p>
            <a:r>
              <a:rPr lang="en-US" altLang="zh-CN" sz="2800" b="1">
                <a:ea typeface="宋体" panose="02010600030101010101" pitchFamily="2" charset="-122"/>
              </a:rPr>
              <a:t>3</a:t>
            </a:r>
            <a:r>
              <a:rPr lang="en-US" altLang="zh-CN" sz="2800">
                <a:ea typeface="宋体" panose="02010600030101010101" pitchFamily="2" charset="-122"/>
              </a:rPr>
              <a:t>.#</a:t>
            </a:r>
            <a:r>
              <a:rPr lang="zh-CN" altLang="en-US" sz="2800">
                <a:ea typeface="宋体" panose="02010600030101010101" pitchFamily="2" charset="-122"/>
              </a:rPr>
              <a:t>怎么得到</a:t>
            </a:r>
            <a:r>
              <a:rPr lang="en-US" altLang="zh-CN" sz="2800">
                <a:ea typeface="宋体" panose="02010600030101010101" pitchFamily="2" charset="-122"/>
              </a:rPr>
              <a:t>9/2</a:t>
            </a:r>
            <a:r>
              <a:rPr lang="zh-CN" altLang="en-US" sz="2800">
                <a:ea typeface="宋体" panose="02010600030101010101" pitchFamily="2" charset="-122"/>
              </a:rPr>
              <a:t>的小数结果</a:t>
            </a:r>
          </a:p>
          <a:p>
            <a:r>
              <a:rPr lang="en-US" altLang="zh-CN" sz="2800" b="1">
                <a:ea typeface="宋体" panose="02010600030101010101" pitchFamily="2" charset="-122"/>
              </a:rPr>
              <a:t>4.</a:t>
            </a:r>
            <a:r>
              <a:rPr lang="en-US" altLang="zh-CN" sz="2800">
                <a:ea typeface="宋体" panose="02010600030101010101" pitchFamily="2" charset="-122"/>
              </a:rPr>
              <a:t>#python</a:t>
            </a:r>
            <a:r>
              <a:rPr lang="zh-CN" altLang="en-US" sz="2800">
                <a:ea typeface="宋体" panose="02010600030101010101" pitchFamily="2" charset="-122"/>
              </a:rPr>
              <a:t>计算中</a:t>
            </a:r>
            <a:r>
              <a:rPr lang="en-US" altLang="zh-CN" sz="2800">
                <a:ea typeface="宋体" panose="02010600030101010101" pitchFamily="2" charset="-122"/>
              </a:rPr>
              <a:t>7*7*7*7.</a:t>
            </a:r>
            <a:r>
              <a:rPr lang="zh-CN" altLang="en-US" sz="2800">
                <a:ea typeface="宋体" panose="02010600030101010101" pitchFamily="2" charset="-122"/>
              </a:rPr>
              <a:t>可以有多少种写法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 </a:t>
            </a:r>
          </a:p>
          <a:p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48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1.</a:t>
            </a:r>
            <a:r>
              <a:rPr lang="en-US" altLang="zh-CN" sz="2000">
                <a:ea typeface="宋体" panose="02010600030101010101" pitchFamily="2" charset="-122"/>
              </a:rPr>
              <a:t>#</a:t>
            </a:r>
            <a:r>
              <a:rPr lang="zh-CN" altLang="en-US" sz="2000">
                <a:ea typeface="宋体" panose="02010600030101010101" pitchFamily="2" charset="-122"/>
              </a:rPr>
              <a:t>输入</a:t>
            </a:r>
            <a:r>
              <a:rPr lang="en-US" altLang="zh-CN" sz="2000">
                <a:ea typeface="宋体" panose="02010600030101010101" pitchFamily="2" charset="-122"/>
              </a:rPr>
              <a:t>a,b,c,d4</a:t>
            </a:r>
            <a:r>
              <a:rPr lang="zh-CN" altLang="en-US" sz="2000">
                <a:ea typeface="宋体" panose="02010600030101010101" pitchFamily="2" charset="-122"/>
              </a:rPr>
              <a:t>个整数，计算</a:t>
            </a:r>
            <a:r>
              <a:rPr lang="en-US" altLang="zh-CN" sz="2000">
                <a:ea typeface="宋体" panose="02010600030101010101" pitchFamily="2" charset="-122"/>
              </a:rPr>
              <a:t>a+b-c*d</a:t>
            </a:r>
            <a:r>
              <a:rPr lang="zh-CN" altLang="en-US" sz="2000">
                <a:ea typeface="宋体" panose="02010600030101010101" pitchFamily="2" charset="-122"/>
              </a:rPr>
              <a:t>的结果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a=input("please input a nimber:")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b=input("please input a number:")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c=input("please input a number:")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d=input("please input a number:")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print  (a+b-c*d)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?</a:t>
            </a:r>
            <a:r>
              <a:rPr lang="zh-CN" altLang="en-US" sz="2000">
                <a:ea typeface="宋体" panose="02010600030101010101" pitchFamily="2" charset="-122"/>
              </a:rPr>
              <a:t>注意类型转换 </a:t>
            </a:r>
            <a:r>
              <a:rPr lang="en-US" altLang="zh-CN" sz="2000">
                <a:ea typeface="宋体" panose="02010600030101010101" pitchFamily="2" charset="-122"/>
              </a:rPr>
              <a:t>int</a:t>
            </a:r>
            <a:r>
              <a:rPr lang="zh-CN" altLang="en-US" sz="2000">
                <a:ea typeface="宋体" panose="02010600030101010101" pitchFamily="2" charset="-122"/>
              </a:rPr>
              <a:t>（）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b="1">
                <a:ea typeface="宋体" panose="02010600030101010101" pitchFamily="2" charset="-122"/>
              </a:rPr>
              <a:t>输出结果：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please input a nimber:3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please input a number:3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please input a number:3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please input a number:3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-3</a:t>
            </a: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22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2.</a:t>
            </a:r>
            <a:r>
              <a:rPr lang="en-US" altLang="zh-CN" sz="2000">
                <a:ea typeface="宋体" panose="02010600030101010101" pitchFamily="2" charset="-122"/>
              </a:rPr>
              <a:t>#</a:t>
            </a:r>
            <a:r>
              <a:rPr lang="zh-CN" altLang="en-US" sz="2000">
                <a:ea typeface="宋体" panose="02010600030101010101" pitchFamily="2" charset="-122"/>
              </a:rPr>
              <a:t>计算一个</a:t>
            </a:r>
            <a:r>
              <a:rPr lang="en-US" altLang="zh-CN" sz="2000">
                <a:ea typeface="宋体" panose="02010600030101010101" pitchFamily="2" charset="-122"/>
              </a:rPr>
              <a:t>12.5m*16.7m</a:t>
            </a:r>
            <a:r>
              <a:rPr lang="zh-CN" altLang="en-US" sz="2000">
                <a:ea typeface="宋体" panose="02010600030101010101" pitchFamily="2" charset="-122"/>
              </a:rPr>
              <a:t>的矩形房间的面积和周长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a=12.5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b=16.7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s=a*b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c=a+a+b+b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print "</a:t>
            </a:r>
            <a:r>
              <a:rPr lang="zh-CN" altLang="en-US" sz="2000">
                <a:ea typeface="宋体" panose="02010600030101010101" pitchFamily="2" charset="-122"/>
              </a:rPr>
              <a:t>面积是</a:t>
            </a:r>
            <a:r>
              <a:rPr lang="en-US" altLang="zh-CN" sz="2000">
                <a:ea typeface="宋体" panose="02010600030101010101" pitchFamily="2" charset="-122"/>
              </a:rPr>
              <a:t>%f</a:t>
            </a:r>
            <a:r>
              <a:rPr lang="zh-CN" altLang="en-US" sz="2000">
                <a:ea typeface="宋体" panose="02010600030101010101" pitchFamily="2" charset="-122"/>
              </a:rPr>
              <a:t>，周长是</a:t>
            </a:r>
            <a:r>
              <a:rPr lang="en-US" altLang="zh-CN" sz="2000">
                <a:ea typeface="宋体" panose="02010600030101010101" pitchFamily="2" charset="-122"/>
              </a:rPr>
              <a:t>%f"%(s,c)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b="1">
                <a:ea typeface="宋体" panose="02010600030101010101" pitchFamily="2" charset="-122"/>
              </a:rPr>
              <a:t>输出结果是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>
                <a:ea typeface="宋体" panose="02010600030101010101" pitchFamily="2" charset="-122"/>
              </a:rPr>
              <a:t>面积是</a:t>
            </a:r>
            <a:r>
              <a:rPr lang="en-US" altLang="zh-CN" sz="2000">
                <a:ea typeface="宋体" panose="02010600030101010101" pitchFamily="2" charset="-122"/>
              </a:rPr>
              <a:t>208.750000</a:t>
            </a:r>
            <a:r>
              <a:rPr lang="zh-CN" altLang="en-US" sz="2000">
                <a:ea typeface="宋体" panose="02010600030101010101" pitchFamily="2" charset="-122"/>
              </a:rPr>
              <a:t>，周长是</a:t>
            </a:r>
            <a:r>
              <a:rPr lang="en-US" altLang="zh-CN" sz="2000">
                <a:ea typeface="宋体" panose="02010600030101010101" pitchFamily="2" charset="-122"/>
              </a:rPr>
              <a:t>58.400000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3</a:t>
            </a:r>
            <a:r>
              <a:rPr lang="en-US" altLang="zh-CN" sz="2000">
                <a:ea typeface="宋体" panose="02010600030101010101" pitchFamily="2" charset="-122"/>
              </a:rPr>
              <a:t>.#</a:t>
            </a:r>
            <a:r>
              <a:rPr lang="zh-CN" altLang="en-US" sz="2000">
                <a:ea typeface="宋体" panose="02010600030101010101" pitchFamily="2" charset="-122"/>
              </a:rPr>
              <a:t>怎么得到</a:t>
            </a:r>
            <a:r>
              <a:rPr lang="en-US" altLang="zh-CN" sz="2000">
                <a:ea typeface="宋体" panose="02010600030101010101" pitchFamily="2" charset="-122"/>
              </a:rPr>
              <a:t>9/2</a:t>
            </a:r>
            <a:r>
              <a:rPr lang="zh-CN" altLang="en-US" sz="2000">
                <a:ea typeface="宋体" panose="02010600030101010101" pitchFamily="2" charset="-122"/>
              </a:rPr>
              <a:t>的小数结果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&gt;&gt;&gt; float(9/2)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4.0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80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43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772816"/>
            <a:ext cx="11010312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变量名必须是大小写英文字母、数字或下</a:t>
            </a:r>
            <a:r>
              <a:rPr kumimoji="1" lang="zh-CN" altLang="en-US" sz="2400" dirty="0" smtClean="0"/>
              <a:t>划线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_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的</a:t>
            </a:r>
            <a:r>
              <a:rPr kumimoji="1" lang="zh-CN" altLang="en-US" sz="2400" dirty="0"/>
              <a:t>组合，不能用数字开头，并且对大小写</a:t>
            </a:r>
            <a:r>
              <a:rPr kumimoji="1" lang="zh-CN" altLang="en-US" sz="2400" dirty="0" smtClean="0"/>
              <a:t>敏感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关键字不能用于命名</a:t>
            </a:r>
            <a:r>
              <a:rPr kumimoji="1" lang="zh-CN" altLang="en-US" sz="2400" dirty="0" smtClean="0"/>
              <a:t>变量 （</a:t>
            </a:r>
            <a:r>
              <a:rPr kumimoji="1" lang="en-US" altLang="zh-CN" sz="2400" dirty="0" smtClean="0"/>
              <a:t>31</a:t>
            </a:r>
            <a:r>
              <a:rPr kumimoji="1" lang="zh-CN" altLang="en-US" sz="2400" dirty="0" smtClean="0"/>
              <a:t>个），如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and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、</a:t>
            </a:r>
            <a:r>
              <a:rPr kumimoji="1" lang="en-US" altLang="zh-CN" sz="2400" dirty="0">
                <a:latin typeface="Monaco" charset="0"/>
                <a:ea typeface="Monaco" charset="0"/>
                <a:cs typeface="Monaco" charset="0"/>
              </a:rPr>
              <a:t>as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、</a:t>
            </a:r>
            <a:r>
              <a:rPr kumimoji="1" lang="en-US" altLang="zh-CN" sz="2400" dirty="0">
                <a:latin typeface="Monaco" charset="0"/>
                <a:ea typeface="Monaco" charset="0"/>
                <a:cs typeface="Monaco" charset="0"/>
              </a:rPr>
              <a:t>assert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、</a:t>
            </a:r>
            <a:r>
              <a:rPr kumimoji="1" lang="en-US" altLang="zh-CN" sz="2400" dirty="0">
                <a:latin typeface="Monaco" charset="0"/>
                <a:ea typeface="Monaco" charset="0"/>
                <a:cs typeface="Monaco" charset="0"/>
              </a:rPr>
              <a:t>break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、</a:t>
            </a:r>
            <a:r>
              <a:rPr kumimoji="1" lang="en-US" altLang="zh-CN" sz="2400" dirty="0">
                <a:latin typeface="Monaco" charset="0"/>
                <a:ea typeface="Monaco" charset="0"/>
                <a:cs typeface="Monaco" charset="0"/>
              </a:rPr>
              <a:t>class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、</a:t>
            </a:r>
            <a:r>
              <a:rPr kumimoji="1" lang="en-US" altLang="zh-CN" sz="2400" dirty="0">
                <a:latin typeface="Monaco" charset="0"/>
                <a:ea typeface="Monaco" charset="0"/>
                <a:cs typeface="Monaco" charset="0"/>
              </a:rPr>
              <a:t>continue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、</a:t>
            </a:r>
            <a:r>
              <a:rPr kumimoji="1" lang="en-US" altLang="zh-C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kumimoji="1" lang="zh-CN" altLang="en-US" sz="2400" dirty="0">
                <a:latin typeface="Monaco" charset="0"/>
                <a:ea typeface="Monaco" charset="0"/>
                <a:cs typeface="Monaco" charset="0"/>
              </a:rPr>
              <a:t>、</a:t>
            </a:r>
            <a:r>
              <a:rPr kumimoji="1" lang="en-US" altLang="zh-CN" sz="2400" dirty="0">
                <a:latin typeface="Monaco" charset="0"/>
                <a:ea typeface="Monaco" charset="0"/>
                <a:cs typeface="Monaco" charset="0"/>
              </a:rPr>
              <a:t>del</a:t>
            </a:r>
            <a:r>
              <a:rPr kumimoji="1" lang="zh-CN" altLang="en-US" sz="2400" dirty="0"/>
              <a:t>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3E11-EA0E-48D4-A931-0452207AE0F7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3096344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709485"/>
            <a:ext cx="3774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变量命名规则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4149080"/>
            <a:ext cx="7020780" cy="20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772816"/>
            <a:ext cx="11010312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通过赋值运算符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=</a:t>
            </a:r>
            <a:r>
              <a:rPr kumimoji="1" lang="zh-CN" altLang="en-US" sz="2400" dirty="0" smtClean="0"/>
              <a:t> 变量名和想要赋予变量的值连接起来，变量的赋值操作就完成了声明和定义的的过程，在其他语言中需要制定类型；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同一变量可以反复赋值，而且可以是不同类型的</a:t>
            </a:r>
            <a:r>
              <a:rPr lang="zh-CN" altLang="en-US" sz="2400" dirty="0" smtClean="0"/>
              <a:t>变量，</a:t>
            </a:r>
            <a:r>
              <a:rPr lang="zh-CN" altLang="en-US" sz="2400" dirty="0"/>
              <a:t>这也是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语言称之为</a:t>
            </a:r>
            <a:r>
              <a:rPr lang="zh-CN" altLang="en-US" sz="2400" dirty="0">
                <a:solidFill>
                  <a:srgbClr val="FF0000"/>
                </a:solidFill>
              </a:rPr>
              <a:t>动态语言</a:t>
            </a:r>
            <a:r>
              <a:rPr lang="zh-CN" altLang="en-US" sz="2400" dirty="0"/>
              <a:t>的原因</a:t>
            </a:r>
            <a:endParaRPr kumimoji="1" lang="zh-CN" alt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51C-07E4-457E-97BA-88E556AEE468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3096344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709485"/>
            <a:ext cx="3774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变量赋值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6" y="4364398"/>
            <a:ext cx="792202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772816"/>
            <a:ext cx="11010312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常量表示“不能变”的变量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Python</a:t>
            </a:r>
            <a:r>
              <a:rPr kumimoji="1" lang="zh-CN" altLang="en-US" sz="2400" dirty="0"/>
              <a:t>中是没有常量的关键字的，只是我们常常约定使用大写字母组合的变量名表示常量，也</a:t>
            </a:r>
            <a:r>
              <a:rPr kumimoji="1" lang="zh-CN" altLang="en-US" sz="2400" dirty="0" smtClean="0"/>
              <a:t>有不要</a:t>
            </a:r>
            <a:r>
              <a:rPr kumimoji="1" lang="zh-CN" altLang="en-US" sz="2400" dirty="0"/>
              <a:t>对其进行赋值”的提醒作用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1EA4-465B-4BA1-9C02-6B04C9C17E86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1656184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709485"/>
            <a:ext cx="3774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常量</a:t>
            </a:r>
            <a:endParaRPr lang="zh-CN" altLang="en-US" sz="28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9" y="4221088"/>
            <a:ext cx="7920881" cy="63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772816"/>
            <a:ext cx="9282120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如同我们在看书时做笔记</a:t>
            </a:r>
            <a:r>
              <a:rPr kumimoji="1" lang="zh-CN" altLang="en-US" sz="2400" dirty="0" smtClean="0"/>
              <a:t>一样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Python</a:t>
            </a:r>
            <a:r>
              <a:rPr kumimoji="1" lang="zh-CN" altLang="en-US" sz="2400" dirty="0"/>
              <a:t>语言会通过注释符号识别出注释的部分，将它们当做纯文本，并在执行代码时跳过这些</a:t>
            </a:r>
            <a:r>
              <a:rPr kumimoji="1" lang="zh-CN" altLang="en-US" sz="2400" dirty="0" smtClean="0"/>
              <a:t>纯文本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在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语言中，</a:t>
            </a:r>
            <a:r>
              <a:rPr kumimoji="1" lang="zh-CN" altLang="en-US" sz="2400" dirty="0" smtClean="0"/>
              <a:t>使用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#</a:t>
            </a:r>
            <a:r>
              <a:rPr kumimoji="1" lang="zh-CN" altLang="en-US" sz="2400" dirty="0" smtClean="0"/>
              <a:t> 进行行</a:t>
            </a:r>
            <a:r>
              <a:rPr kumimoji="1" lang="zh-CN" altLang="en-US" sz="2400" dirty="0"/>
              <a:t>注释</a:t>
            </a:r>
            <a:endParaRPr kumimoji="1" lang="en-US" altLang="zh-CN" sz="24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415-DB54-48DD-9217-E87664DEBE9B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4653136"/>
            <a:ext cx="8274374" cy="1152128"/>
          </a:xfrm>
          <a:prstGeom prst="rect">
            <a:avLst/>
          </a:prstGeom>
        </p:spPr>
      </p:pic>
      <p:sp>
        <p:nvSpPr>
          <p:cNvPr id="10" name="标题 8"/>
          <p:cNvSpPr txBox="1">
            <a:spLocks/>
          </p:cNvSpPr>
          <p:nvPr/>
        </p:nvSpPr>
        <p:spPr>
          <a:xfrm>
            <a:off x="3986397" y="970314"/>
            <a:ext cx="1257241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注释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11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772816"/>
            <a:ext cx="9282120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多行注释使用连续单个单引号或者双引号</a:t>
            </a:r>
            <a:endParaRPr kumimoji="1"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6559-B027-467E-8F95-45CA50F212C6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9" y="2708920"/>
            <a:ext cx="736041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6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4280" y="1772816"/>
            <a:ext cx="9282120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在</a:t>
            </a:r>
            <a:r>
              <a:rPr kumimoji="1" lang="en-US" altLang="zh-CN" sz="2400" dirty="0"/>
              <a:t>Python 2.x</a:t>
            </a:r>
            <a:r>
              <a:rPr kumimoji="1" lang="zh-CN" altLang="en-US" sz="2400" dirty="0"/>
              <a:t>版本中，同时</a:t>
            </a:r>
            <a:r>
              <a:rPr kumimoji="1" lang="zh-CN" altLang="en-US" sz="2400" dirty="0" smtClean="0"/>
              <a:t>兼容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和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print()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在</a:t>
            </a:r>
            <a:r>
              <a:rPr kumimoji="1" lang="en-US" altLang="zh-CN" sz="2400" dirty="0"/>
              <a:t>Python 3.x</a:t>
            </a:r>
            <a:r>
              <a:rPr kumimoji="1" lang="zh-CN" altLang="en-US" sz="2400" dirty="0"/>
              <a:t>版本中，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kumimoji="1" lang="zh-CN" alt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zh-CN" altLang="en-US" sz="2400" dirty="0" smtClean="0"/>
              <a:t>函数</a:t>
            </a:r>
            <a:r>
              <a:rPr kumimoji="1" lang="zh-CN" altLang="en-US" sz="2400" dirty="0"/>
              <a:t>为带括号</a:t>
            </a:r>
            <a:r>
              <a:rPr kumimoji="1" lang="zh-CN" altLang="en-US" sz="2400" dirty="0" smtClean="0"/>
              <a:t>的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print()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如果想要看变量的值，则直接</a:t>
            </a:r>
            <a:r>
              <a:rPr kumimoji="1" lang="zh-CN" altLang="en-US" sz="2400" dirty="0" smtClean="0"/>
              <a:t>在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kumimoji="1" lang="zh-CN" altLang="en-US" sz="2400" dirty="0" smtClean="0"/>
              <a:t> 后面</a:t>
            </a:r>
            <a:r>
              <a:rPr kumimoji="1" lang="zh-CN" altLang="en-US" sz="2400" dirty="0"/>
              <a:t>加上变量名即可。如果是想要输出提示信息，如一句话，那我们需要将提示信息</a:t>
            </a:r>
            <a:r>
              <a:rPr kumimoji="1" lang="zh-CN" altLang="en-US" sz="2400" dirty="0" smtClean="0"/>
              <a:t>用 </a:t>
            </a:r>
            <a:r>
              <a:rPr kumimoji="1" lang="en-US" altLang="zh-CN" sz="2400" dirty="0" smtClean="0"/>
              <a:t>‘</a:t>
            </a:r>
            <a:r>
              <a:rPr kumimoji="1" lang="zh-CN" altLang="en-US" sz="2400" dirty="0" smtClean="0"/>
              <a:t> 单</a:t>
            </a:r>
            <a:r>
              <a:rPr kumimoji="1" lang="zh-CN" altLang="en-US" sz="2400" dirty="0"/>
              <a:t>引号包裹</a:t>
            </a:r>
            <a:r>
              <a:rPr kumimoji="1" lang="zh-CN" altLang="en-US" sz="2400" dirty="0" smtClean="0"/>
              <a:t>起来（这使得内容构成一个字符串）</a:t>
            </a:r>
            <a:endParaRPr kumimoji="1" lang="en-US" altLang="zh-CN" sz="24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B984-610C-4990-AF17-869021512E09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6" y="4797152"/>
            <a:ext cx="8001139" cy="1494905"/>
          </a:xfrm>
          <a:prstGeom prst="rect">
            <a:avLst/>
          </a:prstGeom>
        </p:spPr>
      </p:pic>
      <p:sp>
        <p:nvSpPr>
          <p:cNvPr id="10" name="标题 8"/>
          <p:cNvSpPr txBox="1">
            <a:spLocks/>
          </p:cNvSpPr>
          <p:nvPr/>
        </p:nvSpPr>
        <p:spPr>
          <a:xfrm>
            <a:off x="1340302" y="991721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942124"/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en-US" altLang="zh-CN" sz="3200" b="1" dirty="0" smtClean="0">
                <a:solidFill>
                  <a:srgbClr val="942124"/>
                </a:solidFill>
                <a:latin typeface="Monaco" charset="0"/>
                <a:ea typeface="Monaco" charset="0"/>
                <a:cs typeface="Monaco" charset="0"/>
              </a:rPr>
              <a:t>rint</a:t>
            </a:r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函数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11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6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13447" y="1071961"/>
            <a:ext cx="9282120" cy="41764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使用逗号</a:t>
            </a:r>
            <a:r>
              <a:rPr lang="en-US" altLang="zh-CN" sz="2400" dirty="0"/>
              <a:t>,</a:t>
            </a:r>
            <a:r>
              <a:rPr lang="zh-CN" altLang="en-US" sz="2400" dirty="0"/>
              <a:t>隔开变量与其他剩余内容，</a:t>
            </a:r>
            <a:r>
              <a:rPr lang="zh-CN" altLang="en-US" sz="2400" dirty="0" smtClean="0"/>
              <a:t>则 </a:t>
            </a: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zh-CN" alt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输出时会依次打印各个字符串或变量，遇到</a:t>
            </a:r>
            <a:r>
              <a:rPr lang="zh-CN" altLang="en-US" sz="2400" dirty="0">
                <a:solidFill>
                  <a:srgbClr val="FF0000"/>
                </a:solidFill>
              </a:rPr>
              <a:t>逗号</a:t>
            </a:r>
            <a:r>
              <a:rPr lang="en-US" altLang="zh-CN" sz="2400" dirty="0">
                <a:solidFill>
                  <a:srgbClr val="FF0000"/>
                </a:solidFill>
              </a:rPr>
              <a:t>,</a:t>
            </a:r>
            <a:r>
              <a:rPr lang="zh-CN" altLang="en-US" sz="2400" dirty="0"/>
              <a:t>时会输出一个</a:t>
            </a:r>
            <a:r>
              <a:rPr lang="zh-CN" altLang="en-US" sz="2400" dirty="0">
                <a:solidFill>
                  <a:srgbClr val="FF0000"/>
                </a:solidFill>
              </a:rPr>
              <a:t>空格</a:t>
            </a:r>
            <a:endParaRPr kumimoji="1"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322C-A601-4F23-82FC-5323373DA0E6}" type="datetime1">
              <a:rPr lang="zh-CN" altLang="en-US" smtClean="0"/>
              <a:t>2018/9/11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6" y="2474391"/>
            <a:ext cx="7812653" cy="882601"/>
          </a:xfrm>
          <a:prstGeom prst="rect">
            <a:avLst/>
          </a:prstGeom>
        </p:spPr>
      </p:pic>
      <p:sp>
        <p:nvSpPr>
          <p:cNvPr id="10" name="内容占位符 1"/>
          <p:cNvSpPr txBox="1">
            <a:spLocks/>
          </p:cNvSpPr>
          <p:nvPr/>
        </p:nvSpPr>
        <p:spPr>
          <a:xfrm>
            <a:off x="479376" y="3356992"/>
            <a:ext cx="9282120" cy="417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zh-CN" alt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zh-CN" altLang="en-US" sz="2400" dirty="0" smtClean="0"/>
              <a:t>函数</a:t>
            </a:r>
            <a:r>
              <a:rPr lang="zh-CN" altLang="en-US" sz="2400" dirty="0"/>
              <a:t>不仅可以打印变量值，也可以打印计算结果</a:t>
            </a:r>
            <a:endParaRPr kumimoji="1"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37" y="3982267"/>
            <a:ext cx="7776182" cy="20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9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1184</Words>
  <Application>Microsoft Office PowerPoint</Application>
  <PresentationFormat>宽屏</PresentationFormat>
  <Paragraphs>175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Mangal</vt:lpstr>
      <vt:lpstr>Microsoft YaHei Light</vt:lpstr>
      <vt:lpstr>Monaco</vt:lpstr>
      <vt:lpstr>等线</vt:lpstr>
      <vt:lpstr>宋体</vt:lpstr>
      <vt:lpstr>Microsoft YaHei</vt:lpstr>
      <vt:lpstr>微软雅黑 Light</vt:lpstr>
      <vt:lpstr>Arial</vt:lpstr>
      <vt:lpstr>Century Gothic</vt:lpstr>
      <vt:lpstr>水汽尾迹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</dc:creator>
  <cp:lastModifiedBy>sams</cp:lastModifiedBy>
  <cp:revision>6</cp:revision>
  <dcterms:created xsi:type="dcterms:W3CDTF">2018-09-08T07:04:32Z</dcterms:created>
  <dcterms:modified xsi:type="dcterms:W3CDTF">2018-09-11T04:56:50Z</dcterms:modified>
</cp:coreProperties>
</file>