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7" r:id="rId2"/>
    <p:sldId id="258" r:id="rId3"/>
    <p:sldId id="259" r:id="rId4"/>
    <p:sldId id="260" r:id="rId5"/>
    <p:sldId id="261" r:id="rId6"/>
    <p:sldId id="262" r:id="rId7"/>
    <p:sldId id="290" r:id="rId8"/>
    <p:sldId id="263" r:id="rId9"/>
    <p:sldId id="291" r:id="rId10"/>
    <p:sldId id="264" r:id="rId11"/>
    <p:sldId id="265" r:id="rId12"/>
    <p:sldId id="292" r:id="rId13"/>
    <p:sldId id="266" r:id="rId14"/>
    <p:sldId id="267" r:id="rId15"/>
    <p:sldId id="268" r:id="rId16"/>
    <p:sldId id="269" r:id="rId17"/>
    <p:sldId id="293" r:id="rId18"/>
    <p:sldId id="270" r:id="rId19"/>
    <p:sldId id="272" r:id="rId20"/>
    <p:sldId id="273" r:id="rId21"/>
    <p:sldId id="295" r:id="rId22"/>
    <p:sldId id="310" r:id="rId23"/>
    <p:sldId id="275" r:id="rId24"/>
    <p:sldId id="276" r:id="rId25"/>
    <p:sldId id="298" r:id="rId26"/>
    <p:sldId id="299" r:id="rId27"/>
    <p:sldId id="300" r:id="rId28"/>
    <p:sldId id="277" r:id="rId29"/>
    <p:sldId id="279" r:id="rId30"/>
    <p:sldId id="302" r:id="rId31"/>
    <p:sldId id="303" r:id="rId32"/>
    <p:sldId id="280" r:id="rId33"/>
    <p:sldId id="281" r:id="rId34"/>
    <p:sldId id="282" r:id="rId35"/>
    <p:sldId id="283" r:id="rId36"/>
    <p:sldId id="304" r:id="rId37"/>
    <p:sldId id="305" r:id="rId38"/>
    <p:sldId id="306" r:id="rId39"/>
    <p:sldId id="311" r:id="rId40"/>
    <p:sldId id="312" r:id="rId41"/>
    <p:sldId id="285" r:id="rId42"/>
    <p:sldId id="286" r:id="rId43"/>
    <p:sldId id="287" r:id="rId44"/>
    <p:sldId id="288"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9" d="100"/>
          <a:sy n="79" d="100"/>
        </p:scale>
        <p:origin x="7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BBFD6D-30FB-49A0-879E-6810840F1776}" type="datetimeFigureOut">
              <a:rPr lang="zh-CN" altLang="en-US" smtClean="0"/>
              <a:t>2018/9/18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D6C2B-3624-452B-AC09-DF8C02A77582}" type="slidenum">
              <a:rPr lang="zh-CN" altLang="en-US" smtClean="0"/>
              <a:t>‹#›</a:t>
            </a:fld>
            <a:endParaRPr lang="zh-CN" altLang="en-US"/>
          </a:p>
        </p:txBody>
      </p:sp>
    </p:spTree>
    <p:extLst>
      <p:ext uri="{BB962C8B-B14F-4D97-AF65-F5344CB8AC3E}">
        <p14:creationId xmlns:p14="http://schemas.microsoft.com/office/powerpoint/2010/main" val="3144000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列表 元组 字符串 都是序列</a:t>
            </a:r>
            <a:r>
              <a:rPr lang="en-US" altLang="zh-CN" dirty="0" smtClean="0">
                <a:effectLst/>
              </a:rPr>
              <a:t>, </a:t>
            </a:r>
            <a:r>
              <a:rPr lang="zh-CN" altLang="en-US" dirty="0" smtClean="0">
                <a:effectLst/>
              </a:rPr>
              <a:t>序列的两个主要特点是索引操作符和切片操作符</a:t>
            </a:r>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a:t>
            </a:fld>
            <a:endParaRPr lang="zh-CN" altLang="en-US"/>
          </a:p>
        </p:txBody>
      </p:sp>
    </p:spTree>
    <p:extLst>
      <p:ext uri="{BB962C8B-B14F-4D97-AF65-F5344CB8AC3E}">
        <p14:creationId xmlns:p14="http://schemas.microsoft.com/office/powerpoint/2010/main" val="2875349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14</a:t>
            </a:fld>
            <a:endParaRPr lang="zh-CN" altLang="en-US"/>
          </a:p>
        </p:txBody>
      </p:sp>
    </p:spTree>
    <p:extLst>
      <p:ext uri="{BB962C8B-B14F-4D97-AF65-F5344CB8AC3E}">
        <p14:creationId xmlns:p14="http://schemas.microsoft.com/office/powerpoint/2010/main" val="1462696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15</a:t>
            </a:fld>
            <a:endParaRPr lang="zh-CN" altLang="en-US"/>
          </a:p>
        </p:txBody>
      </p:sp>
    </p:spTree>
    <p:extLst>
      <p:ext uri="{BB962C8B-B14F-4D97-AF65-F5344CB8AC3E}">
        <p14:creationId xmlns:p14="http://schemas.microsoft.com/office/powerpoint/2010/main" val="3259513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此处有实战演练</a:t>
            </a:r>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16</a:t>
            </a:fld>
            <a:endParaRPr lang="zh-CN" altLang="en-US"/>
          </a:p>
        </p:txBody>
      </p:sp>
    </p:spTree>
    <p:extLst>
      <p:ext uri="{BB962C8B-B14F-4D97-AF65-F5344CB8AC3E}">
        <p14:creationId xmlns:p14="http://schemas.microsoft.com/office/powerpoint/2010/main" val="3338460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18</a:t>
            </a:fld>
            <a:endParaRPr lang="zh-CN" altLang="en-US"/>
          </a:p>
        </p:txBody>
      </p:sp>
    </p:spTree>
    <p:extLst>
      <p:ext uri="{BB962C8B-B14F-4D97-AF65-F5344CB8AC3E}">
        <p14:creationId xmlns:p14="http://schemas.microsoft.com/office/powerpoint/2010/main" val="1950604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此处有实战演练</a:t>
            </a:r>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19</a:t>
            </a:fld>
            <a:endParaRPr lang="zh-CN" altLang="en-US"/>
          </a:p>
        </p:txBody>
      </p:sp>
    </p:spTree>
    <p:extLst>
      <p:ext uri="{BB962C8B-B14F-4D97-AF65-F5344CB8AC3E}">
        <p14:creationId xmlns:p14="http://schemas.microsoft.com/office/powerpoint/2010/main" val="2238848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此处有实战演练。  元组用于程序安全访问数据而不能修改数据</a:t>
            </a:r>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20</a:t>
            </a:fld>
            <a:endParaRPr lang="zh-CN" altLang="en-US"/>
          </a:p>
        </p:txBody>
      </p:sp>
    </p:spTree>
    <p:extLst>
      <p:ext uri="{BB962C8B-B14F-4D97-AF65-F5344CB8AC3E}">
        <p14:creationId xmlns:p14="http://schemas.microsoft.com/office/powerpoint/2010/main" val="1805799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为什么</a:t>
            </a:r>
            <a:r>
              <a:rPr lang="en-US" altLang="zh-CN" sz="1200" b="0" i="0" kern="1200" dirty="0" err="1" smtClean="0">
                <a:solidFill>
                  <a:schemeClr val="tx1"/>
                </a:solidFill>
                <a:effectLst/>
                <a:latin typeface="+mn-lt"/>
                <a:ea typeface="+mn-ea"/>
                <a:cs typeface="+mn-cs"/>
              </a:rPr>
              <a:t>dict</a:t>
            </a:r>
            <a:r>
              <a:rPr lang="zh-CN" altLang="en-US" sz="1200" b="0" i="0" kern="1200" dirty="0" smtClean="0">
                <a:solidFill>
                  <a:schemeClr val="tx1"/>
                </a:solidFill>
                <a:effectLst/>
                <a:latin typeface="+mn-lt"/>
                <a:ea typeface="+mn-ea"/>
                <a:cs typeface="+mn-cs"/>
              </a:rPr>
              <a:t>查找速度这么快？</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因为</a:t>
            </a:r>
            <a:r>
              <a:rPr lang="en-US" altLang="zh-CN" sz="1200" b="0" i="0" kern="1200" dirty="0" err="1" smtClean="0">
                <a:solidFill>
                  <a:schemeClr val="tx1"/>
                </a:solidFill>
                <a:effectLst/>
                <a:latin typeface="+mn-lt"/>
                <a:ea typeface="+mn-ea"/>
                <a:cs typeface="+mn-cs"/>
              </a:rPr>
              <a:t>dict</a:t>
            </a:r>
            <a:r>
              <a:rPr lang="zh-CN" altLang="en-US" sz="1200" b="0" i="0" kern="1200" dirty="0" smtClean="0">
                <a:solidFill>
                  <a:schemeClr val="tx1"/>
                </a:solidFill>
                <a:effectLst/>
                <a:latin typeface="+mn-lt"/>
                <a:ea typeface="+mn-ea"/>
                <a:cs typeface="+mn-cs"/>
              </a:rPr>
              <a:t>的实现原理和查字典是一样的。假设字典包含了</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万个汉字，我们要查某一个字，一个办法是把字典从第一页往后翻，直到找到我们想要的字为止，这种方法就是在</a:t>
            </a:r>
            <a:r>
              <a:rPr lang="en-US" altLang="zh-CN" sz="1200" b="0" i="0" kern="1200" dirty="0" smtClean="0">
                <a:solidFill>
                  <a:schemeClr val="tx1"/>
                </a:solidFill>
                <a:effectLst/>
                <a:latin typeface="+mn-lt"/>
                <a:ea typeface="+mn-ea"/>
                <a:cs typeface="+mn-cs"/>
              </a:rPr>
              <a:t>list</a:t>
            </a:r>
            <a:r>
              <a:rPr lang="zh-CN" altLang="en-US" sz="1200" b="0" i="0" kern="1200" dirty="0" smtClean="0">
                <a:solidFill>
                  <a:schemeClr val="tx1"/>
                </a:solidFill>
                <a:effectLst/>
                <a:latin typeface="+mn-lt"/>
                <a:ea typeface="+mn-ea"/>
                <a:cs typeface="+mn-cs"/>
              </a:rPr>
              <a:t>中查找元素的方法，</a:t>
            </a:r>
            <a:r>
              <a:rPr lang="en-US" altLang="zh-CN" sz="1200" b="0" i="0" kern="1200" dirty="0" smtClean="0">
                <a:solidFill>
                  <a:schemeClr val="tx1"/>
                </a:solidFill>
                <a:effectLst/>
                <a:latin typeface="+mn-lt"/>
                <a:ea typeface="+mn-ea"/>
                <a:cs typeface="+mn-cs"/>
              </a:rPr>
              <a:t>list</a:t>
            </a:r>
            <a:r>
              <a:rPr lang="zh-CN" altLang="en-US" sz="1200" b="0" i="0" kern="1200" dirty="0" smtClean="0">
                <a:solidFill>
                  <a:schemeClr val="tx1"/>
                </a:solidFill>
                <a:effectLst/>
                <a:latin typeface="+mn-lt"/>
                <a:ea typeface="+mn-ea"/>
                <a:cs typeface="+mn-cs"/>
              </a:rPr>
              <a:t>越大，查找越慢。</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第二种方法是先在字典的索引表里（比如部首表）查这个字对应的页码，然后直接翻到该页，找到这个字。无论找哪个字，这种查找速度都非常快，不会随着字典大小的增加而变慢。</a:t>
            </a:r>
            <a:r>
              <a:rPr lang="en-US" altLang="zh-CN" sz="1200" b="0" i="0" kern="1200" dirty="0" err="1" smtClean="0">
                <a:solidFill>
                  <a:schemeClr val="tx1"/>
                </a:solidFill>
                <a:effectLst/>
                <a:latin typeface="+mn-lt"/>
                <a:ea typeface="+mn-ea"/>
                <a:cs typeface="+mn-cs"/>
              </a:rPr>
              <a:t>dict</a:t>
            </a:r>
            <a:r>
              <a:rPr lang="zh-CN" altLang="en-US" sz="1200" b="0" i="0" kern="1200" dirty="0" smtClean="0">
                <a:solidFill>
                  <a:schemeClr val="tx1"/>
                </a:solidFill>
                <a:effectLst/>
                <a:latin typeface="+mn-lt"/>
                <a:ea typeface="+mn-ea"/>
                <a:cs typeface="+mn-cs"/>
              </a:rPr>
              <a:t>就是第二种实现方式。</a:t>
            </a:r>
          </a:p>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23</a:t>
            </a:fld>
            <a:endParaRPr lang="zh-CN" altLang="en-US"/>
          </a:p>
        </p:txBody>
      </p:sp>
    </p:spTree>
    <p:extLst>
      <p:ext uri="{BB962C8B-B14F-4D97-AF65-F5344CB8AC3E}">
        <p14:creationId xmlns:p14="http://schemas.microsoft.com/office/powerpoint/2010/main" val="1421469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此处有实战演练</a:t>
            </a:r>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24</a:t>
            </a:fld>
            <a:endParaRPr lang="zh-CN" altLang="en-US"/>
          </a:p>
        </p:txBody>
      </p:sp>
    </p:spTree>
    <p:extLst>
      <p:ext uri="{BB962C8B-B14F-4D97-AF65-F5344CB8AC3E}">
        <p14:creationId xmlns:p14="http://schemas.microsoft.com/office/powerpoint/2010/main" val="2992381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28</a:t>
            </a:fld>
            <a:endParaRPr lang="zh-CN" altLang="en-US"/>
          </a:p>
        </p:txBody>
      </p:sp>
    </p:spTree>
    <p:extLst>
      <p:ext uri="{BB962C8B-B14F-4D97-AF65-F5344CB8AC3E}">
        <p14:creationId xmlns:p14="http://schemas.microsoft.com/office/powerpoint/2010/main" val="1041253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29</a:t>
            </a:fld>
            <a:endParaRPr lang="zh-CN" altLang="en-US"/>
          </a:p>
        </p:txBody>
      </p:sp>
    </p:spTree>
    <p:extLst>
      <p:ext uri="{BB962C8B-B14F-4D97-AF65-F5344CB8AC3E}">
        <p14:creationId xmlns:p14="http://schemas.microsoft.com/office/powerpoint/2010/main" val="2322170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3</a:t>
            </a:fld>
            <a:endParaRPr lang="zh-CN" altLang="en-US"/>
          </a:p>
        </p:txBody>
      </p:sp>
    </p:spTree>
    <p:extLst>
      <p:ext uri="{BB962C8B-B14F-4D97-AF65-F5344CB8AC3E}">
        <p14:creationId xmlns:p14="http://schemas.microsoft.com/office/powerpoint/2010/main" val="3084067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32</a:t>
            </a:fld>
            <a:endParaRPr lang="zh-CN" altLang="en-US"/>
          </a:p>
        </p:txBody>
      </p:sp>
    </p:spTree>
    <p:extLst>
      <p:ext uri="{BB962C8B-B14F-4D97-AF65-F5344CB8AC3E}">
        <p14:creationId xmlns:p14="http://schemas.microsoft.com/office/powerpoint/2010/main" val="3529583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33</a:t>
            </a:fld>
            <a:endParaRPr lang="zh-CN" altLang="en-US"/>
          </a:p>
        </p:txBody>
      </p:sp>
    </p:spTree>
    <p:extLst>
      <p:ext uri="{BB962C8B-B14F-4D97-AF65-F5344CB8AC3E}">
        <p14:creationId xmlns:p14="http://schemas.microsoft.com/office/powerpoint/2010/main" val="1084437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34</a:t>
            </a:fld>
            <a:endParaRPr lang="zh-CN" altLang="en-US"/>
          </a:p>
        </p:txBody>
      </p:sp>
    </p:spTree>
    <p:extLst>
      <p:ext uri="{BB962C8B-B14F-4D97-AF65-F5344CB8AC3E}">
        <p14:creationId xmlns:p14="http://schemas.microsoft.com/office/powerpoint/2010/main" val="3763732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35</a:t>
            </a:fld>
            <a:endParaRPr lang="zh-CN" altLang="en-US"/>
          </a:p>
        </p:txBody>
      </p:sp>
    </p:spTree>
    <p:extLst>
      <p:ext uri="{BB962C8B-B14F-4D97-AF65-F5344CB8AC3E}">
        <p14:creationId xmlns:p14="http://schemas.microsoft.com/office/powerpoint/2010/main" val="164724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41</a:t>
            </a:fld>
            <a:endParaRPr lang="zh-CN" altLang="en-US"/>
          </a:p>
        </p:txBody>
      </p:sp>
    </p:spTree>
    <p:extLst>
      <p:ext uri="{BB962C8B-B14F-4D97-AF65-F5344CB8AC3E}">
        <p14:creationId xmlns:p14="http://schemas.microsoft.com/office/powerpoint/2010/main" val="2843510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这里代码由于太长，并未显示完全。</a:t>
            </a:r>
            <a:endParaRPr kumimoji="1" lang="en-US" altLang="zh-CN" dirty="0" smtClean="0"/>
          </a:p>
          <a:p>
            <a:r>
              <a:rPr kumimoji="1" lang="zh-CN" altLang="en-US" dirty="0" smtClean="0"/>
              <a:t>我们可以看到，</a:t>
            </a:r>
            <a:r>
              <a:rPr kumimoji="1" lang="en-US" altLang="zh-CN" dirty="0" smtClean="0"/>
              <a:t>`</a:t>
            </a:r>
            <a:r>
              <a:rPr kumimoji="1" lang="en-US" altLang="zh-CN" dirty="0" err="1" smtClean="0"/>
              <a:t>shot_type_set</a:t>
            </a:r>
            <a:r>
              <a:rPr kumimoji="1" lang="en-US" altLang="zh-CN" dirty="0" smtClean="0"/>
              <a:t>`</a:t>
            </a:r>
            <a:r>
              <a:rPr kumimoji="1" lang="zh-CN" altLang="en-US" dirty="0" smtClean="0"/>
              <a:t>中的重复值如</a:t>
            </a:r>
            <a:r>
              <a:rPr kumimoji="1" lang="en-US" altLang="zh-CN" dirty="0" smtClean="0"/>
              <a:t>`'Jump Shot'`</a:t>
            </a:r>
            <a:r>
              <a:rPr kumimoji="1" lang="zh-CN" altLang="en-US" dirty="0" smtClean="0"/>
              <a:t>被过滤掉，只保留了其中的一个。并且在集合中，各字符串元素是按照首字母排序的（默认排序，无序是指未按照输入顺序存储各元素）。</a:t>
            </a:r>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42</a:t>
            </a:fld>
            <a:endParaRPr lang="zh-CN" altLang="en-US"/>
          </a:p>
        </p:txBody>
      </p:sp>
    </p:spTree>
    <p:extLst>
      <p:ext uri="{BB962C8B-B14F-4D97-AF65-F5344CB8AC3E}">
        <p14:creationId xmlns:p14="http://schemas.microsoft.com/office/powerpoint/2010/main" val="2381304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这里代码由于太长，并未显示完全。</a:t>
            </a:r>
            <a:endParaRPr kumimoji="1" lang="en-US" altLang="zh-CN" smtClean="0"/>
          </a:p>
          <a:p>
            <a:r>
              <a:rPr kumimoji="1" lang="zh-CN" altLang="en-US" smtClean="0"/>
              <a:t>我们</a:t>
            </a:r>
            <a:r>
              <a:rPr kumimoji="1" lang="zh-CN" altLang="en-US" dirty="0" smtClean="0"/>
              <a:t>可以看到，</a:t>
            </a:r>
            <a:r>
              <a:rPr kumimoji="1" lang="en-US" altLang="zh-CN" dirty="0" smtClean="0"/>
              <a:t>`</a:t>
            </a:r>
            <a:r>
              <a:rPr kumimoji="1" lang="en-US" altLang="zh-CN" dirty="0" err="1" smtClean="0"/>
              <a:t>shot_type_set</a:t>
            </a:r>
            <a:r>
              <a:rPr kumimoji="1" lang="en-US" altLang="zh-CN" dirty="0" smtClean="0"/>
              <a:t>`</a:t>
            </a:r>
            <a:r>
              <a:rPr kumimoji="1" lang="zh-CN" altLang="en-US" dirty="0" smtClean="0"/>
              <a:t>中的重复值如</a:t>
            </a:r>
            <a:r>
              <a:rPr kumimoji="1" lang="en-US" altLang="zh-CN" dirty="0" smtClean="0"/>
              <a:t>`'Jump Shot'`</a:t>
            </a:r>
            <a:r>
              <a:rPr kumimoji="1" lang="zh-CN" altLang="en-US" dirty="0" smtClean="0"/>
              <a:t>被过滤掉，只保留了其中的一个。并且在集合中，各字符串元素是按照首字母排序的（默认排序，无序是指未按照输入顺序存储各元素）。</a:t>
            </a:r>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43</a:t>
            </a:fld>
            <a:endParaRPr lang="zh-CN" altLang="en-US"/>
          </a:p>
        </p:txBody>
      </p:sp>
    </p:spTree>
    <p:extLst>
      <p:ext uri="{BB962C8B-B14F-4D97-AF65-F5344CB8AC3E}">
        <p14:creationId xmlns:p14="http://schemas.microsoft.com/office/powerpoint/2010/main" val="1291741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这里代码由于太长，并未显示完全。</a:t>
            </a:r>
            <a:endParaRPr kumimoji="1" lang="en-US" altLang="zh-CN" dirty="0" smtClean="0"/>
          </a:p>
          <a:p>
            <a:r>
              <a:rPr kumimoji="1" lang="zh-CN" altLang="en-US" dirty="0" smtClean="0"/>
              <a:t>我们可以看到，</a:t>
            </a:r>
            <a:r>
              <a:rPr kumimoji="1" lang="en-US" altLang="zh-CN" dirty="0" smtClean="0"/>
              <a:t>`</a:t>
            </a:r>
            <a:r>
              <a:rPr kumimoji="1" lang="en-US" altLang="zh-CN" dirty="0" err="1" smtClean="0"/>
              <a:t>shot_type_set</a:t>
            </a:r>
            <a:r>
              <a:rPr kumimoji="1" lang="en-US" altLang="zh-CN" dirty="0" smtClean="0"/>
              <a:t>`</a:t>
            </a:r>
            <a:r>
              <a:rPr kumimoji="1" lang="zh-CN" altLang="en-US" dirty="0" smtClean="0"/>
              <a:t>中的重复值如</a:t>
            </a:r>
            <a:r>
              <a:rPr kumimoji="1" lang="en-US" altLang="zh-CN" dirty="0" smtClean="0"/>
              <a:t>`'Jump Shot'`</a:t>
            </a:r>
            <a:r>
              <a:rPr kumimoji="1" lang="zh-CN" altLang="en-US" dirty="0" smtClean="0"/>
              <a:t>被过滤掉，只保留了其中的一个。并且在集合中，各字符串元素是按照首字母排序的（默认排序，无序是指未按照输入顺序存储各元素）。</a:t>
            </a:r>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44</a:t>
            </a:fld>
            <a:endParaRPr lang="zh-CN" altLang="en-US"/>
          </a:p>
        </p:txBody>
      </p:sp>
    </p:spTree>
    <p:extLst>
      <p:ext uri="{BB962C8B-B14F-4D97-AF65-F5344CB8AC3E}">
        <p14:creationId xmlns:p14="http://schemas.microsoft.com/office/powerpoint/2010/main" val="4213225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此处有实战演练</a:t>
            </a:r>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4</a:t>
            </a:fld>
            <a:endParaRPr lang="zh-CN" altLang="en-US"/>
          </a:p>
        </p:txBody>
      </p:sp>
    </p:spTree>
    <p:extLst>
      <p:ext uri="{BB962C8B-B14F-4D97-AF65-F5344CB8AC3E}">
        <p14:creationId xmlns:p14="http://schemas.microsoft.com/office/powerpoint/2010/main" val="2270965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kobe_list</a:t>
            </a:r>
            <a:r>
              <a:rPr lang="en-US" altLang="zh-CN" dirty="0" smtClean="0"/>
              <a:t> = []</a:t>
            </a:r>
          </a:p>
          <a:p>
            <a:r>
              <a:rPr lang="en-US" altLang="zh-CN" dirty="0" err="1" smtClean="0"/>
              <a:t>kobe_list.append</a:t>
            </a:r>
            <a:r>
              <a:rPr lang="en-US" altLang="zh-CN" dirty="0" smtClean="0"/>
              <a:t>(2)</a:t>
            </a:r>
          </a:p>
          <a:p>
            <a:r>
              <a:rPr lang="en-US" altLang="zh-CN" dirty="0" err="1" smtClean="0"/>
              <a:t>kobe_list.append</a:t>
            </a:r>
            <a:r>
              <a:rPr lang="en-US" altLang="zh-CN" dirty="0" smtClean="0"/>
              <a:t>('Jump Shot')</a:t>
            </a:r>
          </a:p>
          <a:p>
            <a:r>
              <a:rPr lang="en-US" altLang="zh-CN" dirty="0" err="1" smtClean="0"/>
              <a:t>kobe_list.append</a:t>
            </a:r>
            <a:r>
              <a:rPr lang="en-US" altLang="zh-CN" dirty="0" smtClean="0"/>
              <a:t>('Los Angeles Lakers')</a:t>
            </a:r>
          </a:p>
          <a:p>
            <a:r>
              <a:rPr lang="en-US" altLang="zh-CN" dirty="0" err="1" smtClean="0"/>
              <a:t>kobe_list.append</a:t>
            </a:r>
            <a:r>
              <a:rPr lang="en-US" altLang="zh-CN" dirty="0" smtClean="0"/>
              <a:t>('POR')</a:t>
            </a:r>
          </a:p>
          <a:p>
            <a:r>
              <a:rPr lang="en-US" altLang="zh-CN" dirty="0" err="1" smtClean="0"/>
              <a:t>kobe_list</a:t>
            </a:r>
            <a:endParaRPr lang="zh-CN" altLang="en-US" dirty="0"/>
          </a:p>
        </p:txBody>
      </p:sp>
      <p:sp>
        <p:nvSpPr>
          <p:cNvPr id="4" name="灯片编号占位符 3"/>
          <p:cNvSpPr>
            <a:spLocks noGrp="1"/>
          </p:cNvSpPr>
          <p:nvPr>
            <p:ph type="sldNum" sz="quarter" idx="10"/>
          </p:nvPr>
        </p:nvSpPr>
        <p:spPr/>
        <p:txBody>
          <a:bodyPr/>
          <a:lstStyle/>
          <a:p>
            <a:fld id="{858E6889-349A-49E8-AAE1-A1FB1A7B9723}" type="slidenum">
              <a:rPr lang="zh-CN" altLang="en-US" smtClean="0"/>
              <a:t>5</a:t>
            </a:fld>
            <a:endParaRPr lang="zh-CN" altLang="en-US"/>
          </a:p>
        </p:txBody>
      </p:sp>
    </p:spTree>
    <p:extLst>
      <p:ext uri="{BB962C8B-B14F-4D97-AF65-F5344CB8AC3E}">
        <p14:creationId xmlns:p14="http://schemas.microsoft.com/office/powerpoint/2010/main" val="882586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6</a:t>
            </a:fld>
            <a:endParaRPr lang="zh-CN" altLang="en-US"/>
          </a:p>
        </p:txBody>
      </p:sp>
    </p:spTree>
    <p:extLst>
      <p:ext uri="{BB962C8B-B14F-4D97-AF65-F5344CB8AC3E}">
        <p14:creationId xmlns:p14="http://schemas.microsoft.com/office/powerpoint/2010/main" val="1622685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8</a:t>
            </a:fld>
            <a:endParaRPr lang="zh-CN" altLang="en-US"/>
          </a:p>
        </p:txBody>
      </p:sp>
    </p:spTree>
    <p:extLst>
      <p:ext uri="{BB962C8B-B14F-4D97-AF65-F5344CB8AC3E}">
        <p14:creationId xmlns:p14="http://schemas.microsoft.com/office/powerpoint/2010/main" val="2729741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kobe_list</a:t>
            </a:r>
            <a:r>
              <a:rPr lang="en-US" altLang="zh-CN" dirty="0" smtClean="0"/>
              <a:t> = [2, 'Los Angeles Lakers', 'Jump Shot', 'POR']</a:t>
            </a:r>
          </a:p>
          <a:p>
            <a:r>
              <a:rPr lang="en-US" altLang="zh-CN" dirty="0" err="1" smtClean="0"/>
              <a:t>kobe_list.append</a:t>
            </a:r>
            <a:r>
              <a:rPr lang="en-US" altLang="zh-CN" dirty="0" smtClean="0"/>
              <a:t>('Left Side(L)')</a:t>
            </a:r>
          </a:p>
          <a:p>
            <a:r>
              <a:rPr lang="en-US" altLang="zh-CN" dirty="0" err="1" smtClean="0"/>
              <a:t>kobe_list.append</a:t>
            </a:r>
            <a:r>
              <a:rPr lang="en-US" altLang="zh-CN" dirty="0" smtClean="0"/>
              <a:t>('2000-10-31')</a:t>
            </a:r>
          </a:p>
          <a:p>
            <a:r>
              <a:rPr lang="en-US" altLang="zh-CN" dirty="0" smtClean="0"/>
              <a:t>del </a:t>
            </a:r>
            <a:r>
              <a:rPr lang="en-US" altLang="zh-CN" dirty="0" err="1" smtClean="0"/>
              <a:t>kobe_list</a:t>
            </a:r>
            <a:r>
              <a:rPr lang="en-US" altLang="zh-CN" dirty="0" smtClean="0"/>
              <a:t>[0]</a:t>
            </a:r>
          </a:p>
          <a:p>
            <a:r>
              <a:rPr lang="en-US" altLang="zh-CN" dirty="0" err="1" smtClean="0"/>
              <a:t>kobe_list.insert</a:t>
            </a:r>
            <a:r>
              <a:rPr lang="en-US" altLang="zh-CN" dirty="0" smtClean="0"/>
              <a:t>(1,'LAL @ POR')</a:t>
            </a:r>
          </a:p>
          <a:p>
            <a:r>
              <a:rPr lang="en-US" altLang="zh-CN" dirty="0" smtClean="0"/>
              <a:t>print </a:t>
            </a:r>
            <a:r>
              <a:rPr lang="en-US" altLang="zh-CN" dirty="0" err="1" smtClean="0"/>
              <a:t>kobe_list</a:t>
            </a:r>
            <a:endParaRPr lang="zh-CN" altLang="en-US" dirty="0"/>
          </a:p>
        </p:txBody>
      </p:sp>
      <p:sp>
        <p:nvSpPr>
          <p:cNvPr id="4" name="灯片编号占位符 3"/>
          <p:cNvSpPr>
            <a:spLocks noGrp="1"/>
          </p:cNvSpPr>
          <p:nvPr>
            <p:ph type="sldNum" sz="quarter" idx="10"/>
          </p:nvPr>
        </p:nvSpPr>
        <p:spPr/>
        <p:txBody>
          <a:bodyPr/>
          <a:lstStyle/>
          <a:p>
            <a:fld id="{858E6889-349A-49E8-AAE1-A1FB1A7B9723}" type="slidenum">
              <a:rPr lang="zh-CN" altLang="en-US" smtClean="0"/>
              <a:t>10</a:t>
            </a:fld>
            <a:endParaRPr lang="zh-CN" altLang="en-US"/>
          </a:p>
        </p:txBody>
      </p:sp>
    </p:spTree>
    <p:extLst>
      <p:ext uri="{BB962C8B-B14F-4D97-AF65-F5344CB8AC3E}">
        <p14:creationId xmlns:p14="http://schemas.microsoft.com/office/powerpoint/2010/main" val="808408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此处有实战演练</a:t>
            </a:r>
          </a:p>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11</a:t>
            </a:fld>
            <a:endParaRPr lang="zh-CN" altLang="en-US"/>
          </a:p>
        </p:txBody>
      </p:sp>
    </p:spTree>
    <p:extLst>
      <p:ext uri="{BB962C8B-B14F-4D97-AF65-F5344CB8AC3E}">
        <p14:creationId xmlns:p14="http://schemas.microsoft.com/office/powerpoint/2010/main" val="3242948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13</a:t>
            </a:fld>
            <a:endParaRPr lang="zh-CN" altLang="en-US"/>
          </a:p>
        </p:txBody>
      </p:sp>
    </p:spTree>
    <p:extLst>
      <p:ext uri="{BB962C8B-B14F-4D97-AF65-F5344CB8AC3E}">
        <p14:creationId xmlns:p14="http://schemas.microsoft.com/office/powerpoint/2010/main" val="2945804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A6B8976-F060-4980-983B-08CF343F3326}" type="datetimeFigureOut">
              <a:rPr lang="zh-CN" altLang="en-US" smtClean="0"/>
              <a:t>2018/9/18</a:t>
            </a:fld>
            <a:endParaRPr lang="zh-CN" altLang="en-US"/>
          </a:p>
        </p:txBody>
      </p:sp>
      <p:sp>
        <p:nvSpPr>
          <p:cNvPr id="5" name="Footer Placeholder 4"/>
          <p:cNvSpPr>
            <a:spLocks noGrp="1"/>
          </p:cNvSpPr>
          <p:nvPr>
            <p:ph type="ftr" sz="quarter" idx="11"/>
          </p:nvPr>
        </p:nvSpPr>
        <p:spPr>
          <a:xfrm>
            <a:off x="1371600" y="4323845"/>
            <a:ext cx="6400800" cy="365125"/>
          </a:xfrm>
        </p:spPr>
        <p:txBody>
          <a:bodyPr/>
          <a:lstStyle/>
          <a:p>
            <a:endParaRPr lang="zh-CN" altLang="en-US"/>
          </a:p>
        </p:txBody>
      </p:sp>
      <p:sp>
        <p:nvSpPr>
          <p:cNvPr id="6" name="Slide Number Placeholder 5"/>
          <p:cNvSpPr>
            <a:spLocks noGrp="1"/>
          </p:cNvSpPr>
          <p:nvPr>
            <p:ph type="sldNum" sz="quarter" idx="12"/>
          </p:nvPr>
        </p:nvSpPr>
        <p:spPr>
          <a:xfrm>
            <a:off x="8077200" y="1430866"/>
            <a:ext cx="2743200" cy="365125"/>
          </a:xfrm>
        </p:spPr>
        <p:txBody>
          <a:bodyPr/>
          <a:lstStyle/>
          <a:p>
            <a:fld id="{05AA3B72-2DC1-432C-B9B2-4489DAE4BCBA}" type="slidenum">
              <a:rPr lang="zh-CN" altLang="en-US" smtClean="0"/>
              <a:t>‹#›</a:t>
            </a:fld>
            <a:endParaRPr lang="zh-CN" altLang="en-US"/>
          </a:p>
        </p:txBody>
      </p:sp>
    </p:spTree>
    <p:extLst>
      <p:ext uri="{BB962C8B-B14F-4D97-AF65-F5344CB8AC3E}">
        <p14:creationId xmlns:p14="http://schemas.microsoft.com/office/powerpoint/2010/main" val="4217309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A6B8976-F060-4980-983B-08CF343F3326}" type="datetimeFigureOut">
              <a:rPr lang="zh-CN" altLang="en-US" smtClean="0"/>
              <a:t>2018/9/18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AA3B72-2DC1-432C-B9B2-4489DAE4BCBA}" type="slidenum">
              <a:rPr lang="zh-CN" altLang="en-US" smtClean="0"/>
              <a:t>‹#›</a:t>
            </a:fld>
            <a:endParaRPr lang="zh-CN" altLang="en-US"/>
          </a:p>
        </p:txBody>
      </p:sp>
    </p:spTree>
    <p:extLst>
      <p:ext uri="{BB962C8B-B14F-4D97-AF65-F5344CB8AC3E}">
        <p14:creationId xmlns:p14="http://schemas.microsoft.com/office/powerpoint/2010/main" val="1151828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6B8976-F060-4980-983B-08CF343F3326}" type="datetimeFigureOut">
              <a:rPr lang="zh-CN" altLang="en-US" smtClean="0"/>
              <a:t>2018/9/18</a:t>
            </a:fld>
            <a:endParaRPr lang="zh-CN" altLang="en-US"/>
          </a:p>
        </p:txBody>
      </p:sp>
      <p:sp>
        <p:nvSpPr>
          <p:cNvPr id="6" name="Footer Placeholder 5"/>
          <p:cNvSpPr>
            <a:spLocks noGrp="1"/>
          </p:cNvSpPr>
          <p:nvPr>
            <p:ph type="ftr" sz="quarter" idx="11"/>
          </p:nvPr>
        </p:nvSpPr>
        <p:spPr>
          <a:xfrm>
            <a:off x="685800" y="379941"/>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05AA3B72-2DC1-432C-B9B2-4489DAE4BCBA}" type="slidenum">
              <a:rPr lang="zh-CN" altLang="en-US" smtClean="0"/>
              <a:t>‹#›</a:t>
            </a:fld>
            <a:endParaRPr lang="zh-CN" altLang="en-US"/>
          </a:p>
        </p:txBody>
      </p:sp>
    </p:spTree>
    <p:extLst>
      <p:ext uri="{BB962C8B-B14F-4D97-AF65-F5344CB8AC3E}">
        <p14:creationId xmlns:p14="http://schemas.microsoft.com/office/powerpoint/2010/main" val="2949479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6B8976-F060-4980-983B-08CF343F3326}" type="datetimeFigureOut">
              <a:rPr lang="zh-CN" altLang="en-US" smtClean="0"/>
              <a:t>2018/9/18</a:t>
            </a:fld>
            <a:endParaRPr lang="zh-CN" altLang="en-US"/>
          </a:p>
        </p:txBody>
      </p:sp>
      <p:sp>
        <p:nvSpPr>
          <p:cNvPr id="6" name="Footer Placeholder 5"/>
          <p:cNvSpPr>
            <a:spLocks noGrp="1"/>
          </p:cNvSpPr>
          <p:nvPr>
            <p:ph type="ftr" sz="quarter" idx="11"/>
          </p:nvPr>
        </p:nvSpPr>
        <p:spPr>
          <a:xfrm>
            <a:off x="685800" y="379941"/>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05AA3B72-2DC1-432C-B9B2-4489DAE4BCBA}" type="slidenum">
              <a:rPr lang="zh-CN" altLang="en-US" smtClean="0"/>
              <a:t>‹#›</a:t>
            </a:fld>
            <a:endParaRPr lang="zh-CN"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52316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A6B8976-F060-4980-983B-08CF343F3326}" type="datetimeFigureOut">
              <a:rPr lang="zh-CN" altLang="en-US" smtClean="0"/>
              <a:t>2018/9/18</a:t>
            </a:fld>
            <a:endParaRPr lang="zh-CN" altLang="en-US"/>
          </a:p>
        </p:txBody>
      </p:sp>
      <p:sp>
        <p:nvSpPr>
          <p:cNvPr id="6" name="Footer Placeholder 5"/>
          <p:cNvSpPr>
            <a:spLocks noGrp="1"/>
          </p:cNvSpPr>
          <p:nvPr>
            <p:ph type="ftr" sz="quarter" idx="11"/>
          </p:nvPr>
        </p:nvSpPr>
        <p:spPr>
          <a:xfrm>
            <a:off x="685800" y="378883"/>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05AA3B72-2DC1-432C-B9B2-4489DAE4BCBA}" type="slidenum">
              <a:rPr lang="zh-CN" altLang="en-US" smtClean="0"/>
              <a:t>‹#›</a:t>
            </a:fld>
            <a:endParaRPr lang="zh-CN" altLang="en-US"/>
          </a:p>
        </p:txBody>
      </p:sp>
    </p:spTree>
    <p:extLst>
      <p:ext uri="{BB962C8B-B14F-4D97-AF65-F5344CB8AC3E}">
        <p14:creationId xmlns:p14="http://schemas.microsoft.com/office/powerpoint/2010/main" val="3618298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FA6B8976-F060-4980-983B-08CF343F3326}" type="datetimeFigureOut">
              <a:rPr lang="zh-CN" altLang="en-US" smtClean="0"/>
              <a:t>2018/9/18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AA3B72-2DC1-432C-B9B2-4489DAE4BCBA}" type="slidenum">
              <a:rPr lang="zh-CN" altLang="en-US" smtClean="0"/>
              <a:t>‹#›</a:t>
            </a:fld>
            <a:endParaRPr lang="zh-CN" altLang="en-US"/>
          </a:p>
        </p:txBody>
      </p:sp>
    </p:spTree>
    <p:extLst>
      <p:ext uri="{BB962C8B-B14F-4D97-AF65-F5344CB8AC3E}">
        <p14:creationId xmlns:p14="http://schemas.microsoft.com/office/powerpoint/2010/main" val="4013321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FA6B8976-F060-4980-983B-08CF343F3326}" type="datetimeFigureOut">
              <a:rPr lang="zh-CN" altLang="en-US" smtClean="0"/>
              <a:t>2018/9/18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AA3B72-2DC1-432C-B9B2-4489DAE4BCBA}" type="slidenum">
              <a:rPr lang="zh-CN" altLang="en-US" smtClean="0"/>
              <a:t>‹#›</a:t>
            </a:fld>
            <a:endParaRPr lang="zh-CN" altLang="en-US"/>
          </a:p>
        </p:txBody>
      </p:sp>
    </p:spTree>
    <p:extLst>
      <p:ext uri="{BB962C8B-B14F-4D97-AF65-F5344CB8AC3E}">
        <p14:creationId xmlns:p14="http://schemas.microsoft.com/office/powerpoint/2010/main" val="3721438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A6B8976-F060-4980-983B-08CF343F3326}" type="datetimeFigureOut">
              <a:rPr lang="zh-CN" altLang="en-US" smtClean="0"/>
              <a:t>2018/9/18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AA3B72-2DC1-432C-B9B2-4489DAE4BCBA}" type="slidenum">
              <a:rPr lang="zh-CN" altLang="en-US" smtClean="0"/>
              <a:t>‹#›</a:t>
            </a:fld>
            <a:endParaRPr lang="zh-CN" altLang="en-US"/>
          </a:p>
        </p:txBody>
      </p:sp>
    </p:spTree>
    <p:extLst>
      <p:ext uri="{BB962C8B-B14F-4D97-AF65-F5344CB8AC3E}">
        <p14:creationId xmlns:p14="http://schemas.microsoft.com/office/powerpoint/2010/main" val="3905700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A6B8976-F060-4980-983B-08CF343F3326}" type="datetimeFigureOut">
              <a:rPr lang="zh-CN" altLang="en-US" smtClean="0"/>
              <a:t>2018/9/18</a:t>
            </a:fld>
            <a:endParaRPr lang="zh-CN" altLang="en-US"/>
          </a:p>
        </p:txBody>
      </p:sp>
      <p:sp>
        <p:nvSpPr>
          <p:cNvPr id="5" name="Footer Placeholder 4"/>
          <p:cNvSpPr>
            <a:spLocks noGrp="1"/>
          </p:cNvSpPr>
          <p:nvPr>
            <p:ph type="ftr" sz="quarter" idx="11"/>
          </p:nvPr>
        </p:nvSpPr>
        <p:spPr>
          <a:xfrm>
            <a:off x="685800" y="381000"/>
            <a:ext cx="6991492" cy="365125"/>
          </a:xfrm>
        </p:spPr>
        <p:txBody>
          <a:bodyPr/>
          <a:lstStyle/>
          <a:p>
            <a:endParaRPr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05AA3B72-2DC1-432C-B9B2-4489DAE4BCBA}" type="slidenum">
              <a:rPr lang="zh-CN" altLang="en-US" smtClean="0"/>
              <a:t>‹#›</a:t>
            </a:fld>
            <a:endParaRPr lang="zh-CN" altLang="en-US"/>
          </a:p>
        </p:txBody>
      </p:sp>
    </p:spTree>
    <p:extLst>
      <p:ext uri="{BB962C8B-B14F-4D97-AF65-F5344CB8AC3E}">
        <p14:creationId xmlns:p14="http://schemas.microsoft.com/office/powerpoint/2010/main" val="186188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A6B8976-F060-4980-983B-08CF343F3326}" type="datetimeFigureOut">
              <a:rPr lang="zh-CN" altLang="en-US" smtClean="0"/>
              <a:t>2018/9/18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AA3B72-2DC1-432C-B9B2-4489DAE4BCBA}" type="slidenum">
              <a:rPr lang="zh-CN" altLang="en-US" smtClean="0"/>
              <a:t>‹#›</a:t>
            </a:fld>
            <a:endParaRPr lang="zh-CN" altLang="en-US"/>
          </a:p>
        </p:txBody>
      </p:sp>
    </p:spTree>
    <p:extLst>
      <p:ext uri="{BB962C8B-B14F-4D97-AF65-F5344CB8AC3E}">
        <p14:creationId xmlns:p14="http://schemas.microsoft.com/office/powerpoint/2010/main" val="75615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A6B8976-F060-4980-983B-08CF343F3326}" type="datetimeFigureOut">
              <a:rPr lang="zh-CN" altLang="en-US" smtClean="0"/>
              <a:t>2018/9/18</a:t>
            </a:fld>
            <a:endParaRPr lang="zh-CN" altLang="en-US"/>
          </a:p>
        </p:txBody>
      </p:sp>
      <p:sp>
        <p:nvSpPr>
          <p:cNvPr id="5" name="Footer Placeholder 4"/>
          <p:cNvSpPr>
            <a:spLocks noGrp="1"/>
          </p:cNvSpPr>
          <p:nvPr>
            <p:ph type="ftr" sz="quarter" idx="11"/>
          </p:nvPr>
        </p:nvSpPr>
        <p:spPr>
          <a:xfrm>
            <a:off x="685800" y="381001"/>
            <a:ext cx="6991492" cy="364065"/>
          </a:xfrm>
        </p:spPr>
        <p:txBody>
          <a:bodyPr/>
          <a:lstStyle/>
          <a:p>
            <a:endParaRPr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05AA3B72-2DC1-432C-B9B2-4489DAE4BCBA}" type="slidenum">
              <a:rPr lang="zh-CN" altLang="en-US" smtClean="0"/>
              <a:t>‹#›</a:t>
            </a:fld>
            <a:endParaRPr lang="zh-CN" altLang="en-US"/>
          </a:p>
        </p:txBody>
      </p:sp>
    </p:spTree>
    <p:extLst>
      <p:ext uri="{BB962C8B-B14F-4D97-AF65-F5344CB8AC3E}">
        <p14:creationId xmlns:p14="http://schemas.microsoft.com/office/powerpoint/2010/main" val="121253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A6B8976-F060-4980-983B-08CF343F3326}" type="datetimeFigureOut">
              <a:rPr lang="zh-CN" altLang="en-US" smtClean="0"/>
              <a:t>2018/9/18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AA3B72-2DC1-432C-B9B2-4489DAE4BCBA}" type="slidenum">
              <a:rPr lang="zh-CN" altLang="en-US" smtClean="0"/>
              <a:t>‹#›</a:t>
            </a:fld>
            <a:endParaRPr lang="zh-CN" altLang="en-US"/>
          </a:p>
        </p:txBody>
      </p:sp>
    </p:spTree>
    <p:extLst>
      <p:ext uri="{BB962C8B-B14F-4D97-AF65-F5344CB8AC3E}">
        <p14:creationId xmlns:p14="http://schemas.microsoft.com/office/powerpoint/2010/main" val="2096037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A6B8976-F060-4980-983B-08CF343F3326}" type="datetimeFigureOut">
              <a:rPr lang="zh-CN" altLang="en-US" smtClean="0"/>
              <a:t>2018/9/18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5AA3B72-2DC1-432C-B9B2-4489DAE4BCBA}" type="slidenum">
              <a:rPr lang="zh-CN" altLang="en-US" smtClean="0"/>
              <a:t>‹#›</a:t>
            </a:fld>
            <a:endParaRPr lang="zh-CN" altLang="en-US"/>
          </a:p>
        </p:txBody>
      </p:sp>
    </p:spTree>
    <p:extLst>
      <p:ext uri="{BB962C8B-B14F-4D97-AF65-F5344CB8AC3E}">
        <p14:creationId xmlns:p14="http://schemas.microsoft.com/office/powerpoint/2010/main" val="421923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A6B8976-F060-4980-983B-08CF343F3326}" type="datetimeFigureOut">
              <a:rPr lang="zh-CN" altLang="en-US" smtClean="0"/>
              <a:t>2018/9/18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AA3B72-2DC1-432C-B9B2-4489DAE4BCBA}" type="slidenum">
              <a:rPr lang="zh-CN" altLang="en-US" smtClean="0"/>
              <a:t>‹#›</a:t>
            </a:fld>
            <a:endParaRPr lang="zh-CN" altLang="en-US"/>
          </a:p>
        </p:txBody>
      </p:sp>
    </p:spTree>
    <p:extLst>
      <p:ext uri="{BB962C8B-B14F-4D97-AF65-F5344CB8AC3E}">
        <p14:creationId xmlns:p14="http://schemas.microsoft.com/office/powerpoint/2010/main" val="338879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6B8976-F060-4980-983B-08CF343F3326}" type="datetimeFigureOut">
              <a:rPr lang="zh-CN" altLang="en-US" smtClean="0"/>
              <a:t>2018/9/18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5AA3B72-2DC1-432C-B9B2-4489DAE4BCBA}" type="slidenum">
              <a:rPr lang="zh-CN" altLang="en-US" smtClean="0"/>
              <a:t>‹#›</a:t>
            </a:fld>
            <a:endParaRPr lang="zh-CN" altLang="en-US"/>
          </a:p>
        </p:txBody>
      </p:sp>
    </p:spTree>
    <p:extLst>
      <p:ext uri="{BB962C8B-B14F-4D97-AF65-F5344CB8AC3E}">
        <p14:creationId xmlns:p14="http://schemas.microsoft.com/office/powerpoint/2010/main" val="210579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A6B8976-F060-4980-983B-08CF343F3326}" type="datetimeFigureOut">
              <a:rPr lang="zh-CN" altLang="en-US" smtClean="0"/>
              <a:t>2018/9/18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AA3B72-2DC1-432C-B9B2-4489DAE4BCBA}" type="slidenum">
              <a:rPr lang="zh-CN" altLang="en-US" smtClean="0"/>
              <a:t>‹#›</a:t>
            </a:fld>
            <a:endParaRPr lang="zh-CN" altLang="en-US"/>
          </a:p>
        </p:txBody>
      </p:sp>
    </p:spTree>
    <p:extLst>
      <p:ext uri="{BB962C8B-B14F-4D97-AF65-F5344CB8AC3E}">
        <p14:creationId xmlns:p14="http://schemas.microsoft.com/office/powerpoint/2010/main" val="118484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A6B8976-F060-4980-983B-08CF343F3326}" type="datetimeFigureOut">
              <a:rPr lang="zh-CN" altLang="en-US" smtClean="0"/>
              <a:t>2018/9/18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AA3B72-2DC1-432C-B9B2-4489DAE4BCBA}" type="slidenum">
              <a:rPr lang="zh-CN" altLang="en-US" smtClean="0"/>
              <a:t>‹#›</a:t>
            </a:fld>
            <a:endParaRPr lang="zh-CN" altLang="en-US"/>
          </a:p>
        </p:txBody>
      </p:sp>
    </p:spTree>
    <p:extLst>
      <p:ext uri="{BB962C8B-B14F-4D97-AF65-F5344CB8AC3E}">
        <p14:creationId xmlns:p14="http://schemas.microsoft.com/office/powerpoint/2010/main" val="2730717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6B8976-F060-4980-983B-08CF343F3326}" type="datetimeFigureOut">
              <a:rPr lang="zh-CN" altLang="en-US" smtClean="0"/>
              <a:t>2018/9/18</a:t>
            </a:fld>
            <a:endParaRPr lang="zh-CN"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AA3B72-2DC1-432C-B9B2-4489DAE4BCBA}" type="slidenum">
              <a:rPr lang="zh-CN" altLang="en-US" smtClean="0"/>
              <a:t>‹#›</a:t>
            </a:fld>
            <a:endParaRPr lang="zh-CN" altLang="en-US"/>
          </a:p>
        </p:txBody>
      </p:sp>
    </p:spTree>
    <p:extLst>
      <p:ext uri="{BB962C8B-B14F-4D97-AF65-F5344CB8AC3E}">
        <p14:creationId xmlns:p14="http://schemas.microsoft.com/office/powerpoint/2010/main" val="17296158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83559" y="2133591"/>
            <a:ext cx="1080000" cy="1080000"/>
            <a:chOff x="8110158" y="3554322"/>
            <a:chExt cx="876300" cy="876300"/>
          </a:xfrm>
        </p:grpSpPr>
        <p:sp>
          <p:nvSpPr>
            <p:cNvPr id="18" name="椭圆 17"/>
            <p:cNvSpPr/>
            <p:nvPr/>
          </p:nvSpPr>
          <p:spPr>
            <a:xfrm>
              <a:off x="8110158" y="3554322"/>
              <a:ext cx="876300" cy="8763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32092" y="3758472"/>
              <a:ext cx="632433" cy="468000"/>
            </a:xfrm>
            <a:prstGeom prst="rect">
              <a:avLst/>
            </a:prstGeom>
          </p:spPr>
        </p:pic>
      </p:grpSp>
      <p:grpSp>
        <p:nvGrpSpPr>
          <p:cNvPr id="2" name="组合 1"/>
          <p:cNvGrpSpPr/>
          <p:nvPr/>
        </p:nvGrpSpPr>
        <p:grpSpPr>
          <a:xfrm>
            <a:off x="3877329" y="4140369"/>
            <a:ext cx="6573535" cy="584775"/>
            <a:chOff x="3877326" y="4290231"/>
            <a:chExt cx="6573535" cy="584775"/>
          </a:xfrm>
        </p:grpSpPr>
        <p:sp>
          <p:nvSpPr>
            <p:cNvPr id="20" name="矩形 19"/>
            <p:cNvSpPr/>
            <p:nvPr/>
          </p:nvSpPr>
          <p:spPr>
            <a:xfrm>
              <a:off x="3877326" y="4290231"/>
              <a:ext cx="5641288" cy="584775"/>
            </a:xfrm>
            <a:prstGeom prst="rect">
              <a:avLst/>
            </a:prstGeom>
          </p:spPr>
          <p:txBody>
            <a:bodyPr wrap="none">
              <a:spAutoFit/>
            </a:bodyPr>
            <a:lstStyle/>
            <a:p>
              <a:r>
                <a:rPr lang="zh-CN" altLang="en-US" sz="3200" b="1" dirty="0" smtClean="0">
                  <a:solidFill>
                    <a:srgbClr val="942124"/>
                  </a:solidFill>
                  <a:latin typeface="微软雅黑 Light" panose="020B0502040204020203" pitchFamily="34" charset="-122"/>
                  <a:ea typeface="微软雅黑 Light" panose="020B0502040204020203" pitchFamily="34" charset="-122"/>
                </a:rPr>
                <a:t>第三部分</a:t>
              </a:r>
              <a:r>
                <a:rPr lang="en-US" altLang="zh-CN" sz="3200" b="1" dirty="0" smtClean="0">
                  <a:solidFill>
                    <a:srgbClr val="942124"/>
                  </a:solidFill>
                  <a:latin typeface="微软雅黑 Light" panose="020B0502040204020203" pitchFamily="34" charset="-122"/>
                  <a:ea typeface="微软雅黑 Light" panose="020B0502040204020203" pitchFamily="34" charset="-122"/>
                </a:rPr>
                <a:t> </a:t>
              </a:r>
              <a:r>
                <a:rPr lang="zh-CN" altLang="en-US" sz="3200" b="1" dirty="0" smtClean="0">
                  <a:solidFill>
                    <a:srgbClr val="942124"/>
                  </a:solidFill>
                  <a:latin typeface="微软雅黑 Light" panose="020B0502040204020203" pitchFamily="34" charset="-122"/>
                  <a:ea typeface="微软雅黑 Light" panose="020B0502040204020203" pitchFamily="34" charset="-122"/>
                </a:rPr>
                <a:t>数据的容器（结构）</a:t>
              </a:r>
              <a:endParaRPr lang="en-US" altLang="zh-CN" sz="3200" b="1" dirty="0" smtClean="0">
                <a:solidFill>
                  <a:srgbClr val="942124"/>
                </a:solidFill>
                <a:latin typeface="微软雅黑 Light" panose="020B0502040204020203" pitchFamily="34" charset="-122"/>
                <a:ea typeface="微软雅黑 Light" panose="020B0502040204020203" pitchFamily="34" charset="-122"/>
              </a:endParaRPr>
            </a:p>
          </p:txBody>
        </p:sp>
        <p:cxnSp>
          <p:nvCxnSpPr>
            <p:cNvPr id="30" name="直接连接符 29"/>
            <p:cNvCxnSpPr/>
            <p:nvPr/>
          </p:nvCxnSpPr>
          <p:spPr>
            <a:xfrm>
              <a:off x="3962401" y="4875006"/>
              <a:ext cx="64884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4030879" y="2133590"/>
            <a:ext cx="1080000" cy="1080000"/>
            <a:chOff x="8502232" y="2244385"/>
            <a:chExt cx="876300" cy="876300"/>
          </a:xfrm>
        </p:grpSpPr>
        <p:sp>
          <p:nvSpPr>
            <p:cNvPr id="35" name="椭圆 34"/>
            <p:cNvSpPr/>
            <p:nvPr/>
          </p:nvSpPr>
          <p:spPr>
            <a:xfrm>
              <a:off x="8502232" y="2244385"/>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599561" y="2432946"/>
              <a:ext cx="681643" cy="613479"/>
            </a:xfrm>
            <a:prstGeom prst="rect">
              <a:avLst/>
            </a:prstGeom>
          </p:spPr>
        </p:pic>
      </p:grpSp>
      <p:grpSp>
        <p:nvGrpSpPr>
          <p:cNvPr id="37" name="组合 36"/>
          <p:cNvGrpSpPr/>
          <p:nvPr/>
        </p:nvGrpSpPr>
        <p:grpSpPr>
          <a:xfrm>
            <a:off x="10133829" y="2137219"/>
            <a:ext cx="1080000" cy="1080000"/>
            <a:chOff x="6787469" y="2184355"/>
            <a:chExt cx="876300" cy="876300"/>
          </a:xfrm>
        </p:grpSpPr>
        <p:sp>
          <p:nvSpPr>
            <p:cNvPr id="38" name="椭圆 37"/>
            <p:cNvSpPr/>
            <p:nvPr/>
          </p:nvSpPr>
          <p:spPr>
            <a:xfrm>
              <a:off x="6787469" y="2184355"/>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997019" y="2279604"/>
              <a:ext cx="457201" cy="762002"/>
            </a:xfrm>
            <a:prstGeom prst="rect">
              <a:avLst/>
            </a:prstGeom>
          </p:spPr>
        </p:pic>
      </p:grpSp>
      <p:grpSp>
        <p:nvGrpSpPr>
          <p:cNvPr id="40" name="组合 39"/>
          <p:cNvGrpSpPr/>
          <p:nvPr/>
        </p:nvGrpSpPr>
        <p:grpSpPr>
          <a:xfrm>
            <a:off x="7211921" y="2133821"/>
            <a:ext cx="1080000" cy="1080000"/>
            <a:chOff x="8064082" y="5195503"/>
            <a:chExt cx="876300" cy="876300"/>
          </a:xfrm>
        </p:grpSpPr>
        <p:sp>
          <p:nvSpPr>
            <p:cNvPr id="41" name="椭圆 40"/>
            <p:cNvSpPr/>
            <p:nvPr/>
          </p:nvSpPr>
          <p:spPr>
            <a:xfrm>
              <a:off x="8064082" y="5195503"/>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196232" y="5239074"/>
              <a:ext cx="612000" cy="789158"/>
            </a:xfrm>
            <a:prstGeom prst="rect">
              <a:avLst/>
            </a:prstGeom>
          </p:spPr>
        </p:pic>
      </p:grpSp>
      <p:pic>
        <p:nvPicPr>
          <p:cNvPr id="5" name="图片 4" descr="pic.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0"/>
            <a:ext cx="12234334" cy="3844639"/>
          </a:xfrm>
          <a:prstGeom prst="rect">
            <a:avLst/>
          </a:prstGeom>
        </p:spPr>
      </p:pic>
      <p:sp>
        <p:nvSpPr>
          <p:cNvPr id="21" name="矩形 20"/>
          <p:cNvSpPr/>
          <p:nvPr/>
        </p:nvSpPr>
        <p:spPr bwMode="auto">
          <a:xfrm>
            <a:off x="3941021" y="4926457"/>
            <a:ext cx="7272808" cy="461665"/>
          </a:xfrm>
          <a:prstGeom prst="rect">
            <a:avLst/>
          </a:prstGeom>
        </p:spPr>
        <p:txBody>
          <a:bodyPr wrap="square">
            <a:spAutoFit/>
          </a:bodyPr>
          <a:lstStyle/>
          <a:p>
            <a:pPr fontAlgn="base">
              <a:spcBef>
                <a:spcPct val="0"/>
              </a:spcBef>
              <a:spcAft>
                <a:spcPct val="0"/>
              </a:spcAft>
            </a:pPr>
            <a:r>
              <a:rPr lang="zh-CN" altLang="en-US" sz="2400" dirty="0" smtClean="0">
                <a:solidFill>
                  <a:srgbClr val="942124"/>
                </a:solidFill>
                <a:latin typeface="微软雅黑 Light" panose="020B0502040204020203" pitchFamily="34" charset="-122"/>
                <a:ea typeface="微软雅黑 Light" panose="020B0502040204020203" pitchFamily="34" charset="-122"/>
                <a:cs typeface="Microsoft YaHei" charset="0"/>
              </a:rPr>
              <a:t>列表、元组、字典、集合</a:t>
            </a:r>
            <a:endParaRPr lang="zh-CN" altLang="en-US" sz="2400" dirty="0">
              <a:solidFill>
                <a:srgbClr val="942124"/>
              </a:solidFill>
              <a:latin typeface="微软雅黑 Light" panose="020B0502040204020203" pitchFamily="34" charset="-122"/>
              <a:ea typeface="微软雅黑 Light" panose="020B0502040204020203" pitchFamily="34" charset="-122"/>
              <a:cs typeface="Microsoft YaHei" charset="0"/>
            </a:endParaRPr>
          </a:p>
        </p:txBody>
      </p:sp>
      <p:sp>
        <p:nvSpPr>
          <p:cNvPr id="3" name="日期占位符 2"/>
          <p:cNvSpPr>
            <a:spLocks noGrp="1"/>
          </p:cNvSpPr>
          <p:nvPr>
            <p:ph type="dt" sz="half" idx="10"/>
          </p:nvPr>
        </p:nvSpPr>
        <p:spPr/>
        <p:txBody>
          <a:bodyPr/>
          <a:lstStyle/>
          <a:p>
            <a:fld id="{61673773-8651-4D63-8CB4-926DE42B9062}" type="datetime1">
              <a:rPr lang="zh-CN" altLang="en-US" smtClean="0"/>
              <a:t>2018/9/18</a:t>
            </a:fld>
            <a:endParaRPr lang="zh-CN" altLang="en-US"/>
          </a:p>
        </p:txBody>
      </p:sp>
      <p:sp>
        <p:nvSpPr>
          <p:cNvPr id="6" name="页脚占位符 5"/>
          <p:cNvSpPr>
            <a:spLocks noGrp="1"/>
          </p:cNvSpPr>
          <p:nvPr>
            <p:ph type="ftr" sz="quarter" idx="11"/>
          </p:nvPr>
        </p:nvSpPr>
        <p:spPr/>
        <p:txBody>
          <a:bodyPr/>
          <a:lstStyle/>
          <a:p>
            <a:r>
              <a:rPr lang="zh-CN" altLang="en-US" smtClean="0"/>
              <a:t>外经贸</a:t>
            </a:r>
            <a:r>
              <a:rPr lang="en-US" altLang="zh-CN" smtClean="0"/>
              <a:t>-</a:t>
            </a:r>
            <a:r>
              <a:rPr lang="zh-CN" altLang="en-US" smtClean="0"/>
              <a:t>信息学院</a:t>
            </a:r>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1</a:t>
            </a:fld>
            <a:endParaRPr lang="zh-CN" altLang="en-US"/>
          </a:p>
        </p:txBody>
      </p:sp>
    </p:spTree>
    <p:extLst>
      <p:ext uri="{BB962C8B-B14F-4D97-AF65-F5344CB8AC3E}">
        <p14:creationId xmlns:p14="http://schemas.microsoft.com/office/powerpoint/2010/main" val="28283801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实践练习 </a:t>
            </a:r>
            <a:endParaRPr lang="zh-CN" altLang="en-US" dirty="0">
              <a:solidFill>
                <a:srgbClr val="C00000"/>
              </a:solidFill>
            </a:endParaRPr>
          </a:p>
        </p:txBody>
      </p:sp>
      <p:sp>
        <p:nvSpPr>
          <p:cNvPr id="3" name="内容占位符 2"/>
          <p:cNvSpPr>
            <a:spLocks noGrp="1"/>
          </p:cNvSpPr>
          <p:nvPr>
            <p:ph idx="1"/>
          </p:nvPr>
        </p:nvSpPr>
        <p:spPr/>
        <p:txBody>
          <a:bodyPr/>
          <a:lstStyle/>
          <a:p>
            <a:r>
              <a:rPr lang="en-US" altLang="zh-CN" dirty="0" err="1"/>
              <a:t>kobe_list</a:t>
            </a:r>
            <a:r>
              <a:rPr lang="en-US" altLang="zh-CN" dirty="0"/>
              <a:t> = [2, 'Los Angeles Lakers', 'Jump Shot', 'POR</a:t>
            </a:r>
            <a:r>
              <a:rPr lang="en-US" altLang="zh-CN" dirty="0" smtClean="0"/>
              <a:t>']</a:t>
            </a:r>
          </a:p>
          <a:p>
            <a:r>
              <a:rPr lang="zh-CN" altLang="en-US" dirty="0" smtClean="0"/>
              <a:t>现在</a:t>
            </a:r>
            <a:r>
              <a:rPr lang="zh-CN" altLang="en-US" dirty="0"/>
              <a:t>需要添加更多关于科比某次投篮的信息，包括投篮位置（按区域划分</a:t>
            </a:r>
            <a:r>
              <a:rPr lang="zh-CN" altLang="en-US" dirty="0" smtClean="0"/>
              <a:t>）、</a:t>
            </a:r>
            <a:r>
              <a:rPr lang="zh-CN" altLang="en-US" dirty="0"/>
              <a:t>比赛</a:t>
            </a:r>
            <a:r>
              <a:rPr lang="zh-CN" altLang="en-US" dirty="0" smtClean="0"/>
              <a:t>日期和</a:t>
            </a:r>
            <a:r>
              <a:rPr lang="zh-CN" altLang="en-US" dirty="0"/>
              <a:t>对阵形式（主场或者客场</a:t>
            </a:r>
            <a:r>
              <a:rPr lang="zh-CN" altLang="en-US" dirty="0" smtClean="0"/>
              <a:t>）</a:t>
            </a:r>
            <a:endParaRPr lang="en-US" altLang="zh-CN" dirty="0"/>
          </a:p>
          <a:p>
            <a:r>
              <a:rPr lang="zh-CN" altLang="en-US" dirty="0" smtClean="0"/>
              <a:t>在</a:t>
            </a:r>
            <a:r>
              <a:rPr lang="en-US" altLang="zh-CN" dirty="0" err="1" smtClean="0"/>
              <a:t>kobe_list</a:t>
            </a:r>
            <a:r>
              <a:rPr lang="en-US" altLang="zh-CN" dirty="0" smtClean="0"/>
              <a:t> </a:t>
            </a:r>
            <a:r>
              <a:rPr lang="zh-CN" altLang="en-US" dirty="0" smtClean="0"/>
              <a:t>插入 </a:t>
            </a:r>
            <a:r>
              <a:rPr lang="en-US" altLang="zh-CN" dirty="0" smtClean="0"/>
              <a:t>‘Left </a:t>
            </a:r>
            <a:r>
              <a:rPr lang="en-US" altLang="zh-CN" dirty="0"/>
              <a:t>Side(L</a:t>
            </a:r>
            <a:r>
              <a:rPr lang="en-US" altLang="zh-CN" dirty="0" smtClean="0"/>
              <a:t>)’</a:t>
            </a:r>
            <a:r>
              <a:rPr lang="zh-CN" altLang="en-US" dirty="0" smtClean="0"/>
              <a:t>，</a:t>
            </a:r>
            <a:r>
              <a:rPr lang="en-US" altLang="zh-CN" dirty="0" smtClean="0"/>
              <a:t>‘2000-10-31’</a:t>
            </a:r>
            <a:r>
              <a:rPr lang="zh-CN" altLang="en-US" dirty="0" smtClean="0"/>
              <a:t>，和</a:t>
            </a:r>
            <a:r>
              <a:rPr lang="en-US" altLang="zh-CN" dirty="0" smtClean="0"/>
              <a:t>'LAL </a:t>
            </a:r>
            <a:r>
              <a:rPr lang="en-US" altLang="zh-CN" dirty="0"/>
              <a:t>@ POR'</a:t>
            </a:r>
          </a:p>
          <a:p>
            <a:r>
              <a:rPr lang="zh-CN" altLang="en-US" dirty="0" smtClean="0"/>
              <a:t>并</a:t>
            </a:r>
            <a:r>
              <a:rPr lang="zh-CN" altLang="en-US" dirty="0"/>
              <a:t>删除数据元素</a:t>
            </a:r>
            <a:r>
              <a:rPr lang="en-US" altLang="zh-CN" dirty="0"/>
              <a:t>2</a:t>
            </a:r>
          </a:p>
          <a:p>
            <a:r>
              <a:rPr lang="zh-CN" altLang="en-US" dirty="0"/>
              <a:t>在</a:t>
            </a:r>
            <a:r>
              <a:rPr lang="en-US" altLang="zh-CN" dirty="0"/>
              <a:t>'Los Angeles Lakers'</a:t>
            </a:r>
            <a:r>
              <a:rPr lang="zh-CN" altLang="en-US" dirty="0"/>
              <a:t>之后加上</a:t>
            </a:r>
            <a:r>
              <a:rPr lang="en-US" altLang="zh-CN" dirty="0"/>
              <a:t>matchup</a:t>
            </a:r>
            <a:r>
              <a:rPr lang="zh-CN" altLang="en-US" dirty="0"/>
              <a:t>的值</a:t>
            </a:r>
          </a:p>
          <a:p>
            <a:endParaRPr lang="zh-CN" altLang="en-US" dirty="0"/>
          </a:p>
        </p:txBody>
      </p:sp>
      <p:sp>
        <p:nvSpPr>
          <p:cNvPr id="4" name="日期占位符 3"/>
          <p:cNvSpPr>
            <a:spLocks noGrp="1"/>
          </p:cNvSpPr>
          <p:nvPr>
            <p:ph type="dt" sz="half" idx="10"/>
          </p:nvPr>
        </p:nvSpPr>
        <p:spPr/>
        <p:txBody>
          <a:bodyPr/>
          <a:lstStyle/>
          <a:p>
            <a:fld id="{BBC18AD7-D9E8-48DE-B5E0-53D11EE22353}" type="datetime1">
              <a:rPr lang="en-US" altLang="zh-CN" smtClean="0"/>
              <a:pPr/>
              <a:t>9/18/2018</a:t>
            </a:fld>
            <a:endParaRPr lang="en-US" dirty="0"/>
          </a:p>
        </p:txBody>
      </p:sp>
      <p:sp>
        <p:nvSpPr>
          <p:cNvPr id="5" name="页脚占位符 4"/>
          <p:cNvSpPr>
            <a:spLocks noGrp="1"/>
          </p:cNvSpPr>
          <p:nvPr>
            <p:ph type="ftr" sz="quarter" idx="11"/>
          </p:nvPr>
        </p:nvSpPr>
        <p:spPr/>
        <p:txBody>
          <a:bodyPr/>
          <a:lstStyle/>
          <a:p>
            <a:r>
              <a:rPr lang="zh-CN" altLang="en-US" smtClean="0"/>
              <a:t>外经贸</a:t>
            </a:r>
            <a:r>
              <a:rPr lang="en-US" altLang="zh-CN" smtClean="0"/>
              <a:t>-</a:t>
            </a:r>
            <a:r>
              <a:rPr lang="zh-CN" altLang="en-US" smtClean="0"/>
              <a:t>信息学院</a:t>
            </a:r>
            <a:endParaRPr lang="zh-CN" altLang="en-US" dirty="0"/>
          </a:p>
        </p:txBody>
      </p:sp>
      <p:sp>
        <p:nvSpPr>
          <p:cNvPr id="6" name="灯片编号占位符 5"/>
          <p:cNvSpPr>
            <a:spLocks noGrp="1"/>
          </p:cNvSpPr>
          <p:nvPr>
            <p:ph type="sldNum" sz="quarter" idx="12"/>
          </p:nvPr>
        </p:nvSpPr>
        <p:spPr/>
        <p:txBody>
          <a:bodyPr/>
          <a:lstStyle/>
          <a:p>
            <a:fld id="{370D8578-DDD4-487D-A316-C8E65CC577E1}" type="slidenum">
              <a:rPr lang="zh-CN" altLang="en-US" smtClean="0"/>
              <a:pPr/>
              <a:t>10</a:t>
            </a:fld>
            <a:endParaRPr lang="zh-CN" altLang="en-US" dirty="0"/>
          </a:p>
        </p:txBody>
      </p:sp>
    </p:spTree>
    <p:extLst>
      <p:ext uri="{BB962C8B-B14F-4D97-AF65-F5344CB8AC3E}">
        <p14:creationId xmlns:p14="http://schemas.microsoft.com/office/powerpoint/2010/main" val="1918864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376" y="1628800"/>
            <a:ext cx="10225136" cy="4176463"/>
          </a:xfrm>
        </p:spPr>
        <p:txBody>
          <a:bodyPr>
            <a:normAutofit/>
          </a:bodyPr>
          <a:lstStyle/>
          <a:p>
            <a:pPr>
              <a:lnSpc>
                <a:spcPct val="150000"/>
              </a:lnSpc>
            </a:pPr>
            <a:r>
              <a:rPr kumimoji="1" lang="en-US" altLang="zh-CN" sz="2400" dirty="0"/>
              <a:t>Python</a:t>
            </a:r>
            <a:r>
              <a:rPr kumimoji="1" lang="zh-CN" altLang="en-US" sz="2400" dirty="0"/>
              <a:t>语言中所有的索引都是</a:t>
            </a:r>
            <a:r>
              <a:rPr kumimoji="1" lang="zh-CN" altLang="en-US" sz="2400" dirty="0" smtClean="0"/>
              <a:t>从 </a:t>
            </a:r>
            <a:r>
              <a:rPr kumimoji="1" lang="en-US" altLang="zh-CN" sz="2400" dirty="0" smtClean="0">
                <a:latin typeface="Monaco" charset="0"/>
                <a:ea typeface="Monaco" charset="0"/>
                <a:cs typeface="Monaco" charset="0"/>
              </a:rPr>
              <a:t>0</a:t>
            </a:r>
            <a:r>
              <a:rPr kumimoji="1" lang="zh-CN" altLang="en-US" sz="2400" dirty="0" smtClean="0"/>
              <a:t> 开始</a:t>
            </a:r>
            <a:r>
              <a:rPr kumimoji="1" lang="zh-CN" altLang="en-US" sz="2400" dirty="0"/>
              <a:t>计数的，如果列表中</a:t>
            </a:r>
            <a:r>
              <a:rPr kumimoji="1" lang="zh-CN" altLang="en-US" sz="2400" dirty="0" smtClean="0"/>
              <a:t>有 </a:t>
            </a:r>
            <a:r>
              <a:rPr kumimoji="1" lang="en-US" altLang="zh-CN" sz="2400" dirty="0" smtClean="0">
                <a:latin typeface="Monaco" charset="0"/>
                <a:ea typeface="Monaco" charset="0"/>
                <a:cs typeface="Monaco" charset="0"/>
              </a:rPr>
              <a:t>n</a:t>
            </a:r>
            <a:r>
              <a:rPr kumimoji="1" lang="zh-CN" altLang="en-US" sz="2400" dirty="0" smtClean="0"/>
              <a:t> 个</a:t>
            </a:r>
            <a:r>
              <a:rPr kumimoji="1" lang="zh-CN" altLang="en-US" sz="2400" dirty="0"/>
              <a:t>元素，那么最后一个元素的索引</a:t>
            </a:r>
            <a:r>
              <a:rPr kumimoji="1" lang="zh-CN" altLang="en-US" sz="2400" dirty="0" smtClean="0"/>
              <a:t>是 </a:t>
            </a:r>
            <a:r>
              <a:rPr kumimoji="1" lang="en-US" altLang="zh-CN" sz="2400" dirty="0" smtClean="0">
                <a:latin typeface="Monaco" charset="0"/>
                <a:ea typeface="Monaco" charset="0"/>
                <a:cs typeface="Monaco" charset="0"/>
              </a:rPr>
              <a:t>n-1</a:t>
            </a:r>
            <a:r>
              <a:rPr kumimoji="1" lang="zh-CN" altLang="en-US" sz="2400" dirty="0" smtClean="0">
                <a:latin typeface="Monaco" charset="0"/>
                <a:ea typeface="Monaco" charset="0"/>
                <a:cs typeface="Monaco" charset="0"/>
              </a:rPr>
              <a:t> </a:t>
            </a:r>
            <a:endParaRPr kumimoji="1" lang="en-US" altLang="zh-CN" sz="2400" dirty="0" smtClean="0">
              <a:latin typeface="Monaco" charset="0"/>
              <a:ea typeface="Monaco" charset="0"/>
              <a:cs typeface="Monaco" charset="0"/>
            </a:endParaRPr>
          </a:p>
          <a:p>
            <a:pPr>
              <a:lnSpc>
                <a:spcPct val="150000"/>
              </a:lnSpc>
            </a:pPr>
            <a:endParaRPr kumimoji="1" lang="en-US" altLang="zh-CN" sz="2400" dirty="0"/>
          </a:p>
          <a:p>
            <a:pPr>
              <a:lnSpc>
                <a:spcPct val="150000"/>
              </a:lnSpc>
            </a:pPr>
            <a:endParaRPr kumimoji="1" lang="en-US" altLang="zh-CN" sz="2400" dirty="0" smtClean="0"/>
          </a:p>
          <a:p>
            <a:pPr>
              <a:lnSpc>
                <a:spcPct val="150000"/>
              </a:lnSpc>
            </a:pPr>
            <a:endParaRPr kumimoji="1" lang="en-US" altLang="zh-CN" sz="2400" dirty="0"/>
          </a:p>
          <a:p>
            <a:pPr>
              <a:lnSpc>
                <a:spcPct val="150000"/>
              </a:lnSpc>
            </a:pPr>
            <a:r>
              <a:rPr kumimoji="1" lang="zh-CN" altLang="en-US" sz="2400" dirty="0"/>
              <a:t>如果我们想要</a:t>
            </a:r>
            <a:r>
              <a:rPr kumimoji="1" lang="zh-CN" altLang="en-US" sz="2400" dirty="0" smtClean="0"/>
              <a:t>获取 </a:t>
            </a:r>
            <a:r>
              <a:rPr kumimoji="1" lang="en-US" altLang="zh-CN" sz="2400" dirty="0" err="1" smtClean="0">
                <a:latin typeface="Monaco" charset="0"/>
                <a:ea typeface="Monaco" charset="0"/>
                <a:cs typeface="Monaco" charset="0"/>
              </a:rPr>
              <a:t>kobe_list</a:t>
            </a:r>
            <a:r>
              <a:rPr kumimoji="1" lang="zh-CN" altLang="en-US" sz="2400" dirty="0" smtClean="0"/>
              <a:t> 中第 </a:t>
            </a:r>
            <a:r>
              <a:rPr kumimoji="1" lang="en-US" altLang="zh-CN" sz="2400" dirty="0" smtClean="0">
                <a:latin typeface="Monaco" charset="0"/>
                <a:ea typeface="Monaco" charset="0"/>
                <a:cs typeface="Monaco" charset="0"/>
              </a:rPr>
              <a:t>3</a:t>
            </a:r>
            <a:r>
              <a:rPr kumimoji="1" lang="zh-CN" altLang="en-US" sz="2400" dirty="0" smtClean="0"/>
              <a:t> 个元素及倒数第二个元素</a:t>
            </a:r>
            <a:endParaRPr kumimoji="1" lang="zh-CN" altLang="en-US" sz="2400" dirty="0"/>
          </a:p>
        </p:txBody>
      </p:sp>
      <p:sp>
        <p:nvSpPr>
          <p:cNvPr id="3" name="日期占位符 2"/>
          <p:cNvSpPr>
            <a:spLocks noGrp="1"/>
          </p:cNvSpPr>
          <p:nvPr>
            <p:ph type="dt" sz="half" idx="10"/>
          </p:nvPr>
        </p:nvSpPr>
        <p:spPr/>
        <p:txBody>
          <a:bodyPr/>
          <a:lstStyle/>
          <a:p>
            <a:fld id="{303A235B-1F30-4915-8350-37A58918FC33}" type="datetime1">
              <a:rPr lang="zh-CN" altLang="en-US" smtClean="0"/>
              <a:t>2018/9/18</a:t>
            </a:fld>
            <a:endParaRPr lang="zh-CN" altLang="en-US"/>
          </a:p>
        </p:txBody>
      </p:sp>
      <p:sp>
        <p:nvSpPr>
          <p:cNvPr id="6" name="页脚占位符 5"/>
          <p:cNvSpPr>
            <a:spLocks noGrp="1"/>
          </p:cNvSpPr>
          <p:nvPr>
            <p:ph type="ftr" sz="quarter" idx="11"/>
          </p:nvPr>
        </p:nvSpPr>
        <p:spPr/>
        <p:txBody>
          <a:bodyPr/>
          <a:lstStyle/>
          <a:p>
            <a:r>
              <a:rPr lang="zh-CN" altLang="en-US" smtClean="0"/>
              <a:t>外经贸</a:t>
            </a:r>
            <a:r>
              <a:rPr lang="en-US" altLang="zh-CN" smtClean="0"/>
              <a:t>-</a:t>
            </a:r>
            <a:r>
              <a:rPr lang="zh-CN" altLang="en-US" smtClean="0"/>
              <a:t>信息学院</a:t>
            </a:r>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11</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2160240"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558038" cy="523220"/>
          </a:xfrm>
          <a:prstGeom prst="rect">
            <a:avLst/>
          </a:prstGeom>
          <a:noFill/>
        </p:spPr>
        <p:txBody>
          <a:bodyPr wrap="square" rtlCol="0">
            <a:spAutoFit/>
          </a:bodyPr>
          <a:lstStyle/>
          <a:p>
            <a:r>
              <a:rPr lang="zh-CN" altLang="en-US" sz="2800" smtClean="0">
                <a:solidFill>
                  <a:prstClr val="white"/>
                </a:solidFill>
                <a:latin typeface="微软雅黑 Light" panose="020B0502040204020203" pitchFamily="34" charset="-122"/>
                <a:ea typeface="微软雅黑 Light" panose="020B0502040204020203" pitchFamily="34" charset="-122"/>
              </a:rPr>
              <a:t>列表索引</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584" y="3429000"/>
            <a:ext cx="6192688" cy="1454831"/>
          </a:xfrm>
          <a:prstGeom prst="rect">
            <a:avLst/>
          </a:prstGeom>
        </p:spPr>
      </p:pic>
      <p:pic>
        <p:nvPicPr>
          <p:cNvPr id="11" name="图片 10"/>
          <p:cNvPicPr>
            <a:picLocks noChangeAspect="1"/>
          </p:cNvPicPr>
          <p:nvPr/>
        </p:nvPicPr>
        <p:blipFill rotWithShape="1">
          <a:blip r:embed="rId4">
            <a:extLst>
              <a:ext uri="{28A0092B-C50C-407E-A947-70E740481C1C}">
                <a14:useLocalDpi xmlns:a14="http://schemas.microsoft.com/office/drawing/2010/main" val="0"/>
              </a:ext>
            </a:extLst>
          </a:blip>
          <a:srcRect t="69583"/>
          <a:stretch/>
        </p:blipFill>
        <p:spPr>
          <a:xfrm>
            <a:off x="491316" y="2924943"/>
            <a:ext cx="8960939" cy="504057"/>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400" y="5687863"/>
            <a:ext cx="6110064" cy="1026989"/>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7696" y="5616857"/>
            <a:ext cx="6654304" cy="1168999"/>
          </a:xfrm>
          <a:prstGeom prst="rect">
            <a:avLst/>
          </a:prstGeom>
        </p:spPr>
      </p:pic>
    </p:spTree>
    <p:extLst>
      <p:ext uri="{BB962C8B-B14F-4D97-AF65-F5344CB8AC3E}">
        <p14:creationId xmlns:p14="http://schemas.microsoft.com/office/powerpoint/2010/main" val="2857268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81200" y="274639"/>
            <a:ext cx="8229600" cy="769937"/>
          </a:xfrm>
        </p:spPr>
        <p:txBody>
          <a:bodyPr/>
          <a:lstStyle/>
          <a:p>
            <a:pPr eaLnBrk="1" hangingPunct="1"/>
            <a:r>
              <a:rPr lang="zh-CN" altLang="zh-CN" dirty="0" smtClean="0"/>
              <a:t>成员资格判断</a:t>
            </a:r>
          </a:p>
        </p:txBody>
      </p:sp>
      <p:sp>
        <p:nvSpPr>
          <p:cNvPr id="37891" name="Rectangle 3"/>
          <p:cNvSpPr>
            <a:spLocks noGrp="1" noChangeArrowheads="1"/>
          </p:cNvSpPr>
          <p:nvPr>
            <p:ph idx="1"/>
          </p:nvPr>
        </p:nvSpPr>
        <p:spPr>
          <a:xfrm>
            <a:off x="1981200" y="1046163"/>
            <a:ext cx="8229600" cy="730250"/>
          </a:xfrm>
        </p:spPr>
        <p:txBody>
          <a:bodyPr/>
          <a:lstStyle/>
          <a:p>
            <a:pPr eaLnBrk="1" hangingPunct="1"/>
            <a:r>
              <a:rPr lang="zh-CN" altLang="zh-CN" sz="1800"/>
              <a:t>如果需要判断列表中是否存在指定的值，可以使用 “in”关键字来判断一个值是否存在于列表中，返回结果为“True”或“False”。</a:t>
            </a:r>
          </a:p>
        </p:txBody>
      </p:sp>
      <p:sp>
        <p:nvSpPr>
          <p:cNvPr id="37892" name="灯片编号占位符 1"/>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418FD77-1A7D-4111-8811-A8DFAFEF9701}" type="slidenum">
              <a:rPr lang="zh-CN" altLang="en-US" sz="1400"/>
              <a:pPr>
                <a:spcBef>
                  <a:spcPct val="0"/>
                </a:spcBef>
                <a:buFontTx/>
                <a:buNone/>
              </a:pPr>
              <a:t>12</a:t>
            </a:fld>
            <a:endParaRPr lang="en-US" altLang="zh-CN" sz="1400"/>
          </a:p>
        </p:txBody>
      </p:sp>
      <p:sp>
        <p:nvSpPr>
          <p:cNvPr id="38917" name="文本框 1"/>
          <p:cNvSpPr txBox="1">
            <a:spLocks noChangeArrowheads="1"/>
          </p:cNvSpPr>
          <p:nvPr/>
        </p:nvSpPr>
        <p:spPr bwMode="auto">
          <a:xfrm>
            <a:off x="2408208" y="2004511"/>
            <a:ext cx="7375585"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2" spcCol="1800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defRPr/>
            </a:pPr>
            <a:r>
              <a:rPr lang="zh-CN" altLang="zh-CN" sz="1800" dirty="0">
                <a:latin typeface="+mn-lt"/>
              </a:rPr>
              <a:t>&gt;&gt;&gt; aList</a:t>
            </a:r>
          </a:p>
          <a:p>
            <a:pPr eaLnBrk="1" hangingPunct="1">
              <a:spcBef>
                <a:spcPct val="0"/>
              </a:spcBef>
              <a:buFont typeface="Wingdings" panose="05000000000000000000" pitchFamily="2" charset="2"/>
              <a:buNone/>
              <a:defRPr/>
            </a:pPr>
            <a:r>
              <a:rPr lang="zh-CN" altLang="zh-CN" sz="1800" dirty="0">
                <a:latin typeface="+mn-lt"/>
              </a:rPr>
              <a:t>[3, 4, 5, 5.5, 7, 9, 11, 13, 15, 17]</a:t>
            </a:r>
          </a:p>
          <a:p>
            <a:pPr eaLnBrk="1" hangingPunct="1">
              <a:spcBef>
                <a:spcPct val="0"/>
              </a:spcBef>
              <a:buFont typeface="Wingdings" panose="05000000000000000000" pitchFamily="2" charset="2"/>
              <a:buNone/>
              <a:defRPr/>
            </a:pPr>
            <a:r>
              <a:rPr lang="zh-CN" altLang="zh-CN" sz="1800" dirty="0">
                <a:latin typeface="+mn-lt"/>
              </a:rPr>
              <a:t>&gt;&gt;&gt; 3 in aList</a:t>
            </a:r>
          </a:p>
          <a:p>
            <a:pPr eaLnBrk="1" hangingPunct="1">
              <a:spcBef>
                <a:spcPct val="0"/>
              </a:spcBef>
              <a:buFont typeface="Wingdings" panose="05000000000000000000" pitchFamily="2" charset="2"/>
              <a:buNone/>
              <a:defRPr/>
            </a:pPr>
            <a:r>
              <a:rPr lang="zh-CN" altLang="zh-CN" sz="1800" dirty="0">
                <a:latin typeface="+mn-lt"/>
              </a:rPr>
              <a:t>True</a:t>
            </a:r>
          </a:p>
          <a:p>
            <a:pPr eaLnBrk="1" hangingPunct="1">
              <a:spcBef>
                <a:spcPct val="0"/>
              </a:spcBef>
              <a:buFont typeface="Wingdings" panose="05000000000000000000" pitchFamily="2" charset="2"/>
              <a:buNone/>
              <a:defRPr/>
            </a:pPr>
            <a:r>
              <a:rPr lang="zh-CN" altLang="zh-CN" sz="1800" dirty="0">
                <a:latin typeface="+mn-lt"/>
              </a:rPr>
              <a:t>&gt;&gt;&gt; 18 in aList</a:t>
            </a:r>
          </a:p>
          <a:p>
            <a:pPr eaLnBrk="1" hangingPunct="1">
              <a:spcBef>
                <a:spcPct val="0"/>
              </a:spcBef>
              <a:buFont typeface="Wingdings" panose="05000000000000000000" pitchFamily="2" charset="2"/>
              <a:buNone/>
              <a:defRPr/>
            </a:pPr>
            <a:r>
              <a:rPr lang="zh-CN" altLang="zh-CN" sz="1800" dirty="0">
                <a:latin typeface="+mn-lt"/>
              </a:rPr>
              <a:t>False</a:t>
            </a:r>
          </a:p>
          <a:p>
            <a:pPr eaLnBrk="1" hangingPunct="1">
              <a:spcBef>
                <a:spcPct val="0"/>
              </a:spcBef>
              <a:buFont typeface="Wingdings" panose="05000000000000000000" pitchFamily="2" charset="2"/>
              <a:buNone/>
              <a:defRPr/>
            </a:pPr>
            <a:r>
              <a:rPr lang="zh-CN" altLang="zh-CN" sz="1800" dirty="0">
                <a:latin typeface="+mn-lt"/>
              </a:rPr>
              <a:t>&gt;&gt;&gt; bList = [[1], [2], [3]]</a:t>
            </a:r>
          </a:p>
          <a:p>
            <a:pPr eaLnBrk="1" hangingPunct="1">
              <a:spcBef>
                <a:spcPct val="0"/>
              </a:spcBef>
              <a:buFont typeface="Wingdings" panose="05000000000000000000" pitchFamily="2" charset="2"/>
              <a:buNone/>
              <a:defRPr/>
            </a:pPr>
            <a:r>
              <a:rPr lang="zh-CN" altLang="zh-CN" sz="1800" dirty="0">
                <a:latin typeface="+mn-lt"/>
              </a:rPr>
              <a:t>&gt;&gt;&gt; 3 in bList</a:t>
            </a:r>
          </a:p>
          <a:p>
            <a:pPr eaLnBrk="1" hangingPunct="1">
              <a:spcBef>
                <a:spcPct val="0"/>
              </a:spcBef>
              <a:buFont typeface="Wingdings" panose="05000000000000000000" pitchFamily="2" charset="2"/>
              <a:buNone/>
              <a:defRPr/>
            </a:pPr>
            <a:r>
              <a:rPr lang="zh-CN" altLang="zh-CN" sz="1800" dirty="0">
                <a:latin typeface="+mn-lt"/>
              </a:rPr>
              <a:t>False</a:t>
            </a:r>
          </a:p>
          <a:p>
            <a:pPr eaLnBrk="1" hangingPunct="1">
              <a:spcBef>
                <a:spcPct val="0"/>
              </a:spcBef>
              <a:buFont typeface="Wingdings" panose="05000000000000000000" pitchFamily="2" charset="2"/>
              <a:buNone/>
              <a:defRPr/>
            </a:pPr>
            <a:r>
              <a:rPr lang="zh-CN" altLang="zh-CN" sz="1800" dirty="0">
                <a:latin typeface="+mn-lt"/>
              </a:rPr>
              <a:t>&gt;&gt;&gt; 3 not in bList</a:t>
            </a:r>
          </a:p>
          <a:p>
            <a:pPr eaLnBrk="1" hangingPunct="1">
              <a:spcBef>
                <a:spcPct val="0"/>
              </a:spcBef>
              <a:buFont typeface="Wingdings" panose="05000000000000000000" pitchFamily="2" charset="2"/>
              <a:buNone/>
              <a:defRPr/>
            </a:pPr>
            <a:r>
              <a:rPr lang="zh-CN" altLang="zh-CN" sz="1800" dirty="0">
                <a:latin typeface="+mn-lt"/>
              </a:rPr>
              <a:t>True</a:t>
            </a:r>
          </a:p>
          <a:p>
            <a:pPr eaLnBrk="1" hangingPunct="1">
              <a:spcBef>
                <a:spcPct val="0"/>
              </a:spcBef>
              <a:buFont typeface="Wingdings" panose="05000000000000000000" pitchFamily="2" charset="2"/>
              <a:buNone/>
              <a:defRPr/>
            </a:pPr>
            <a:r>
              <a:rPr lang="zh-CN" altLang="zh-CN" sz="1800" dirty="0">
                <a:latin typeface="+mn-lt"/>
              </a:rPr>
              <a:t>&gt;&gt;&gt; [3] in bList</a:t>
            </a:r>
          </a:p>
          <a:p>
            <a:pPr eaLnBrk="1" hangingPunct="1">
              <a:spcBef>
                <a:spcPct val="0"/>
              </a:spcBef>
              <a:buFont typeface="Wingdings" panose="05000000000000000000" pitchFamily="2" charset="2"/>
              <a:buNone/>
              <a:defRPr/>
            </a:pPr>
            <a:r>
              <a:rPr lang="zh-CN" altLang="zh-CN" sz="1800" dirty="0">
                <a:latin typeface="+mn-lt"/>
              </a:rPr>
              <a:t>True</a:t>
            </a:r>
            <a:endParaRPr lang="en-US" altLang="zh-CN" sz="1800" dirty="0">
              <a:latin typeface="+mn-lt"/>
            </a:endParaRPr>
          </a:p>
          <a:p>
            <a:pPr eaLnBrk="1" hangingPunct="1">
              <a:spcBef>
                <a:spcPct val="0"/>
              </a:spcBef>
              <a:buFont typeface="Wingdings" panose="05000000000000000000" pitchFamily="2" charset="2"/>
              <a:buNone/>
              <a:defRPr/>
            </a:pPr>
            <a:r>
              <a:rPr lang="zh-CN" altLang="zh-CN" sz="1800" dirty="0"/>
              <a:t>&gt;&gt;&gt; aList = [3, 5, 7, 9, 11]</a:t>
            </a:r>
          </a:p>
          <a:p>
            <a:pPr eaLnBrk="1" hangingPunct="1">
              <a:spcBef>
                <a:spcPct val="0"/>
              </a:spcBef>
              <a:buFont typeface="Wingdings" panose="05000000000000000000" pitchFamily="2" charset="2"/>
              <a:buNone/>
              <a:defRPr/>
            </a:pPr>
            <a:r>
              <a:rPr lang="zh-CN" altLang="zh-CN" sz="1800" dirty="0"/>
              <a:t>&gt;&gt;&gt; bList = ['a', 'b', 'c', 'd']</a:t>
            </a:r>
          </a:p>
          <a:p>
            <a:pPr eaLnBrk="1" hangingPunct="1">
              <a:spcBef>
                <a:spcPct val="0"/>
              </a:spcBef>
              <a:buFont typeface="Wingdings" panose="05000000000000000000" pitchFamily="2" charset="2"/>
              <a:buNone/>
              <a:defRPr/>
            </a:pPr>
            <a:r>
              <a:rPr lang="zh-CN" altLang="zh-CN" sz="1800" dirty="0"/>
              <a:t>&gt;&gt;&gt; (3, 'a') in zip(aList, bList)</a:t>
            </a:r>
          </a:p>
          <a:p>
            <a:pPr eaLnBrk="1" hangingPunct="1">
              <a:spcBef>
                <a:spcPct val="0"/>
              </a:spcBef>
              <a:buFont typeface="Wingdings" panose="05000000000000000000" pitchFamily="2" charset="2"/>
              <a:buNone/>
              <a:defRPr/>
            </a:pPr>
            <a:r>
              <a:rPr lang="zh-CN" altLang="zh-CN" sz="1800" dirty="0"/>
              <a:t>True</a:t>
            </a:r>
            <a:endParaRPr lang="en-US" altLang="zh-CN" sz="1800" dirty="0"/>
          </a:p>
          <a:p>
            <a:pPr eaLnBrk="1" hangingPunct="1">
              <a:spcBef>
                <a:spcPct val="0"/>
              </a:spcBef>
              <a:buFont typeface="Wingdings" panose="05000000000000000000" pitchFamily="2" charset="2"/>
              <a:buNone/>
              <a:defRPr/>
            </a:pPr>
            <a:r>
              <a:rPr lang="en-US" altLang="zh-CN" sz="1800" dirty="0"/>
              <a:t># zip(</a:t>
            </a:r>
            <a:r>
              <a:rPr lang="zh-CN" altLang="en-US" sz="1800" dirty="0"/>
              <a:t>列表</a:t>
            </a:r>
            <a:r>
              <a:rPr lang="en-US" altLang="zh-CN" sz="1800" dirty="0"/>
              <a:t>1,</a:t>
            </a:r>
            <a:r>
              <a:rPr lang="zh-CN" altLang="en-US" sz="1800" dirty="0"/>
              <a:t>列表</a:t>
            </a:r>
            <a:r>
              <a:rPr lang="en-US" altLang="zh-CN" sz="1800" dirty="0"/>
              <a:t>2,…): </a:t>
            </a:r>
            <a:r>
              <a:rPr lang="zh-CN" altLang="en-US" sz="1800" dirty="0"/>
              <a:t>将多个列表对应位置元素组合为元组，返回包含这些元组的列表</a:t>
            </a:r>
            <a:endParaRPr lang="zh-CN" altLang="zh-CN" sz="1800" dirty="0"/>
          </a:p>
          <a:p>
            <a:pPr eaLnBrk="1" hangingPunct="1">
              <a:spcBef>
                <a:spcPct val="0"/>
              </a:spcBef>
              <a:buFont typeface="Wingdings" panose="05000000000000000000" pitchFamily="2" charset="2"/>
              <a:buNone/>
              <a:defRPr/>
            </a:pPr>
            <a:r>
              <a:rPr lang="zh-CN" altLang="zh-CN" sz="1800" dirty="0"/>
              <a:t>&gt;&gt;&gt; for a, b in zip(aList, bList):</a:t>
            </a:r>
          </a:p>
          <a:p>
            <a:pPr eaLnBrk="1" hangingPunct="1">
              <a:spcBef>
                <a:spcPct val="0"/>
              </a:spcBef>
              <a:buFont typeface="Wingdings" panose="05000000000000000000" pitchFamily="2" charset="2"/>
              <a:buNone/>
              <a:defRPr/>
            </a:pPr>
            <a:r>
              <a:rPr lang="zh-CN" altLang="zh-CN" sz="1800" dirty="0"/>
              <a:t>	print(a, b)</a:t>
            </a:r>
          </a:p>
          <a:p>
            <a:pPr eaLnBrk="1" hangingPunct="1">
              <a:spcBef>
                <a:spcPct val="0"/>
              </a:spcBef>
              <a:buFont typeface="Wingdings" panose="05000000000000000000" pitchFamily="2" charset="2"/>
              <a:buNone/>
              <a:defRPr/>
            </a:pPr>
            <a:r>
              <a:rPr lang="zh-CN" altLang="zh-CN" sz="1800" dirty="0"/>
              <a:t>3 a</a:t>
            </a:r>
          </a:p>
          <a:p>
            <a:pPr eaLnBrk="1" hangingPunct="1">
              <a:spcBef>
                <a:spcPct val="0"/>
              </a:spcBef>
              <a:buFont typeface="Wingdings" panose="05000000000000000000" pitchFamily="2" charset="2"/>
              <a:buNone/>
              <a:defRPr/>
            </a:pPr>
            <a:r>
              <a:rPr lang="zh-CN" altLang="zh-CN" sz="1800" dirty="0"/>
              <a:t>5 b</a:t>
            </a:r>
          </a:p>
          <a:p>
            <a:pPr eaLnBrk="1" hangingPunct="1">
              <a:spcBef>
                <a:spcPct val="0"/>
              </a:spcBef>
              <a:buFont typeface="Wingdings" panose="05000000000000000000" pitchFamily="2" charset="2"/>
              <a:buNone/>
              <a:defRPr/>
            </a:pPr>
            <a:r>
              <a:rPr lang="zh-CN" altLang="zh-CN" sz="1800" dirty="0"/>
              <a:t>7 c</a:t>
            </a:r>
          </a:p>
          <a:p>
            <a:pPr eaLnBrk="1" hangingPunct="1">
              <a:spcBef>
                <a:spcPct val="0"/>
              </a:spcBef>
              <a:buFont typeface="Wingdings" panose="05000000000000000000" pitchFamily="2" charset="2"/>
              <a:buNone/>
              <a:defRPr/>
            </a:pPr>
            <a:r>
              <a:rPr lang="zh-CN" altLang="zh-CN" sz="1800" dirty="0"/>
              <a:t>9 d</a:t>
            </a:r>
          </a:p>
          <a:p>
            <a:pPr eaLnBrk="1" hangingPunct="1">
              <a:spcBef>
                <a:spcPct val="0"/>
              </a:spcBef>
              <a:buFont typeface="Wingdings" panose="05000000000000000000" pitchFamily="2" charset="2"/>
              <a:buNone/>
              <a:defRPr/>
            </a:pPr>
            <a:endParaRPr lang="zh-CN" altLang="zh-CN" sz="1800" dirty="0">
              <a:latin typeface="+mn-lt"/>
            </a:endParaRPr>
          </a:p>
        </p:txBody>
      </p:sp>
    </p:spTree>
    <p:extLst>
      <p:ext uri="{BB962C8B-B14F-4D97-AF65-F5344CB8AC3E}">
        <p14:creationId xmlns:p14="http://schemas.microsoft.com/office/powerpoint/2010/main" val="1800544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376" y="2132856"/>
            <a:ext cx="10225136" cy="3672407"/>
          </a:xfrm>
        </p:spPr>
        <p:txBody>
          <a:bodyPr>
            <a:normAutofit/>
          </a:bodyPr>
          <a:lstStyle/>
          <a:p>
            <a:pPr>
              <a:lnSpc>
                <a:spcPct val="150000"/>
              </a:lnSpc>
            </a:pPr>
            <a:r>
              <a:rPr kumimoji="1" lang="en-US" altLang="zh-CN" sz="2400" dirty="0"/>
              <a:t>Python</a:t>
            </a:r>
            <a:r>
              <a:rPr kumimoji="1" lang="zh-CN" altLang="en-US" sz="2400" dirty="0"/>
              <a:t>内置的用于判断列表长度的函数</a:t>
            </a:r>
            <a:r>
              <a:rPr kumimoji="1" lang="zh-CN" altLang="en-US" sz="2400" dirty="0" smtClean="0"/>
              <a:t>为 </a:t>
            </a:r>
            <a:r>
              <a:rPr kumimoji="1" lang="en-US" altLang="zh-CN" sz="2400" dirty="0" err="1" smtClean="0">
                <a:latin typeface="Monaco" charset="0"/>
                <a:ea typeface="Monaco" charset="0"/>
                <a:cs typeface="Monaco" charset="0"/>
              </a:rPr>
              <a:t>len</a:t>
            </a:r>
            <a:r>
              <a:rPr kumimoji="1" lang="en-US" altLang="zh-CN" sz="2400" dirty="0" smtClean="0">
                <a:latin typeface="Monaco" charset="0"/>
                <a:ea typeface="Monaco" charset="0"/>
                <a:cs typeface="Monaco" charset="0"/>
              </a:rPr>
              <a:t>()</a:t>
            </a:r>
          </a:p>
        </p:txBody>
      </p:sp>
      <p:sp>
        <p:nvSpPr>
          <p:cNvPr id="4" name="日期占位符 3"/>
          <p:cNvSpPr>
            <a:spLocks noGrp="1"/>
          </p:cNvSpPr>
          <p:nvPr>
            <p:ph type="dt" sz="half" idx="10"/>
          </p:nvPr>
        </p:nvSpPr>
        <p:spPr/>
        <p:txBody>
          <a:bodyPr/>
          <a:lstStyle/>
          <a:p>
            <a:fld id="{88699A9D-CDCF-45D6-B346-FE94B0498CBE}" type="datetime1">
              <a:rPr lang="zh-CN" altLang="en-US" smtClean="0"/>
              <a:t>2018/9/18</a:t>
            </a:fld>
            <a:endParaRPr lang="zh-CN" altLang="en-US"/>
          </a:p>
        </p:txBody>
      </p:sp>
      <p:sp>
        <p:nvSpPr>
          <p:cNvPr id="10" name="页脚占位符 9"/>
          <p:cNvSpPr>
            <a:spLocks noGrp="1"/>
          </p:cNvSpPr>
          <p:nvPr>
            <p:ph type="ftr" sz="quarter" idx="11"/>
          </p:nvPr>
        </p:nvSpPr>
        <p:spPr/>
        <p:txBody>
          <a:bodyPr/>
          <a:lstStyle/>
          <a:p>
            <a:r>
              <a:rPr lang="zh-CN" altLang="en-US" smtClean="0"/>
              <a:t>外经贸</a:t>
            </a:r>
            <a:r>
              <a:rPr lang="en-US" altLang="zh-CN" smtClean="0"/>
              <a:t>-</a:t>
            </a:r>
            <a:r>
              <a:rPr lang="zh-CN" altLang="en-US" smtClean="0"/>
              <a:t>信息学院</a:t>
            </a:r>
            <a:endParaRPr lang="zh-CN" altLang="en-US"/>
          </a:p>
        </p:txBody>
      </p:sp>
      <p:sp>
        <p:nvSpPr>
          <p:cNvPr id="6" name="灯片编号占位符 5"/>
          <p:cNvSpPr>
            <a:spLocks noGrp="1"/>
          </p:cNvSpPr>
          <p:nvPr>
            <p:ph type="sldNum" sz="quarter" idx="12"/>
          </p:nvPr>
        </p:nvSpPr>
        <p:spPr/>
        <p:txBody>
          <a:bodyPr/>
          <a:lstStyle/>
          <a:p>
            <a:fld id="{370D8578-DDD4-487D-A316-C8E65CC577E1}" type="slidenum">
              <a:rPr lang="zh-CN" altLang="en-US" smtClean="0"/>
              <a:t>13</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2160240"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558038"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列表长度</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16" y="3356992"/>
            <a:ext cx="11464244" cy="1440160"/>
          </a:xfrm>
          <a:prstGeom prst="rect">
            <a:avLst/>
          </a:prstGeom>
        </p:spPr>
      </p:pic>
    </p:spTree>
    <p:extLst>
      <p:ext uri="{BB962C8B-B14F-4D97-AF65-F5344CB8AC3E}">
        <p14:creationId xmlns:p14="http://schemas.microsoft.com/office/powerpoint/2010/main" val="3489192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376" y="1700808"/>
            <a:ext cx="11593288" cy="4068452"/>
          </a:xfrm>
        </p:spPr>
        <p:txBody>
          <a:bodyPr>
            <a:normAutofit/>
          </a:bodyPr>
          <a:lstStyle/>
          <a:p>
            <a:pPr>
              <a:lnSpc>
                <a:spcPct val="150000"/>
              </a:lnSpc>
            </a:pPr>
            <a:r>
              <a:rPr kumimoji="1" lang="zh-CN" altLang="en-US" sz="2400" dirty="0"/>
              <a:t>切片操作需要提供起始索引位置和最后索引位置，然后用</a:t>
            </a:r>
            <a:r>
              <a:rPr kumimoji="1" lang="zh-CN" altLang="en-US" sz="2400" dirty="0" smtClean="0"/>
              <a:t>冒号 </a:t>
            </a:r>
            <a:r>
              <a:rPr kumimoji="1" lang="en-US" altLang="zh-CN" sz="2400" dirty="0" smtClean="0">
                <a:latin typeface="Monaco" charset="0"/>
                <a:ea typeface="Monaco" charset="0"/>
                <a:cs typeface="Monaco" charset="0"/>
              </a:rPr>
              <a:t>:</a:t>
            </a:r>
            <a:r>
              <a:rPr kumimoji="1" lang="zh-CN" altLang="en-US" sz="2400" dirty="0" smtClean="0"/>
              <a:t> 将</a:t>
            </a:r>
            <a:r>
              <a:rPr kumimoji="1" lang="zh-CN" altLang="en-US" sz="2400" dirty="0"/>
              <a:t>两者</a:t>
            </a:r>
            <a:r>
              <a:rPr kumimoji="1" lang="zh-CN" altLang="en-US" sz="2400" dirty="0" smtClean="0"/>
              <a:t>分开</a:t>
            </a:r>
            <a:endParaRPr kumimoji="1" lang="en-US" altLang="zh-CN" sz="2400" dirty="0" smtClean="0"/>
          </a:p>
          <a:p>
            <a:pPr>
              <a:lnSpc>
                <a:spcPct val="150000"/>
              </a:lnSpc>
            </a:pPr>
            <a:endParaRPr kumimoji="1" lang="en-US" altLang="zh-CN" sz="2400" dirty="0" smtClean="0"/>
          </a:p>
          <a:p>
            <a:pPr>
              <a:lnSpc>
                <a:spcPct val="150000"/>
              </a:lnSpc>
            </a:pPr>
            <a:r>
              <a:rPr kumimoji="1" lang="zh-CN" altLang="en-US" sz="2400" dirty="0"/>
              <a:t>如果未输入步长，则默认步长</a:t>
            </a:r>
            <a:r>
              <a:rPr kumimoji="1" lang="zh-CN" altLang="en-US" sz="2400" dirty="0" smtClean="0"/>
              <a:t>为 </a:t>
            </a:r>
            <a:r>
              <a:rPr kumimoji="1" lang="en-US" altLang="zh-CN" sz="2400" dirty="0" smtClean="0">
                <a:latin typeface="Monaco" charset="0"/>
                <a:ea typeface="Monaco" charset="0"/>
                <a:cs typeface="Monaco" charset="0"/>
              </a:rPr>
              <a:t>1</a:t>
            </a:r>
          </a:p>
          <a:p>
            <a:pPr>
              <a:lnSpc>
                <a:spcPct val="150000"/>
              </a:lnSpc>
            </a:pPr>
            <a:r>
              <a:rPr kumimoji="1" lang="zh-CN" altLang="en-US" sz="2400" dirty="0"/>
              <a:t>切片操作返回一系列从起始索引位置开始到最后索引位置结束的数据元素</a:t>
            </a:r>
            <a:endParaRPr kumimoji="1" lang="en-US" altLang="zh-CN" sz="2400" dirty="0"/>
          </a:p>
          <a:p>
            <a:pPr>
              <a:lnSpc>
                <a:spcPct val="150000"/>
              </a:lnSpc>
            </a:pPr>
            <a:r>
              <a:rPr kumimoji="1" lang="zh-CN" altLang="en-US" sz="2400" dirty="0"/>
              <a:t>需要注意的是，</a:t>
            </a:r>
            <a:r>
              <a:rPr kumimoji="1" lang="zh-CN" altLang="en-US" sz="2400" dirty="0">
                <a:solidFill>
                  <a:srgbClr val="FFFF00"/>
                </a:solidFill>
              </a:rPr>
              <a:t>起始索引位置</a:t>
            </a:r>
            <a:r>
              <a:rPr kumimoji="1" lang="zh-CN" altLang="en-US" sz="2400" dirty="0"/>
              <a:t>的值</a:t>
            </a:r>
            <a:r>
              <a:rPr kumimoji="1" lang="zh-CN" altLang="en-US" sz="2400" dirty="0">
                <a:solidFill>
                  <a:srgbClr val="FFFF00"/>
                </a:solidFill>
              </a:rPr>
              <a:t>包含</a:t>
            </a:r>
            <a:r>
              <a:rPr kumimoji="1" lang="zh-CN" altLang="en-US" sz="2400" dirty="0"/>
              <a:t>在返回结果中，而</a:t>
            </a:r>
            <a:r>
              <a:rPr kumimoji="1" lang="zh-CN" altLang="en-US" sz="2400" dirty="0">
                <a:solidFill>
                  <a:srgbClr val="FFFF00"/>
                </a:solidFill>
              </a:rPr>
              <a:t>最后索引位置</a:t>
            </a:r>
            <a:r>
              <a:rPr kumimoji="1" lang="zh-CN" altLang="en-US" sz="2400" dirty="0"/>
              <a:t>的值</a:t>
            </a:r>
            <a:r>
              <a:rPr kumimoji="1" lang="zh-CN" altLang="en-US" sz="2400" dirty="0">
                <a:solidFill>
                  <a:srgbClr val="FFFF00"/>
                </a:solidFill>
              </a:rPr>
              <a:t>不包含</a:t>
            </a:r>
            <a:r>
              <a:rPr kumimoji="1" lang="zh-CN" altLang="en-US" sz="2400" dirty="0"/>
              <a:t>在返回结果中</a:t>
            </a:r>
            <a:endParaRPr kumimoji="1" lang="en-US" altLang="zh-CN" sz="2400" dirty="0" smtClean="0"/>
          </a:p>
        </p:txBody>
      </p:sp>
      <p:sp>
        <p:nvSpPr>
          <p:cNvPr id="3" name="日期占位符 2"/>
          <p:cNvSpPr>
            <a:spLocks noGrp="1"/>
          </p:cNvSpPr>
          <p:nvPr>
            <p:ph type="dt" sz="half" idx="10"/>
          </p:nvPr>
        </p:nvSpPr>
        <p:spPr/>
        <p:txBody>
          <a:bodyPr/>
          <a:lstStyle/>
          <a:p>
            <a:fld id="{AC866DC6-0ECA-412C-901B-6565930DC47F}" type="datetime1">
              <a:rPr lang="zh-CN" altLang="en-US" smtClean="0"/>
              <a:t>2018/9/18</a:t>
            </a:fld>
            <a:endParaRPr lang="zh-CN" altLang="en-US"/>
          </a:p>
        </p:txBody>
      </p:sp>
      <p:sp>
        <p:nvSpPr>
          <p:cNvPr id="6" name="灯片编号占位符 5"/>
          <p:cNvSpPr>
            <a:spLocks noGrp="1"/>
          </p:cNvSpPr>
          <p:nvPr>
            <p:ph type="sldNum" sz="quarter" idx="12"/>
          </p:nvPr>
        </p:nvSpPr>
        <p:spPr/>
        <p:txBody>
          <a:bodyPr/>
          <a:lstStyle/>
          <a:p>
            <a:fld id="{370D8578-DDD4-487D-A316-C8E65CC577E1}" type="slidenum">
              <a:rPr lang="zh-CN" altLang="en-US" smtClean="0"/>
              <a:t>14</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2160240"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558038"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列表切片</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696" y="2348880"/>
            <a:ext cx="5832648" cy="720080"/>
          </a:xfrm>
          <a:prstGeom prst="rect">
            <a:avLst/>
          </a:prstGeom>
        </p:spPr>
      </p:pic>
    </p:spTree>
    <p:extLst>
      <p:ext uri="{BB962C8B-B14F-4D97-AF65-F5344CB8AC3E}">
        <p14:creationId xmlns:p14="http://schemas.microsoft.com/office/powerpoint/2010/main" val="2131449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376" y="1700808"/>
            <a:ext cx="11593288" cy="4068452"/>
          </a:xfrm>
        </p:spPr>
        <p:txBody>
          <a:bodyPr>
            <a:normAutofit/>
          </a:bodyPr>
          <a:lstStyle/>
          <a:p>
            <a:pPr>
              <a:lnSpc>
                <a:spcPct val="150000"/>
              </a:lnSpc>
            </a:pPr>
            <a:r>
              <a:rPr kumimoji="1" lang="zh-CN" altLang="en-US" sz="2400" dirty="0"/>
              <a:t>切片操作需要提供起始索引位置和最后索引位置，然后用</a:t>
            </a:r>
            <a:r>
              <a:rPr kumimoji="1" lang="zh-CN" altLang="en-US" sz="2400" dirty="0" smtClean="0"/>
              <a:t>冒号 </a:t>
            </a:r>
            <a:r>
              <a:rPr kumimoji="1" lang="en-US" altLang="zh-CN" sz="2400" dirty="0" smtClean="0">
                <a:latin typeface="Monaco" charset="0"/>
                <a:ea typeface="Monaco" charset="0"/>
                <a:cs typeface="Monaco" charset="0"/>
              </a:rPr>
              <a:t>:</a:t>
            </a:r>
            <a:r>
              <a:rPr kumimoji="1" lang="zh-CN" altLang="en-US" sz="2400" dirty="0" smtClean="0"/>
              <a:t> 将</a:t>
            </a:r>
            <a:r>
              <a:rPr kumimoji="1" lang="zh-CN" altLang="en-US" sz="2400" dirty="0"/>
              <a:t>两者</a:t>
            </a:r>
            <a:r>
              <a:rPr kumimoji="1" lang="zh-CN" altLang="en-US" sz="2400" dirty="0" smtClean="0"/>
              <a:t>分开</a:t>
            </a:r>
            <a:endParaRPr kumimoji="1" lang="en-US" altLang="zh-CN" sz="2400" dirty="0" smtClean="0"/>
          </a:p>
        </p:txBody>
      </p:sp>
      <p:sp>
        <p:nvSpPr>
          <p:cNvPr id="4" name="日期占位符 3"/>
          <p:cNvSpPr>
            <a:spLocks noGrp="1"/>
          </p:cNvSpPr>
          <p:nvPr>
            <p:ph type="dt" sz="half" idx="10"/>
          </p:nvPr>
        </p:nvSpPr>
        <p:spPr/>
        <p:txBody>
          <a:bodyPr/>
          <a:lstStyle/>
          <a:p>
            <a:fld id="{53FAF700-6FD9-446F-9A09-24749367B95C}" type="datetime1">
              <a:rPr lang="zh-CN" altLang="en-US" smtClean="0"/>
              <a:t>2018/9/18</a:t>
            </a:fld>
            <a:endParaRPr lang="zh-CN" altLang="en-US"/>
          </a:p>
        </p:txBody>
      </p:sp>
      <p:sp>
        <p:nvSpPr>
          <p:cNvPr id="11" name="页脚占位符 10"/>
          <p:cNvSpPr>
            <a:spLocks noGrp="1"/>
          </p:cNvSpPr>
          <p:nvPr>
            <p:ph type="ftr" sz="quarter" idx="11"/>
          </p:nvPr>
        </p:nvSpPr>
        <p:spPr/>
        <p:txBody>
          <a:bodyPr/>
          <a:lstStyle/>
          <a:p>
            <a:r>
              <a:rPr lang="zh-CN" altLang="en-US" smtClean="0"/>
              <a:t>外经贸</a:t>
            </a:r>
            <a:r>
              <a:rPr lang="en-US" altLang="zh-CN" smtClean="0"/>
              <a:t>-</a:t>
            </a:r>
            <a:r>
              <a:rPr lang="zh-CN" altLang="en-US" smtClean="0"/>
              <a:t>信息学院</a:t>
            </a:r>
            <a:endParaRPr lang="zh-CN" altLang="en-US"/>
          </a:p>
        </p:txBody>
      </p:sp>
      <p:sp>
        <p:nvSpPr>
          <p:cNvPr id="10" name="灯片编号占位符 9"/>
          <p:cNvSpPr>
            <a:spLocks noGrp="1"/>
          </p:cNvSpPr>
          <p:nvPr>
            <p:ph type="sldNum" sz="quarter" idx="12"/>
          </p:nvPr>
        </p:nvSpPr>
        <p:spPr/>
        <p:txBody>
          <a:bodyPr/>
          <a:lstStyle/>
          <a:p>
            <a:fld id="{370D8578-DDD4-487D-A316-C8E65CC577E1}" type="slidenum">
              <a:rPr lang="zh-CN" altLang="en-US" smtClean="0"/>
              <a:t>15</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2160240"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558038"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列表切片</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544" y="2529420"/>
            <a:ext cx="10287000" cy="16002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016" y="4131108"/>
            <a:ext cx="10363200" cy="1676400"/>
          </a:xfrm>
          <a:prstGeom prst="rect">
            <a:avLst/>
          </a:prstGeom>
        </p:spPr>
      </p:pic>
    </p:spTree>
    <p:extLst>
      <p:ext uri="{BB962C8B-B14F-4D97-AF65-F5344CB8AC3E}">
        <p14:creationId xmlns:p14="http://schemas.microsoft.com/office/powerpoint/2010/main" val="921421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376" y="1700808"/>
            <a:ext cx="11593288" cy="3077852"/>
          </a:xfrm>
        </p:spPr>
        <p:txBody>
          <a:bodyPr>
            <a:normAutofit lnSpcReduction="10000"/>
          </a:bodyPr>
          <a:lstStyle/>
          <a:p>
            <a:pPr>
              <a:lnSpc>
                <a:spcPct val="150000"/>
              </a:lnSpc>
            </a:pPr>
            <a:r>
              <a:rPr kumimoji="1" lang="zh-CN" altLang="en-US" sz="2400" dirty="0" smtClean="0"/>
              <a:t>逆向切片</a:t>
            </a:r>
            <a:endParaRPr kumimoji="1" lang="en-US" altLang="zh-CN" sz="2400" dirty="0" smtClean="0"/>
          </a:p>
          <a:p>
            <a:pPr>
              <a:lnSpc>
                <a:spcPct val="150000"/>
              </a:lnSpc>
            </a:pPr>
            <a:endParaRPr kumimoji="1" lang="en-US" altLang="zh-CN" sz="2400" dirty="0" smtClean="0"/>
          </a:p>
          <a:p>
            <a:pPr>
              <a:lnSpc>
                <a:spcPct val="150000"/>
              </a:lnSpc>
            </a:pPr>
            <a:endParaRPr kumimoji="1" lang="en-US" altLang="zh-CN" sz="2400" dirty="0" smtClean="0"/>
          </a:p>
          <a:p>
            <a:pPr algn="r">
              <a:lnSpc>
                <a:spcPct val="150000"/>
              </a:lnSpc>
            </a:pPr>
            <a:r>
              <a:rPr kumimoji="1" lang="zh-CN" altLang="en-US" sz="2400" dirty="0"/>
              <a:t>我们可以省略起始索引位置，表示从最开始进行切片，当我们将两个索引都省略之后，我们将按原样复制一个列表，如果想要将列表的顺序颠倒，则可以</a:t>
            </a:r>
            <a:r>
              <a:rPr kumimoji="1" lang="zh-CN" altLang="en-US" sz="2400" dirty="0" smtClean="0"/>
              <a:t>使用</a:t>
            </a:r>
            <a:r>
              <a:rPr kumimoji="1" lang="en-US" altLang="zh-CN" sz="2400" dirty="0" smtClean="0">
                <a:latin typeface="Monaco" charset="0"/>
                <a:ea typeface="Monaco" charset="0"/>
                <a:cs typeface="Monaco" charset="0"/>
              </a:rPr>
              <a:t>::-1</a:t>
            </a:r>
            <a:endParaRPr kumimoji="1" lang="en-US" altLang="zh-CN" sz="2400" dirty="0" smtClean="0"/>
          </a:p>
        </p:txBody>
      </p:sp>
      <p:sp>
        <p:nvSpPr>
          <p:cNvPr id="3" name="日期占位符 2"/>
          <p:cNvSpPr>
            <a:spLocks noGrp="1"/>
          </p:cNvSpPr>
          <p:nvPr>
            <p:ph type="dt" sz="half" idx="10"/>
          </p:nvPr>
        </p:nvSpPr>
        <p:spPr/>
        <p:txBody>
          <a:bodyPr/>
          <a:lstStyle/>
          <a:p>
            <a:fld id="{7417937C-8FAA-4AFB-83D1-1427D78B5634}" type="datetime1">
              <a:rPr lang="zh-CN" altLang="en-US" smtClean="0"/>
              <a:t>2018/9/18</a:t>
            </a:fld>
            <a:endParaRPr lang="zh-CN" altLang="en-US"/>
          </a:p>
        </p:txBody>
      </p:sp>
      <p:sp>
        <p:nvSpPr>
          <p:cNvPr id="10" name="页脚占位符 9"/>
          <p:cNvSpPr>
            <a:spLocks noGrp="1"/>
          </p:cNvSpPr>
          <p:nvPr>
            <p:ph type="ftr" sz="quarter" idx="11"/>
          </p:nvPr>
        </p:nvSpPr>
        <p:spPr/>
        <p:txBody>
          <a:bodyPr/>
          <a:lstStyle/>
          <a:p>
            <a:r>
              <a:rPr lang="zh-CN" altLang="en-US" smtClean="0"/>
              <a:t>外经贸</a:t>
            </a:r>
            <a:r>
              <a:rPr lang="en-US" altLang="zh-CN" smtClean="0"/>
              <a:t>-</a:t>
            </a:r>
            <a:r>
              <a:rPr lang="zh-CN" altLang="en-US" smtClean="0"/>
              <a:t>信息学院</a:t>
            </a:r>
            <a:endParaRPr lang="zh-CN" altLang="en-US"/>
          </a:p>
        </p:txBody>
      </p:sp>
      <p:sp>
        <p:nvSpPr>
          <p:cNvPr id="6" name="灯片编号占位符 5"/>
          <p:cNvSpPr>
            <a:spLocks noGrp="1"/>
          </p:cNvSpPr>
          <p:nvPr>
            <p:ph type="sldNum" sz="quarter" idx="12"/>
          </p:nvPr>
        </p:nvSpPr>
        <p:spPr/>
        <p:txBody>
          <a:bodyPr/>
          <a:lstStyle/>
          <a:p>
            <a:fld id="{370D8578-DDD4-487D-A316-C8E65CC577E1}" type="slidenum">
              <a:rPr lang="zh-CN" altLang="en-US" smtClean="0"/>
              <a:t>16</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2160240"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558038"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列表切片</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0" y="2204864"/>
            <a:ext cx="6408712" cy="135329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096" y="4778660"/>
            <a:ext cx="9144000" cy="1981200"/>
          </a:xfrm>
          <a:prstGeom prst="rect">
            <a:avLst/>
          </a:prstGeom>
        </p:spPr>
      </p:pic>
    </p:spTree>
    <p:extLst>
      <p:ext uri="{BB962C8B-B14F-4D97-AF65-F5344CB8AC3E}">
        <p14:creationId xmlns:p14="http://schemas.microsoft.com/office/powerpoint/2010/main" val="2847646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455737" y="136526"/>
            <a:ext cx="4770438" cy="735013"/>
          </a:xfrm>
        </p:spPr>
        <p:txBody>
          <a:bodyPr/>
          <a:lstStyle/>
          <a:p>
            <a:pPr eaLnBrk="1" hangingPunct="1"/>
            <a:r>
              <a:rPr lang="zh-CN" altLang="zh-CN" dirty="0" smtClean="0"/>
              <a:t>切片</a:t>
            </a:r>
            <a:r>
              <a:rPr lang="zh-CN" altLang="en-US" dirty="0" smtClean="0"/>
              <a:t>复制</a:t>
            </a:r>
            <a:endParaRPr lang="zh-CN" altLang="zh-CN" dirty="0" smtClean="0"/>
          </a:p>
        </p:txBody>
      </p:sp>
      <p:sp>
        <p:nvSpPr>
          <p:cNvPr id="43011" name="Rectangle 3"/>
          <p:cNvSpPr>
            <a:spLocks noGrp="1" noChangeArrowheads="1"/>
          </p:cNvSpPr>
          <p:nvPr>
            <p:ph idx="1"/>
          </p:nvPr>
        </p:nvSpPr>
        <p:spPr>
          <a:xfrm>
            <a:off x="1978025" y="1136651"/>
            <a:ext cx="4356100" cy="333375"/>
          </a:xfrm>
        </p:spPr>
        <p:txBody>
          <a:bodyPr>
            <a:normAutofit lnSpcReduction="10000"/>
          </a:bodyPr>
          <a:lstStyle/>
          <a:p>
            <a:pPr eaLnBrk="1" hangingPunct="1">
              <a:lnSpc>
                <a:spcPct val="80000"/>
              </a:lnSpc>
            </a:pPr>
            <a:r>
              <a:rPr lang="zh-CN" altLang="en-US" sz="2000">
                <a:latin typeface="宋体" panose="02010600030101010101" pitchFamily="2" charset="-122"/>
              </a:rPr>
              <a:t>切片返回的是列表元素的浅复制</a:t>
            </a:r>
            <a:endParaRPr lang="en-US" altLang="zh-CN" sz="2000">
              <a:latin typeface="宋体" panose="02010600030101010101" pitchFamily="2" charset="-122"/>
            </a:endParaRPr>
          </a:p>
        </p:txBody>
      </p:sp>
      <p:sp>
        <p:nvSpPr>
          <p:cNvPr id="43012" name="灯片编号占位符 1"/>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DCA0B35-7967-494A-8741-7B260E840739}" type="slidenum">
              <a:rPr lang="zh-CN" altLang="en-US" sz="1400"/>
              <a:pPr>
                <a:spcBef>
                  <a:spcPct val="0"/>
                </a:spcBef>
                <a:buFontTx/>
                <a:buNone/>
              </a:pPr>
              <a:t>17</a:t>
            </a:fld>
            <a:endParaRPr lang="en-US" altLang="zh-CN" sz="1400"/>
          </a:p>
        </p:txBody>
      </p:sp>
      <p:sp>
        <p:nvSpPr>
          <p:cNvPr id="44037" name="矩形 1"/>
          <p:cNvSpPr>
            <a:spLocks noChangeArrowheads="1"/>
          </p:cNvSpPr>
          <p:nvPr/>
        </p:nvSpPr>
        <p:spPr bwMode="auto">
          <a:xfrm>
            <a:off x="1978025" y="1735138"/>
            <a:ext cx="41100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en-US" altLang="zh-CN" sz="1800" dirty="0">
                <a:latin typeface="+mn-lt"/>
              </a:rPr>
              <a:t>&gt;&gt;&gt; </a:t>
            </a:r>
            <a:r>
              <a:rPr lang="en-US" altLang="zh-CN" sz="1800" dirty="0" err="1">
                <a:latin typeface="+mn-lt"/>
              </a:rPr>
              <a:t>aList</a:t>
            </a:r>
            <a:r>
              <a:rPr lang="en-US" altLang="zh-CN" sz="1800" dirty="0">
                <a:latin typeface="+mn-lt"/>
              </a:rPr>
              <a:t> = [3, 5, 7]</a:t>
            </a:r>
          </a:p>
          <a:p>
            <a:pPr eaLnBrk="1" hangingPunct="1">
              <a:spcBef>
                <a:spcPct val="0"/>
              </a:spcBef>
              <a:buFontTx/>
              <a:buNone/>
              <a:defRPr/>
            </a:pPr>
            <a:r>
              <a:rPr lang="en-US" altLang="zh-CN" sz="1800" dirty="0">
                <a:latin typeface="+mn-lt"/>
              </a:rPr>
              <a:t>&gt;&gt;&gt; </a:t>
            </a:r>
            <a:r>
              <a:rPr lang="en-US" altLang="zh-CN" sz="1800" dirty="0" err="1">
                <a:latin typeface="+mn-lt"/>
              </a:rPr>
              <a:t>bList</a:t>
            </a:r>
            <a:r>
              <a:rPr lang="en-US" altLang="zh-CN" sz="1800" dirty="0">
                <a:latin typeface="+mn-lt"/>
              </a:rPr>
              <a:t> = </a:t>
            </a:r>
            <a:r>
              <a:rPr lang="en-US" altLang="zh-CN" sz="1800" dirty="0" err="1">
                <a:latin typeface="+mn-lt"/>
              </a:rPr>
              <a:t>aList</a:t>
            </a:r>
            <a:r>
              <a:rPr lang="en-US" altLang="zh-CN" sz="1800" dirty="0">
                <a:latin typeface="+mn-lt"/>
              </a:rPr>
              <a:t>     </a:t>
            </a:r>
          </a:p>
          <a:p>
            <a:pPr eaLnBrk="1" hangingPunct="1">
              <a:spcBef>
                <a:spcPct val="0"/>
              </a:spcBef>
              <a:buFontTx/>
              <a:buNone/>
              <a:defRPr/>
            </a:pPr>
            <a:r>
              <a:rPr lang="en-US" altLang="zh-CN" sz="1800" dirty="0">
                <a:latin typeface="+mn-lt"/>
              </a:rPr>
              <a:t>#</a:t>
            </a:r>
            <a:r>
              <a:rPr lang="zh-CN" altLang="en-US" sz="1800" dirty="0">
                <a:latin typeface="+mn-lt"/>
              </a:rPr>
              <a:t>深复制，两列表数据在</a:t>
            </a:r>
            <a:r>
              <a:rPr lang="en-US" altLang="zh-CN" sz="1800" dirty="0" err="1">
                <a:latin typeface="+mn-lt"/>
              </a:rPr>
              <a:t>同一内存</a:t>
            </a:r>
            <a:r>
              <a:rPr lang="zh-CN" altLang="en-US" sz="1800" dirty="0">
                <a:latin typeface="+mn-lt"/>
              </a:rPr>
              <a:t>地址</a:t>
            </a:r>
            <a:endParaRPr lang="en-US" altLang="zh-CN" sz="1800" dirty="0">
              <a:latin typeface="+mn-lt"/>
            </a:endParaRPr>
          </a:p>
          <a:p>
            <a:pPr eaLnBrk="1" hangingPunct="1">
              <a:spcBef>
                <a:spcPct val="0"/>
              </a:spcBef>
              <a:buFontTx/>
              <a:buNone/>
              <a:defRPr/>
            </a:pPr>
            <a:r>
              <a:rPr lang="en-US" altLang="zh-CN" sz="1800" dirty="0">
                <a:latin typeface="+mn-lt"/>
              </a:rPr>
              <a:t>#</a:t>
            </a:r>
            <a:r>
              <a:rPr lang="zh-CN" altLang="en-US" sz="1800" dirty="0">
                <a:latin typeface="+mn-lt"/>
              </a:rPr>
              <a:t>改其中一个其他均一起改</a:t>
            </a:r>
            <a:endParaRPr lang="en-US" altLang="zh-CN" sz="1800" dirty="0">
              <a:latin typeface="+mn-lt"/>
            </a:endParaRPr>
          </a:p>
          <a:p>
            <a:pPr eaLnBrk="1" hangingPunct="1">
              <a:spcBef>
                <a:spcPct val="0"/>
              </a:spcBef>
              <a:buFontTx/>
              <a:buNone/>
              <a:defRPr/>
            </a:pPr>
            <a:r>
              <a:rPr lang="en-US" altLang="zh-CN" sz="1800" dirty="0">
                <a:latin typeface="+mn-lt"/>
              </a:rPr>
              <a:t>&gt;&gt;&gt; </a:t>
            </a:r>
            <a:r>
              <a:rPr lang="en-US" altLang="zh-CN" sz="1800" dirty="0" err="1">
                <a:latin typeface="+mn-lt"/>
              </a:rPr>
              <a:t>bList</a:t>
            </a:r>
            <a:endParaRPr lang="en-US" altLang="zh-CN" sz="1800" dirty="0">
              <a:latin typeface="+mn-lt"/>
            </a:endParaRPr>
          </a:p>
          <a:p>
            <a:pPr eaLnBrk="1" hangingPunct="1">
              <a:spcBef>
                <a:spcPct val="0"/>
              </a:spcBef>
              <a:buFontTx/>
              <a:buNone/>
              <a:defRPr/>
            </a:pPr>
            <a:r>
              <a:rPr lang="en-US" altLang="zh-CN" sz="1800" dirty="0">
                <a:latin typeface="+mn-lt"/>
              </a:rPr>
              <a:t>[3, 5, 7]</a:t>
            </a:r>
          </a:p>
          <a:p>
            <a:pPr eaLnBrk="1" hangingPunct="1">
              <a:spcBef>
                <a:spcPct val="0"/>
              </a:spcBef>
              <a:buFontTx/>
              <a:buNone/>
              <a:defRPr/>
            </a:pPr>
            <a:r>
              <a:rPr lang="en-US" altLang="zh-CN" sz="1800" dirty="0">
                <a:latin typeface="+mn-lt"/>
              </a:rPr>
              <a:t>&gt;&gt;&gt; </a:t>
            </a:r>
            <a:r>
              <a:rPr lang="en-US" altLang="zh-CN" sz="1800" dirty="0" err="1">
                <a:latin typeface="+mn-lt"/>
              </a:rPr>
              <a:t>bList</a:t>
            </a:r>
            <a:r>
              <a:rPr lang="en-US" altLang="zh-CN" sz="1800" dirty="0">
                <a:latin typeface="+mn-lt"/>
              </a:rPr>
              <a:t>[1] = 8</a:t>
            </a:r>
          </a:p>
          <a:p>
            <a:pPr eaLnBrk="1" hangingPunct="1">
              <a:spcBef>
                <a:spcPct val="0"/>
              </a:spcBef>
              <a:buFontTx/>
              <a:buNone/>
              <a:defRPr/>
            </a:pPr>
            <a:r>
              <a:rPr lang="en-US" altLang="zh-CN" sz="1800" dirty="0">
                <a:latin typeface="+mn-lt"/>
              </a:rPr>
              <a:t>&gt;&gt;&gt; </a:t>
            </a:r>
            <a:r>
              <a:rPr lang="en-US" altLang="zh-CN" sz="1800" dirty="0" err="1">
                <a:latin typeface="+mn-lt"/>
              </a:rPr>
              <a:t>aList</a:t>
            </a:r>
            <a:endParaRPr lang="en-US" altLang="zh-CN" sz="1800" dirty="0">
              <a:latin typeface="+mn-lt"/>
            </a:endParaRPr>
          </a:p>
          <a:p>
            <a:pPr eaLnBrk="1" hangingPunct="1">
              <a:spcBef>
                <a:spcPct val="0"/>
              </a:spcBef>
              <a:buFontTx/>
              <a:buNone/>
              <a:defRPr/>
            </a:pPr>
            <a:r>
              <a:rPr lang="en-US" altLang="zh-CN" sz="1800" dirty="0">
                <a:latin typeface="+mn-lt"/>
              </a:rPr>
              <a:t>[3, 8, 7]</a:t>
            </a:r>
          </a:p>
          <a:p>
            <a:pPr eaLnBrk="1" hangingPunct="1">
              <a:spcBef>
                <a:spcPct val="0"/>
              </a:spcBef>
              <a:buFontTx/>
              <a:buNone/>
              <a:defRPr/>
            </a:pPr>
            <a:r>
              <a:rPr lang="en-US" altLang="zh-CN" sz="1800" dirty="0">
                <a:latin typeface="+mn-lt"/>
              </a:rPr>
              <a:t>&gt;&gt;&gt; </a:t>
            </a:r>
            <a:r>
              <a:rPr lang="en-US" altLang="zh-CN" sz="1800" dirty="0" err="1">
                <a:latin typeface="+mn-lt"/>
              </a:rPr>
              <a:t>aList</a:t>
            </a:r>
            <a:r>
              <a:rPr lang="en-US" altLang="zh-CN" sz="1800" dirty="0">
                <a:latin typeface="+mn-lt"/>
              </a:rPr>
              <a:t> == </a:t>
            </a:r>
            <a:r>
              <a:rPr lang="en-US" altLang="zh-CN" sz="1800" dirty="0" err="1">
                <a:latin typeface="+mn-lt"/>
              </a:rPr>
              <a:t>bList</a:t>
            </a:r>
            <a:endParaRPr lang="en-US" altLang="zh-CN" sz="1800" dirty="0">
              <a:latin typeface="+mn-lt"/>
            </a:endParaRPr>
          </a:p>
          <a:p>
            <a:pPr eaLnBrk="1" hangingPunct="1">
              <a:spcBef>
                <a:spcPct val="0"/>
              </a:spcBef>
              <a:buFontTx/>
              <a:buNone/>
              <a:defRPr/>
            </a:pPr>
            <a:r>
              <a:rPr lang="en-US" altLang="zh-CN" sz="1800" dirty="0">
                <a:latin typeface="+mn-lt"/>
              </a:rPr>
              <a:t>True</a:t>
            </a:r>
          </a:p>
          <a:p>
            <a:pPr eaLnBrk="1" hangingPunct="1">
              <a:spcBef>
                <a:spcPct val="0"/>
              </a:spcBef>
              <a:buFontTx/>
              <a:buNone/>
              <a:defRPr/>
            </a:pPr>
            <a:r>
              <a:rPr lang="en-US" altLang="zh-CN" sz="1800" dirty="0">
                <a:latin typeface="+mn-lt"/>
              </a:rPr>
              <a:t>&gt;&gt;&gt; </a:t>
            </a:r>
            <a:r>
              <a:rPr lang="en-US" altLang="zh-CN" sz="1800" dirty="0" err="1">
                <a:latin typeface="+mn-lt"/>
              </a:rPr>
              <a:t>aList</a:t>
            </a:r>
            <a:r>
              <a:rPr lang="en-US" altLang="zh-CN" sz="1800" dirty="0">
                <a:latin typeface="+mn-lt"/>
              </a:rPr>
              <a:t> is </a:t>
            </a:r>
            <a:r>
              <a:rPr lang="en-US" altLang="zh-CN" sz="1800" dirty="0" err="1">
                <a:latin typeface="+mn-lt"/>
              </a:rPr>
              <a:t>bList</a:t>
            </a:r>
            <a:endParaRPr lang="en-US" altLang="zh-CN" sz="1800" dirty="0">
              <a:latin typeface="+mn-lt"/>
            </a:endParaRPr>
          </a:p>
          <a:p>
            <a:pPr eaLnBrk="1" hangingPunct="1">
              <a:spcBef>
                <a:spcPct val="0"/>
              </a:spcBef>
              <a:buFontTx/>
              <a:buNone/>
              <a:defRPr/>
            </a:pPr>
            <a:r>
              <a:rPr lang="en-US" altLang="zh-CN" sz="1800" dirty="0">
                <a:latin typeface="+mn-lt"/>
              </a:rPr>
              <a:t>True</a:t>
            </a:r>
          </a:p>
          <a:p>
            <a:pPr eaLnBrk="1" hangingPunct="1">
              <a:spcBef>
                <a:spcPct val="0"/>
              </a:spcBef>
              <a:buFontTx/>
              <a:buNone/>
              <a:defRPr/>
            </a:pPr>
            <a:r>
              <a:rPr lang="en-US" altLang="zh-CN" sz="1800" dirty="0">
                <a:latin typeface="+mn-lt"/>
              </a:rPr>
              <a:t>&gt;&gt;&gt; id(</a:t>
            </a:r>
            <a:r>
              <a:rPr lang="en-US" altLang="zh-CN" sz="1800" dirty="0" err="1">
                <a:latin typeface="+mn-lt"/>
              </a:rPr>
              <a:t>aList</a:t>
            </a:r>
            <a:r>
              <a:rPr lang="en-US" altLang="zh-CN" sz="1800" dirty="0">
                <a:latin typeface="+mn-lt"/>
              </a:rPr>
              <a:t>) </a:t>
            </a:r>
          </a:p>
          <a:p>
            <a:pPr eaLnBrk="1" hangingPunct="1">
              <a:spcBef>
                <a:spcPct val="0"/>
              </a:spcBef>
              <a:buFontTx/>
              <a:buNone/>
              <a:defRPr/>
            </a:pPr>
            <a:r>
              <a:rPr lang="en-US" altLang="zh-CN" sz="1800" dirty="0">
                <a:latin typeface="+mn-lt"/>
              </a:rPr>
              <a:t>19061816</a:t>
            </a:r>
          </a:p>
          <a:p>
            <a:pPr eaLnBrk="1" hangingPunct="1">
              <a:spcBef>
                <a:spcPct val="0"/>
              </a:spcBef>
              <a:buFontTx/>
              <a:buNone/>
              <a:defRPr/>
            </a:pPr>
            <a:r>
              <a:rPr lang="en-US" altLang="zh-CN" sz="1800" dirty="0">
                <a:latin typeface="+mn-lt"/>
              </a:rPr>
              <a:t>&gt;&gt;&gt; id(</a:t>
            </a:r>
            <a:r>
              <a:rPr lang="en-US" altLang="zh-CN" sz="1800" dirty="0" err="1">
                <a:latin typeface="+mn-lt"/>
              </a:rPr>
              <a:t>bList</a:t>
            </a:r>
            <a:r>
              <a:rPr lang="en-US" altLang="zh-CN" sz="1800" dirty="0">
                <a:latin typeface="+mn-lt"/>
              </a:rPr>
              <a:t>)   #</a:t>
            </a:r>
            <a:r>
              <a:rPr lang="zh-CN" altLang="en-US" sz="1800" dirty="0">
                <a:latin typeface="+mn-lt"/>
              </a:rPr>
              <a:t>地址相同</a:t>
            </a:r>
            <a:endParaRPr lang="en-US" altLang="zh-CN" sz="1800" dirty="0">
              <a:latin typeface="+mn-lt"/>
            </a:endParaRPr>
          </a:p>
          <a:p>
            <a:pPr eaLnBrk="1" hangingPunct="1">
              <a:spcBef>
                <a:spcPct val="0"/>
              </a:spcBef>
              <a:buFontTx/>
              <a:buNone/>
              <a:defRPr/>
            </a:pPr>
            <a:r>
              <a:rPr lang="en-US" altLang="zh-CN" sz="1800" dirty="0">
                <a:latin typeface="+mn-lt"/>
              </a:rPr>
              <a:t>19061816</a:t>
            </a:r>
          </a:p>
        </p:txBody>
      </p:sp>
      <p:sp>
        <p:nvSpPr>
          <p:cNvPr id="44038" name="Rectangle 3"/>
          <p:cNvSpPr txBox="1">
            <a:spLocks noChangeArrowheads="1"/>
          </p:cNvSpPr>
          <p:nvPr/>
        </p:nvSpPr>
        <p:spPr bwMode="auto">
          <a:xfrm>
            <a:off x="6159501" y="207963"/>
            <a:ext cx="4360863" cy="639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ts val="200"/>
              </a:spcBef>
              <a:buNone/>
              <a:defRPr/>
            </a:pPr>
            <a:r>
              <a:rPr lang="zh-CN" altLang="zh-CN" sz="1800" dirty="0">
                <a:latin typeface="+mn-lt"/>
              </a:rPr>
              <a:t>&gt;&gt;&gt; aList = [3, 5, 7]</a:t>
            </a:r>
          </a:p>
          <a:p>
            <a:pPr>
              <a:spcBef>
                <a:spcPts val="200"/>
              </a:spcBef>
              <a:buNone/>
              <a:defRPr/>
            </a:pPr>
            <a:r>
              <a:rPr lang="zh-CN" altLang="zh-CN" sz="1800" dirty="0">
                <a:latin typeface="+mn-lt"/>
              </a:rPr>
              <a:t>&gt;&gt;&gt; bList = aList[::] #浅复制</a:t>
            </a:r>
            <a:r>
              <a:rPr lang="zh-CN" altLang="en-US" sz="1800" dirty="0">
                <a:latin typeface="+mn-lt"/>
              </a:rPr>
              <a:t>，不同地址</a:t>
            </a:r>
            <a:endParaRPr lang="zh-CN" altLang="zh-CN" sz="1800" dirty="0">
              <a:latin typeface="+mn-lt"/>
            </a:endParaRPr>
          </a:p>
          <a:p>
            <a:pPr>
              <a:spcBef>
                <a:spcPts val="200"/>
              </a:spcBef>
              <a:buNone/>
              <a:defRPr/>
            </a:pPr>
            <a:r>
              <a:rPr lang="zh-CN" altLang="zh-CN" sz="1800" dirty="0">
                <a:latin typeface="+mn-lt"/>
              </a:rPr>
              <a:t>&gt;&gt;&gt; aList == bList</a:t>
            </a:r>
            <a:r>
              <a:rPr lang="en-US" altLang="zh-CN" sz="1800" dirty="0">
                <a:latin typeface="+mn-lt"/>
              </a:rPr>
              <a:t>  #</a:t>
            </a:r>
            <a:r>
              <a:rPr lang="zh-CN" altLang="en-US" sz="1800" dirty="0">
                <a:latin typeface="+mn-lt"/>
              </a:rPr>
              <a:t>列表元素相同</a:t>
            </a:r>
            <a:endParaRPr lang="zh-CN" altLang="zh-CN" sz="1800" dirty="0">
              <a:latin typeface="+mn-lt"/>
            </a:endParaRPr>
          </a:p>
          <a:p>
            <a:pPr>
              <a:spcBef>
                <a:spcPts val="200"/>
              </a:spcBef>
              <a:buNone/>
              <a:defRPr/>
            </a:pPr>
            <a:r>
              <a:rPr lang="zh-CN" altLang="zh-CN" sz="1800" dirty="0">
                <a:latin typeface="+mn-lt"/>
              </a:rPr>
              <a:t>True</a:t>
            </a:r>
          </a:p>
          <a:p>
            <a:pPr>
              <a:spcBef>
                <a:spcPts val="200"/>
              </a:spcBef>
              <a:buNone/>
              <a:defRPr/>
            </a:pPr>
            <a:r>
              <a:rPr lang="zh-CN" altLang="zh-CN" sz="1800" dirty="0">
                <a:latin typeface="+mn-lt"/>
              </a:rPr>
              <a:t>&gt;&gt;&gt; aList is bList</a:t>
            </a:r>
          </a:p>
          <a:p>
            <a:pPr>
              <a:spcBef>
                <a:spcPts val="200"/>
              </a:spcBef>
              <a:buNone/>
              <a:defRPr/>
            </a:pPr>
            <a:r>
              <a:rPr lang="zh-CN" altLang="zh-CN" sz="1800" dirty="0">
                <a:latin typeface="+mn-lt"/>
              </a:rPr>
              <a:t>False</a:t>
            </a:r>
          </a:p>
          <a:p>
            <a:pPr>
              <a:spcBef>
                <a:spcPts val="200"/>
              </a:spcBef>
              <a:buNone/>
              <a:defRPr/>
            </a:pPr>
            <a:r>
              <a:rPr lang="zh-CN" altLang="zh-CN" sz="1800" dirty="0">
                <a:latin typeface="+mn-lt"/>
              </a:rPr>
              <a:t>&gt;&gt;&gt; id(aList) == id(bList)</a:t>
            </a:r>
            <a:r>
              <a:rPr lang="en-US" altLang="zh-CN" sz="1800" dirty="0">
                <a:latin typeface="+mn-lt"/>
              </a:rPr>
              <a:t>  #</a:t>
            </a:r>
            <a:r>
              <a:rPr lang="zh-CN" altLang="en-US" sz="1800" dirty="0">
                <a:latin typeface="+mn-lt"/>
              </a:rPr>
              <a:t>地址不同</a:t>
            </a:r>
            <a:endParaRPr lang="zh-CN" altLang="zh-CN" sz="1800" dirty="0">
              <a:latin typeface="+mn-lt"/>
            </a:endParaRPr>
          </a:p>
          <a:p>
            <a:pPr>
              <a:spcBef>
                <a:spcPts val="200"/>
              </a:spcBef>
              <a:buNone/>
              <a:defRPr/>
            </a:pPr>
            <a:r>
              <a:rPr lang="zh-CN" altLang="zh-CN" sz="1800" dirty="0">
                <a:latin typeface="+mn-lt"/>
              </a:rPr>
              <a:t>False</a:t>
            </a:r>
          </a:p>
          <a:p>
            <a:pPr>
              <a:spcBef>
                <a:spcPts val="200"/>
              </a:spcBef>
              <a:buNone/>
              <a:defRPr/>
            </a:pPr>
            <a:r>
              <a:rPr lang="zh-CN" altLang="zh-CN" sz="1800" dirty="0">
                <a:latin typeface="+mn-lt"/>
              </a:rPr>
              <a:t>&gt;&gt;&gt; bList[1] = 8</a:t>
            </a:r>
          </a:p>
          <a:p>
            <a:pPr>
              <a:spcBef>
                <a:spcPts val="200"/>
              </a:spcBef>
              <a:buNone/>
              <a:defRPr/>
            </a:pPr>
            <a:r>
              <a:rPr lang="zh-CN" altLang="zh-CN" sz="1800" dirty="0">
                <a:latin typeface="+mn-lt"/>
              </a:rPr>
              <a:t>&gt;&gt;&gt; bList</a:t>
            </a:r>
          </a:p>
          <a:p>
            <a:pPr>
              <a:spcBef>
                <a:spcPts val="200"/>
              </a:spcBef>
              <a:buNone/>
              <a:defRPr/>
            </a:pPr>
            <a:r>
              <a:rPr lang="zh-CN" altLang="zh-CN" sz="1800" dirty="0">
                <a:latin typeface="+mn-lt"/>
              </a:rPr>
              <a:t>[3, 8, 7]</a:t>
            </a:r>
          </a:p>
          <a:p>
            <a:pPr>
              <a:spcBef>
                <a:spcPts val="200"/>
              </a:spcBef>
              <a:buNone/>
              <a:defRPr/>
            </a:pPr>
            <a:r>
              <a:rPr lang="zh-CN" altLang="zh-CN" sz="1800" dirty="0">
                <a:latin typeface="+mn-lt"/>
              </a:rPr>
              <a:t>&gt;&gt;&gt; aList</a:t>
            </a:r>
          </a:p>
          <a:p>
            <a:pPr>
              <a:spcBef>
                <a:spcPts val="200"/>
              </a:spcBef>
              <a:buNone/>
              <a:defRPr/>
            </a:pPr>
            <a:r>
              <a:rPr lang="zh-CN" altLang="zh-CN" sz="1800" dirty="0">
                <a:latin typeface="+mn-lt"/>
              </a:rPr>
              <a:t>[3, 5, 7]</a:t>
            </a:r>
          </a:p>
          <a:p>
            <a:pPr>
              <a:spcBef>
                <a:spcPts val="200"/>
              </a:spcBef>
              <a:buNone/>
              <a:defRPr/>
            </a:pPr>
            <a:r>
              <a:rPr lang="zh-CN" altLang="zh-CN" sz="1800" dirty="0">
                <a:latin typeface="+mn-lt"/>
              </a:rPr>
              <a:t>&gt;&gt;&gt; aList == bList</a:t>
            </a:r>
          </a:p>
          <a:p>
            <a:pPr>
              <a:spcBef>
                <a:spcPts val="200"/>
              </a:spcBef>
              <a:buNone/>
              <a:defRPr/>
            </a:pPr>
            <a:r>
              <a:rPr lang="zh-CN" altLang="zh-CN" sz="1800" dirty="0">
                <a:latin typeface="+mn-lt"/>
              </a:rPr>
              <a:t>False</a:t>
            </a:r>
          </a:p>
          <a:p>
            <a:pPr>
              <a:spcBef>
                <a:spcPts val="200"/>
              </a:spcBef>
              <a:buNone/>
              <a:defRPr/>
            </a:pPr>
            <a:r>
              <a:rPr lang="zh-CN" altLang="zh-CN" sz="1800" dirty="0">
                <a:latin typeface="+mn-lt"/>
              </a:rPr>
              <a:t>&gt;&gt;&gt; aList is bList</a:t>
            </a:r>
          </a:p>
          <a:p>
            <a:pPr>
              <a:spcBef>
                <a:spcPts val="200"/>
              </a:spcBef>
              <a:buNone/>
              <a:defRPr/>
            </a:pPr>
            <a:r>
              <a:rPr lang="zh-CN" altLang="zh-CN" sz="1800" dirty="0">
                <a:latin typeface="+mn-lt"/>
              </a:rPr>
              <a:t>False</a:t>
            </a:r>
          </a:p>
          <a:p>
            <a:pPr>
              <a:spcBef>
                <a:spcPts val="200"/>
              </a:spcBef>
              <a:buNone/>
              <a:defRPr/>
            </a:pPr>
            <a:r>
              <a:rPr lang="zh-CN" altLang="zh-CN" sz="1800" dirty="0">
                <a:latin typeface="+mn-lt"/>
              </a:rPr>
              <a:t>&gt;&gt;&gt; id(aList)</a:t>
            </a:r>
          </a:p>
          <a:p>
            <a:pPr>
              <a:spcBef>
                <a:spcPts val="200"/>
              </a:spcBef>
              <a:buNone/>
              <a:defRPr/>
            </a:pPr>
            <a:r>
              <a:rPr lang="zh-CN" altLang="zh-CN" sz="1800" dirty="0">
                <a:latin typeface="+mn-lt"/>
              </a:rPr>
              <a:t>19061816</a:t>
            </a:r>
          </a:p>
          <a:p>
            <a:pPr>
              <a:spcBef>
                <a:spcPts val="200"/>
              </a:spcBef>
              <a:buNone/>
              <a:defRPr/>
            </a:pPr>
            <a:r>
              <a:rPr lang="zh-CN" altLang="zh-CN" sz="1800" dirty="0">
                <a:latin typeface="+mn-lt"/>
              </a:rPr>
              <a:t>&gt;&gt;&gt; id(bList)</a:t>
            </a:r>
          </a:p>
          <a:p>
            <a:pPr>
              <a:spcBef>
                <a:spcPts val="200"/>
              </a:spcBef>
              <a:buNone/>
              <a:defRPr/>
            </a:pPr>
            <a:r>
              <a:rPr lang="zh-CN" altLang="zh-CN" sz="1800" dirty="0">
                <a:latin typeface="+mn-lt"/>
              </a:rPr>
              <a:t>11656168</a:t>
            </a:r>
          </a:p>
        </p:txBody>
      </p:sp>
    </p:spTree>
    <p:extLst>
      <p:ext uri="{BB962C8B-B14F-4D97-AF65-F5344CB8AC3E}">
        <p14:creationId xmlns:p14="http://schemas.microsoft.com/office/powerpoint/2010/main" val="3535968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376" y="1700808"/>
            <a:ext cx="11593288" cy="4068452"/>
          </a:xfrm>
        </p:spPr>
        <p:txBody>
          <a:bodyPr>
            <a:normAutofit/>
          </a:bodyPr>
          <a:lstStyle/>
          <a:p>
            <a:pPr>
              <a:lnSpc>
                <a:spcPct val="150000"/>
              </a:lnSpc>
            </a:pPr>
            <a:r>
              <a:rPr kumimoji="1" lang="zh-CN" altLang="en-US" sz="2400" dirty="0"/>
              <a:t>列表中的元素也可以是列表，这样可以将列表看成更高维的</a:t>
            </a:r>
            <a:r>
              <a:rPr kumimoji="1" lang="zh-CN" altLang="en-US" sz="2400" dirty="0" smtClean="0"/>
              <a:t>数组</a:t>
            </a:r>
            <a:endParaRPr kumimoji="1" lang="en-US" altLang="zh-CN" sz="2400" dirty="0" smtClean="0"/>
          </a:p>
          <a:p>
            <a:pPr>
              <a:lnSpc>
                <a:spcPct val="150000"/>
              </a:lnSpc>
            </a:pPr>
            <a:endParaRPr kumimoji="1" lang="en-US" altLang="zh-CN" sz="2400" dirty="0"/>
          </a:p>
          <a:p>
            <a:pPr>
              <a:lnSpc>
                <a:spcPct val="150000"/>
              </a:lnSpc>
            </a:pPr>
            <a:endParaRPr kumimoji="1" lang="en-US" altLang="zh-CN" sz="2400" dirty="0" smtClean="0"/>
          </a:p>
          <a:p>
            <a:pPr>
              <a:lnSpc>
                <a:spcPct val="150000"/>
              </a:lnSpc>
            </a:pPr>
            <a:r>
              <a:rPr kumimoji="1" lang="zh-CN" altLang="en-US" sz="2400" dirty="0" smtClean="0"/>
              <a:t>拆开很容易理解</a:t>
            </a:r>
            <a:endParaRPr kumimoji="1" lang="en-US" altLang="zh-CN" sz="2400" dirty="0" smtClean="0"/>
          </a:p>
        </p:txBody>
      </p:sp>
      <p:sp>
        <p:nvSpPr>
          <p:cNvPr id="3" name="日期占位符 2"/>
          <p:cNvSpPr>
            <a:spLocks noGrp="1"/>
          </p:cNvSpPr>
          <p:nvPr>
            <p:ph type="dt" sz="half" idx="10"/>
          </p:nvPr>
        </p:nvSpPr>
        <p:spPr/>
        <p:txBody>
          <a:bodyPr/>
          <a:lstStyle/>
          <a:p>
            <a:fld id="{1447BD6B-7EFA-4EA3-BF2B-55B085FF3EA8}" type="datetime1">
              <a:rPr lang="zh-CN" altLang="en-US" smtClean="0"/>
              <a:t>2018/9/18</a:t>
            </a:fld>
            <a:endParaRPr lang="zh-CN" altLang="en-US"/>
          </a:p>
        </p:txBody>
      </p:sp>
      <p:sp>
        <p:nvSpPr>
          <p:cNvPr id="11" name="页脚占位符 10"/>
          <p:cNvSpPr>
            <a:spLocks noGrp="1"/>
          </p:cNvSpPr>
          <p:nvPr>
            <p:ph type="ftr" sz="quarter" idx="11"/>
          </p:nvPr>
        </p:nvSpPr>
        <p:spPr/>
        <p:txBody>
          <a:bodyPr/>
          <a:lstStyle/>
          <a:p>
            <a:r>
              <a:rPr lang="zh-CN" altLang="en-US" smtClean="0"/>
              <a:t>外经贸</a:t>
            </a:r>
            <a:r>
              <a:rPr lang="en-US" altLang="zh-CN" smtClean="0"/>
              <a:t>-</a:t>
            </a:r>
            <a:r>
              <a:rPr lang="zh-CN" altLang="en-US" smtClean="0"/>
              <a:t>信息学院</a:t>
            </a:r>
            <a:endParaRPr lang="zh-CN" altLang="en-US"/>
          </a:p>
        </p:txBody>
      </p:sp>
      <p:sp>
        <p:nvSpPr>
          <p:cNvPr id="6" name="灯片编号占位符 5"/>
          <p:cNvSpPr>
            <a:spLocks noGrp="1"/>
          </p:cNvSpPr>
          <p:nvPr>
            <p:ph type="sldNum" sz="quarter" idx="12"/>
          </p:nvPr>
        </p:nvSpPr>
        <p:spPr/>
        <p:txBody>
          <a:bodyPr/>
          <a:lstStyle/>
          <a:p>
            <a:fld id="{370D8578-DDD4-487D-A316-C8E65CC577E1}" type="slidenum">
              <a:rPr lang="zh-CN" altLang="en-US" smtClean="0"/>
              <a:t>18</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2160240"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558038"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嵌套列表</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0" y="2390140"/>
            <a:ext cx="6684804" cy="1327039"/>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764" y="4406510"/>
            <a:ext cx="7758339" cy="2262849"/>
          </a:xfrm>
          <a:prstGeom prst="rect">
            <a:avLst/>
          </a:prstGeom>
        </p:spPr>
      </p:pic>
    </p:spTree>
    <p:extLst>
      <p:ext uri="{BB962C8B-B14F-4D97-AF65-F5344CB8AC3E}">
        <p14:creationId xmlns:p14="http://schemas.microsoft.com/office/powerpoint/2010/main" val="1725572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8"/>
          <p:cNvSpPr txBox="1">
            <a:spLocks/>
          </p:cNvSpPr>
          <p:nvPr/>
        </p:nvSpPr>
        <p:spPr>
          <a:xfrm>
            <a:off x="3200400" y="796915"/>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FFFF00"/>
                </a:solidFill>
                <a:cs typeface="+mn-cs"/>
              </a:rPr>
              <a:t>元组</a:t>
            </a:r>
            <a:endParaRPr lang="zh-CN" altLang="en-US" sz="3200" b="1" dirty="0">
              <a:solidFill>
                <a:srgbClr val="FFFF00"/>
              </a:solidFill>
              <a:cs typeface="+mn-cs"/>
            </a:endParaRPr>
          </a:p>
        </p:txBody>
      </p:sp>
      <p:sp>
        <p:nvSpPr>
          <p:cNvPr id="5" name="矩形 28"/>
          <p:cNvSpPr/>
          <p:nvPr/>
        </p:nvSpPr>
        <p:spPr>
          <a:xfrm>
            <a:off x="-18899" y="671163"/>
            <a:ext cx="670013"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内容占位符 1"/>
          <p:cNvSpPr txBox="1">
            <a:spLocks/>
          </p:cNvSpPr>
          <p:nvPr/>
        </p:nvSpPr>
        <p:spPr>
          <a:xfrm>
            <a:off x="132326" y="2001777"/>
            <a:ext cx="4798421" cy="46183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dirty="0"/>
              <a:t>元组（</a:t>
            </a:r>
            <a:r>
              <a:rPr kumimoji="1" lang="en-US" altLang="zh-CN" sz="2400" dirty="0"/>
              <a:t>tuple</a:t>
            </a:r>
            <a:r>
              <a:rPr kumimoji="1" lang="zh-CN" altLang="en-US" sz="2400" dirty="0"/>
              <a:t>）数据结构与列表类似，其中元素可以有不同的</a:t>
            </a:r>
            <a:r>
              <a:rPr kumimoji="1" lang="zh-CN" altLang="en-US" sz="2400" dirty="0" smtClean="0"/>
              <a:t>类型</a:t>
            </a:r>
            <a:endParaRPr kumimoji="1" lang="en-US" altLang="zh-CN" sz="2400" dirty="0" smtClean="0"/>
          </a:p>
          <a:p>
            <a:pPr>
              <a:lnSpc>
                <a:spcPct val="150000"/>
              </a:lnSpc>
            </a:pPr>
            <a:r>
              <a:rPr kumimoji="1" lang="zh-CN" altLang="en-US" sz="2400" dirty="0" smtClean="0"/>
              <a:t>但是元组</a:t>
            </a:r>
            <a:r>
              <a:rPr kumimoji="1" lang="zh-CN" altLang="en-US" sz="2400" dirty="0"/>
              <a:t>中的</a:t>
            </a:r>
            <a:r>
              <a:rPr kumimoji="1" lang="zh-CN" altLang="en-US" sz="2400" b="1" dirty="0">
                <a:solidFill>
                  <a:srgbClr val="3BBC5D"/>
                </a:solidFill>
              </a:rPr>
              <a:t>元素是不可变</a:t>
            </a:r>
            <a:r>
              <a:rPr kumimoji="1" lang="zh-CN" altLang="en-US" sz="2400" dirty="0"/>
              <a:t>的，即一旦初始化</a:t>
            </a:r>
            <a:r>
              <a:rPr kumimoji="1" lang="zh-CN" altLang="en-US" sz="2400" dirty="0" smtClean="0"/>
              <a:t>之后，就</a:t>
            </a:r>
            <a:r>
              <a:rPr kumimoji="1" lang="zh-CN" altLang="en-US" sz="2400" dirty="0"/>
              <a:t>不能够再做</a:t>
            </a:r>
            <a:r>
              <a:rPr kumimoji="1" lang="zh-CN" altLang="en-US" sz="2400" dirty="0" smtClean="0"/>
              <a:t>修改（报错：元组对象不支持赋值）</a:t>
            </a:r>
            <a:endParaRPr kumimoji="1" lang="zh-CN" altLang="en-US" sz="2400"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58" y="1578010"/>
            <a:ext cx="5210636" cy="30294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3994" y="1322520"/>
            <a:ext cx="6616700" cy="4305300"/>
          </a:xfrm>
          <a:prstGeom prst="rect">
            <a:avLst/>
          </a:prstGeom>
        </p:spPr>
      </p:pic>
      <p:sp>
        <p:nvSpPr>
          <p:cNvPr id="2" name="日期占位符 1"/>
          <p:cNvSpPr>
            <a:spLocks noGrp="1"/>
          </p:cNvSpPr>
          <p:nvPr>
            <p:ph type="dt" sz="half" idx="10"/>
          </p:nvPr>
        </p:nvSpPr>
        <p:spPr/>
        <p:txBody>
          <a:bodyPr/>
          <a:lstStyle/>
          <a:p>
            <a:fld id="{99116EE5-F674-48EE-97B9-10695F27FEFD}" type="datetime1">
              <a:rPr lang="zh-CN" altLang="en-US" smtClean="0"/>
              <a:t>2018/9/18</a:t>
            </a:fld>
            <a:endParaRPr lang="zh-CN" altLang="en-US" dirty="0"/>
          </a:p>
        </p:txBody>
      </p:sp>
      <p:sp>
        <p:nvSpPr>
          <p:cNvPr id="3" name="灯片编号占位符 2"/>
          <p:cNvSpPr>
            <a:spLocks noGrp="1"/>
          </p:cNvSpPr>
          <p:nvPr>
            <p:ph type="sldNum" sz="quarter" idx="12"/>
          </p:nvPr>
        </p:nvSpPr>
        <p:spPr/>
        <p:txBody>
          <a:bodyPr/>
          <a:lstStyle/>
          <a:p>
            <a:fld id="{370D8578-DDD4-487D-A316-C8E65CC577E1}" type="slidenum">
              <a:rPr lang="zh-CN" altLang="en-US" smtClean="0"/>
              <a:t>19</a:t>
            </a:fld>
            <a:endParaRPr lang="zh-CN" altLang="en-US"/>
          </a:p>
        </p:txBody>
      </p:sp>
      <p:sp>
        <p:nvSpPr>
          <p:cNvPr id="8" name="矩形 7"/>
          <p:cNvSpPr/>
          <p:nvPr/>
        </p:nvSpPr>
        <p:spPr>
          <a:xfrm>
            <a:off x="83358" y="5426347"/>
            <a:ext cx="7644536" cy="1438855"/>
          </a:xfrm>
          <a:prstGeom prst="rect">
            <a:avLst/>
          </a:prstGeom>
        </p:spPr>
        <p:txBody>
          <a:bodyPr wrap="square">
            <a:spAutoFit/>
          </a:bodyPr>
          <a:lstStyle/>
          <a:p>
            <a:pPr lvl="1">
              <a:spcBef>
                <a:spcPts val="300"/>
              </a:spcBef>
              <a:buClr>
                <a:srgbClr val="008000"/>
              </a:buClr>
            </a:pPr>
            <a:r>
              <a:rPr lang="zh-CN" altLang="en-US" sz="2000" dirty="0" smtClean="0"/>
              <a:t>元组赋值只有</a:t>
            </a:r>
            <a:r>
              <a:rPr lang="zh-CN" altLang="en-US" sz="2000" dirty="0"/>
              <a:t>一个元素时必须有一个“</a:t>
            </a:r>
            <a:r>
              <a:rPr lang="pt-BR" altLang="en-US" sz="2000" dirty="0"/>
              <a:t>,</a:t>
            </a:r>
            <a:r>
              <a:rPr lang="zh-CN" altLang="en-US" sz="2000" dirty="0"/>
              <a:t>”</a:t>
            </a:r>
            <a:endParaRPr lang="en-US" altLang="zh-CN" sz="2000" dirty="0"/>
          </a:p>
          <a:p>
            <a:pPr lvl="1">
              <a:spcBef>
                <a:spcPts val="300"/>
              </a:spcBef>
              <a:buClr>
                <a:srgbClr val="008000"/>
              </a:buClr>
            </a:pPr>
            <a:r>
              <a:rPr lang="en-US" altLang="zh-CN" sz="2000" dirty="0" smtClean="0"/>
              <a:t>&gt;&gt;&gt;</a:t>
            </a:r>
            <a:r>
              <a:rPr lang="en-US" altLang="zh-CN" sz="2000" dirty="0" err="1"/>
              <a:t>atuple</a:t>
            </a:r>
            <a:r>
              <a:rPr lang="en-US" altLang="zh-CN" sz="2000" dirty="0"/>
              <a:t> = (‘a’, )        </a:t>
            </a:r>
            <a:r>
              <a:rPr lang="en-US" altLang="zh-CN" sz="2000" dirty="0" smtClean="0"/>
              <a:t>#</a:t>
            </a:r>
          </a:p>
          <a:p>
            <a:pPr lvl="1">
              <a:spcBef>
                <a:spcPts val="300"/>
              </a:spcBef>
              <a:buClr>
                <a:srgbClr val="008000"/>
              </a:buClr>
            </a:pPr>
            <a:r>
              <a:rPr lang="en-US" altLang="zh-CN" sz="2000" dirty="0" smtClean="0"/>
              <a:t>&gt;&gt;&gt; </a:t>
            </a:r>
            <a:r>
              <a:rPr lang="en-US" altLang="zh-CN" sz="2000" dirty="0" err="1"/>
              <a:t>atuple</a:t>
            </a:r>
            <a:endParaRPr lang="en-US" altLang="zh-CN" sz="2000" dirty="0"/>
          </a:p>
          <a:p>
            <a:pPr lvl="1">
              <a:spcBef>
                <a:spcPts val="300"/>
              </a:spcBef>
              <a:buClr>
                <a:srgbClr val="3333CC"/>
              </a:buClr>
            </a:pPr>
            <a:r>
              <a:rPr lang="en-US" altLang="zh-CN" sz="2000" dirty="0"/>
              <a:t>('a')</a:t>
            </a:r>
          </a:p>
        </p:txBody>
      </p:sp>
    </p:spTree>
    <p:extLst>
      <p:ext uri="{BB962C8B-B14F-4D97-AF65-F5344CB8AC3E}">
        <p14:creationId xmlns:p14="http://schemas.microsoft.com/office/powerpoint/2010/main" val="2447004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8"/>
          <p:cNvSpPr txBox="1">
            <a:spLocks/>
          </p:cNvSpPr>
          <p:nvPr/>
        </p:nvSpPr>
        <p:spPr>
          <a:xfrm>
            <a:off x="3994490" y="819261"/>
            <a:ext cx="3385447"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942124"/>
                </a:solidFill>
                <a:cs typeface="+mn-cs"/>
              </a:rPr>
              <a:t>列表</a:t>
            </a:r>
            <a:endParaRPr lang="zh-CN" altLang="en-US" sz="3200" b="1" dirty="0">
              <a:solidFill>
                <a:srgbClr val="942124"/>
              </a:solidFill>
              <a:cs typeface="+mn-cs"/>
            </a:endParaRPr>
          </a:p>
        </p:txBody>
      </p:sp>
      <p:sp>
        <p:nvSpPr>
          <p:cNvPr id="2" name="内容占位符 1"/>
          <p:cNvSpPr>
            <a:spLocks noGrp="1"/>
          </p:cNvSpPr>
          <p:nvPr>
            <p:ph idx="1"/>
          </p:nvPr>
        </p:nvSpPr>
        <p:spPr>
          <a:xfrm>
            <a:off x="8316720" y="2019577"/>
            <a:ext cx="2036728" cy="642187"/>
          </a:xfrm>
        </p:spPr>
        <p:txBody>
          <a:bodyPr>
            <a:normAutofit/>
          </a:bodyPr>
          <a:lstStyle/>
          <a:p>
            <a:pPr marL="0" indent="0">
              <a:lnSpc>
                <a:spcPct val="150000"/>
              </a:lnSpc>
              <a:buNone/>
            </a:pPr>
            <a:r>
              <a:rPr kumimoji="1" lang="zh-CN" altLang="en-US" sz="1800" dirty="0" smtClean="0"/>
              <a:t>科比投篮数据集</a:t>
            </a:r>
            <a:endParaRPr kumimoji="1" lang="zh-CN" altLang="en-US" sz="2000" dirty="0"/>
          </a:p>
        </p:txBody>
      </p:sp>
      <p:sp>
        <p:nvSpPr>
          <p:cNvPr id="4" name="日期占位符 3"/>
          <p:cNvSpPr>
            <a:spLocks noGrp="1"/>
          </p:cNvSpPr>
          <p:nvPr>
            <p:ph type="dt" sz="half" idx="10"/>
          </p:nvPr>
        </p:nvSpPr>
        <p:spPr/>
        <p:txBody>
          <a:bodyPr/>
          <a:lstStyle/>
          <a:p>
            <a:fld id="{94B4E766-9432-4DBD-9A11-7291791FAD01}" type="datetime1">
              <a:rPr lang="zh-CN" altLang="en-US" smtClean="0"/>
              <a:t>2018/9/18</a:t>
            </a:fld>
            <a:endParaRPr lang="zh-CN" altLang="en-US"/>
          </a:p>
        </p:txBody>
      </p:sp>
      <p:sp>
        <p:nvSpPr>
          <p:cNvPr id="10" name="页脚占位符 9"/>
          <p:cNvSpPr>
            <a:spLocks noGrp="1"/>
          </p:cNvSpPr>
          <p:nvPr>
            <p:ph type="ftr" sz="quarter" idx="11"/>
          </p:nvPr>
        </p:nvSpPr>
        <p:spPr/>
        <p:txBody>
          <a:bodyPr/>
          <a:lstStyle/>
          <a:p>
            <a:r>
              <a:rPr lang="zh-CN" altLang="en-US" smtClean="0"/>
              <a:t>外经贸</a:t>
            </a:r>
            <a:r>
              <a:rPr lang="en-US" altLang="zh-CN" smtClean="0"/>
              <a:t>-</a:t>
            </a:r>
            <a:r>
              <a:rPr lang="zh-CN" altLang="en-US" smtClean="0"/>
              <a:t>信息学院</a:t>
            </a:r>
            <a:endParaRPr lang="zh-CN" altLang="en-US"/>
          </a:p>
        </p:txBody>
      </p:sp>
      <p:sp>
        <p:nvSpPr>
          <p:cNvPr id="9" name="灯片编号占位符 8"/>
          <p:cNvSpPr>
            <a:spLocks noGrp="1"/>
          </p:cNvSpPr>
          <p:nvPr>
            <p:ph type="sldNum" sz="quarter" idx="12"/>
          </p:nvPr>
        </p:nvSpPr>
        <p:spPr/>
        <p:txBody>
          <a:bodyPr/>
          <a:lstStyle/>
          <a:p>
            <a:fld id="{370D8578-DDD4-487D-A316-C8E65CC577E1}" type="slidenum">
              <a:rPr lang="zh-CN" altLang="en-US" smtClean="0"/>
              <a:t>2</a:t>
            </a:fld>
            <a:endParaRPr lang="zh-CN" altLang="en-US"/>
          </a:p>
        </p:txBody>
      </p:sp>
      <p:sp>
        <p:nvSpPr>
          <p:cNvPr id="5" name="矩形 28"/>
          <p:cNvSpPr/>
          <p:nvPr/>
        </p:nvSpPr>
        <p:spPr>
          <a:xfrm>
            <a:off x="-18899" y="671163"/>
            <a:ext cx="670013"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4072" y="2607543"/>
            <a:ext cx="5182024" cy="1675190"/>
          </a:xfrm>
          <a:prstGeom prst="rect">
            <a:avLst/>
          </a:prstGeom>
        </p:spPr>
      </p:pic>
      <p:sp>
        <p:nvSpPr>
          <p:cNvPr id="7" name="内容占位符 1"/>
          <p:cNvSpPr txBox="1">
            <a:spLocks/>
          </p:cNvSpPr>
          <p:nvPr/>
        </p:nvSpPr>
        <p:spPr>
          <a:xfrm>
            <a:off x="803514" y="2636912"/>
            <a:ext cx="5724534" cy="46183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dirty="0" smtClean="0"/>
              <a:t>列表</a:t>
            </a:r>
            <a:r>
              <a:rPr kumimoji="1" lang="zh-CN" altLang="en-US" sz="2400" dirty="0"/>
              <a:t>（</a:t>
            </a:r>
            <a:r>
              <a:rPr kumimoji="1" lang="en-US" altLang="zh-CN" sz="2400" dirty="0"/>
              <a:t>list</a:t>
            </a:r>
            <a:r>
              <a:rPr kumimoji="1" lang="zh-CN" altLang="en-US" sz="2400" dirty="0"/>
              <a:t>）是一个</a:t>
            </a:r>
            <a:r>
              <a:rPr kumimoji="1" lang="zh-CN" altLang="en-US" sz="2400" b="1" dirty="0">
                <a:solidFill>
                  <a:srgbClr val="3BBC5D"/>
                </a:solidFill>
              </a:rPr>
              <a:t>有序的</a:t>
            </a:r>
            <a:r>
              <a:rPr kumimoji="1" lang="zh-CN" altLang="en-US" sz="2400" dirty="0"/>
              <a:t>序列结构，序列中的元素可以是</a:t>
            </a:r>
            <a:r>
              <a:rPr kumimoji="1" lang="zh-CN" altLang="en-US" sz="2400" b="1" dirty="0">
                <a:solidFill>
                  <a:srgbClr val="FFFF00"/>
                </a:solidFill>
              </a:rPr>
              <a:t>不同的数据</a:t>
            </a:r>
            <a:r>
              <a:rPr kumimoji="1" lang="zh-CN" altLang="en-US" sz="2400" b="1" dirty="0" smtClean="0">
                <a:solidFill>
                  <a:srgbClr val="FFFF00"/>
                </a:solidFill>
              </a:rPr>
              <a:t>类型</a:t>
            </a:r>
            <a:endParaRPr kumimoji="1" lang="en-US" altLang="zh-CN" sz="2400" b="1" dirty="0" smtClean="0">
              <a:solidFill>
                <a:srgbClr val="FFFF00"/>
              </a:solidFill>
            </a:endParaRPr>
          </a:p>
          <a:p>
            <a:pPr>
              <a:lnSpc>
                <a:spcPct val="150000"/>
              </a:lnSpc>
            </a:pPr>
            <a:r>
              <a:rPr kumimoji="1" lang="zh-CN" altLang="en-US" sz="2400" dirty="0" smtClean="0"/>
              <a:t>列表</a:t>
            </a:r>
            <a:r>
              <a:rPr kumimoji="1" lang="zh-CN" altLang="en-US" sz="2400" dirty="0"/>
              <a:t>可以进行一系列序列</a:t>
            </a:r>
            <a:r>
              <a:rPr kumimoji="1" lang="zh-CN" altLang="en-US" sz="2400" dirty="0" smtClean="0"/>
              <a:t>操作，如</a:t>
            </a:r>
            <a:r>
              <a:rPr kumimoji="1" lang="zh-CN" altLang="en-US" sz="2400" dirty="0"/>
              <a:t>索引、切片、加、乘和检查成员</a:t>
            </a:r>
            <a:r>
              <a:rPr kumimoji="1" lang="zh-CN" altLang="en-US" sz="2400" dirty="0" smtClean="0"/>
              <a:t>等</a:t>
            </a:r>
            <a:endParaRPr kumimoji="1" lang="zh-CN" altLang="en-US"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514" y="2038532"/>
            <a:ext cx="5436502" cy="370399"/>
          </a:xfrm>
          <a:prstGeom prst="rect">
            <a:avLst/>
          </a:prstGeom>
        </p:spPr>
      </p:pic>
    </p:spTree>
    <p:extLst>
      <p:ext uri="{BB962C8B-B14F-4D97-AF65-F5344CB8AC3E}">
        <p14:creationId xmlns:p14="http://schemas.microsoft.com/office/powerpoint/2010/main" val="1366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
          <p:cNvSpPr txBox="1">
            <a:spLocks/>
          </p:cNvSpPr>
          <p:nvPr/>
        </p:nvSpPr>
        <p:spPr>
          <a:xfrm>
            <a:off x="345416" y="1663539"/>
            <a:ext cx="5229884" cy="46183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dirty="0"/>
              <a:t>由于元组是不可变的，因此</a:t>
            </a:r>
            <a:r>
              <a:rPr kumimoji="1" lang="zh-CN" altLang="en-US" sz="2400" dirty="0" smtClean="0"/>
              <a:t>元组对象没有</a:t>
            </a:r>
            <a:r>
              <a:rPr kumimoji="1" lang="en-US" altLang="zh-CN" sz="2400" dirty="0" smtClean="0">
                <a:latin typeface="Monaco" charset="0"/>
                <a:ea typeface="Monaco" charset="0"/>
                <a:cs typeface="Monaco" charset="0"/>
              </a:rPr>
              <a:t>append</a:t>
            </a:r>
            <a:r>
              <a:rPr kumimoji="1" lang="en-US" altLang="zh-CN" sz="2400" dirty="0" smtClean="0">
                <a:latin typeface="Monaco"/>
              </a:rPr>
              <a:t>()</a:t>
            </a:r>
            <a:r>
              <a:rPr kumimoji="1" lang="zh-CN" altLang="en-US" sz="2400" dirty="0" smtClean="0">
                <a:latin typeface="Monaco"/>
              </a:rPr>
              <a:t>、</a:t>
            </a:r>
            <a:r>
              <a:rPr kumimoji="1" lang="en-US" altLang="zh-CN" sz="2400" dirty="0" smtClean="0">
                <a:latin typeface="Monaco" charset="0"/>
                <a:ea typeface="Monaco" charset="0"/>
                <a:cs typeface="Monaco" charset="0"/>
              </a:rPr>
              <a:t>insert</a:t>
            </a:r>
            <a:r>
              <a:rPr kumimoji="1" lang="en-US" altLang="zh-CN" sz="2400" dirty="0" smtClean="0">
                <a:latin typeface="Monaco"/>
              </a:rPr>
              <a:t>()</a:t>
            </a:r>
            <a:r>
              <a:rPr kumimoji="1" lang="zh-CN" altLang="en-US" sz="2400" dirty="0" smtClean="0"/>
              <a:t>和</a:t>
            </a:r>
            <a:r>
              <a:rPr kumimoji="1" lang="en-US" altLang="zh-CN" sz="2400" dirty="0" smtClean="0">
                <a:latin typeface="Monaco"/>
              </a:rPr>
              <a:t>del</a:t>
            </a:r>
            <a:r>
              <a:rPr kumimoji="1" lang="zh-CN" altLang="en-US" sz="2400" dirty="0" smtClean="0"/>
              <a:t>这样</a:t>
            </a:r>
            <a:r>
              <a:rPr kumimoji="1" lang="zh-CN" altLang="en-US" sz="2400" dirty="0"/>
              <a:t>的方法</a:t>
            </a:r>
            <a:r>
              <a:rPr kumimoji="1" lang="zh-CN" altLang="en-US" sz="2400" dirty="0" smtClean="0"/>
              <a:t>。</a:t>
            </a:r>
          </a:p>
          <a:p>
            <a:pPr>
              <a:lnSpc>
                <a:spcPct val="150000"/>
              </a:lnSpc>
            </a:pPr>
            <a:r>
              <a:rPr kumimoji="1" lang="zh-CN" altLang="en-US" sz="2400" dirty="0" smtClean="0"/>
              <a:t>实际上，</a:t>
            </a:r>
            <a:r>
              <a:rPr kumimoji="1" lang="en-US" altLang="zh-CN" sz="2400" dirty="0" smtClean="0"/>
              <a:t>tuple</a:t>
            </a:r>
            <a:r>
              <a:rPr kumimoji="1" lang="zh-CN" altLang="en-US" sz="2400" dirty="0" smtClean="0"/>
              <a:t>的使用可以使得代码更安全，防止错误赋值导致重要对象的改变。</a:t>
            </a:r>
            <a:endParaRPr kumimoji="1" lang="zh-CN" altLang="en-US" sz="2400"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16" y="1072696"/>
            <a:ext cx="5210636" cy="302944"/>
          </a:xfrm>
          <a:prstGeom prst="rect">
            <a:avLst/>
          </a:prstGeom>
        </p:spPr>
      </p:pic>
      <p:sp>
        <p:nvSpPr>
          <p:cNvPr id="2" name="日期占位符 1"/>
          <p:cNvSpPr>
            <a:spLocks noGrp="1"/>
          </p:cNvSpPr>
          <p:nvPr>
            <p:ph type="dt" sz="half" idx="10"/>
          </p:nvPr>
        </p:nvSpPr>
        <p:spPr/>
        <p:txBody>
          <a:bodyPr/>
          <a:lstStyle/>
          <a:p>
            <a:fld id="{5E04C89B-7680-4CFB-B968-8A3E89D499D0}" type="datetime1">
              <a:rPr lang="zh-CN" altLang="en-US" smtClean="0"/>
              <a:t>2018/9/18</a:t>
            </a:fld>
            <a:endParaRPr lang="zh-CN" altLang="en-US"/>
          </a:p>
        </p:txBody>
      </p:sp>
      <p:sp>
        <p:nvSpPr>
          <p:cNvPr id="3" name="灯片编号占位符 2"/>
          <p:cNvSpPr>
            <a:spLocks noGrp="1"/>
          </p:cNvSpPr>
          <p:nvPr>
            <p:ph type="sldNum" sz="quarter" idx="12"/>
          </p:nvPr>
        </p:nvSpPr>
        <p:spPr/>
        <p:txBody>
          <a:bodyPr/>
          <a:lstStyle/>
          <a:p>
            <a:fld id="{370D8578-DDD4-487D-A316-C8E65CC577E1}" type="slidenum">
              <a:rPr lang="zh-CN" altLang="en-US" smtClean="0"/>
              <a:t>20</a:t>
            </a:fld>
            <a:endParaRPr lang="zh-CN" altLang="en-US"/>
          </a:p>
        </p:txBody>
      </p:sp>
    </p:spTree>
    <p:extLst>
      <p:ext uri="{BB962C8B-B14F-4D97-AF65-F5344CB8AC3E}">
        <p14:creationId xmlns:p14="http://schemas.microsoft.com/office/powerpoint/2010/main" val="3785976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63671" y="404112"/>
            <a:ext cx="3950262" cy="803275"/>
          </a:xfrm>
        </p:spPr>
        <p:txBody>
          <a:bodyPr/>
          <a:lstStyle/>
          <a:p>
            <a:pPr algn="l" eaLnBrk="1" hangingPunct="1"/>
            <a:r>
              <a:rPr lang="zh-CN" altLang="en-US" dirty="0" smtClean="0"/>
              <a:t>元组创建与删除</a:t>
            </a:r>
          </a:p>
        </p:txBody>
      </p:sp>
      <p:sp>
        <p:nvSpPr>
          <p:cNvPr id="55299" name="Rectangle 3"/>
          <p:cNvSpPr>
            <a:spLocks noGrp="1" noChangeArrowheads="1"/>
          </p:cNvSpPr>
          <p:nvPr>
            <p:ph idx="1"/>
          </p:nvPr>
        </p:nvSpPr>
        <p:spPr>
          <a:xfrm>
            <a:off x="1981200" y="1298576"/>
            <a:ext cx="8229600" cy="4525963"/>
          </a:xfrm>
        </p:spPr>
        <p:txBody>
          <a:bodyPr/>
          <a:lstStyle/>
          <a:p>
            <a:pPr eaLnBrk="1" hangingPunct="1"/>
            <a:r>
              <a:rPr lang="zh-CN" altLang="en-US" sz="2400" dirty="0">
                <a:sym typeface="Arial" panose="020B0604020202020204" pitchFamily="34" charset="0"/>
              </a:rPr>
              <a:t>使用tuple函数将其他序列转换为元组</a:t>
            </a:r>
            <a:endParaRPr lang="en-US" altLang="zh-CN" sz="2400" dirty="0">
              <a:sym typeface="Arial" panose="020B0604020202020204" pitchFamily="34" charset="0"/>
            </a:endParaRPr>
          </a:p>
          <a:p>
            <a:pPr lvl="1" eaLnBrk="1" hangingPunct="1">
              <a:buClr>
                <a:srgbClr val="3333CC"/>
              </a:buClr>
              <a:buFont typeface="Times New Roman" panose="02020603050405020304" pitchFamily="18" charset="0"/>
              <a:buNone/>
            </a:pPr>
            <a:r>
              <a:rPr lang="en-US" altLang="zh-CN" sz="2400" dirty="0">
                <a:sym typeface="Arial" panose="020B0604020202020204" pitchFamily="34" charset="0"/>
              </a:rPr>
              <a:t>&gt;&gt;&gt; print(tuple('</a:t>
            </a:r>
            <a:r>
              <a:rPr lang="en-US" altLang="zh-CN" sz="2400" dirty="0" err="1">
                <a:sym typeface="Arial" panose="020B0604020202020204" pitchFamily="34" charset="0"/>
              </a:rPr>
              <a:t>abcdefg</a:t>
            </a:r>
            <a:r>
              <a:rPr lang="en-US" altLang="zh-CN" sz="2400" dirty="0">
                <a:sym typeface="Arial" panose="020B0604020202020204" pitchFamily="34" charset="0"/>
              </a:rPr>
              <a:t>'))</a:t>
            </a:r>
          </a:p>
          <a:p>
            <a:pPr lvl="1" eaLnBrk="1" hangingPunct="1">
              <a:buClr>
                <a:srgbClr val="3333CC"/>
              </a:buClr>
              <a:buFont typeface="Times New Roman" panose="02020603050405020304" pitchFamily="18" charset="0"/>
              <a:buNone/>
            </a:pPr>
            <a:r>
              <a:rPr lang="en-US" altLang="zh-CN" sz="2400" dirty="0"/>
              <a:t>('a', 'b', 'c', 'd', 'e', 'f', 'g')</a:t>
            </a:r>
          </a:p>
          <a:p>
            <a:pPr lvl="1" eaLnBrk="1" hangingPunct="1">
              <a:buFontTx/>
              <a:buNone/>
            </a:pPr>
            <a:r>
              <a:rPr lang="en-US" altLang="zh-CN" sz="2400" dirty="0"/>
              <a:t>&gt;&gt;&gt; </a:t>
            </a:r>
            <a:r>
              <a:rPr lang="en-US" altLang="zh-CN" sz="2400" dirty="0" err="1"/>
              <a:t>aList</a:t>
            </a:r>
            <a:r>
              <a:rPr lang="en-US" altLang="zh-CN" sz="2400" dirty="0"/>
              <a:t>=[-1, -4, 6, 7.5, -2.3, 9, -11]</a:t>
            </a:r>
          </a:p>
          <a:p>
            <a:pPr lvl="1" eaLnBrk="1" hangingPunct="1">
              <a:buFont typeface="Wingdings" panose="05000000000000000000" pitchFamily="2" charset="2"/>
              <a:buNone/>
            </a:pPr>
            <a:r>
              <a:rPr lang="en-US" altLang="zh-CN" sz="2400" dirty="0"/>
              <a:t>&gt;&gt;&gt; tuple(</a:t>
            </a:r>
            <a:r>
              <a:rPr lang="en-US" altLang="zh-CN" sz="2400" dirty="0" err="1"/>
              <a:t>aList</a:t>
            </a:r>
            <a:r>
              <a:rPr lang="en-US" altLang="zh-CN" sz="2400" dirty="0"/>
              <a:t>)</a:t>
            </a:r>
          </a:p>
          <a:p>
            <a:pPr lvl="1" eaLnBrk="1" hangingPunct="1">
              <a:buFont typeface="Wingdings" panose="05000000000000000000" pitchFamily="2" charset="2"/>
              <a:buNone/>
            </a:pPr>
            <a:r>
              <a:rPr lang="en-US" altLang="zh-CN" sz="2400" dirty="0"/>
              <a:t>(-1, -4, 6, 7.5, -2.3, 9, -11)</a:t>
            </a:r>
          </a:p>
          <a:p>
            <a:pPr lvl="1" eaLnBrk="1" hangingPunct="1">
              <a:buFont typeface="Wingdings" panose="05000000000000000000" pitchFamily="2" charset="2"/>
              <a:buNone/>
            </a:pPr>
            <a:r>
              <a:rPr lang="en-US" altLang="zh-CN" sz="2400" dirty="0"/>
              <a:t>&gt;&gt;&gt; s = tuple() #</a:t>
            </a:r>
            <a:r>
              <a:rPr lang="en-US" altLang="zh-CN" sz="2400" dirty="0" err="1"/>
              <a:t>空元组</a:t>
            </a:r>
            <a:endParaRPr lang="en-US" altLang="zh-CN" sz="2400" dirty="0"/>
          </a:p>
          <a:p>
            <a:pPr lvl="1" eaLnBrk="1" hangingPunct="1">
              <a:buFont typeface="Wingdings" panose="05000000000000000000" pitchFamily="2" charset="2"/>
              <a:buNone/>
            </a:pPr>
            <a:r>
              <a:rPr lang="en-US" altLang="zh-CN" sz="2400" dirty="0"/>
              <a:t>&gt;&gt;&gt; s</a:t>
            </a:r>
          </a:p>
          <a:p>
            <a:pPr lvl="1" eaLnBrk="1" hangingPunct="1">
              <a:buFont typeface="Wingdings" panose="05000000000000000000" pitchFamily="2" charset="2"/>
              <a:buNone/>
            </a:pPr>
            <a:r>
              <a:rPr lang="en-US" altLang="zh-CN" sz="2400" dirty="0"/>
              <a:t>()</a:t>
            </a:r>
          </a:p>
          <a:p>
            <a:pPr eaLnBrk="1" hangingPunct="1"/>
            <a:r>
              <a:rPr lang="zh-CN" altLang="en-US" sz="2400" dirty="0"/>
              <a:t>使用</a:t>
            </a:r>
            <a:r>
              <a:rPr lang="en-US" altLang="zh-CN" sz="2400" dirty="0"/>
              <a:t>del</a:t>
            </a:r>
            <a:r>
              <a:rPr lang="zh-CN" altLang="en-US" sz="2400" dirty="0"/>
              <a:t>删除元组，不能删除元组元素</a:t>
            </a:r>
          </a:p>
        </p:txBody>
      </p:sp>
    </p:spTree>
    <p:extLst>
      <p:ext uri="{BB962C8B-B14F-4D97-AF65-F5344CB8AC3E}">
        <p14:creationId xmlns:p14="http://schemas.microsoft.com/office/powerpoint/2010/main" val="26675567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524000" y="389766"/>
            <a:ext cx="8610600" cy="1293028"/>
          </a:xfrm>
        </p:spPr>
        <p:txBody>
          <a:bodyPr/>
          <a:lstStyle/>
          <a:p>
            <a:pPr eaLnBrk="1" hangingPunct="1"/>
            <a:r>
              <a:rPr lang="zh-CN" altLang="zh-CN" dirty="0" smtClean="0"/>
              <a:t>用于</a:t>
            </a:r>
            <a:r>
              <a:rPr lang="zh-CN" altLang="zh-CN" dirty="0"/>
              <a:t>序列操作的常用内置函数</a:t>
            </a:r>
          </a:p>
        </p:txBody>
      </p:sp>
      <p:sp>
        <p:nvSpPr>
          <p:cNvPr id="49155" name="Rectangle 3"/>
          <p:cNvSpPr>
            <a:spLocks noGrp="1" noChangeArrowheads="1"/>
          </p:cNvSpPr>
          <p:nvPr>
            <p:ph idx="1"/>
          </p:nvPr>
        </p:nvSpPr>
        <p:spPr>
          <a:xfrm>
            <a:off x="2086396" y="1571935"/>
            <a:ext cx="8229600" cy="4525963"/>
          </a:xfrm>
        </p:spPr>
        <p:txBody>
          <a:bodyPr/>
          <a:lstStyle/>
          <a:p>
            <a:pPr eaLnBrk="1" hangingPunct="1"/>
            <a:r>
              <a:rPr lang="en-US" altLang="zh-CN" sz="2400" dirty="0"/>
              <a:t>zip(</a:t>
            </a:r>
            <a:r>
              <a:rPr lang="zh-CN" altLang="en-US" sz="2400" dirty="0"/>
              <a:t>列表</a:t>
            </a:r>
            <a:r>
              <a:rPr lang="en-US" altLang="zh-CN" sz="2400" dirty="0"/>
              <a:t>1,</a:t>
            </a:r>
            <a:r>
              <a:rPr lang="zh-CN" altLang="en-US" sz="2400" dirty="0"/>
              <a:t>列表</a:t>
            </a:r>
            <a:r>
              <a:rPr lang="en-US" altLang="zh-CN" sz="2400" dirty="0"/>
              <a:t>2,…): </a:t>
            </a:r>
            <a:r>
              <a:rPr lang="zh-CN" altLang="en-US" sz="2400" dirty="0"/>
              <a:t>将多个列表对应位置元素组合为元组，返回包含这些元组的列表。</a:t>
            </a:r>
            <a:endParaRPr lang="en-US" altLang="zh-CN" sz="2400" dirty="0"/>
          </a:p>
          <a:p>
            <a:pPr eaLnBrk="1" hangingPunct="1"/>
            <a:endParaRPr lang="zh-CN" altLang="en-US" sz="1000" dirty="0"/>
          </a:p>
          <a:p>
            <a:pPr lvl="1" eaLnBrk="1" hangingPunct="1">
              <a:buFont typeface="Wingdings" panose="05000000000000000000" pitchFamily="2" charset="2"/>
              <a:buNone/>
            </a:pPr>
            <a:r>
              <a:rPr lang="en-US" altLang="zh-CN" sz="2400" dirty="0"/>
              <a:t>&gt;&gt;&gt; a=[1,2,3]</a:t>
            </a:r>
          </a:p>
          <a:p>
            <a:pPr lvl="1" eaLnBrk="1" hangingPunct="1">
              <a:buFont typeface="Wingdings" panose="05000000000000000000" pitchFamily="2" charset="2"/>
              <a:buNone/>
            </a:pPr>
            <a:r>
              <a:rPr lang="en-US" altLang="zh-CN" sz="2400" dirty="0"/>
              <a:t>&gt;&gt;&gt; b=[4,5,6]</a:t>
            </a:r>
          </a:p>
          <a:p>
            <a:pPr lvl="1" eaLnBrk="1" hangingPunct="1">
              <a:buFont typeface="Wingdings" panose="05000000000000000000" pitchFamily="2" charset="2"/>
              <a:buNone/>
            </a:pPr>
            <a:r>
              <a:rPr lang="en-US" altLang="zh-CN" sz="2400" dirty="0"/>
              <a:t>&gt;&gt;&gt; c=zip(</a:t>
            </a:r>
            <a:r>
              <a:rPr lang="en-US" altLang="zh-CN" sz="2400" dirty="0" err="1"/>
              <a:t>a,b</a:t>
            </a:r>
            <a:r>
              <a:rPr lang="en-US" altLang="zh-CN" sz="2400" dirty="0"/>
              <a:t>)</a:t>
            </a:r>
          </a:p>
          <a:p>
            <a:pPr lvl="1" eaLnBrk="1" hangingPunct="1">
              <a:buFont typeface="Wingdings" panose="05000000000000000000" pitchFamily="2" charset="2"/>
              <a:buNone/>
            </a:pPr>
            <a:r>
              <a:rPr lang="en-US" altLang="zh-CN" sz="2400" dirty="0"/>
              <a:t>&gt;&gt;&gt; c</a:t>
            </a:r>
          </a:p>
          <a:p>
            <a:pPr lvl="1" eaLnBrk="1" hangingPunct="1">
              <a:buFont typeface="Wingdings" panose="05000000000000000000" pitchFamily="2" charset="2"/>
              <a:buNone/>
            </a:pPr>
            <a:r>
              <a:rPr lang="en-US" altLang="zh-CN" sz="2400" dirty="0"/>
              <a:t>&lt;zip object at 0x0000028A05916508&gt;</a:t>
            </a:r>
          </a:p>
          <a:p>
            <a:pPr lvl="1" eaLnBrk="1" hangingPunct="1">
              <a:buFont typeface="Wingdings" panose="05000000000000000000" pitchFamily="2" charset="2"/>
              <a:buNone/>
            </a:pPr>
            <a:r>
              <a:rPr lang="en-US" altLang="zh-CN" sz="2400" dirty="0"/>
              <a:t>&gt;&gt;&gt; c=list(c)</a:t>
            </a:r>
          </a:p>
          <a:p>
            <a:pPr lvl="1" eaLnBrk="1" hangingPunct="1">
              <a:buFont typeface="Wingdings" panose="05000000000000000000" pitchFamily="2" charset="2"/>
              <a:buNone/>
            </a:pPr>
            <a:r>
              <a:rPr lang="en-US" altLang="zh-CN" sz="2400" dirty="0"/>
              <a:t>&gt;&gt;&gt; c</a:t>
            </a:r>
          </a:p>
          <a:p>
            <a:pPr lvl="1" eaLnBrk="1" hangingPunct="1">
              <a:buFont typeface="Wingdings" panose="05000000000000000000" pitchFamily="2" charset="2"/>
              <a:buNone/>
            </a:pPr>
            <a:r>
              <a:rPr lang="en-US" altLang="zh-CN" sz="2400" dirty="0"/>
              <a:t>[(1, 4), (2, 5), (3, 6)]</a:t>
            </a:r>
            <a:endParaRPr lang="zh-CN" altLang="en-US" sz="2400" dirty="0"/>
          </a:p>
        </p:txBody>
      </p:sp>
      <p:sp>
        <p:nvSpPr>
          <p:cNvPr id="49156" name="灯片编号占位符 1"/>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9ED8363-2E0F-4548-90BE-B3E5F1C088D1}" type="slidenum">
              <a:rPr lang="zh-CN" altLang="en-US" sz="1400"/>
              <a:pPr>
                <a:spcBef>
                  <a:spcPct val="0"/>
                </a:spcBef>
                <a:buFontTx/>
                <a:buNone/>
              </a:pPr>
              <a:t>22</a:t>
            </a:fld>
            <a:endParaRPr lang="en-US" altLang="zh-CN" sz="1400"/>
          </a:p>
        </p:txBody>
      </p:sp>
    </p:spTree>
    <p:extLst>
      <p:ext uri="{BB962C8B-B14F-4D97-AF65-F5344CB8AC3E}">
        <p14:creationId xmlns:p14="http://schemas.microsoft.com/office/powerpoint/2010/main" val="169139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8"/>
          <p:cNvSpPr txBox="1">
            <a:spLocks/>
          </p:cNvSpPr>
          <p:nvPr/>
        </p:nvSpPr>
        <p:spPr>
          <a:xfrm>
            <a:off x="3735545" y="1277557"/>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FFFF00"/>
                </a:solidFill>
                <a:cs typeface="+mn-cs"/>
              </a:rPr>
              <a:t>字典</a:t>
            </a:r>
            <a:endParaRPr lang="zh-CN" altLang="en-US" sz="3200" b="1" dirty="0">
              <a:solidFill>
                <a:srgbClr val="FFFF00"/>
              </a:solidFill>
              <a:cs typeface="+mn-cs"/>
            </a:endParaRPr>
          </a:p>
        </p:txBody>
      </p:sp>
      <p:sp>
        <p:nvSpPr>
          <p:cNvPr id="5" name="矩形 28"/>
          <p:cNvSpPr/>
          <p:nvPr/>
        </p:nvSpPr>
        <p:spPr>
          <a:xfrm>
            <a:off x="-18899" y="671163"/>
            <a:ext cx="670013"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内容占位符 1"/>
          <p:cNvSpPr txBox="1">
            <a:spLocks/>
          </p:cNvSpPr>
          <p:nvPr/>
        </p:nvSpPr>
        <p:spPr>
          <a:xfrm>
            <a:off x="4007768" y="2060848"/>
            <a:ext cx="7750971" cy="5673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dirty="0" smtClean="0"/>
              <a:t>字典（</a:t>
            </a:r>
            <a:r>
              <a:rPr kumimoji="1" lang="en-US" altLang="zh-CN" sz="2400" dirty="0" err="1" smtClean="0"/>
              <a:t>dict</a:t>
            </a:r>
            <a:r>
              <a:rPr kumimoji="1" lang="zh-CN" altLang="en-US" sz="2400" dirty="0" smtClean="0"/>
              <a:t>）在其他</a:t>
            </a:r>
            <a:r>
              <a:rPr kumimoji="1" lang="zh-CN" altLang="en-US" sz="2400" dirty="0"/>
              <a:t>语言中被称作哈希映射（</a:t>
            </a:r>
            <a:r>
              <a:rPr kumimoji="1" lang="en-US" altLang="zh-CN" sz="2400" dirty="0"/>
              <a:t>hash map</a:t>
            </a:r>
            <a:r>
              <a:rPr kumimoji="1" lang="zh-CN" altLang="en-US" sz="2400" dirty="0"/>
              <a:t>）或者相关数组（</a:t>
            </a:r>
            <a:r>
              <a:rPr kumimoji="1" lang="en-US" altLang="zh-CN" sz="2400" dirty="0"/>
              <a:t>associative </a:t>
            </a:r>
            <a:r>
              <a:rPr kumimoji="1" lang="en-US" altLang="zh-CN" sz="2400" dirty="0" smtClean="0"/>
              <a:t>arrays</a:t>
            </a:r>
            <a:r>
              <a:rPr kumimoji="1" lang="zh-CN" altLang="en-US" sz="2400" dirty="0" smtClean="0"/>
              <a:t>）</a:t>
            </a:r>
            <a:endParaRPr kumimoji="1" lang="en-US" altLang="zh-CN" sz="2400" dirty="0" smtClean="0"/>
          </a:p>
          <a:p>
            <a:pPr>
              <a:lnSpc>
                <a:spcPct val="150000"/>
              </a:lnSpc>
            </a:pPr>
            <a:r>
              <a:rPr kumimoji="1" lang="zh-CN" altLang="en-US" sz="2400" dirty="0"/>
              <a:t>字典是一种大小可变的键值对集，其中的键（</a:t>
            </a:r>
            <a:r>
              <a:rPr kumimoji="1" lang="en-US" altLang="zh-CN" sz="2400" dirty="0"/>
              <a:t>key</a:t>
            </a:r>
            <a:r>
              <a:rPr kumimoji="1" lang="zh-CN" altLang="en-US" sz="2400" dirty="0"/>
              <a:t>）和值（</a:t>
            </a:r>
            <a:r>
              <a:rPr kumimoji="1" lang="en-US" altLang="zh-CN" sz="2400" dirty="0"/>
              <a:t>value</a:t>
            </a:r>
            <a:r>
              <a:rPr kumimoji="1" lang="zh-CN" altLang="en-US" sz="2400" dirty="0"/>
              <a:t>）都是</a:t>
            </a:r>
            <a:r>
              <a:rPr kumimoji="1" lang="en-US" altLang="zh-CN" sz="2400" dirty="0"/>
              <a:t>Python</a:t>
            </a:r>
            <a:r>
              <a:rPr kumimoji="1" lang="zh-CN" altLang="en-US" sz="2400" dirty="0" smtClean="0"/>
              <a:t>对象</a:t>
            </a:r>
            <a:endParaRPr kumimoji="1" lang="en-US" altLang="zh-CN" sz="2400" dirty="0" smtClean="0"/>
          </a:p>
          <a:p>
            <a:pPr>
              <a:lnSpc>
                <a:spcPct val="150000"/>
              </a:lnSpc>
            </a:pPr>
            <a:r>
              <a:rPr kumimoji="1" lang="zh-CN" altLang="en-US" sz="2400" dirty="0" smtClean="0"/>
              <a:t>字典用在需要高速查找的地方</a:t>
            </a:r>
            <a:endParaRPr kumimoji="1" lang="en-US" altLang="zh-CN" sz="2400" dirty="0" smtClean="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68" y="2492896"/>
            <a:ext cx="3441332" cy="1738590"/>
          </a:xfrm>
          <a:prstGeom prst="rect">
            <a:avLst/>
          </a:prstGeom>
        </p:spPr>
      </p:pic>
      <p:sp>
        <p:nvSpPr>
          <p:cNvPr id="3" name="日期占位符 2"/>
          <p:cNvSpPr>
            <a:spLocks noGrp="1"/>
          </p:cNvSpPr>
          <p:nvPr>
            <p:ph type="dt" sz="half" idx="10"/>
          </p:nvPr>
        </p:nvSpPr>
        <p:spPr/>
        <p:txBody>
          <a:bodyPr/>
          <a:lstStyle/>
          <a:p>
            <a:fld id="{B701EA61-DCE5-4A68-BD63-58F6E346232B}" type="datetime1">
              <a:rPr lang="zh-CN" altLang="en-US" smtClean="0"/>
              <a:t>2018/9/18</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23</a:t>
            </a:fld>
            <a:endParaRPr lang="zh-CN" altLang="en-US"/>
          </a:p>
        </p:txBody>
      </p:sp>
    </p:spTree>
    <p:extLst>
      <p:ext uri="{BB962C8B-B14F-4D97-AF65-F5344CB8AC3E}">
        <p14:creationId xmlns:p14="http://schemas.microsoft.com/office/powerpoint/2010/main" val="3707439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376" y="1700808"/>
            <a:ext cx="11593288" cy="4464496"/>
          </a:xfrm>
        </p:spPr>
        <p:txBody>
          <a:bodyPr>
            <a:normAutofit fontScale="92500" lnSpcReduction="20000"/>
          </a:bodyPr>
          <a:lstStyle/>
          <a:p>
            <a:pPr>
              <a:lnSpc>
                <a:spcPct val="150000"/>
              </a:lnSpc>
            </a:pPr>
            <a:r>
              <a:rPr kumimoji="1" lang="zh-CN" altLang="en-US" sz="2600" dirty="0"/>
              <a:t>字典的创建使用</a:t>
            </a:r>
            <a:r>
              <a:rPr kumimoji="1" lang="zh-CN" altLang="en-US" sz="2600" dirty="0">
                <a:solidFill>
                  <a:srgbClr val="FFFF00"/>
                </a:solidFill>
              </a:rPr>
              <a:t>大括</a:t>
            </a:r>
            <a:r>
              <a:rPr kumimoji="1" lang="zh-CN" altLang="en-US" sz="2600" dirty="0" smtClean="0">
                <a:solidFill>
                  <a:srgbClr val="FFFF00"/>
                </a:solidFill>
              </a:rPr>
              <a:t>号 </a:t>
            </a:r>
            <a:r>
              <a:rPr kumimoji="1" lang="en-US" altLang="zh-CN" sz="2600" dirty="0" smtClean="0">
                <a:solidFill>
                  <a:srgbClr val="FFFF00"/>
                </a:solidFill>
                <a:latin typeface="Monaco" charset="0"/>
                <a:ea typeface="Monaco" charset="0"/>
                <a:cs typeface="Monaco" charset="0"/>
              </a:rPr>
              <a:t>{}</a:t>
            </a:r>
            <a:r>
              <a:rPr kumimoji="1" lang="zh-CN" altLang="en-US" sz="2600" dirty="0" smtClean="0">
                <a:solidFill>
                  <a:srgbClr val="FFFF00"/>
                </a:solidFill>
                <a:latin typeface="Monaco" charset="0"/>
                <a:ea typeface="Monaco" charset="0"/>
                <a:cs typeface="Monaco" charset="0"/>
              </a:rPr>
              <a:t> </a:t>
            </a:r>
            <a:r>
              <a:rPr kumimoji="1" lang="zh-CN" altLang="en-US" sz="2600" dirty="0" smtClean="0"/>
              <a:t>包含</a:t>
            </a:r>
            <a:r>
              <a:rPr kumimoji="1" lang="zh-CN" altLang="en-US" sz="2600" dirty="0"/>
              <a:t>键值对，并用</a:t>
            </a:r>
            <a:r>
              <a:rPr kumimoji="1" lang="zh-CN" altLang="en-US" sz="2600" dirty="0" smtClean="0">
                <a:solidFill>
                  <a:srgbClr val="FFFF00"/>
                </a:solidFill>
              </a:rPr>
              <a:t>冒号 </a:t>
            </a:r>
            <a:r>
              <a:rPr kumimoji="1" lang="en-US" altLang="zh-CN" sz="2600" dirty="0" smtClean="0">
                <a:solidFill>
                  <a:srgbClr val="FFFF00"/>
                </a:solidFill>
                <a:latin typeface="Monaco" charset="0"/>
                <a:ea typeface="Monaco" charset="0"/>
                <a:cs typeface="Monaco" charset="0"/>
              </a:rPr>
              <a:t>:</a:t>
            </a:r>
            <a:r>
              <a:rPr kumimoji="1" lang="zh-CN" altLang="en-US" sz="2600" dirty="0" smtClean="0">
                <a:solidFill>
                  <a:srgbClr val="FFFF00"/>
                </a:solidFill>
                <a:latin typeface="Monaco" charset="0"/>
                <a:ea typeface="Monaco" charset="0"/>
                <a:cs typeface="Monaco" charset="0"/>
              </a:rPr>
              <a:t> </a:t>
            </a:r>
            <a:r>
              <a:rPr kumimoji="1" lang="zh-CN" altLang="en-US" sz="2600" dirty="0" smtClean="0"/>
              <a:t>分隔</a:t>
            </a:r>
            <a:r>
              <a:rPr kumimoji="1" lang="zh-CN" altLang="en-US" sz="2600" dirty="0"/>
              <a:t>键和值，</a:t>
            </a:r>
            <a:r>
              <a:rPr kumimoji="1" lang="zh-CN" altLang="en-US" sz="2600" dirty="0" smtClean="0"/>
              <a:t>形成 </a:t>
            </a:r>
            <a:r>
              <a:rPr kumimoji="1" lang="zh-CN" altLang="en-US" sz="2600" dirty="0" smtClean="0">
                <a:latin typeface="Monaco" charset="0"/>
                <a:ea typeface="Monaco" charset="0"/>
                <a:cs typeface="Monaco" charset="0"/>
              </a:rPr>
              <a:t>键</a:t>
            </a:r>
            <a:r>
              <a:rPr kumimoji="1" lang="en-US" altLang="zh-CN" sz="2600" dirty="0">
                <a:latin typeface="Monaco" charset="0"/>
                <a:ea typeface="Monaco" charset="0"/>
                <a:cs typeface="Monaco" charset="0"/>
              </a:rPr>
              <a:t>:</a:t>
            </a:r>
            <a:r>
              <a:rPr kumimoji="1" lang="zh-CN" altLang="en-US" sz="2600" dirty="0" smtClean="0">
                <a:latin typeface="Monaco" charset="0"/>
                <a:ea typeface="Monaco" charset="0"/>
                <a:cs typeface="Monaco" charset="0"/>
              </a:rPr>
              <a:t>值 </a:t>
            </a:r>
            <a:r>
              <a:rPr kumimoji="1" lang="zh-CN" altLang="en-US" sz="2600" dirty="0" smtClean="0"/>
              <a:t>对</a:t>
            </a:r>
            <a:endParaRPr kumimoji="1" lang="en-US" altLang="zh-CN" sz="2600" dirty="0" smtClean="0"/>
          </a:p>
          <a:p>
            <a:pPr>
              <a:lnSpc>
                <a:spcPct val="150000"/>
              </a:lnSpc>
            </a:pPr>
            <a:endParaRPr kumimoji="1" lang="en-US" altLang="zh-CN" sz="2400" dirty="0"/>
          </a:p>
          <a:p>
            <a:pPr>
              <a:lnSpc>
                <a:spcPct val="150000"/>
              </a:lnSpc>
            </a:pPr>
            <a:endParaRPr kumimoji="1" lang="en-US" altLang="zh-CN" sz="2400" dirty="0" smtClean="0"/>
          </a:p>
          <a:p>
            <a:pPr>
              <a:lnSpc>
                <a:spcPct val="150000"/>
              </a:lnSpc>
            </a:pPr>
            <a:endParaRPr kumimoji="1" lang="en-US" altLang="zh-CN" sz="2400" dirty="0"/>
          </a:p>
          <a:p>
            <a:pPr>
              <a:lnSpc>
                <a:spcPct val="150000"/>
              </a:lnSpc>
            </a:pPr>
            <a:endParaRPr kumimoji="1" lang="en-US" altLang="zh-CN" sz="2400" dirty="0" smtClean="0"/>
          </a:p>
          <a:p>
            <a:pPr>
              <a:lnSpc>
                <a:spcPct val="150000"/>
              </a:lnSpc>
            </a:pPr>
            <a:r>
              <a:rPr kumimoji="1" lang="zh-CN" altLang="en-US" sz="2600" dirty="0" smtClean="0"/>
              <a:t>可以看出，字典</a:t>
            </a:r>
            <a:r>
              <a:rPr kumimoji="1" lang="zh-CN" altLang="en-US" sz="2600" dirty="0"/>
              <a:t>中的数据元素是无序的，并不会按照初始化的顺序排列。不同键所对应的值可以</a:t>
            </a:r>
            <a:r>
              <a:rPr kumimoji="1" lang="zh-CN" altLang="en-US" sz="2600" dirty="0" smtClean="0"/>
              <a:t>相同，但是字典中的键必须是唯一的，所以，</a:t>
            </a:r>
            <a:r>
              <a:rPr lang="zh-CN" altLang="en-US" sz="2800" dirty="0"/>
              <a:t>字典中的键不允许重复</a:t>
            </a:r>
            <a:endParaRPr kumimoji="1" lang="en-US" altLang="zh-CN" sz="2600" dirty="0" smtClean="0"/>
          </a:p>
          <a:p>
            <a:pPr>
              <a:lnSpc>
                <a:spcPct val="150000"/>
              </a:lnSpc>
            </a:pPr>
            <a:endParaRPr kumimoji="1" lang="en-US" altLang="zh-CN" sz="2400" dirty="0"/>
          </a:p>
          <a:p>
            <a:pPr>
              <a:lnSpc>
                <a:spcPct val="150000"/>
              </a:lnSpc>
            </a:pPr>
            <a:endParaRPr kumimoji="1" lang="en-US" altLang="zh-CN" sz="2400" dirty="0" smtClean="0"/>
          </a:p>
          <a:p>
            <a:pPr>
              <a:lnSpc>
                <a:spcPct val="150000"/>
              </a:lnSpc>
            </a:pPr>
            <a:endParaRPr kumimoji="1" lang="en-US" altLang="zh-CN" sz="2400" dirty="0"/>
          </a:p>
          <a:p>
            <a:pPr>
              <a:lnSpc>
                <a:spcPct val="150000"/>
              </a:lnSpc>
            </a:pPr>
            <a:endParaRPr kumimoji="1" lang="en-US" altLang="zh-CN" sz="2400" dirty="0" smtClean="0"/>
          </a:p>
        </p:txBody>
      </p:sp>
      <p:sp>
        <p:nvSpPr>
          <p:cNvPr id="4" name="日期占位符 3"/>
          <p:cNvSpPr>
            <a:spLocks noGrp="1"/>
          </p:cNvSpPr>
          <p:nvPr>
            <p:ph type="dt" sz="half" idx="10"/>
          </p:nvPr>
        </p:nvSpPr>
        <p:spPr/>
        <p:txBody>
          <a:bodyPr/>
          <a:lstStyle/>
          <a:p>
            <a:fld id="{4DD2C687-BE5D-4ABB-A1F9-0CD22DE589AE}" type="datetime1">
              <a:rPr lang="zh-CN" altLang="en-US" smtClean="0"/>
              <a:t>2018/9/18</a:t>
            </a:fld>
            <a:endParaRPr lang="zh-CN" altLang="en-US"/>
          </a:p>
        </p:txBody>
      </p:sp>
      <p:sp>
        <p:nvSpPr>
          <p:cNvPr id="6" name="灯片编号占位符 5"/>
          <p:cNvSpPr>
            <a:spLocks noGrp="1"/>
          </p:cNvSpPr>
          <p:nvPr>
            <p:ph type="sldNum" sz="quarter" idx="12"/>
          </p:nvPr>
        </p:nvSpPr>
        <p:spPr/>
        <p:txBody>
          <a:bodyPr/>
          <a:lstStyle/>
          <a:p>
            <a:fld id="{370D8578-DDD4-487D-A316-C8E65CC577E1}" type="slidenum">
              <a:rPr lang="zh-CN" altLang="en-US" smtClean="0"/>
              <a:t>24</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2160240"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558038"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字典创建</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08" y="2338326"/>
            <a:ext cx="10729192" cy="2179167"/>
          </a:xfrm>
          <a:prstGeom prst="rect">
            <a:avLst/>
          </a:prstGeom>
        </p:spPr>
      </p:pic>
    </p:spTree>
    <p:extLst>
      <p:ext uri="{BB962C8B-B14F-4D97-AF65-F5344CB8AC3E}">
        <p14:creationId xmlns:p14="http://schemas.microsoft.com/office/powerpoint/2010/main" val="1166150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895600" y="764373"/>
            <a:ext cx="4848478" cy="1293028"/>
          </a:xfrm>
        </p:spPr>
        <p:txBody>
          <a:bodyPr/>
          <a:lstStyle/>
          <a:p>
            <a:pPr eaLnBrk="1" hangingPunct="1"/>
            <a:r>
              <a:rPr lang="zh-CN" altLang="en-US" dirty="0" smtClean="0"/>
              <a:t>字典创建与删除</a:t>
            </a:r>
          </a:p>
        </p:txBody>
      </p:sp>
      <p:sp>
        <p:nvSpPr>
          <p:cNvPr id="77827" name="Rectangle 3"/>
          <p:cNvSpPr>
            <a:spLocks noGrp="1" noChangeArrowheads="1"/>
          </p:cNvSpPr>
          <p:nvPr>
            <p:ph idx="1"/>
          </p:nvPr>
        </p:nvSpPr>
        <p:spPr/>
        <p:txBody>
          <a:bodyPr/>
          <a:lstStyle/>
          <a:p>
            <a:pPr eaLnBrk="1" hangingPunct="1">
              <a:defRPr/>
            </a:pPr>
            <a:r>
              <a:rPr lang="zh-CN" altLang="en-US" sz="2400" dirty="0"/>
              <a:t>使用“</a:t>
            </a:r>
            <a:r>
              <a:rPr lang="en-US" altLang="zh-CN" sz="2400" dirty="0"/>
              <a:t>=</a:t>
            </a:r>
            <a:r>
              <a:rPr lang="zh-CN" altLang="en-US" sz="2400" dirty="0"/>
              <a:t>”将字典赋值给变量</a:t>
            </a:r>
            <a:endParaRPr lang="en-US" altLang="zh-CN" sz="2400" dirty="0"/>
          </a:p>
          <a:p>
            <a:pPr marL="0" indent="0">
              <a:buNone/>
              <a:defRPr/>
            </a:pPr>
            <a:endParaRPr lang="zh-CN" altLang="en-US" sz="2400" dirty="0"/>
          </a:p>
          <a:p>
            <a:pPr lvl="1" eaLnBrk="1" hangingPunct="1">
              <a:buClr>
                <a:srgbClr val="008000"/>
              </a:buClr>
              <a:buFont typeface="Times New Roman" panose="02020603050405020304" pitchFamily="18" charset="0"/>
              <a:buNone/>
              <a:defRPr/>
            </a:pPr>
            <a:r>
              <a:rPr lang="en-US" altLang="zh-CN" sz="2400" dirty="0"/>
              <a:t>&gt;&gt;&gt; </a:t>
            </a:r>
            <a:r>
              <a:rPr lang="en-US" altLang="zh-CN" sz="2400" dirty="0" err="1"/>
              <a:t>a_dict</a:t>
            </a:r>
            <a:r>
              <a:rPr lang="en-US" altLang="zh-CN" sz="2400" dirty="0"/>
              <a:t> = {'server': 'db.diveintopython3.org', 'database': '</a:t>
            </a:r>
            <a:r>
              <a:rPr lang="en-US" altLang="zh-CN" sz="2400" dirty="0" err="1"/>
              <a:t>mysql</a:t>
            </a:r>
            <a:r>
              <a:rPr lang="en-US" altLang="zh-CN" sz="2400" dirty="0"/>
              <a:t>'}</a:t>
            </a:r>
          </a:p>
          <a:p>
            <a:pPr lvl="1" eaLnBrk="1" hangingPunct="1">
              <a:buClr>
                <a:srgbClr val="008000"/>
              </a:buClr>
              <a:buFont typeface="Times New Roman" panose="02020603050405020304" pitchFamily="18" charset="0"/>
              <a:buNone/>
              <a:defRPr/>
            </a:pPr>
            <a:r>
              <a:rPr lang="en-US" altLang="zh-CN" sz="2400" dirty="0"/>
              <a:t>&gt;&gt;&gt; </a:t>
            </a:r>
            <a:r>
              <a:rPr lang="en-US" altLang="zh-CN" sz="2400" dirty="0" err="1"/>
              <a:t>a_dict</a:t>
            </a:r>
            <a:endParaRPr lang="en-US" altLang="zh-CN" sz="2400" dirty="0"/>
          </a:p>
          <a:p>
            <a:pPr lvl="1" eaLnBrk="1" hangingPunct="1">
              <a:buClr>
                <a:srgbClr val="3333CC"/>
              </a:buClr>
              <a:buFont typeface="Times New Roman" panose="02020603050405020304" pitchFamily="18" charset="0"/>
              <a:buNone/>
              <a:defRPr/>
            </a:pPr>
            <a:r>
              <a:rPr lang="en-US" altLang="zh-CN" sz="2400" dirty="0"/>
              <a:t>{'database': '</a:t>
            </a:r>
            <a:r>
              <a:rPr lang="en-US" altLang="zh-CN" sz="2400" dirty="0" err="1"/>
              <a:t>mysql</a:t>
            </a:r>
            <a:r>
              <a:rPr lang="en-US" altLang="zh-CN" sz="2400" dirty="0"/>
              <a:t>', 'server': 'db.diveintopython3.org'}</a:t>
            </a:r>
          </a:p>
          <a:p>
            <a:pPr lvl="1" eaLnBrk="1" hangingPunct="1">
              <a:buClr>
                <a:srgbClr val="3333CC"/>
              </a:buClr>
              <a:buFont typeface="Times New Roman" panose="02020603050405020304" pitchFamily="18" charset="0"/>
              <a:buNone/>
              <a:defRPr/>
            </a:pPr>
            <a:r>
              <a:rPr lang="zh-CN" altLang="en-US" sz="2400" dirty="0"/>
              <a:t>&gt;&gt;&gt; x = {}   #空字典</a:t>
            </a:r>
          </a:p>
          <a:p>
            <a:pPr lvl="1" eaLnBrk="1" hangingPunct="1">
              <a:buClr>
                <a:srgbClr val="3333CC"/>
              </a:buClr>
              <a:buFont typeface="Times New Roman" panose="02020603050405020304" pitchFamily="18" charset="0"/>
              <a:buNone/>
              <a:defRPr/>
            </a:pPr>
            <a:r>
              <a:rPr lang="zh-CN" altLang="en-US" sz="2400" dirty="0"/>
              <a:t>&gt;&gt;&gt; x</a:t>
            </a:r>
          </a:p>
          <a:p>
            <a:pPr lvl="1" eaLnBrk="1" hangingPunct="1">
              <a:buClr>
                <a:srgbClr val="3333CC"/>
              </a:buClr>
              <a:buFont typeface="Times New Roman" panose="02020603050405020304" pitchFamily="18" charset="0"/>
              <a:buNone/>
              <a:defRPr/>
            </a:pPr>
            <a:r>
              <a:rPr lang="zh-CN" altLang="en-US" sz="2400" dirty="0"/>
              <a:t>{}</a:t>
            </a:r>
          </a:p>
        </p:txBody>
      </p:sp>
      <p:sp>
        <p:nvSpPr>
          <p:cNvPr id="61444" name="灯片编号占位符 1"/>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45DD9A7-4A14-4EC3-B064-060BC52635C2}" type="slidenum">
              <a:rPr lang="zh-CN" altLang="en-US" sz="1400"/>
              <a:pPr>
                <a:spcBef>
                  <a:spcPct val="0"/>
                </a:spcBef>
                <a:buFontTx/>
                <a:buNone/>
              </a:pPr>
              <a:t>25</a:t>
            </a:fld>
            <a:endParaRPr lang="en-US" altLang="zh-CN" sz="1400"/>
          </a:p>
        </p:txBody>
      </p:sp>
    </p:spTree>
    <p:extLst>
      <p:ext uri="{BB962C8B-B14F-4D97-AF65-F5344CB8AC3E}">
        <p14:creationId xmlns:p14="http://schemas.microsoft.com/office/powerpoint/2010/main" val="13352331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895600" y="99611"/>
            <a:ext cx="6313136" cy="1293028"/>
          </a:xfrm>
        </p:spPr>
        <p:txBody>
          <a:bodyPr/>
          <a:lstStyle/>
          <a:p>
            <a:pPr eaLnBrk="1" hangingPunct="1"/>
            <a:r>
              <a:rPr lang="zh-CN" altLang="en-US" dirty="0" smtClean="0"/>
              <a:t>字典创建与删除</a:t>
            </a:r>
          </a:p>
        </p:txBody>
      </p:sp>
      <p:sp>
        <p:nvSpPr>
          <p:cNvPr id="62467" name="Rectangle 3"/>
          <p:cNvSpPr>
            <a:spLocks noGrp="1" noChangeArrowheads="1"/>
          </p:cNvSpPr>
          <p:nvPr>
            <p:ph idx="1"/>
          </p:nvPr>
        </p:nvSpPr>
        <p:spPr>
          <a:xfrm>
            <a:off x="1981200" y="1357313"/>
            <a:ext cx="8229600" cy="5060950"/>
          </a:xfrm>
        </p:spPr>
        <p:txBody>
          <a:bodyPr/>
          <a:lstStyle/>
          <a:p>
            <a:pPr eaLnBrk="1" hangingPunct="1"/>
            <a:r>
              <a:rPr lang="en-US" altLang="zh-CN" sz="2000" dirty="0" err="1"/>
              <a:t>dict</a:t>
            </a:r>
            <a:r>
              <a:rPr lang="zh-CN" altLang="en-US" sz="2000" dirty="0"/>
              <a:t>利用已有数据创建字典：</a:t>
            </a:r>
          </a:p>
          <a:p>
            <a:pPr lvl="1" eaLnBrk="1" hangingPunct="1">
              <a:buFont typeface="Wingdings" panose="05000000000000000000" pitchFamily="2" charset="2"/>
              <a:buNone/>
            </a:pPr>
            <a:r>
              <a:rPr lang="zh-CN" altLang="en-US" dirty="0"/>
              <a:t>&gt;&gt;&gt; keys=['a','b','c','d']</a:t>
            </a:r>
          </a:p>
          <a:p>
            <a:pPr lvl="1" eaLnBrk="1" hangingPunct="1">
              <a:buFont typeface="Wingdings" panose="05000000000000000000" pitchFamily="2" charset="2"/>
              <a:buNone/>
            </a:pPr>
            <a:r>
              <a:rPr lang="zh-CN" altLang="en-US" dirty="0"/>
              <a:t>&gt;&gt;&gt; values=[1,2,3,4]</a:t>
            </a:r>
          </a:p>
          <a:p>
            <a:pPr lvl="1" eaLnBrk="1" hangingPunct="1">
              <a:buFont typeface="Wingdings" panose="05000000000000000000" pitchFamily="2" charset="2"/>
              <a:buNone/>
            </a:pPr>
            <a:r>
              <a:rPr lang="zh-CN" altLang="en-US" dirty="0"/>
              <a:t>&gt;&gt;&gt; dictionary=dict(zip(keys,values))</a:t>
            </a:r>
          </a:p>
          <a:p>
            <a:pPr lvl="1" eaLnBrk="1" hangingPunct="1">
              <a:buFont typeface="Wingdings" panose="05000000000000000000" pitchFamily="2" charset="2"/>
              <a:buNone/>
            </a:pPr>
            <a:r>
              <a:rPr lang="zh-CN" altLang="en-US" dirty="0"/>
              <a:t>&gt;&gt;&gt; print</a:t>
            </a:r>
            <a:r>
              <a:rPr lang="en-US" altLang="zh-CN" dirty="0"/>
              <a:t>(</a:t>
            </a:r>
            <a:r>
              <a:rPr lang="zh-CN" altLang="en-US" dirty="0"/>
              <a:t>dictionary</a:t>
            </a:r>
            <a:r>
              <a:rPr lang="en-US" altLang="zh-CN" dirty="0"/>
              <a:t>)</a:t>
            </a:r>
            <a:endParaRPr lang="zh-CN" altLang="en-US" dirty="0"/>
          </a:p>
          <a:p>
            <a:pPr lvl="1" eaLnBrk="1" hangingPunct="1">
              <a:buFont typeface="Wingdings" panose="05000000000000000000" pitchFamily="2" charset="2"/>
              <a:buNone/>
            </a:pPr>
            <a:r>
              <a:rPr lang="zh-CN" altLang="en-US" dirty="0"/>
              <a:t>{'a': 1, 'c': 3, 'b': 2, 'd': 4</a:t>
            </a:r>
            <a:r>
              <a:rPr lang="zh-CN" altLang="en-US" dirty="0" smtClean="0"/>
              <a:t>}</a:t>
            </a:r>
            <a:endParaRPr lang="en-US" altLang="zh-CN" dirty="0" smtClean="0"/>
          </a:p>
          <a:p>
            <a:pPr lvl="1" eaLnBrk="1" hangingPunct="1">
              <a:buFont typeface="Wingdings" panose="05000000000000000000" pitchFamily="2" charset="2"/>
              <a:buNone/>
            </a:pPr>
            <a:endParaRPr lang="zh-CN" altLang="en-US" dirty="0"/>
          </a:p>
          <a:p>
            <a:pPr lvl="1" eaLnBrk="1" hangingPunct="1">
              <a:buFont typeface="Wingdings" panose="05000000000000000000" pitchFamily="2" charset="2"/>
              <a:buNone/>
            </a:pPr>
            <a:r>
              <a:rPr lang="en-US" altLang="zh-CN" dirty="0"/>
              <a:t>&gt;&gt;&gt; x = </a:t>
            </a:r>
            <a:r>
              <a:rPr lang="en-US" altLang="zh-CN" dirty="0" err="1"/>
              <a:t>dict</a:t>
            </a:r>
            <a:r>
              <a:rPr lang="en-US" altLang="zh-CN" dirty="0"/>
              <a:t>() #</a:t>
            </a:r>
            <a:r>
              <a:rPr lang="en-US" altLang="zh-CN" dirty="0" err="1"/>
              <a:t>空字典</a:t>
            </a:r>
            <a:endParaRPr lang="en-US" altLang="zh-CN" dirty="0"/>
          </a:p>
          <a:p>
            <a:pPr lvl="1" eaLnBrk="1" hangingPunct="1">
              <a:buFont typeface="Wingdings" panose="05000000000000000000" pitchFamily="2" charset="2"/>
              <a:buNone/>
            </a:pPr>
            <a:r>
              <a:rPr lang="en-US" altLang="zh-CN" dirty="0"/>
              <a:t>&gt;&gt;&gt; x</a:t>
            </a:r>
          </a:p>
          <a:p>
            <a:pPr lvl="1" eaLnBrk="1" hangingPunct="1">
              <a:buFont typeface="Wingdings" panose="05000000000000000000" pitchFamily="2" charset="2"/>
              <a:buNone/>
            </a:pPr>
            <a:r>
              <a:rPr lang="en-US" altLang="zh-CN" dirty="0"/>
              <a:t>{}</a:t>
            </a:r>
          </a:p>
          <a:p>
            <a:pPr eaLnBrk="1" hangingPunct="1"/>
            <a:r>
              <a:rPr lang="zh-CN" altLang="en-US" sz="2000" dirty="0"/>
              <a:t>使用</a:t>
            </a:r>
            <a:r>
              <a:rPr lang="en-US" altLang="zh-CN" sz="2000" dirty="0" err="1"/>
              <a:t>dict</a:t>
            </a:r>
            <a:r>
              <a:rPr lang="zh-CN" altLang="en-US" sz="2000" dirty="0"/>
              <a:t>根据给定的键、值创建字典</a:t>
            </a:r>
          </a:p>
          <a:p>
            <a:pPr lvl="1" eaLnBrk="1" hangingPunct="1">
              <a:buFont typeface="Wingdings" panose="05000000000000000000" pitchFamily="2" charset="2"/>
              <a:buNone/>
            </a:pPr>
            <a:r>
              <a:rPr lang="zh-CN" altLang="en-US" dirty="0"/>
              <a:t>&gt;&gt;&gt; d=dict(name='Dong',age=37)</a:t>
            </a:r>
          </a:p>
          <a:p>
            <a:pPr lvl="1" eaLnBrk="1" hangingPunct="1">
              <a:buFont typeface="Wingdings" panose="05000000000000000000" pitchFamily="2" charset="2"/>
              <a:buNone/>
            </a:pPr>
            <a:r>
              <a:rPr lang="zh-CN" altLang="en-US" dirty="0"/>
              <a:t>&gt;&gt;&gt; d</a:t>
            </a:r>
          </a:p>
          <a:p>
            <a:pPr lvl="1" eaLnBrk="1" hangingPunct="1">
              <a:buFont typeface="Wingdings" panose="05000000000000000000" pitchFamily="2" charset="2"/>
              <a:buNone/>
            </a:pPr>
            <a:r>
              <a:rPr lang="zh-CN" altLang="en-US" dirty="0"/>
              <a:t>{'age': 37, 'name': 'Dong'}</a:t>
            </a:r>
          </a:p>
          <a:p>
            <a:pPr eaLnBrk="1" hangingPunct="1">
              <a:lnSpc>
                <a:spcPct val="80000"/>
              </a:lnSpc>
              <a:buFont typeface="Wingdings" panose="05000000000000000000" pitchFamily="2" charset="2"/>
              <a:buNone/>
            </a:pPr>
            <a:endParaRPr lang="zh-CN" altLang="en-US" sz="1800" dirty="0"/>
          </a:p>
        </p:txBody>
      </p:sp>
      <p:sp>
        <p:nvSpPr>
          <p:cNvPr id="62468" name="灯片编号占位符 1"/>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8574A13-670A-43CD-B4CD-10C716275279}" type="slidenum">
              <a:rPr lang="zh-CN" altLang="en-US" sz="1400"/>
              <a:pPr>
                <a:spcBef>
                  <a:spcPct val="0"/>
                </a:spcBef>
                <a:buFontTx/>
                <a:buNone/>
              </a:pPr>
              <a:t>26</a:t>
            </a:fld>
            <a:endParaRPr lang="en-US" altLang="zh-CN" sz="1400"/>
          </a:p>
        </p:txBody>
      </p:sp>
    </p:spTree>
    <p:extLst>
      <p:ext uri="{BB962C8B-B14F-4D97-AF65-F5344CB8AC3E}">
        <p14:creationId xmlns:p14="http://schemas.microsoft.com/office/powerpoint/2010/main" val="18843887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218014" y="557128"/>
            <a:ext cx="4120195" cy="1293028"/>
          </a:xfrm>
        </p:spPr>
        <p:txBody>
          <a:bodyPr/>
          <a:lstStyle/>
          <a:p>
            <a:pPr eaLnBrk="1" hangingPunct="1"/>
            <a:r>
              <a:rPr lang="zh-CN" altLang="en-US" dirty="0" smtClean="0"/>
              <a:t>字典创建与删除</a:t>
            </a:r>
          </a:p>
        </p:txBody>
      </p:sp>
      <p:sp>
        <p:nvSpPr>
          <p:cNvPr id="79875" name="Rectangle 3"/>
          <p:cNvSpPr>
            <a:spLocks noGrp="1" noChangeArrowheads="1"/>
          </p:cNvSpPr>
          <p:nvPr>
            <p:ph idx="1"/>
          </p:nvPr>
        </p:nvSpPr>
        <p:spPr/>
        <p:txBody>
          <a:bodyPr>
            <a:normAutofit fontScale="92500" lnSpcReduction="10000"/>
          </a:bodyPr>
          <a:lstStyle/>
          <a:p>
            <a:pPr eaLnBrk="1" hangingPunct="1">
              <a:defRPr/>
            </a:pPr>
            <a:r>
              <a:rPr lang="zh-CN" altLang="en-US" dirty="0"/>
              <a:t>以给定内容为键</a:t>
            </a:r>
            <a:r>
              <a:rPr lang="en-US" altLang="zh-CN" dirty="0"/>
              <a:t>-</a:t>
            </a:r>
            <a:r>
              <a:rPr lang="zh-CN" altLang="en-US" dirty="0"/>
              <a:t>值为空创建字典</a:t>
            </a:r>
          </a:p>
          <a:p>
            <a:pPr lvl="1" eaLnBrk="1" hangingPunct="1">
              <a:buFont typeface="Wingdings" panose="05000000000000000000" pitchFamily="2" charset="2"/>
              <a:buNone/>
              <a:defRPr/>
            </a:pPr>
            <a:r>
              <a:rPr lang="zh-CN" altLang="en-US" sz="2200" dirty="0"/>
              <a:t>&gt;&gt;&gt; adict=dict.fromkeys(['name','age','sex'])</a:t>
            </a:r>
          </a:p>
          <a:p>
            <a:pPr lvl="1" eaLnBrk="1" hangingPunct="1">
              <a:buFont typeface="Wingdings" panose="05000000000000000000" pitchFamily="2" charset="2"/>
              <a:buNone/>
              <a:defRPr/>
            </a:pPr>
            <a:r>
              <a:rPr lang="zh-CN" altLang="en-US" sz="2200" dirty="0"/>
              <a:t>&gt;&gt;&gt; adict</a:t>
            </a:r>
          </a:p>
          <a:p>
            <a:pPr lvl="1" eaLnBrk="1" hangingPunct="1">
              <a:buFont typeface="Wingdings" panose="05000000000000000000" pitchFamily="2" charset="2"/>
              <a:buNone/>
              <a:defRPr/>
            </a:pPr>
            <a:r>
              <a:rPr lang="zh-CN" altLang="en-US" sz="2200" dirty="0"/>
              <a:t>{'age': None, 'name': None, 'sex': None}</a:t>
            </a:r>
            <a:endParaRPr lang="en-US" altLang="zh-CN" sz="2200" dirty="0"/>
          </a:p>
          <a:p>
            <a:pPr lvl="1" eaLnBrk="1" hangingPunct="1">
              <a:buFont typeface="Wingdings" panose="05000000000000000000" pitchFamily="2" charset="2"/>
              <a:buNone/>
              <a:defRPr/>
            </a:pPr>
            <a:endParaRPr lang="en-US" altLang="zh-CN" sz="2200" dirty="0"/>
          </a:p>
          <a:p>
            <a:pPr eaLnBrk="1" hangingPunct="1">
              <a:defRPr/>
            </a:pPr>
            <a:r>
              <a:rPr lang="zh-CN" altLang="en-US" dirty="0"/>
              <a:t>使用</a:t>
            </a:r>
            <a:r>
              <a:rPr lang="en-US" altLang="zh-CN" dirty="0"/>
              <a:t>del</a:t>
            </a:r>
            <a:r>
              <a:rPr lang="zh-CN" altLang="en-US" dirty="0"/>
              <a:t>删除整个字典</a:t>
            </a:r>
            <a:endParaRPr lang="en-US" altLang="zh-CN" dirty="0"/>
          </a:p>
          <a:p>
            <a:pPr marL="400050" lvl="1" indent="0">
              <a:buNone/>
              <a:defRPr/>
            </a:pPr>
            <a:r>
              <a:rPr lang="en-US" altLang="zh-CN" sz="2200" dirty="0"/>
              <a:t>&gt;&gt;&gt; del </a:t>
            </a:r>
            <a:r>
              <a:rPr lang="en-US" altLang="zh-CN" sz="2200" dirty="0" err="1"/>
              <a:t>adict</a:t>
            </a:r>
            <a:endParaRPr lang="en-US" altLang="zh-CN" sz="2200" dirty="0"/>
          </a:p>
          <a:p>
            <a:pPr marL="400050" lvl="1" indent="0">
              <a:buNone/>
              <a:defRPr/>
            </a:pPr>
            <a:r>
              <a:rPr lang="en-US" altLang="zh-CN" sz="2200" dirty="0"/>
              <a:t>&gt;&gt;&gt; </a:t>
            </a:r>
            <a:r>
              <a:rPr lang="en-US" altLang="zh-CN" sz="2200" dirty="0" err="1"/>
              <a:t>adict</a:t>
            </a:r>
            <a:endParaRPr lang="en-US" altLang="zh-CN" sz="2200" dirty="0"/>
          </a:p>
          <a:p>
            <a:pPr marL="400050" lvl="1" indent="0">
              <a:buNone/>
              <a:defRPr/>
            </a:pPr>
            <a:r>
              <a:rPr lang="en-US" altLang="zh-CN" sz="2200" dirty="0" err="1"/>
              <a:t>Traceback</a:t>
            </a:r>
            <a:r>
              <a:rPr lang="en-US" altLang="zh-CN" sz="2200" dirty="0"/>
              <a:t> (most recent call last):</a:t>
            </a:r>
          </a:p>
          <a:p>
            <a:pPr marL="400050" lvl="1" indent="0">
              <a:buNone/>
              <a:defRPr/>
            </a:pPr>
            <a:r>
              <a:rPr lang="en-US" altLang="zh-CN" sz="2200" dirty="0"/>
              <a:t>  File "&lt;pyshell#42&gt;", line 1, in &lt;module&gt;</a:t>
            </a:r>
          </a:p>
          <a:p>
            <a:pPr marL="400050" lvl="1" indent="0">
              <a:buNone/>
              <a:defRPr/>
            </a:pPr>
            <a:r>
              <a:rPr lang="en-US" altLang="zh-CN" sz="2200" dirty="0"/>
              <a:t>    </a:t>
            </a:r>
            <a:r>
              <a:rPr lang="en-US" altLang="zh-CN" sz="2200" dirty="0" err="1"/>
              <a:t>adict</a:t>
            </a:r>
            <a:endParaRPr lang="en-US" altLang="zh-CN" sz="2200" dirty="0"/>
          </a:p>
          <a:p>
            <a:pPr marL="400050" lvl="1" indent="0">
              <a:buNone/>
              <a:defRPr/>
            </a:pPr>
            <a:r>
              <a:rPr lang="en-US" altLang="zh-CN" sz="2200" dirty="0" err="1"/>
              <a:t>NameError</a:t>
            </a:r>
            <a:r>
              <a:rPr lang="en-US" altLang="zh-CN" sz="2200" dirty="0"/>
              <a:t>: name '</a:t>
            </a:r>
            <a:r>
              <a:rPr lang="en-US" altLang="zh-CN" sz="2200" dirty="0" err="1"/>
              <a:t>adict</a:t>
            </a:r>
            <a:r>
              <a:rPr lang="en-US" altLang="zh-CN" sz="2200" dirty="0"/>
              <a:t>' is not defined</a:t>
            </a:r>
            <a:endParaRPr lang="zh-CN" altLang="en-US" sz="2200" dirty="0"/>
          </a:p>
        </p:txBody>
      </p:sp>
      <p:sp>
        <p:nvSpPr>
          <p:cNvPr id="63492" name="灯片编号占位符 1"/>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105035E-7019-42D0-B4C6-AF80F581300C}" type="slidenum">
              <a:rPr lang="zh-CN" altLang="en-US" sz="1400"/>
              <a:pPr>
                <a:spcBef>
                  <a:spcPct val="0"/>
                </a:spcBef>
                <a:buFontTx/>
                <a:buNone/>
              </a:pPr>
              <a:t>27</a:t>
            </a:fld>
            <a:endParaRPr lang="en-US" altLang="zh-CN" sz="1400"/>
          </a:p>
        </p:txBody>
      </p:sp>
    </p:spTree>
    <p:extLst>
      <p:ext uri="{BB962C8B-B14F-4D97-AF65-F5344CB8AC3E}">
        <p14:creationId xmlns:p14="http://schemas.microsoft.com/office/powerpoint/2010/main" val="357895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376" y="1467487"/>
            <a:ext cx="11408270" cy="4068452"/>
          </a:xfrm>
        </p:spPr>
        <p:txBody>
          <a:bodyPr>
            <a:normAutofit/>
          </a:bodyPr>
          <a:lstStyle/>
          <a:p>
            <a:pPr>
              <a:lnSpc>
                <a:spcPct val="150000"/>
              </a:lnSpc>
            </a:pPr>
            <a:r>
              <a:rPr kumimoji="1" lang="zh-CN" altLang="en-US" sz="2400" dirty="0" smtClean="0"/>
              <a:t>利用</a:t>
            </a:r>
            <a:r>
              <a:rPr kumimoji="1" lang="en-US" altLang="zh-CN" sz="2400" dirty="0" smtClean="0">
                <a:latin typeface="Monaco" charset="0"/>
                <a:ea typeface="Monaco" charset="0"/>
                <a:cs typeface="Monaco" charset="0"/>
              </a:rPr>
              <a:t>for</a:t>
            </a:r>
            <a:r>
              <a:rPr kumimoji="1" lang="zh-CN" altLang="en-US" sz="2400" dirty="0" smtClean="0"/>
              <a:t>循环和</a:t>
            </a:r>
            <a:r>
              <a:rPr kumimoji="1" lang="en-US" altLang="zh-CN" sz="2400" dirty="0" smtClean="0">
                <a:latin typeface="Monaco" charset="0"/>
                <a:ea typeface="Monaco" charset="0"/>
                <a:cs typeface="Monaco" charset="0"/>
              </a:rPr>
              <a:t>zip()</a:t>
            </a:r>
            <a:r>
              <a:rPr kumimoji="1" lang="zh-CN" altLang="en-US" sz="2400" dirty="0" smtClean="0"/>
              <a:t>函数创建字典</a:t>
            </a:r>
            <a:endParaRPr kumimoji="1" lang="en-US" altLang="zh-CN" sz="2400" dirty="0" smtClean="0"/>
          </a:p>
          <a:p>
            <a:pPr>
              <a:lnSpc>
                <a:spcPct val="150000"/>
              </a:lnSpc>
            </a:pPr>
            <a:r>
              <a:rPr kumimoji="1" lang="en-US" altLang="zh-CN" sz="2400" dirty="0">
                <a:latin typeface="Monaco" charset="0"/>
                <a:ea typeface="Monaco" charset="0"/>
                <a:cs typeface="Monaco" charset="0"/>
              </a:rPr>
              <a:t>zip()</a:t>
            </a:r>
            <a:r>
              <a:rPr kumimoji="1" lang="zh-CN" altLang="en-US" sz="2400" dirty="0" smtClean="0"/>
              <a:t>函数</a:t>
            </a:r>
            <a:r>
              <a:rPr kumimoji="1" lang="zh-CN" altLang="en-US" sz="2400" dirty="0"/>
              <a:t>用于将多个序列（列表、元组等）中的元素配对，产生一个</a:t>
            </a:r>
            <a:r>
              <a:rPr kumimoji="1" lang="zh-CN" altLang="en-US" sz="2400" dirty="0" smtClean="0"/>
              <a:t>如 </a:t>
            </a:r>
            <a:r>
              <a:rPr kumimoji="1" lang="en-US" altLang="zh-CN" sz="2400" dirty="0" smtClean="0">
                <a:latin typeface="Monaco" charset="0"/>
                <a:ea typeface="Monaco" charset="0"/>
                <a:cs typeface="Monaco" charset="0"/>
              </a:rPr>
              <a:t>[(</a:t>
            </a:r>
            <a:r>
              <a:rPr kumimoji="1" lang="zh-CN" altLang="en-US" sz="2400" dirty="0">
                <a:latin typeface="Monaco" charset="0"/>
                <a:ea typeface="Monaco" charset="0"/>
                <a:cs typeface="Monaco" charset="0"/>
              </a:rPr>
              <a:t>列表</a:t>
            </a:r>
            <a:r>
              <a:rPr kumimoji="1" lang="en-US" altLang="zh-CN" sz="2400" dirty="0">
                <a:latin typeface="Monaco" charset="0"/>
                <a:ea typeface="Monaco" charset="0"/>
                <a:cs typeface="Monaco" charset="0"/>
              </a:rPr>
              <a:t>1</a:t>
            </a:r>
            <a:r>
              <a:rPr kumimoji="1" lang="zh-CN" altLang="en-US" sz="2400" dirty="0">
                <a:latin typeface="Monaco" charset="0"/>
                <a:ea typeface="Monaco" charset="0"/>
                <a:cs typeface="Monaco" charset="0"/>
              </a:rPr>
              <a:t>元素</a:t>
            </a:r>
            <a:r>
              <a:rPr kumimoji="1" lang="en-US" altLang="zh-CN" sz="2400" dirty="0">
                <a:latin typeface="Monaco" charset="0"/>
                <a:ea typeface="Monaco" charset="0"/>
                <a:cs typeface="Monaco" charset="0"/>
              </a:rPr>
              <a:t>,</a:t>
            </a:r>
            <a:r>
              <a:rPr kumimoji="1" lang="zh-CN" altLang="en-US" sz="2400" dirty="0">
                <a:latin typeface="Monaco" charset="0"/>
                <a:ea typeface="Monaco" charset="0"/>
                <a:cs typeface="Monaco" charset="0"/>
              </a:rPr>
              <a:t>列表</a:t>
            </a:r>
            <a:r>
              <a:rPr kumimoji="1" lang="en-US" altLang="zh-CN" sz="2400" dirty="0">
                <a:latin typeface="Monaco" charset="0"/>
                <a:ea typeface="Monaco" charset="0"/>
                <a:cs typeface="Monaco" charset="0"/>
              </a:rPr>
              <a:t>2</a:t>
            </a:r>
            <a:r>
              <a:rPr kumimoji="1" lang="zh-CN" altLang="en-US" sz="2400" dirty="0">
                <a:latin typeface="Monaco" charset="0"/>
                <a:ea typeface="Monaco" charset="0"/>
                <a:cs typeface="Monaco" charset="0"/>
              </a:rPr>
              <a:t>元素</a:t>
            </a:r>
            <a:r>
              <a:rPr kumimoji="1" lang="en-US" altLang="zh-CN" sz="2400" dirty="0" smtClean="0">
                <a:latin typeface="Monaco" charset="0"/>
                <a:ea typeface="Monaco" charset="0"/>
                <a:cs typeface="Monaco" charset="0"/>
              </a:rPr>
              <a:t>),(,)]</a:t>
            </a:r>
            <a:r>
              <a:rPr kumimoji="1" lang="zh-CN" altLang="en-US" sz="2400" dirty="0" smtClean="0">
                <a:latin typeface="Monaco" charset="0"/>
                <a:ea typeface="Monaco" charset="0"/>
                <a:cs typeface="Monaco" charset="0"/>
              </a:rPr>
              <a:t> </a:t>
            </a:r>
            <a:r>
              <a:rPr kumimoji="1" lang="zh-CN" altLang="en-US" sz="2400" dirty="0" smtClean="0"/>
              <a:t>的</a:t>
            </a:r>
            <a:r>
              <a:rPr kumimoji="1" lang="zh-CN" altLang="en-US" sz="2400" dirty="0"/>
              <a:t>新的元组</a:t>
            </a:r>
            <a:r>
              <a:rPr kumimoji="1" lang="zh-CN" altLang="en-US" sz="2400" dirty="0" smtClean="0"/>
              <a:t>列表；</a:t>
            </a:r>
            <a:r>
              <a:rPr kumimoji="1" lang="en-US" altLang="zh-CN" sz="2400" dirty="0" smtClean="0">
                <a:latin typeface="Monaco" charset="0"/>
                <a:ea typeface="Monaco" charset="0"/>
                <a:cs typeface="Monaco" charset="0"/>
              </a:rPr>
              <a:t>for</a:t>
            </a:r>
            <a:r>
              <a:rPr kumimoji="1" lang="zh-CN" altLang="en-US" sz="2400" dirty="0" smtClean="0"/>
              <a:t>循环</a:t>
            </a:r>
            <a:r>
              <a:rPr kumimoji="1" lang="zh-CN" altLang="en-US" sz="2400" dirty="0"/>
              <a:t>用于重复执行将值放入键中的操作</a:t>
            </a:r>
            <a:r>
              <a:rPr kumimoji="1" lang="zh-CN" altLang="en-US" sz="2000" dirty="0"/>
              <a:t>。</a:t>
            </a:r>
            <a:endParaRPr kumimoji="1" lang="en-US" altLang="zh-CN" sz="2000" dirty="0"/>
          </a:p>
          <a:p>
            <a:pPr>
              <a:lnSpc>
                <a:spcPct val="150000"/>
              </a:lnSpc>
            </a:pPr>
            <a:endParaRPr kumimoji="1" lang="en-US" altLang="zh-CN" sz="2000" dirty="0"/>
          </a:p>
          <a:p>
            <a:pPr>
              <a:lnSpc>
                <a:spcPct val="150000"/>
              </a:lnSpc>
            </a:pPr>
            <a:endParaRPr kumimoji="1" lang="en-US" altLang="zh-CN" sz="2000" dirty="0"/>
          </a:p>
          <a:p>
            <a:pPr>
              <a:lnSpc>
                <a:spcPct val="150000"/>
              </a:lnSpc>
            </a:pPr>
            <a:endParaRPr kumimoji="1" lang="en-US" altLang="zh-CN" sz="2000" dirty="0"/>
          </a:p>
          <a:p>
            <a:pPr>
              <a:lnSpc>
                <a:spcPct val="150000"/>
              </a:lnSpc>
            </a:pPr>
            <a:endParaRPr kumimoji="1" lang="en-US" altLang="zh-CN" sz="2000" dirty="0"/>
          </a:p>
          <a:p>
            <a:pPr>
              <a:lnSpc>
                <a:spcPct val="150000"/>
              </a:lnSpc>
            </a:pPr>
            <a:endParaRPr kumimoji="1" lang="en-US" altLang="zh-CN" sz="2400" dirty="0"/>
          </a:p>
          <a:p>
            <a:pPr>
              <a:lnSpc>
                <a:spcPct val="150000"/>
              </a:lnSpc>
            </a:pPr>
            <a:endParaRPr kumimoji="1" lang="en-US" altLang="zh-CN" sz="2400" dirty="0" smtClean="0"/>
          </a:p>
          <a:p>
            <a:pPr>
              <a:lnSpc>
                <a:spcPct val="150000"/>
              </a:lnSpc>
            </a:pPr>
            <a:endParaRPr kumimoji="1" lang="en-US" altLang="zh-CN" sz="2400" dirty="0"/>
          </a:p>
          <a:p>
            <a:pPr>
              <a:lnSpc>
                <a:spcPct val="150000"/>
              </a:lnSpc>
            </a:pPr>
            <a:endParaRPr kumimoji="1" lang="en-US" altLang="zh-CN" sz="2400" dirty="0"/>
          </a:p>
          <a:p>
            <a:pPr>
              <a:lnSpc>
                <a:spcPct val="150000"/>
              </a:lnSpc>
            </a:pPr>
            <a:endParaRPr kumimoji="1" lang="en-US" altLang="zh-CN" sz="2400" dirty="0" smtClean="0"/>
          </a:p>
          <a:p>
            <a:pPr>
              <a:lnSpc>
                <a:spcPct val="150000"/>
              </a:lnSpc>
            </a:pPr>
            <a:endParaRPr kumimoji="1" lang="en-US" altLang="zh-CN" sz="2400" dirty="0"/>
          </a:p>
          <a:p>
            <a:pPr>
              <a:lnSpc>
                <a:spcPct val="150000"/>
              </a:lnSpc>
            </a:pPr>
            <a:endParaRPr kumimoji="1" lang="en-US" altLang="zh-CN" sz="2400" dirty="0" smtClean="0"/>
          </a:p>
        </p:txBody>
      </p:sp>
      <p:sp>
        <p:nvSpPr>
          <p:cNvPr id="3" name="日期占位符 2"/>
          <p:cNvSpPr>
            <a:spLocks noGrp="1"/>
          </p:cNvSpPr>
          <p:nvPr>
            <p:ph type="dt" sz="half" idx="10"/>
          </p:nvPr>
        </p:nvSpPr>
        <p:spPr/>
        <p:txBody>
          <a:bodyPr/>
          <a:lstStyle/>
          <a:p>
            <a:fld id="{60C8D99E-BB31-491D-830A-54D71107ABD0}" type="datetime1">
              <a:rPr lang="zh-CN" altLang="en-US" smtClean="0"/>
              <a:t>2018/9/18</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28</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2160240"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558038"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字典创建</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10" name="内容占位符 1"/>
          <p:cNvSpPr txBox="1">
            <a:spLocks/>
          </p:cNvSpPr>
          <p:nvPr/>
        </p:nvSpPr>
        <p:spPr>
          <a:xfrm>
            <a:off x="6199014" y="1700808"/>
            <a:ext cx="5688632" cy="4068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kumimoji="1" lang="en-US" altLang="zh-CN" sz="2400" dirty="0" smtClean="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16" y="3410293"/>
            <a:ext cx="10585176" cy="2592288"/>
          </a:xfrm>
          <a:prstGeom prst="rect">
            <a:avLst/>
          </a:prstGeom>
        </p:spPr>
      </p:pic>
    </p:spTree>
    <p:extLst>
      <p:ext uri="{BB962C8B-B14F-4D97-AF65-F5344CB8AC3E}">
        <p14:creationId xmlns:p14="http://schemas.microsoft.com/office/powerpoint/2010/main" val="2510717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0226" y="1645751"/>
            <a:ext cx="10945216" cy="1029938"/>
          </a:xfrm>
        </p:spPr>
        <p:txBody>
          <a:bodyPr>
            <a:normAutofit fontScale="92500" lnSpcReduction="20000"/>
          </a:bodyPr>
          <a:lstStyle/>
          <a:p>
            <a:pPr>
              <a:lnSpc>
                <a:spcPct val="150000"/>
              </a:lnSpc>
            </a:pPr>
            <a:r>
              <a:rPr kumimoji="1" lang="zh-CN" altLang="en-US" sz="2400" dirty="0"/>
              <a:t>字典的元素访问（以及插入、设置）方式与列表和元组一样。不同的是，列表和元组的索引号是按照顺序自动生成，而字典的索引号是</a:t>
            </a:r>
            <a:r>
              <a:rPr kumimoji="1" lang="zh-CN" altLang="en-US" sz="2400" dirty="0" smtClean="0"/>
              <a:t>键</a:t>
            </a:r>
            <a:endParaRPr kumimoji="1" lang="en-US" altLang="zh-CN" sz="2000" dirty="0"/>
          </a:p>
        </p:txBody>
      </p:sp>
      <p:sp>
        <p:nvSpPr>
          <p:cNvPr id="6" name="日期占位符 5"/>
          <p:cNvSpPr>
            <a:spLocks noGrp="1"/>
          </p:cNvSpPr>
          <p:nvPr>
            <p:ph type="dt" sz="half" idx="10"/>
          </p:nvPr>
        </p:nvSpPr>
        <p:spPr/>
        <p:txBody>
          <a:bodyPr/>
          <a:lstStyle/>
          <a:p>
            <a:fld id="{79A1C30C-1E58-4C2A-A9B1-6042F30D698D}" type="datetime1">
              <a:rPr lang="zh-CN" altLang="en-US" smtClean="0"/>
              <a:t>2018/9/18</a:t>
            </a:fld>
            <a:endParaRPr lang="zh-CN" altLang="en-US"/>
          </a:p>
        </p:txBody>
      </p:sp>
      <p:sp>
        <p:nvSpPr>
          <p:cNvPr id="11" name="灯片编号占位符 10"/>
          <p:cNvSpPr>
            <a:spLocks noGrp="1"/>
          </p:cNvSpPr>
          <p:nvPr>
            <p:ph type="sldNum" sz="quarter" idx="12"/>
          </p:nvPr>
        </p:nvSpPr>
        <p:spPr/>
        <p:txBody>
          <a:bodyPr/>
          <a:lstStyle/>
          <a:p>
            <a:fld id="{370D8578-DDD4-487D-A316-C8E65CC577E1}" type="slidenum">
              <a:rPr lang="zh-CN" altLang="en-US" smtClean="0"/>
              <a:t>29</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2160240"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558038"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字典索引</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10" name="内容占位符 1"/>
          <p:cNvSpPr txBox="1">
            <a:spLocks/>
          </p:cNvSpPr>
          <p:nvPr/>
        </p:nvSpPr>
        <p:spPr>
          <a:xfrm>
            <a:off x="6199014" y="1700808"/>
            <a:ext cx="5688632" cy="4068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kumimoji="1" lang="en-US" altLang="zh-CN" sz="2400"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26" y="2767506"/>
            <a:ext cx="12192000" cy="114572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5034" y="4576490"/>
            <a:ext cx="6311776" cy="2259468"/>
          </a:xfrm>
          <a:prstGeom prst="rect">
            <a:avLst/>
          </a:prstGeom>
        </p:spPr>
      </p:pic>
      <p:sp>
        <p:nvSpPr>
          <p:cNvPr id="12" name="内容占位符 1"/>
          <p:cNvSpPr txBox="1">
            <a:spLocks/>
          </p:cNvSpPr>
          <p:nvPr/>
        </p:nvSpPr>
        <p:spPr>
          <a:xfrm>
            <a:off x="491316" y="4074904"/>
            <a:ext cx="10844126" cy="1336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000" dirty="0" smtClean="0"/>
              <a:t>字典中某值的索引还可以通过 </a:t>
            </a:r>
            <a:r>
              <a:rPr kumimoji="1" lang="en-US" altLang="zh-CN" sz="2000" dirty="0" smtClean="0">
                <a:latin typeface="Monaco" charset="0"/>
                <a:ea typeface="Monaco" charset="0"/>
                <a:cs typeface="Monaco" charset="0"/>
              </a:rPr>
              <a:t>get</a:t>
            </a:r>
            <a:r>
              <a:rPr kumimoji="1" lang="zh-CN" altLang="en-US" sz="2000" dirty="0" smtClean="0"/>
              <a:t> </a:t>
            </a:r>
            <a:r>
              <a:rPr kumimoji="1" lang="zh-CN" altLang="en-US" sz="2000" dirty="0" smtClean="0"/>
              <a:t>方法（参数是</a:t>
            </a:r>
            <a:r>
              <a:rPr kumimoji="1" lang="zh-CN" altLang="en-US" sz="2000" dirty="0" smtClean="0">
                <a:solidFill>
                  <a:srgbClr val="FFFF00"/>
                </a:solidFill>
              </a:rPr>
              <a:t>键值</a:t>
            </a:r>
            <a:r>
              <a:rPr kumimoji="1" lang="zh-CN" altLang="en-US" sz="2000" dirty="0" smtClean="0"/>
              <a:t>），</a:t>
            </a:r>
            <a:r>
              <a:rPr kumimoji="1" lang="zh-CN" altLang="en-US" sz="2000" dirty="0" smtClean="0"/>
              <a:t>如果字典不包含某个键，可以返回 </a:t>
            </a:r>
            <a:r>
              <a:rPr kumimoji="1" lang="en-US" altLang="zh-CN" sz="2000" dirty="0" smtClean="0">
                <a:latin typeface="Monaco" charset="0"/>
                <a:ea typeface="Monaco" charset="0"/>
                <a:cs typeface="Monaco" charset="0"/>
              </a:rPr>
              <a:t>None</a:t>
            </a:r>
            <a:r>
              <a:rPr kumimoji="1" lang="zh-CN" altLang="en-US" sz="2000" dirty="0" smtClean="0"/>
              <a:t> ，或者自己指定的值</a:t>
            </a:r>
            <a:endParaRPr kumimoji="1" lang="en-US" altLang="zh-CN" sz="2000" dirty="0" smtClean="0"/>
          </a:p>
        </p:txBody>
      </p:sp>
    </p:spTree>
    <p:extLst>
      <p:ext uri="{BB962C8B-B14F-4D97-AF65-F5344CB8AC3E}">
        <p14:creationId xmlns:p14="http://schemas.microsoft.com/office/powerpoint/2010/main" val="2651609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376" y="1952836"/>
            <a:ext cx="9637132" cy="4176463"/>
          </a:xfrm>
        </p:spPr>
        <p:txBody>
          <a:bodyPr>
            <a:normAutofit/>
          </a:bodyPr>
          <a:lstStyle/>
          <a:p>
            <a:pPr>
              <a:lnSpc>
                <a:spcPct val="150000"/>
              </a:lnSpc>
            </a:pPr>
            <a:r>
              <a:rPr kumimoji="1" lang="zh-CN" altLang="en-US" sz="2400" dirty="0"/>
              <a:t>将列表中的各元素用逗号分隔开，并用中括号将所有元素包裹起来</a:t>
            </a:r>
          </a:p>
        </p:txBody>
      </p:sp>
      <p:sp>
        <p:nvSpPr>
          <p:cNvPr id="3" name="日期占位符 2"/>
          <p:cNvSpPr>
            <a:spLocks noGrp="1"/>
          </p:cNvSpPr>
          <p:nvPr>
            <p:ph type="dt" sz="half" idx="10"/>
          </p:nvPr>
        </p:nvSpPr>
        <p:spPr/>
        <p:txBody>
          <a:bodyPr/>
          <a:lstStyle/>
          <a:p>
            <a:fld id="{126F7516-AD61-4FFA-B39E-9191EF26B8A7}" type="datetime1">
              <a:rPr lang="zh-CN" altLang="en-US" smtClean="0"/>
              <a:t>2018/9/18</a:t>
            </a:fld>
            <a:endParaRPr lang="zh-CN" altLang="en-US"/>
          </a:p>
        </p:txBody>
      </p:sp>
      <p:sp>
        <p:nvSpPr>
          <p:cNvPr id="10" name="页脚占位符 9"/>
          <p:cNvSpPr>
            <a:spLocks noGrp="1"/>
          </p:cNvSpPr>
          <p:nvPr>
            <p:ph type="ftr" sz="quarter" idx="11"/>
          </p:nvPr>
        </p:nvSpPr>
        <p:spPr/>
        <p:txBody>
          <a:bodyPr/>
          <a:lstStyle/>
          <a:p>
            <a:r>
              <a:rPr lang="zh-CN" altLang="en-US" smtClean="0"/>
              <a:t>外经贸</a:t>
            </a:r>
            <a:r>
              <a:rPr lang="en-US" altLang="zh-CN" smtClean="0"/>
              <a:t>-</a:t>
            </a:r>
            <a:r>
              <a:rPr lang="zh-CN" altLang="en-US" smtClean="0"/>
              <a:t>信息学院</a:t>
            </a:r>
            <a:endParaRPr lang="zh-CN" altLang="en-US"/>
          </a:p>
        </p:txBody>
      </p:sp>
      <p:sp>
        <p:nvSpPr>
          <p:cNvPr id="6" name="灯片编号占位符 5"/>
          <p:cNvSpPr>
            <a:spLocks noGrp="1"/>
          </p:cNvSpPr>
          <p:nvPr>
            <p:ph type="sldNum" sz="quarter" idx="12"/>
          </p:nvPr>
        </p:nvSpPr>
        <p:spPr/>
        <p:txBody>
          <a:bodyPr/>
          <a:lstStyle/>
          <a:p>
            <a:fld id="{370D8578-DDD4-487D-A316-C8E65CC577E1}" type="slidenum">
              <a:rPr lang="zh-CN" altLang="en-US" smtClean="0"/>
              <a:t>3</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2808312"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774062"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列表创建</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155" y="2924944"/>
            <a:ext cx="9082940" cy="2232248"/>
          </a:xfrm>
          <a:prstGeom prst="rect">
            <a:avLst/>
          </a:prstGeom>
        </p:spPr>
      </p:pic>
    </p:spTree>
    <p:extLst>
      <p:ext uri="{BB962C8B-B14F-4D97-AF65-F5344CB8AC3E}">
        <p14:creationId xmlns:p14="http://schemas.microsoft.com/office/powerpoint/2010/main" val="2823151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dirty="0" smtClean="0"/>
              <a:t>字典元素的读取</a:t>
            </a:r>
            <a:endParaRPr lang="en-US" altLang="zh-CN" dirty="0" smtClean="0"/>
          </a:p>
        </p:txBody>
      </p:sp>
      <p:sp>
        <p:nvSpPr>
          <p:cNvPr id="64515" name="Rectangle 3"/>
          <p:cNvSpPr>
            <a:spLocks noGrp="1" noChangeArrowheads="1"/>
          </p:cNvSpPr>
          <p:nvPr>
            <p:ph idx="1"/>
          </p:nvPr>
        </p:nvSpPr>
        <p:spPr/>
        <p:txBody>
          <a:bodyPr/>
          <a:lstStyle/>
          <a:p>
            <a:pPr eaLnBrk="1" hangingPunct="1">
              <a:lnSpc>
                <a:spcPct val="80000"/>
              </a:lnSpc>
            </a:pPr>
            <a:r>
              <a:rPr lang="zh-CN" altLang="en-US" sz="2400" dirty="0"/>
              <a:t>以键作为下标可以读取字典元素，若键不存在则抛出异常</a:t>
            </a:r>
            <a:endParaRPr lang="en-US" altLang="zh-CN" sz="2400" dirty="0"/>
          </a:p>
          <a:p>
            <a:pPr eaLnBrk="1" hangingPunct="1">
              <a:lnSpc>
                <a:spcPct val="80000"/>
              </a:lnSpc>
            </a:pPr>
            <a:endParaRPr lang="zh-CN" altLang="en-US" sz="2400" dirty="0"/>
          </a:p>
          <a:p>
            <a:pPr lvl="1" eaLnBrk="1" hangingPunct="1">
              <a:buFont typeface="Wingdings" panose="05000000000000000000" pitchFamily="2" charset="2"/>
              <a:buNone/>
            </a:pPr>
            <a:r>
              <a:rPr lang="en-US" altLang="zh-CN" sz="2400" dirty="0"/>
              <a:t>&gt;&gt;&gt; </a:t>
            </a:r>
            <a:r>
              <a:rPr lang="en-US" altLang="zh-CN" sz="2400" dirty="0" err="1"/>
              <a:t>aDict</a:t>
            </a:r>
            <a:r>
              <a:rPr lang="en-US" altLang="zh-CN" sz="2400" dirty="0"/>
              <a:t>={'</a:t>
            </a:r>
            <a:r>
              <a:rPr lang="en-US" altLang="zh-CN" sz="2400" dirty="0" err="1"/>
              <a:t>name':'Dong</a:t>
            </a:r>
            <a:r>
              <a:rPr lang="en-US" altLang="zh-CN" sz="2400" dirty="0"/>
              <a:t>', '</a:t>
            </a:r>
            <a:r>
              <a:rPr lang="en-US" altLang="zh-CN" sz="2400" dirty="0" err="1"/>
              <a:t>sex':'male</a:t>
            </a:r>
            <a:r>
              <a:rPr lang="en-US" altLang="zh-CN" sz="2400" dirty="0"/>
              <a:t>', 'age':37}</a:t>
            </a:r>
          </a:p>
          <a:p>
            <a:pPr lvl="1" eaLnBrk="1" hangingPunct="1">
              <a:buFont typeface="Wingdings" panose="05000000000000000000" pitchFamily="2" charset="2"/>
              <a:buNone/>
            </a:pPr>
            <a:r>
              <a:rPr lang="en-US" altLang="zh-CN" sz="2400" dirty="0"/>
              <a:t>&gt;&gt;&gt; </a:t>
            </a:r>
            <a:r>
              <a:rPr lang="en-US" altLang="zh-CN" sz="2400" dirty="0" err="1"/>
              <a:t>aDict</a:t>
            </a:r>
            <a:r>
              <a:rPr lang="en-US" altLang="zh-CN" sz="2400" dirty="0"/>
              <a:t>['name']</a:t>
            </a:r>
          </a:p>
          <a:p>
            <a:pPr lvl="1" eaLnBrk="1" hangingPunct="1">
              <a:buFont typeface="Wingdings" panose="05000000000000000000" pitchFamily="2" charset="2"/>
              <a:buNone/>
            </a:pPr>
            <a:r>
              <a:rPr lang="en-US" altLang="zh-CN" sz="2400" dirty="0"/>
              <a:t>'Dong'</a:t>
            </a:r>
          </a:p>
          <a:p>
            <a:pPr lvl="1" eaLnBrk="1" hangingPunct="1">
              <a:buFont typeface="Wingdings" panose="05000000000000000000" pitchFamily="2" charset="2"/>
              <a:buNone/>
            </a:pPr>
            <a:r>
              <a:rPr lang="en-US" altLang="zh-CN" sz="2400" dirty="0"/>
              <a:t>&gt;&gt;&gt; </a:t>
            </a:r>
            <a:r>
              <a:rPr lang="en-US" altLang="zh-CN" sz="2400" dirty="0" err="1"/>
              <a:t>aDict</a:t>
            </a:r>
            <a:r>
              <a:rPr lang="en-US" altLang="zh-CN" sz="2400" dirty="0"/>
              <a:t>['</a:t>
            </a:r>
            <a:r>
              <a:rPr lang="en-US" altLang="zh-CN" sz="2400" dirty="0" err="1"/>
              <a:t>tel</a:t>
            </a:r>
            <a:r>
              <a:rPr lang="en-US" altLang="zh-CN" sz="2400" dirty="0"/>
              <a:t>']</a:t>
            </a:r>
          </a:p>
          <a:p>
            <a:pPr lvl="1" eaLnBrk="1" hangingPunct="1">
              <a:buFont typeface="Wingdings" panose="05000000000000000000" pitchFamily="2" charset="2"/>
              <a:buNone/>
            </a:pPr>
            <a:r>
              <a:rPr lang="en-US" altLang="zh-CN" sz="2400" dirty="0" err="1"/>
              <a:t>Traceback</a:t>
            </a:r>
            <a:r>
              <a:rPr lang="en-US" altLang="zh-CN" sz="2400" dirty="0"/>
              <a:t> (most recent call last):</a:t>
            </a:r>
          </a:p>
          <a:p>
            <a:pPr lvl="1" eaLnBrk="1" hangingPunct="1">
              <a:buFont typeface="Wingdings" panose="05000000000000000000" pitchFamily="2" charset="2"/>
              <a:buNone/>
            </a:pPr>
            <a:r>
              <a:rPr lang="en-US" altLang="zh-CN" sz="2400" dirty="0"/>
              <a:t>  File "&lt;pyshell#53&gt;", line 1, in &lt;module&gt;</a:t>
            </a:r>
          </a:p>
          <a:p>
            <a:pPr lvl="1" eaLnBrk="1" hangingPunct="1">
              <a:buFont typeface="Wingdings" panose="05000000000000000000" pitchFamily="2" charset="2"/>
              <a:buNone/>
            </a:pPr>
            <a:r>
              <a:rPr lang="en-US" altLang="zh-CN" sz="2400" dirty="0"/>
              <a:t>    </a:t>
            </a:r>
            <a:r>
              <a:rPr lang="en-US" altLang="zh-CN" sz="2400" dirty="0" err="1"/>
              <a:t>aDict</a:t>
            </a:r>
            <a:r>
              <a:rPr lang="en-US" altLang="zh-CN" sz="2400" dirty="0"/>
              <a:t>['</a:t>
            </a:r>
            <a:r>
              <a:rPr lang="en-US" altLang="zh-CN" sz="2400" dirty="0" err="1"/>
              <a:t>tel</a:t>
            </a:r>
            <a:r>
              <a:rPr lang="en-US" altLang="zh-CN" sz="2400" dirty="0"/>
              <a:t>']</a:t>
            </a:r>
          </a:p>
          <a:p>
            <a:pPr lvl="1" eaLnBrk="1" hangingPunct="1">
              <a:buFont typeface="Wingdings" panose="05000000000000000000" pitchFamily="2" charset="2"/>
              <a:buNone/>
            </a:pPr>
            <a:r>
              <a:rPr lang="en-US" altLang="zh-CN" sz="2400" dirty="0" err="1"/>
              <a:t>KeyError</a:t>
            </a:r>
            <a:r>
              <a:rPr lang="en-US" altLang="zh-CN" sz="2400" dirty="0"/>
              <a:t>: '</a:t>
            </a:r>
            <a:r>
              <a:rPr lang="en-US" altLang="zh-CN" sz="2400" dirty="0" err="1"/>
              <a:t>tel</a:t>
            </a:r>
            <a:r>
              <a:rPr lang="en-US" altLang="zh-CN" sz="2400" dirty="0"/>
              <a:t>'</a:t>
            </a:r>
            <a:endParaRPr lang="zh-CN" altLang="en-US" sz="2400" dirty="0"/>
          </a:p>
        </p:txBody>
      </p:sp>
      <p:sp>
        <p:nvSpPr>
          <p:cNvPr id="64516" name="灯片编号占位符 1"/>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4E0F447-6C39-4D1A-A444-8A9B922FA56E}" type="slidenum">
              <a:rPr lang="zh-CN" altLang="en-US" sz="1400"/>
              <a:pPr>
                <a:spcBef>
                  <a:spcPct val="0"/>
                </a:spcBef>
                <a:buFontTx/>
                <a:buNone/>
              </a:pPr>
              <a:t>30</a:t>
            </a:fld>
            <a:endParaRPr lang="en-US" altLang="zh-CN" sz="1400"/>
          </a:p>
        </p:txBody>
      </p:sp>
    </p:spTree>
    <p:extLst>
      <p:ext uri="{BB962C8B-B14F-4D97-AF65-F5344CB8AC3E}">
        <p14:creationId xmlns:p14="http://schemas.microsoft.com/office/powerpoint/2010/main" val="23216731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981200" y="274638"/>
            <a:ext cx="8229600" cy="830262"/>
          </a:xfrm>
        </p:spPr>
        <p:txBody>
          <a:bodyPr/>
          <a:lstStyle/>
          <a:p>
            <a:pPr eaLnBrk="1" hangingPunct="1"/>
            <a:r>
              <a:rPr lang="zh-CN" altLang="en-US" dirty="0" smtClean="0"/>
              <a:t>字典元素的读取</a:t>
            </a:r>
          </a:p>
        </p:txBody>
      </p:sp>
      <p:sp>
        <p:nvSpPr>
          <p:cNvPr id="65539" name="Rectangle 3"/>
          <p:cNvSpPr>
            <a:spLocks noGrp="1" noChangeArrowheads="1"/>
          </p:cNvSpPr>
          <p:nvPr>
            <p:ph idx="1"/>
          </p:nvPr>
        </p:nvSpPr>
        <p:spPr>
          <a:xfrm>
            <a:off x="1874838" y="1185863"/>
            <a:ext cx="8621712" cy="5353050"/>
          </a:xfrm>
        </p:spPr>
        <p:txBody>
          <a:bodyPr/>
          <a:lstStyle/>
          <a:p>
            <a:pPr eaLnBrk="1" hangingPunct="1"/>
            <a:r>
              <a:rPr lang="zh-CN" altLang="en-US" sz="2400" dirty="0"/>
              <a:t>使用字典对象的</a:t>
            </a:r>
            <a:r>
              <a:rPr lang="en-US" altLang="zh-CN" sz="2400" dirty="0"/>
              <a:t>get</a:t>
            </a:r>
            <a:r>
              <a:rPr lang="zh-CN" altLang="en-US" sz="2400" dirty="0"/>
              <a:t>方法获取指定键对应的值，并且可以在键不存在的时候返回指定值。</a:t>
            </a:r>
          </a:p>
          <a:p>
            <a:pPr lvl="1" eaLnBrk="1" hangingPunct="1">
              <a:buFont typeface="Wingdings" panose="05000000000000000000" pitchFamily="2" charset="2"/>
              <a:buNone/>
            </a:pPr>
            <a:r>
              <a:rPr lang="en-US" altLang="zh-CN" sz="2400" dirty="0"/>
              <a:t>&gt;&gt;&gt; print(</a:t>
            </a:r>
            <a:r>
              <a:rPr lang="en-US" altLang="zh-CN" sz="2400" dirty="0" err="1"/>
              <a:t>aDict.get</a:t>
            </a:r>
            <a:r>
              <a:rPr lang="en-US" altLang="zh-CN" sz="2400" dirty="0"/>
              <a:t>('address'))</a:t>
            </a:r>
          </a:p>
          <a:p>
            <a:pPr lvl="1" eaLnBrk="1" hangingPunct="1">
              <a:buFont typeface="Wingdings" panose="05000000000000000000" pitchFamily="2" charset="2"/>
              <a:buNone/>
            </a:pPr>
            <a:r>
              <a:rPr lang="en-US" altLang="zh-CN" sz="2400" dirty="0"/>
              <a:t>None</a:t>
            </a:r>
          </a:p>
          <a:p>
            <a:pPr lvl="1" eaLnBrk="1" hangingPunct="1">
              <a:buFont typeface="Wingdings" panose="05000000000000000000" pitchFamily="2" charset="2"/>
              <a:buNone/>
            </a:pPr>
            <a:r>
              <a:rPr lang="en-US" altLang="zh-CN" sz="2400" dirty="0"/>
              <a:t>&gt;&gt;&gt; print(</a:t>
            </a:r>
            <a:r>
              <a:rPr lang="en-US" altLang="zh-CN" sz="2400" dirty="0" err="1"/>
              <a:t>aDict.get</a:t>
            </a:r>
            <a:r>
              <a:rPr lang="en-US" altLang="zh-CN" sz="2400" dirty="0"/>
              <a:t>('address', 'SDIBT'))</a:t>
            </a:r>
          </a:p>
          <a:p>
            <a:pPr lvl="1" eaLnBrk="1" hangingPunct="1">
              <a:buFont typeface="Wingdings" panose="05000000000000000000" pitchFamily="2" charset="2"/>
              <a:buNone/>
            </a:pPr>
            <a:r>
              <a:rPr lang="en-US" altLang="zh-CN" sz="2400" dirty="0"/>
              <a:t>SDIBT</a:t>
            </a:r>
          </a:p>
          <a:p>
            <a:pPr lvl="1" eaLnBrk="1" hangingPunct="1">
              <a:buFont typeface="Wingdings" panose="05000000000000000000" pitchFamily="2" charset="2"/>
              <a:buNone/>
            </a:pPr>
            <a:r>
              <a:rPr lang="en-US" altLang="zh-CN" sz="2400" dirty="0"/>
              <a:t>&gt;&gt;&gt; </a:t>
            </a:r>
            <a:r>
              <a:rPr lang="en-US" altLang="zh-CN" sz="2400" dirty="0" err="1">
                <a:solidFill>
                  <a:srgbClr val="FFFF00"/>
                </a:solidFill>
              </a:rPr>
              <a:t>aDict</a:t>
            </a:r>
            <a:r>
              <a:rPr lang="en-US" altLang="zh-CN" sz="2400" dirty="0">
                <a:solidFill>
                  <a:srgbClr val="FFFF00"/>
                </a:solidFill>
              </a:rPr>
              <a:t>[‘score’] = </a:t>
            </a:r>
            <a:r>
              <a:rPr lang="en-US" altLang="zh-CN" sz="2400" dirty="0" err="1">
                <a:solidFill>
                  <a:srgbClr val="FFFF00"/>
                </a:solidFill>
              </a:rPr>
              <a:t>aDict.get</a:t>
            </a:r>
            <a:r>
              <a:rPr lang="en-US" altLang="zh-CN" sz="2400" dirty="0">
                <a:solidFill>
                  <a:srgbClr val="FFFF00"/>
                </a:solidFill>
              </a:rPr>
              <a:t>(‘score’,[]) </a:t>
            </a:r>
          </a:p>
          <a:p>
            <a:pPr lvl="1" eaLnBrk="1" hangingPunct="1">
              <a:buFont typeface="Wingdings" panose="05000000000000000000" pitchFamily="2" charset="2"/>
              <a:buNone/>
            </a:pPr>
            <a:r>
              <a:rPr lang="en-US" altLang="zh-CN" sz="2400" dirty="0"/>
              <a:t>#</a:t>
            </a:r>
            <a:r>
              <a:rPr lang="zh-CN" altLang="en-US" sz="2400" dirty="0"/>
              <a:t>由于没有</a:t>
            </a:r>
            <a:r>
              <a:rPr lang="en-US" altLang="zh-CN" sz="2400" dirty="0"/>
              <a:t>‘score’</a:t>
            </a:r>
            <a:r>
              <a:rPr lang="zh-CN" altLang="en-US" sz="2400" dirty="0"/>
              <a:t>键，将增加此键，对应值成为空列表</a:t>
            </a:r>
            <a:endParaRPr lang="en-US" altLang="zh-CN" sz="2400" dirty="0"/>
          </a:p>
          <a:p>
            <a:pPr lvl="1" eaLnBrk="1" hangingPunct="1">
              <a:buFont typeface="Wingdings" panose="05000000000000000000" pitchFamily="2" charset="2"/>
              <a:buNone/>
            </a:pPr>
            <a:r>
              <a:rPr lang="en-US" altLang="zh-CN" sz="2400" dirty="0"/>
              <a:t>&gt;&gt;&gt; </a:t>
            </a:r>
            <a:r>
              <a:rPr lang="en-US" altLang="zh-CN" sz="2400" dirty="0" err="1"/>
              <a:t>aDict</a:t>
            </a:r>
            <a:r>
              <a:rPr lang="en-US" altLang="zh-CN" sz="2400" dirty="0"/>
              <a:t>['score'].append(98)</a:t>
            </a:r>
          </a:p>
          <a:p>
            <a:pPr lvl="1" eaLnBrk="1" hangingPunct="1">
              <a:buFont typeface="Wingdings" panose="05000000000000000000" pitchFamily="2" charset="2"/>
              <a:buNone/>
            </a:pPr>
            <a:r>
              <a:rPr lang="en-US" altLang="zh-CN" sz="2400" dirty="0"/>
              <a:t>&gt;&gt;&gt; </a:t>
            </a:r>
            <a:r>
              <a:rPr lang="en-US" altLang="zh-CN" sz="2400" dirty="0" err="1"/>
              <a:t>aDict</a:t>
            </a:r>
            <a:r>
              <a:rPr lang="en-US" altLang="zh-CN" sz="2400" dirty="0"/>
              <a:t>['score'].append(97)</a:t>
            </a:r>
          </a:p>
          <a:p>
            <a:pPr lvl="1" eaLnBrk="1" hangingPunct="1">
              <a:buFont typeface="Wingdings" panose="05000000000000000000" pitchFamily="2" charset="2"/>
              <a:buNone/>
            </a:pPr>
            <a:r>
              <a:rPr lang="en-US" altLang="zh-CN" sz="2400" dirty="0"/>
              <a:t>&gt;&gt;&gt; </a:t>
            </a:r>
            <a:r>
              <a:rPr lang="en-US" altLang="zh-CN" sz="2400" dirty="0" err="1"/>
              <a:t>aDict</a:t>
            </a:r>
            <a:endParaRPr lang="en-US" altLang="zh-CN" sz="2400" dirty="0"/>
          </a:p>
          <a:p>
            <a:pPr lvl="1" eaLnBrk="1" hangingPunct="1">
              <a:buFont typeface="Wingdings" panose="05000000000000000000" pitchFamily="2" charset="2"/>
              <a:buNone/>
            </a:pPr>
            <a:r>
              <a:rPr lang="en-US" altLang="zh-CN" sz="2400" dirty="0"/>
              <a:t>{'age': 37, 'score': [98, 97], 'name': 'Dong', 'sex': 'male'}</a:t>
            </a:r>
            <a:endParaRPr lang="zh-CN" altLang="en-US" sz="2400" dirty="0"/>
          </a:p>
        </p:txBody>
      </p:sp>
      <p:sp>
        <p:nvSpPr>
          <p:cNvPr id="65540" name="灯片编号占位符 1"/>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2386CEF-D716-49B6-BCF2-294E79735F5B}" type="slidenum">
              <a:rPr lang="zh-CN" altLang="en-US" sz="1400"/>
              <a:pPr>
                <a:spcBef>
                  <a:spcPct val="0"/>
                </a:spcBef>
                <a:buFontTx/>
                <a:buNone/>
              </a:pPr>
              <a:t>31</a:t>
            </a:fld>
            <a:endParaRPr lang="en-US" altLang="zh-CN" sz="1400"/>
          </a:p>
        </p:txBody>
      </p:sp>
    </p:spTree>
    <p:extLst>
      <p:ext uri="{BB962C8B-B14F-4D97-AF65-F5344CB8AC3E}">
        <p14:creationId xmlns:p14="http://schemas.microsoft.com/office/powerpoint/2010/main" val="8035687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0226" y="1645751"/>
            <a:ext cx="10945216" cy="653652"/>
          </a:xfrm>
        </p:spPr>
        <p:txBody>
          <a:bodyPr>
            <a:normAutofit/>
          </a:bodyPr>
          <a:lstStyle/>
          <a:p>
            <a:pPr>
              <a:lnSpc>
                <a:spcPct val="150000"/>
              </a:lnSpc>
            </a:pPr>
            <a:r>
              <a:rPr kumimoji="1" lang="zh-CN" altLang="en-US" sz="2400" dirty="0"/>
              <a:t>如果在字典中不存在索引的键，则系统会报</a:t>
            </a:r>
            <a:r>
              <a:rPr kumimoji="1" lang="zh-CN" altLang="en-US" sz="2400" dirty="0" smtClean="0"/>
              <a:t>错</a:t>
            </a:r>
            <a:endParaRPr kumimoji="1" lang="en-US" altLang="zh-CN" sz="2400" dirty="0"/>
          </a:p>
        </p:txBody>
      </p:sp>
      <p:sp>
        <p:nvSpPr>
          <p:cNvPr id="3" name="日期占位符 2"/>
          <p:cNvSpPr>
            <a:spLocks noGrp="1"/>
          </p:cNvSpPr>
          <p:nvPr>
            <p:ph type="dt" sz="half" idx="10"/>
          </p:nvPr>
        </p:nvSpPr>
        <p:spPr/>
        <p:txBody>
          <a:bodyPr/>
          <a:lstStyle/>
          <a:p>
            <a:fld id="{FB479202-062B-4B76-8226-F064633B1E4B}" type="datetime1">
              <a:rPr lang="zh-CN" altLang="en-US" smtClean="0"/>
              <a:t>2018/9/18</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32</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2160240"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558038"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字典索引</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10" name="内容占位符 1"/>
          <p:cNvSpPr txBox="1">
            <a:spLocks/>
          </p:cNvSpPr>
          <p:nvPr/>
        </p:nvSpPr>
        <p:spPr>
          <a:xfrm>
            <a:off x="6199014" y="1700808"/>
            <a:ext cx="5688632" cy="4068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kumimoji="1" lang="en-US" altLang="zh-CN" sz="2400" dirty="0" smtClean="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53" y="2675606"/>
            <a:ext cx="7809341" cy="2522340"/>
          </a:xfrm>
          <a:prstGeom prst="rect">
            <a:avLst/>
          </a:prstGeom>
        </p:spPr>
      </p:pic>
    </p:spTree>
    <p:extLst>
      <p:ext uri="{BB962C8B-B14F-4D97-AF65-F5344CB8AC3E}">
        <p14:creationId xmlns:p14="http://schemas.microsoft.com/office/powerpoint/2010/main" val="2353654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0226" y="1556792"/>
            <a:ext cx="10945216" cy="1711241"/>
          </a:xfrm>
        </p:spPr>
        <p:txBody>
          <a:bodyPr>
            <a:normAutofit/>
          </a:bodyPr>
          <a:lstStyle/>
          <a:p>
            <a:pPr>
              <a:lnSpc>
                <a:spcPct val="150000"/>
              </a:lnSpc>
            </a:pPr>
            <a:r>
              <a:rPr kumimoji="1" lang="zh-CN" altLang="en-US" sz="2400" dirty="0"/>
              <a:t>我们可以</a:t>
            </a:r>
            <a:r>
              <a:rPr kumimoji="1" lang="zh-CN" altLang="en-US" sz="2400" dirty="0" smtClean="0"/>
              <a:t>通过 </a:t>
            </a:r>
            <a:r>
              <a:rPr kumimoji="1" lang="en-US" altLang="zh-CN" sz="2400" dirty="0" smtClean="0">
                <a:latin typeface="Monaco" charset="0"/>
                <a:ea typeface="Monaco" charset="0"/>
                <a:cs typeface="Monaco" charset="0"/>
              </a:rPr>
              <a:t>in</a:t>
            </a:r>
            <a:r>
              <a:rPr kumimoji="1" lang="zh-CN" altLang="en-US" sz="2400" dirty="0" smtClean="0">
                <a:latin typeface="Monaco" charset="0"/>
                <a:ea typeface="Monaco" charset="0"/>
                <a:cs typeface="Monaco" charset="0"/>
              </a:rPr>
              <a:t> </a:t>
            </a:r>
            <a:r>
              <a:rPr kumimoji="1" lang="zh-CN" altLang="en-US" sz="2400" dirty="0" smtClean="0"/>
              <a:t>判断</a:t>
            </a:r>
            <a:r>
              <a:rPr kumimoji="1" lang="zh-CN" altLang="en-US" sz="2400" dirty="0"/>
              <a:t>是否存在某个键，其语法跟在列表和元组中判断是否存在某个值是相同的，也可以使用内置</a:t>
            </a:r>
            <a:r>
              <a:rPr kumimoji="1" lang="zh-CN" altLang="en-US" sz="2400" dirty="0" smtClean="0"/>
              <a:t>的 </a:t>
            </a:r>
            <a:r>
              <a:rPr kumimoji="1" lang="en-US" altLang="zh-CN" sz="2400" dirty="0" err="1" smtClean="0">
                <a:latin typeface="Monaco" charset="0"/>
                <a:ea typeface="Monaco" charset="0"/>
                <a:cs typeface="Monaco" charset="0"/>
              </a:rPr>
              <a:t>has_key</a:t>
            </a:r>
            <a:r>
              <a:rPr kumimoji="1" lang="en-US" altLang="zh-CN" sz="2400" dirty="0" smtClean="0">
                <a:latin typeface="Monaco" charset="0"/>
                <a:ea typeface="Monaco" charset="0"/>
                <a:cs typeface="Monaco" charset="0"/>
              </a:rPr>
              <a:t>()</a:t>
            </a:r>
            <a:r>
              <a:rPr kumimoji="1" lang="zh-CN" altLang="en-US" sz="2400" dirty="0" smtClean="0">
                <a:latin typeface="Monaco" charset="0"/>
                <a:ea typeface="Monaco" charset="0"/>
                <a:cs typeface="Monaco" charset="0"/>
              </a:rPr>
              <a:t> </a:t>
            </a:r>
            <a:r>
              <a:rPr kumimoji="1" lang="zh-CN" altLang="en-US" sz="2400" dirty="0" smtClean="0"/>
              <a:t>方法</a:t>
            </a:r>
            <a:endParaRPr kumimoji="1" lang="en-US" altLang="zh-CN" sz="2400" dirty="0"/>
          </a:p>
        </p:txBody>
      </p:sp>
      <p:sp>
        <p:nvSpPr>
          <p:cNvPr id="4" name="日期占位符 3"/>
          <p:cNvSpPr>
            <a:spLocks noGrp="1"/>
          </p:cNvSpPr>
          <p:nvPr>
            <p:ph type="dt" sz="half" idx="10"/>
          </p:nvPr>
        </p:nvSpPr>
        <p:spPr/>
        <p:txBody>
          <a:bodyPr/>
          <a:lstStyle/>
          <a:p>
            <a:fld id="{4A852BCD-9574-4BB3-82D6-49CBA3D26985}" type="datetime1">
              <a:rPr lang="zh-CN" altLang="en-US" smtClean="0"/>
              <a:t>2018/9/18</a:t>
            </a:fld>
            <a:endParaRPr lang="zh-CN" altLang="en-US"/>
          </a:p>
        </p:txBody>
      </p:sp>
      <p:sp>
        <p:nvSpPr>
          <p:cNvPr id="6" name="灯片编号占位符 5"/>
          <p:cNvSpPr>
            <a:spLocks noGrp="1"/>
          </p:cNvSpPr>
          <p:nvPr>
            <p:ph type="sldNum" sz="quarter" idx="12"/>
          </p:nvPr>
        </p:nvSpPr>
        <p:spPr/>
        <p:txBody>
          <a:bodyPr/>
          <a:lstStyle/>
          <a:p>
            <a:fld id="{370D8578-DDD4-487D-A316-C8E65CC577E1}" type="slidenum">
              <a:rPr lang="zh-CN" altLang="en-US" smtClean="0"/>
              <a:t>33</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2160240"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558038"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字典索引</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10" name="内容占位符 1"/>
          <p:cNvSpPr txBox="1">
            <a:spLocks/>
          </p:cNvSpPr>
          <p:nvPr/>
        </p:nvSpPr>
        <p:spPr>
          <a:xfrm>
            <a:off x="6199014" y="1700808"/>
            <a:ext cx="5688632" cy="4068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kumimoji="1" lang="en-US" altLang="zh-CN" sz="2400"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2968056"/>
            <a:ext cx="6336704" cy="2801204"/>
          </a:xfrm>
          <a:prstGeom prst="rect">
            <a:avLst/>
          </a:prstGeom>
        </p:spPr>
      </p:pic>
    </p:spTree>
    <p:extLst>
      <p:ext uri="{BB962C8B-B14F-4D97-AF65-F5344CB8AC3E}">
        <p14:creationId xmlns:p14="http://schemas.microsoft.com/office/powerpoint/2010/main" val="3557267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0226" y="1916832"/>
            <a:ext cx="10945216" cy="5184576"/>
          </a:xfrm>
        </p:spPr>
        <p:txBody>
          <a:bodyPr>
            <a:normAutofit/>
          </a:bodyPr>
          <a:lstStyle/>
          <a:p>
            <a:pPr>
              <a:lnSpc>
                <a:spcPct val="150000"/>
              </a:lnSpc>
            </a:pPr>
            <a:r>
              <a:rPr kumimoji="1" lang="zh-CN" altLang="en-US" sz="2400" dirty="0"/>
              <a:t>如果不太确定字典中有哪些键或者值，我们可以</a:t>
            </a:r>
            <a:r>
              <a:rPr kumimoji="1" lang="zh-CN" altLang="en-US" sz="2400" dirty="0" smtClean="0"/>
              <a:t>使用 </a:t>
            </a:r>
            <a:r>
              <a:rPr kumimoji="1" lang="en-US" altLang="zh-CN" sz="2400" dirty="0" smtClean="0">
                <a:latin typeface="Monaco" charset="0"/>
                <a:ea typeface="Monaco" charset="0"/>
                <a:cs typeface="Monaco" charset="0"/>
              </a:rPr>
              <a:t>keys()</a:t>
            </a:r>
            <a:r>
              <a:rPr kumimoji="1" lang="zh-CN" altLang="en-US" sz="2400" dirty="0" smtClean="0">
                <a:latin typeface="Monaco" charset="0"/>
                <a:ea typeface="Monaco" charset="0"/>
                <a:cs typeface="Monaco" charset="0"/>
              </a:rPr>
              <a:t> </a:t>
            </a:r>
            <a:r>
              <a:rPr kumimoji="1" lang="zh-CN" altLang="en-US" sz="2400" dirty="0" smtClean="0"/>
              <a:t>方法或者</a:t>
            </a:r>
            <a:r>
              <a:rPr kumimoji="1" lang="en-US" altLang="zh-CN" sz="2400" dirty="0" smtClean="0">
                <a:latin typeface="Monaco" charset="0"/>
                <a:ea typeface="Monaco" charset="0"/>
                <a:cs typeface="Monaco" charset="0"/>
              </a:rPr>
              <a:t>values()</a:t>
            </a:r>
            <a:r>
              <a:rPr kumimoji="1" lang="zh-CN" altLang="en-US" sz="2400" dirty="0" smtClean="0"/>
              <a:t>方法</a:t>
            </a:r>
            <a:endParaRPr kumimoji="1" lang="en-US" altLang="zh-CN" sz="2400" dirty="0" smtClean="0"/>
          </a:p>
          <a:p>
            <a:pPr>
              <a:lnSpc>
                <a:spcPct val="150000"/>
              </a:lnSpc>
            </a:pPr>
            <a:endParaRPr kumimoji="1" lang="en-US" altLang="zh-CN" sz="2400" dirty="0"/>
          </a:p>
          <a:p>
            <a:pPr>
              <a:lnSpc>
                <a:spcPct val="150000"/>
              </a:lnSpc>
            </a:pPr>
            <a:endParaRPr kumimoji="1" lang="en-US" altLang="zh-CN" sz="2400" dirty="0" smtClean="0"/>
          </a:p>
          <a:p>
            <a:pPr>
              <a:lnSpc>
                <a:spcPct val="150000"/>
              </a:lnSpc>
            </a:pPr>
            <a:endParaRPr kumimoji="1" lang="en-US" altLang="zh-CN" sz="2400" dirty="0"/>
          </a:p>
        </p:txBody>
      </p:sp>
      <p:sp>
        <p:nvSpPr>
          <p:cNvPr id="3" name="日期占位符 2"/>
          <p:cNvSpPr>
            <a:spLocks noGrp="1"/>
          </p:cNvSpPr>
          <p:nvPr>
            <p:ph type="dt" sz="half" idx="10"/>
          </p:nvPr>
        </p:nvSpPr>
        <p:spPr/>
        <p:txBody>
          <a:bodyPr/>
          <a:lstStyle/>
          <a:p>
            <a:fld id="{C9A81221-B6CF-4C97-BB81-735A5F8DF90F}" type="datetime1">
              <a:rPr lang="zh-CN" altLang="en-US" smtClean="0"/>
              <a:t>2018/9/18</a:t>
            </a:fld>
            <a:endParaRPr lang="zh-CN" altLang="en-US"/>
          </a:p>
        </p:txBody>
      </p:sp>
      <p:sp>
        <p:nvSpPr>
          <p:cNvPr id="6" name="灯片编号占位符 5"/>
          <p:cNvSpPr>
            <a:spLocks noGrp="1"/>
          </p:cNvSpPr>
          <p:nvPr>
            <p:ph type="sldNum" sz="quarter" idx="12"/>
          </p:nvPr>
        </p:nvSpPr>
        <p:spPr/>
        <p:txBody>
          <a:bodyPr/>
          <a:lstStyle/>
          <a:p>
            <a:fld id="{370D8578-DDD4-487D-A316-C8E65CC577E1}" type="slidenum">
              <a:rPr lang="zh-CN" altLang="en-US" smtClean="0"/>
              <a:t>34</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2160240"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558038"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字典索引</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10" name="内容占位符 1"/>
          <p:cNvSpPr txBox="1">
            <a:spLocks/>
          </p:cNvSpPr>
          <p:nvPr/>
        </p:nvSpPr>
        <p:spPr>
          <a:xfrm>
            <a:off x="6199014" y="1700808"/>
            <a:ext cx="5688632" cy="4068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kumimoji="1" lang="en-US" altLang="zh-CN" sz="24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31" y="3356992"/>
            <a:ext cx="11423080" cy="1600335"/>
          </a:xfrm>
          <a:prstGeom prst="rect">
            <a:avLst/>
          </a:prstGeom>
        </p:spPr>
      </p:pic>
    </p:spTree>
    <p:extLst>
      <p:ext uri="{BB962C8B-B14F-4D97-AF65-F5344CB8AC3E}">
        <p14:creationId xmlns:p14="http://schemas.microsoft.com/office/powerpoint/2010/main" val="2793470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0209" y="1673424"/>
            <a:ext cx="10945216" cy="5184576"/>
          </a:xfrm>
        </p:spPr>
        <p:txBody>
          <a:bodyPr>
            <a:normAutofit/>
          </a:bodyPr>
          <a:lstStyle/>
          <a:p>
            <a:pPr>
              <a:lnSpc>
                <a:spcPct val="150000"/>
              </a:lnSpc>
            </a:pPr>
            <a:r>
              <a:rPr lang="zh-CN" altLang="en-US" sz="2400" dirty="0"/>
              <a:t>在有些情况下，我们需要取出字典中的</a:t>
            </a:r>
            <a:r>
              <a:rPr lang="zh-CN" altLang="en-US" sz="2400" dirty="0">
                <a:solidFill>
                  <a:srgbClr val="FFFF00"/>
                </a:solidFill>
              </a:rPr>
              <a:t>键值对</a:t>
            </a:r>
            <a:r>
              <a:rPr lang="zh-CN" altLang="en-US" sz="2400" dirty="0"/>
              <a:t>用于下一步的分析，此时可以</a:t>
            </a:r>
            <a:r>
              <a:rPr lang="zh-CN" altLang="en-US" sz="2400" dirty="0" smtClean="0"/>
              <a:t>使用 </a:t>
            </a:r>
            <a:r>
              <a:rPr lang="en-US" altLang="zh-CN" sz="2400" dirty="0" smtClean="0">
                <a:latin typeface="Monaco" charset="0"/>
                <a:ea typeface="Monaco" charset="0"/>
                <a:cs typeface="Monaco" charset="0"/>
              </a:rPr>
              <a:t>items()</a:t>
            </a:r>
            <a:r>
              <a:rPr lang="zh-CN" altLang="en-US" sz="2400" dirty="0" smtClean="0">
                <a:latin typeface="Monaco" charset="0"/>
                <a:ea typeface="Monaco" charset="0"/>
                <a:cs typeface="Monaco" charset="0"/>
              </a:rPr>
              <a:t> </a:t>
            </a:r>
            <a:r>
              <a:rPr lang="zh-CN" altLang="en-US" sz="2400" dirty="0" smtClean="0"/>
              <a:t>方法</a:t>
            </a:r>
            <a:r>
              <a:rPr lang="zh-CN" altLang="en-US" sz="2400" dirty="0"/>
              <a:t>，该方法将返回所有键值对，并将其保存在一个元组列表（列表中的元素为元组）中</a:t>
            </a:r>
            <a:endParaRPr kumimoji="1" lang="en-US" altLang="zh-CN" sz="2400" dirty="0"/>
          </a:p>
          <a:p>
            <a:pPr>
              <a:lnSpc>
                <a:spcPct val="150000"/>
              </a:lnSpc>
            </a:pPr>
            <a:endParaRPr kumimoji="1" lang="en-US" altLang="zh-CN" sz="2400" dirty="0" smtClean="0"/>
          </a:p>
          <a:p>
            <a:pPr>
              <a:lnSpc>
                <a:spcPct val="150000"/>
              </a:lnSpc>
            </a:pPr>
            <a:endParaRPr kumimoji="1" lang="en-US" altLang="zh-CN" sz="2400" dirty="0"/>
          </a:p>
        </p:txBody>
      </p:sp>
      <p:sp>
        <p:nvSpPr>
          <p:cNvPr id="3" name="日期占位符 2"/>
          <p:cNvSpPr>
            <a:spLocks noGrp="1"/>
          </p:cNvSpPr>
          <p:nvPr>
            <p:ph type="dt" sz="half" idx="10"/>
          </p:nvPr>
        </p:nvSpPr>
        <p:spPr/>
        <p:txBody>
          <a:bodyPr/>
          <a:lstStyle/>
          <a:p>
            <a:fld id="{9BF098D3-E603-40D2-B9DB-D3B0183FF05D}" type="datetime1">
              <a:rPr lang="zh-CN" altLang="en-US" smtClean="0"/>
              <a:t>2018/9/18</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35</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2160240"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558038"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字典索引</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10" name="内容占位符 1"/>
          <p:cNvSpPr txBox="1">
            <a:spLocks/>
          </p:cNvSpPr>
          <p:nvPr/>
        </p:nvSpPr>
        <p:spPr>
          <a:xfrm>
            <a:off x="6199014" y="1700808"/>
            <a:ext cx="5688632" cy="4068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kumimoji="1" lang="en-US" altLang="zh-CN" sz="2400" dirty="0" smtClean="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16" y="3735034"/>
            <a:ext cx="6959600" cy="2794000"/>
          </a:xfrm>
          <a:prstGeom prst="rect">
            <a:avLst/>
          </a:prstGeom>
        </p:spPr>
      </p:pic>
    </p:spTree>
    <p:extLst>
      <p:ext uri="{BB962C8B-B14F-4D97-AF65-F5344CB8AC3E}">
        <p14:creationId xmlns:p14="http://schemas.microsoft.com/office/powerpoint/2010/main" val="732093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zh-CN" dirty="0" smtClean="0"/>
              <a:t>字典</a:t>
            </a:r>
            <a:r>
              <a:rPr lang="zh-CN" altLang="zh-CN" dirty="0" smtClean="0"/>
              <a:t>元素的</a:t>
            </a:r>
            <a:r>
              <a:rPr lang="zh-CN" altLang="en-US" dirty="0" smtClean="0"/>
              <a:t>增</a:t>
            </a:r>
            <a:r>
              <a:rPr lang="zh-CN" altLang="zh-CN" dirty="0" smtClean="0"/>
              <a:t>改</a:t>
            </a:r>
            <a:r>
              <a:rPr lang="zh-CN" altLang="en-US" dirty="0" smtClean="0"/>
              <a:t>删</a:t>
            </a:r>
            <a:endParaRPr lang="zh-CN" altLang="zh-CN" dirty="0" smtClean="0"/>
          </a:p>
        </p:txBody>
      </p:sp>
      <p:sp>
        <p:nvSpPr>
          <p:cNvPr id="67587" name="Rectangle 3"/>
          <p:cNvSpPr>
            <a:spLocks noGrp="1" noChangeArrowheads="1"/>
          </p:cNvSpPr>
          <p:nvPr>
            <p:ph idx="1"/>
          </p:nvPr>
        </p:nvSpPr>
        <p:spPr/>
        <p:txBody>
          <a:bodyPr/>
          <a:lstStyle/>
          <a:p>
            <a:pPr eaLnBrk="1" hangingPunct="1"/>
            <a:r>
              <a:rPr lang="zh-CN" altLang="en-US" sz="2400"/>
              <a:t>当以指定键为下标为字典赋值时，若键存在，则可以修改该键的值；若不存在，则表示添加一个键、值对。</a:t>
            </a:r>
            <a:endParaRPr lang="en-US" altLang="zh-CN" sz="2400"/>
          </a:p>
          <a:p>
            <a:pPr eaLnBrk="1" hangingPunct="1"/>
            <a:endParaRPr lang="zh-CN" altLang="en-US" sz="2400"/>
          </a:p>
          <a:p>
            <a:pPr lvl="1" eaLnBrk="1" hangingPunct="1">
              <a:buFont typeface="Wingdings" panose="05000000000000000000" pitchFamily="2" charset="2"/>
              <a:buNone/>
            </a:pPr>
            <a:r>
              <a:rPr lang="en-US" altLang="zh-CN" sz="2400"/>
              <a:t>&gt;&gt;&gt; aDict['age'] = 38</a:t>
            </a:r>
          </a:p>
          <a:p>
            <a:pPr lvl="1" eaLnBrk="1" hangingPunct="1">
              <a:buFont typeface="Wingdings" panose="05000000000000000000" pitchFamily="2" charset="2"/>
              <a:buNone/>
            </a:pPr>
            <a:r>
              <a:rPr lang="en-US" altLang="zh-CN" sz="2400"/>
              <a:t>&gt;&gt;&gt; aDict</a:t>
            </a:r>
          </a:p>
          <a:p>
            <a:pPr lvl="1" eaLnBrk="1" hangingPunct="1">
              <a:buFont typeface="Wingdings" panose="05000000000000000000" pitchFamily="2" charset="2"/>
              <a:buNone/>
            </a:pPr>
            <a:r>
              <a:rPr lang="en-US" altLang="zh-CN" sz="2400"/>
              <a:t>{'age': 38, 'name': 'Dong', 'sex': 'male'}</a:t>
            </a:r>
          </a:p>
          <a:p>
            <a:pPr lvl="1" eaLnBrk="1" hangingPunct="1">
              <a:buFont typeface="Wingdings" panose="05000000000000000000" pitchFamily="2" charset="2"/>
              <a:buNone/>
            </a:pPr>
            <a:r>
              <a:rPr lang="en-US" altLang="zh-CN" sz="2400"/>
              <a:t>&gt;&gt;&gt; aDict['address'] = 'SDIBT'</a:t>
            </a:r>
          </a:p>
          <a:p>
            <a:pPr lvl="1" eaLnBrk="1" hangingPunct="1">
              <a:buFont typeface="Wingdings" panose="05000000000000000000" pitchFamily="2" charset="2"/>
              <a:buNone/>
            </a:pPr>
            <a:r>
              <a:rPr lang="en-US" altLang="zh-CN" sz="2400"/>
              <a:t>&gt;&gt;&gt; aDict</a:t>
            </a:r>
          </a:p>
          <a:p>
            <a:pPr lvl="1" eaLnBrk="1" hangingPunct="1">
              <a:buFont typeface="Wingdings" panose="05000000000000000000" pitchFamily="2" charset="2"/>
              <a:buNone/>
            </a:pPr>
            <a:r>
              <a:rPr lang="en-US" altLang="zh-CN" sz="2400"/>
              <a:t>{'age': 38, 'address': 'SDIBT', 'name': 'Dong', 'sex': 'male'}</a:t>
            </a:r>
            <a:endParaRPr lang="zh-CN" altLang="en-US" sz="2400"/>
          </a:p>
        </p:txBody>
      </p:sp>
      <p:sp>
        <p:nvSpPr>
          <p:cNvPr id="67588" name="灯片编号占位符 1"/>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DECA119-6A1D-471D-8172-6B93D89C1727}" type="slidenum">
              <a:rPr lang="zh-CN" altLang="en-US" sz="1400"/>
              <a:pPr>
                <a:spcBef>
                  <a:spcPct val="0"/>
                </a:spcBef>
                <a:buFontTx/>
                <a:buNone/>
              </a:pPr>
              <a:t>36</a:t>
            </a:fld>
            <a:endParaRPr lang="en-US" altLang="zh-CN" sz="1400"/>
          </a:p>
        </p:txBody>
      </p:sp>
    </p:spTree>
    <p:extLst>
      <p:ext uri="{BB962C8B-B14F-4D97-AF65-F5344CB8AC3E}">
        <p14:creationId xmlns:p14="http://schemas.microsoft.com/office/powerpoint/2010/main" val="28647923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981200" y="274638"/>
            <a:ext cx="8229600" cy="812800"/>
          </a:xfrm>
        </p:spPr>
        <p:txBody>
          <a:bodyPr/>
          <a:lstStyle/>
          <a:p>
            <a:pPr eaLnBrk="1" hangingPunct="1"/>
            <a:r>
              <a:rPr lang="zh-CN" altLang="zh-CN" dirty="0" smtClean="0"/>
              <a:t>字典</a:t>
            </a:r>
            <a:r>
              <a:rPr lang="zh-CN" altLang="zh-CN" dirty="0" smtClean="0"/>
              <a:t>元素的</a:t>
            </a:r>
            <a:r>
              <a:rPr lang="zh-CN" altLang="en-US" dirty="0" smtClean="0"/>
              <a:t>增</a:t>
            </a:r>
            <a:r>
              <a:rPr lang="zh-CN" altLang="zh-CN" dirty="0" smtClean="0"/>
              <a:t>改</a:t>
            </a:r>
            <a:r>
              <a:rPr lang="zh-CN" altLang="en-US" dirty="0" smtClean="0"/>
              <a:t>删</a:t>
            </a:r>
            <a:endParaRPr lang="zh-CN" altLang="zh-CN" dirty="0" smtClean="0"/>
          </a:p>
        </p:txBody>
      </p:sp>
      <p:sp>
        <p:nvSpPr>
          <p:cNvPr id="68611" name="Rectangle 3"/>
          <p:cNvSpPr>
            <a:spLocks noGrp="1" noChangeArrowheads="1"/>
          </p:cNvSpPr>
          <p:nvPr>
            <p:ph idx="1"/>
          </p:nvPr>
        </p:nvSpPr>
        <p:spPr>
          <a:xfrm>
            <a:off x="137565" y="1306514"/>
            <a:ext cx="11620162" cy="5076825"/>
          </a:xfrm>
        </p:spPr>
        <p:txBody>
          <a:bodyPr>
            <a:normAutofit/>
          </a:bodyPr>
          <a:lstStyle/>
          <a:p>
            <a:pPr eaLnBrk="1" hangingPunct="1"/>
            <a:r>
              <a:rPr lang="zh-CN" altLang="en-US" sz="2400" dirty="0"/>
              <a:t>使用字典对象的</a:t>
            </a:r>
            <a:r>
              <a:rPr lang="en-US" altLang="zh-CN" sz="2400" dirty="0"/>
              <a:t>update</a:t>
            </a:r>
            <a:r>
              <a:rPr lang="zh-CN" altLang="en-US" sz="2400" dirty="0"/>
              <a:t>方法将另一字典的键、值对添加到当前字典对象，如果原字典有相同键则修改相应值</a:t>
            </a:r>
            <a:endParaRPr lang="en-US" altLang="zh-CN" sz="2400" dirty="0"/>
          </a:p>
          <a:p>
            <a:pPr eaLnBrk="1" hangingPunct="1"/>
            <a:endParaRPr lang="zh-CN" altLang="en-US" sz="1000" dirty="0"/>
          </a:p>
          <a:p>
            <a:pPr lvl="1" eaLnBrk="1" hangingPunct="1">
              <a:buFont typeface="Wingdings" panose="05000000000000000000" pitchFamily="2" charset="2"/>
              <a:buNone/>
            </a:pPr>
            <a:r>
              <a:rPr lang="en-US" altLang="zh-CN" sz="2400" dirty="0"/>
              <a:t>&gt;&gt;&gt; </a:t>
            </a:r>
            <a:r>
              <a:rPr lang="en-US" altLang="zh-CN" sz="2400" dirty="0" err="1"/>
              <a:t>aDict</a:t>
            </a:r>
            <a:r>
              <a:rPr lang="en-US" altLang="zh-CN" sz="2400" dirty="0"/>
              <a:t>={'age': 37, 'score': [98, 97], 'name': 'Dong', 'sex': 'male'}</a:t>
            </a:r>
          </a:p>
          <a:p>
            <a:pPr lvl="1" eaLnBrk="1" hangingPunct="1">
              <a:buFont typeface="Wingdings" panose="05000000000000000000" pitchFamily="2" charset="2"/>
              <a:buNone/>
            </a:pPr>
            <a:r>
              <a:rPr lang="en-US" altLang="zh-CN" sz="2400" dirty="0"/>
              <a:t>&gt;&gt;&gt; </a:t>
            </a:r>
            <a:r>
              <a:rPr lang="en-US" altLang="zh-CN" sz="2400" dirty="0" err="1"/>
              <a:t>aDict.items</a:t>
            </a:r>
            <a:r>
              <a:rPr lang="en-US" altLang="zh-CN" sz="2400" dirty="0"/>
              <a:t>()</a:t>
            </a:r>
          </a:p>
          <a:p>
            <a:pPr lvl="1" eaLnBrk="1" hangingPunct="1">
              <a:buFont typeface="Wingdings" panose="05000000000000000000" pitchFamily="2" charset="2"/>
              <a:buNone/>
            </a:pPr>
            <a:r>
              <a:rPr lang="en-US" altLang="zh-CN" sz="2400" dirty="0"/>
              <a:t>[('age', 37), ('score', [98, 97]), ('name', 'Dong'), ('sex', 'male')]</a:t>
            </a:r>
          </a:p>
          <a:p>
            <a:pPr lvl="1" eaLnBrk="1" hangingPunct="1">
              <a:buFont typeface="Wingdings" panose="05000000000000000000" pitchFamily="2" charset="2"/>
              <a:buNone/>
            </a:pPr>
            <a:r>
              <a:rPr lang="en-US" altLang="zh-CN" sz="2400" dirty="0"/>
              <a:t>&gt;&gt;&gt; </a:t>
            </a:r>
            <a:r>
              <a:rPr lang="en-US" altLang="zh-CN" sz="2400" dirty="0" err="1"/>
              <a:t>aDict.update</a:t>
            </a:r>
            <a:r>
              <a:rPr lang="en-US" altLang="zh-CN" sz="2400" dirty="0"/>
              <a:t>({'age': 38, '</a:t>
            </a:r>
            <a:r>
              <a:rPr lang="en-US" altLang="zh-CN" sz="2400" dirty="0" err="1"/>
              <a:t>a':'a','b':'b</a:t>
            </a:r>
            <a:r>
              <a:rPr lang="en-US" altLang="zh-CN" sz="2400" dirty="0"/>
              <a:t>'})</a:t>
            </a:r>
          </a:p>
          <a:p>
            <a:pPr lvl="1" eaLnBrk="1" hangingPunct="1">
              <a:buFont typeface="Wingdings" panose="05000000000000000000" pitchFamily="2" charset="2"/>
              <a:buNone/>
            </a:pPr>
            <a:r>
              <a:rPr lang="en-US" altLang="zh-CN" sz="2400" dirty="0"/>
              <a:t>&gt;&gt;&gt; </a:t>
            </a:r>
            <a:r>
              <a:rPr lang="en-US" altLang="zh-CN" sz="2400" dirty="0" err="1"/>
              <a:t>aDict</a:t>
            </a:r>
            <a:endParaRPr lang="en-US" altLang="zh-CN" sz="2400" dirty="0"/>
          </a:p>
          <a:p>
            <a:pPr lvl="1">
              <a:buNone/>
            </a:pPr>
            <a:r>
              <a:rPr lang="en-US" altLang="zh-CN" sz="2400" dirty="0"/>
              <a:t>{</a:t>
            </a:r>
            <a:r>
              <a:rPr lang="en-US" altLang="zh-CN" sz="2400" dirty="0">
                <a:solidFill>
                  <a:srgbClr val="FFFF00"/>
                </a:solidFill>
              </a:rPr>
              <a:t>'age': 38</a:t>
            </a:r>
            <a:r>
              <a:rPr lang="en-US" altLang="zh-CN" sz="2400" dirty="0" smtClean="0"/>
              <a:t>, </a:t>
            </a:r>
            <a:r>
              <a:rPr lang="en-US" altLang="zh-CN" sz="2400" dirty="0"/>
              <a:t>'score': [98, 97</a:t>
            </a:r>
            <a:r>
              <a:rPr lang="en-US" altLang="zh-CN" sz="2400" dirty="0" smtClean="0"/>
              <a:t>], </a:t>
            </a:r>
            <a:r>
              <a:rPr lang="en-US" altLang="zh-CN" sz="2400" dirty="0"/>
              <a:t>'name': 'Dong</a:t>
            </a:r>
            <a:r>
              <a:rPr lang="en-US" altLang="zh-CN" sz="2400" dirty="0" smtClean="0"/>
              <a:t>', </a:t>
            </a:r>
            <a:r>
              <a:rPr lang="en-US" altLang="zh-CN" sz="2400" dirty="0"/>
              <a:t>'sex': 'male</a:t>
            </a:r>
            <a:r>
              <a:rPr lang="en-US" altLang="zh-CN" sz="2400" dirty="0" smtClean="0"/>
              <a:t>', </a:t>
            </a:r>
            <a:r>
              <a:rPr lang="en-US" altLang="zh-CN" sz="2400" dirty="0">
                <a:solidFill>
                  <a:srgbClr val="FFFF00"/>
                </a:solidFill>
              </a:rPr>
              <a:t>'a': 'a</a:t>
            </a:r>
            <a:r>
              <a:rPr lang="en-US" altLang="zh-CN" sz="2400" dirty="0" smtClean="0">
                <a:solidFill>
                  <a:srgbClr val="FFFF00"/>
                </a:solidFill>
              </a:rPr>
              <a:t>', </a:t>
            </a:r>
            <a:r>
              <a:rPr lang="en-US" altLang="zh-CN" sz="2400" dirty="0">
                <a:solidFill>
                  <a:srgbClr val="FFFF00"/>
                </a:solidFill>
              </a:rPr>
              <a:t>'b': 'b</a:t>
            </a:r>
            <a:r>
              <a:rPr lang="en-US" altLang="zh-CN" sz="2400" dirty="0"/>
              <a:t>'}</a:t>
            </a:r>
            <a:endParaRPr lang="zh-CN" altLang="en-US" sz="2400" dirty="0"/>
          </a:p>
        </p:txBody>
      </p:sp>
      <p:sp>
        <p:nvSpPr>
          <p:cNvPr id="68612" name="灯片编号占位符 1"/>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6AC43DC-466E-4E6B-A3E3-C5BBD72F15FE}" type="slidenum">
              <a:rPr lang="zh-CN" altLang="en-US" sz="1400"/>
              <a:pPr>
                <a:spcBef>
                  <a:spcPct val="0"/>
                </a:spcBef>
                <a:buFontTx/>
                <a:buNone/>
              </a:pPr>
              <a:t>37</a:t>
            </a:fld>
            <a:endParaRPr lang="en-US" altLang="zh-CN" sz="1400"/>
          </a:p>
        </p:txBody>
      </p:sp>
    </p:spTree>
    <p:extLst>
      <p:ext uri="{BB962C8B-B14F-4D97-AF65-F5344CB8AC3E}">
        <p14:creationId xmlns:p14="http://schemas.microsoft.com/office/powerpoint/2010/main" val="1020736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981200" y="107951"/>
            <a:ext cx="8229600" cy="803275"/>
          </a:xfrm>
        </p:spPr>
        <p:txBody>
          <a:bodyPr/>
          <a:lstStyle/>
          <a:p>
            <a:pPr eaLnBrk="1" hangingPunct="1"/>
            <a:r>
              <a:rPr lang="zh-CN" altLang="zh-CN" smtClean="0"/>
              <a:t>2.3.3 字典元素的</a:t>
            </a:r>
            <a:r>
              <a:rPr lang="zh-CN" altLang="en-US" smtClean="0"/>
              <a:t>增</a:t>
            </a:r>
            <a:r>
              <a:rPr lang="zh-CN" altLang="zh-CN" smtClean="0"/>
              <a:t>改</a:t>
            </a:r>
            <a:r>
              <a:rPr lang="zh-CN" altLang="en-US" smtClean="0"/>
              <a:t>删</a:t>
            </a:r>
            <a:endParaRPr lang="zh-CN" altLang="zh-CN" smtClean="0"/>
          </a:p>
        </p:txBody>
      </p:sp>
      <p:sp>
        <p:nvSpPr>
          <p:cNvPr id="69635" name="Rectangle 3"/>
          <p:cNvSpPr>
            <a:spLocks noGrp="1" noChangeArrowheads="1"/>
          </p:cNvSpPr>
          <p:nvPr>
            <p:ph idx="1"/>
          </p:nvPr>
        </p:nvSpPr>
        <p:spPr>
          <a:xfrm>
            <a:off x="1868489" y="892176"/>
            <a:ext cx="8455025" cy="5472113"/>
          </a:xfrm>
        </p:spPr>
        <p:txBody>
          <a:bodyPr>
            <a:normAutofit lnSpcReduction="10000"/>
          </a:bodyPr>
          <a:lstStyle/>
          <a:p>
            <a:pPr eaLnBrk="1" hangingPunct="1"/>
            <a:r>
              <a:rPr lang="zh-CN" altLang="en-US" sz="1800"/>
              <a:t>使用</a:t>
            </a:r>
            <a:r>
              <a:rPr lang="en-US" altLang="zh-CN" sz="1800"/>
              <a:t>del</a:t>
            </a:r>
            <a:r>
              <a:rPr lang="zh-CN" altLang="en-US" sz="1800"/>
              <a:t>删除字典中指定键的元素</a:t>
            </a:r>
            <a:endParaRPr lang="en-US" altLang="zh-CN" sz="1800"/>
          </a:p>
          <a:p>
            <a:pPr marL="400050" lvl="1" indent="0">
              <a:buNone/>
            </a:pPr>
            <a:r>
              <a:rPr lang="en-US" altLang="zh-CN" sz="1600"/>
              <a:t>&gt;&gt;&gt;aDict={'age': 37, 'score': [98, 97], 'name': 'Dong', 'sex': 'male'}</a:t>
            </a:r>
          </a:p>
          <a:p>
            <a:pPr marL="400050" lvl="1" indent="0">
              <a:buNone/>
            </a:pPr>
            <a:r>
              <a:rPr lang="en-US" altLang="zh-CN" sz="1600"/>
              <a:t>&gt;&gt;&gt;del aDict['age']</a:t>
            </a:r>
          </a:p>
          <a:p>
            <a:pPr marL="400050" lvl="1" indent="0">
              <a:buNone/>
            </a:pPr>
            <a:r>
              <a:rPr lang="en-US" altLang="zh-CN" sz="1600"/>
              <a:t>&gt;&gt;&gt;aDict</a:t>
            </a:r>
          </a:p>
          <a:p>
            <a:pPr marL="400050" lvl="1" indent="0">
              <a:buNone/>
            </a:pPr>
            <a:r>
              <a:rPr lang="en-US" altLang="zh-CN" sz="1400"/>
              <a:t>{'sex': 'male', 'name': 'Dong', 'score': [98, 97]}</a:t>
            </a:r>
            <a:endParaRPr lang="zh-CN" altLang="en-US" sz="1400"/>
          </a:p>
          <a:p>
            <a:pPr eaLnBrk="1" hangingPunct="1"/>
            <a:r>
              <a:rPr lang="zh-CN" altLang="en-US" sz="1800"/>
              <a:t>使用字典对象的</a:t>
            </a:r>
            <a:r>
              <a:rPr lang="en-US" altLang="zh-CN" sz="1800"/>
              <a:t>clear()</a:t>
            </a:r>
            <a:r>
              <a:rPr lang="zh-CN" altLang="en-US" sz="1800"/>
              <a:t>方法来删除字典中所有元素</a:t>
            </a:r>
            <a:endParaRPr lang="en-US" altLang="zh-CN" sz="1800"/>
          </a:p>
          <a:p>
            <a:pPr marL="400050" lvl="1" indent="0">
              <a:buNone/>
            </a:pPr>
            <a:r>
              <a:rPr lang="en-US" altLang="zh-CN" sz="1400"/>
              <a:t>&gt;&gt;&gt; aDict.clear()</a:t>
            </a:r>
          </a:p>
          <a:p>
            <a:pPr marL="400050" lvl="1" indent="0">
              <a:buNone/>
            </a:pPr>
            <a:r>
              <a:rPr lang="en-US" altLang="zh-CN" sz="1400"/>
              <a:t>&gt;&gt;&gt; aDict</a:t>
            </a:r>
          </a:p>
          <a:p>
            <a:pPr marL="400050" lvl="1" indent="0">
              <a:buNone/>
            </a:pPr>
            <a:r>
              <a:rPr lang="en-US" altLang="zh-CN" sz="1400"/>
              <a:t>{}</a:t>
            </a:r>
            <a:endParaRPr lang="zh-CN" altLang="en-US" sz="1400"/>
          </a:p>
          <a:p>
            <a:pPr eaLnBrk="1" hangingPunct="1"/>
            <a:r>
              <a:rPr lang="zh-CN" altLang="en-US" sz="1800"/>
              <a:t>使用字典对象的</a:t>
            </a:r>
            <a:r>
              <a:rPr lang="en-US" altLang="zh-CN" sz="1800"/>
              <a:t>pop()</a:t>
            </a:r>
            <a:r>
              <a:rPr lang="zh-CN" altLang="en-US" sz="1800"/>
              <a:t>方法删除并返回指定键的元素</a:t>
            </a:r>
            <a:endParaRPr lang="en-US" altLang="zh-CN" sz="1800"/>
          </a:p>
          <a:p>
            <a:pPr marL="400050" lvl="1" indent="0">
              <a:buNone/>
            </a:pPr>
            <a:r>
              <a:rPr lang="en-US" altLang="zh-CN" sz="1400"/>
              <a:t>&gt;&gt;&gt; aDict={'age': 37, 'score': [98, 97], 'name': 'Dong', 'sex': 'male'}</a:t>
            </a:r>
          </a:p>
          <a:p>
            <a:pPr marL="400050" lvl="1" indent="0">
              <a:buNone/>
            </a:pPr>
            <a:r>
              <a:rPr lang="en-US" altLang="zh-CN" sz="1400"/>
              <a:t>&gt;&gt;&gt; aDict.pop('age')</a:t>
            </a:r>
          </a:p>
          <a:p>
            <a:pPr marL="400050" lvl="1" indent="0">
              <a:buNone/>
            </a:pPr>
            <a:r>
              <a:rPr lang="en-US" altLang="zh-CN" sz="1400"/>
              <a:t>37</a:t>
            </a:r>
          </a:p>
          <a:p>
            <a:pPr marL="400050" lvl="1" indent="0">
              <a:buNone/>
            </a:pPr>
            <a:r>
              <a:rPr lang="en-US" altLang="zh-CN" sz="1400"/>
              <a:t>&gt;&gt;&gt; aDict</a:t>
            </a:r>
          </a:p>
          <a:p>
            <a:pPr marL="400050" lvl="1" indent="0">
              <a:buNone/>
            </a:pPr>
            <a:r>
              <a:rPr lang="en-US" altLang="zh-CN" sz="1400"/>
              <a:t>{'sex': 'male', 'name': 'Dong', 'score': [98, 97]}</a:t>
            </a:r>
            <a:endParaRPr lang="zh-CN" altLang="en-US" sz="1400"/>
          </a:p>
          <a:p>
            <a:pPr eaLnBrk="1" hangingPunct="1"/>
            <a:r>
              <a:rPr lang="zh-CN" altLang="en-US" sz="1800"/>
              <a:t>使用字典对象的</a:t>
            </a:r>
            <a:r>
              <a:rPr lang="en-US" altLang="zh-CN" sz="1800"/>
              <a:t>popitem</a:t>
            </a:r>
            <a:r>
              <a:rPr lang="zh-CN" altLang="en-US" sz="1800"/>
              <a:t>方法</a:t>
            </a:r>
            <a:r>
              <a:rPr lang="en-US" altLang="zh-CN" sz="1800"/>
              <a:t>-</a:t>
            </a:r>
            <a:r>
              <a:rPr lang="zh-CN" altLang="en-US" sz="1800"/>
              <a:t>随机</a:t>
            </a:r>
            <a:r>
              <a:rPr lang="en-US" altLang="zh-CN" sz="1800"/>
              <a:t>-</a:t>
            </a:r>
            <a:r>
              <a:rPr lang="zh-CN" altLang="en-US" sz="1800"/>
              <a:t>删除并返回字典中的一个元素</a:t>
            </a:r>
            <a:endParaRPr lang="en-US" altLang="zh-CN" sz="1800"/>
          </a:p>
          <a:p>
            <a:pPr marL="400050" lvl="1" indent="0">
              <a:buNone/>
            </a:pPr>
            <a:r>
              <a:rPr lang="en-US" altLang="zh-CN" sz="1400"/>
              <a:t>&gt;&gt;&gt; aDict.popitem()</a:t>
            </a:r>
          </a:p>
          <a:p>
            <a:pPr marL="400050" lvl="1" indent="0">
              <a:buNone/>
            </a:pPr>
            <a:r>
              <a:rPr lang="en-US" altLang="zh-CN" sz="1400"/>
              <a:t>('sex', 'male')</a:t>
            </a:r>
          </a:p>
          <a:p>
            <a:pPr marL="400050" lvl="1" indent="0">
              <a:buNone/>
            </a:pPr>
            <a:r>
              <a:rPr lang="en-US" altLang="zh-CN" sz="1400"/>
              <a:t>&gt;&gt;&gt; aDict</a:t>
            </a:r>
          </a:p>
          <a:p>
            <a:pPr marL="400050" lvl="1" indent="0">
              <a:buNone/>
            </a:pPr>
            <a:r>
              <a:rPr lang="en-US" altLang="zh-CN" sz="1400"/>
              <a:t>{'name': 'Dong', 'score': [98, 97]}</a:t>
            </a:r>
            <a:endParaRPr lang="zh-CN" altLang="en-US" sz="1400"/>
          </a:p>
        </p:txBody>
      </p:sp>
      <p:sp>
        <p:nvSpPr>
          <p:cNvPr id="69636" name="灯片编号占位符 1"/>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51E7613-9214-4A17-A77C-27F92DE846B9}" type="slidenum">
              <a:rPr lang="zh-CN" altLang="en-US" sz="1400"/>
              <a:pPr>
                <a:spcBef>
                  <a:spcPct val="0"/>
                </a:spcBef>
                <a:buFontTx/>
                <a:buNone/>
              </a:pPr>
              <a:t>38</a:t>
            </a:fld>
            <a:endParaRPr lang="en-US" altLang="zh-CN" sz="1400"/>
          </a:p>
        </p:txBody>
      </p:sp>
    </p:spTree>
    <p:extLst>
      <p:ext uri="{BB962C8B-B14F-4D97-AF65-F5344CB8AC3E}">
        <p14:creationId xmlns:p14="http://schemas.microsoft.com/office/powerpoint/2010/main" val="5832573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353434" y="289711"/>
            <a:ext cx="8610600" cy="1293028"/>
          </a:xfrm>
        </p:spPr>
        <p:txBody>
          <a:bodyPr/>
          <a:lstStyle/>
          <a:p>
            <a:pPr eaLnBrk="1" hangingPunct="1"/>
            <a:r>
              <a:rPr lang="zh-CN" altLang="en-US" dirty="0" smtClean="0"/>
              <a:t>序列解包</a:t>
            </a:r>
          </a:p>
        </p:txBody>
      </p:sp>
      <p:sp>
        <p:nvSpPr>
          <p:cNvPr id="58371" name="Rectangle 3"/>
          <p:cNvSpPr>
            <a:spLocks noGrp="1" noChangeArrowheads="1"/>
          </p:cNvSpPr>
          <p:nvPr>
            <p:ph idx="1"/>
          </p:nvPr>
        </p:nvSpPr>
        <p:spPr>
          <a:xfrm>
            <a:off x="1758951" y="1757364"/>
            <a:ext cx="3795713" cy="4137025"/>
          </a:xfrm>
        </p:spPr>
        <p:txBody>
          <a:bodyPr>
            <a:normAutofit fontScale="92500" lnSpcReduction="10000"/>
          </a:bodyPr>
          <a:lstStyle/>
          <a:p>
            <a:pPr eaLnBrk="1" hangingPunct="1">
              <a:lnSpc>
                <a:spcPct val="90000"/>
              </a:lnSpc>
              <a:buFont typeface="Wingdings" panose="05000000000000000000" pitchFamily="2" charset="2"/>
              <a:buNone/>
            </a:pPr>
            <a:r>
              <a:rPr lang="en-GB" altLang="en-US" sz="2400" dirty="0"/>
              <a:t>keys=['</a:t>
            </a:r>
            <a:r>
              <a:rPr lang="en-GB" altLang="en-US" sz="2400" dirty="0" err="1"/>
              <a:t>a','b','c','d</a:t>
            </a:r>
            <a:r>
              <a:rPr lang="en-GB" altLang="en-US" sz="2400" dirty="0"/>
              <a:t>']</a:t>
            </a:r>
          </a:p>
          <a:p>
            <a:pPr eaLnBrk="1" hangingPunct="1">
              <a:lnSpc>
                <a:spcPct val="90000"/>
              </a:lnSpc>
              <a:buFont typeface="Wingdings" panose="05000000000000000000" pitchFamily="2" charset="2"/>
              <a:buNone/>
            </a:pPr>
            <a:r>
              <a:rPr lang="en-GB" altLang="en-US" sz="2400" dirty="0"/>
              <a:t>values=[1,2,3,4]</a:t>
            </a:r>
          </a:p>
          <a:p>
            <a:pPr eaLnBrk="1" hangingPunct="1">
              <a:lnSpc>
                <a:spcPct val="90000"/>
              </a:lnSpc>
              <a:buFont typeface="Wingdings" panose="05000000000000000000" pitchFamily="2" charset="2"/>
              <a:buNone/>
            </a:pPr>
            <a:r>
              <a:rPr lang="en-GB" altLang="en-US" sz="2400" dirty="0"/>
              <a:t>for </a:t>
            </a:r>
            <a:r>
              <a:rPr lang="en-GB" altLang="en-US" sz="2400" dirty="0" err="1"/>
              <a:t>k,v</a:t>
            </a:r>
            <a:r>
              <a:rPr lang="en-GB" altLang="en-US" sz="2400" dirty="0"/>
              <a:t> in zip(</a:t>
            </a:r>
            <a:r>
              <a:rPr lang="en-GB" altLang="en-US" sz="2400" dirty="0" err="1"/>
              <a:t>keys,values</a:t>
            </a:r>
            <a:r>
              <a:rPr lang="en-GB" altLang="en-US" sz="2400" dirty="0"/>
              <a:t>):  </a:t>
            </a:r>
          </a:p>
          <a:p>
            <a:pPr eaLnBrk="1" hangingPunct="1">
              <a:lnSpc>
                <a:spcPct val="90000"/>
              </a:lnSpc>
              <a:buFont typeface="Wingdings" panose="05000000000000000000" pitchFamily="2" charset="2"/>
              <a:buNone/>
            </a:pPr>
            <a:r>
              <a:rPr lang="en-GB" altLang="en-US" sz="2400" dirty="0"/>
              <a:t>    print (</a:t>
            </a:r>
            <a:r>
              <a:rPr lang="en-GB" altLang="en-US" sz="2400" dirty="0" err="1"/>
              <a:t>k,v</a:t>
            </a:r>
            <a:r>
              <a:rPr lang="en-GB" altLang="en-US" sz="2400" dirty="0"/>
              <a:t>)</a:t>
            </a:r>
          </a:p>
          <a:p>
            <a:pPr eaLnBrk="1" hangingPunct="1">
              <a:lnSpc>
                <a:spcPct val="90000"/>
              </a:lnSpc>
              <a:buFont typeface="Wingdings" panose="05000000000000000000" pitchFamily="2" charset="2"/>
              <a:buNone/>
            </a:pPr>
            <a:endParaRPr lang="en-GB" altLang="en-US" sz="2400" dirty="0"/>
          </a:p>
          <a:p>
            <a:pPr eaLnBrk="1" hangingPunct="1">
              <a:lnSpc>
                <a:spcPct val="90000"/>
              </a:lnSpc>
              <a:buFont typeface="Wingdings" panose="05000000000000000000" pitchFamily="2" charset="2"/>
              <a:buNone/>
            </a:pPr>
            <a:r>
              <a:rPr lang="zh-CN" altLang="en-US" sz="2400" dirty="0"/>
              <a:t>执行：</a:t>
            </a:r>
            <a:endParaRPr lang="en-GB" altLang="en-US" sz="2400" dirty="0"/>
          </a:p>
          <a:p>
            <a:pPr eaLnBrk="1" hangingPunct="1">
              <a:lnSpc>
                <a:spcPct val="90000"/>
              </a:lnSpc>
              <a:buFont typeface="Wingdings" panose="05000000000000000000" pitchFamily="2" charset="2"/>
              <a:buNone/>
            </a:pPr>
            <a:r>
              <a:rPr lang="en-GB" altLang="en-US" sz="2400" dirty="0"/>
              <a:t>a 1</a:t>
            </a:r>
          </a:p>
          <a:p>
            <a:pPr eaLnBrk="1" hangingPunct="1">
              <a:lnSpc>
                <a:spcPct val="90000"/>
              </a:lnSpc>
              <a:buFont typeface="Wingdings" panose="05000000000000000000" pitchFamily="2" charset="2"/>
              <a:buNone/>
            </a:pPr>
            <a:r>
              <a:rPr lang="en-GB" altLang="en-US" sz="2400" dirty="0"/>
              <a:t>b 2</a:t>
            </a:r>
          </a:p>
          <a:p>
            <a:pPr eaLnBrk="1" hangingPunct="1">
              <a:lnSpc>
                <a:spcPct val="90000"/>
              </a:lnSpc>
              <a:buFont typeface="Wingdings" panose="05000000000000000000" pitchFamily="2" charset="2"/>
              <a:buNone/>
            </a:pPr>
            <a:r>
              <a:rPr lang="en-GB" altLang="en-US" sz="2400" dirty="0"/>
              <a:t>c 3</a:t>
            </a:r>
          </a:p>
          <a:p>
            <a:pPr eaLnBrk="1" hangingPunct="1">
              <a:lnSpc>
                <a:spcPct val="90000"/>
              </a:lnSpc>
              <a:buFont typeface="Wingdings" panose="05000000000000000000" pitchFamily="2" charset="2"/>
              <a:buNone/>
            </a:pPr>
            <a:r>
              <a:rPr lang="en-GB" altLang="en-US" sz="2400" dirty="0"/>
              <a:t>d 4</a:t>
            </a:r>
          </a:p>
          <a:p>
            <a:pPr eaLnBrk="1" hangingPunct="1">
              <a:lnSpc>
                <a:spcPct val="90000"/>
              </a:lnSpc>
            </a:pPr>
            <a:endParaRPr lang="zh-CN" altLang="en-US" sz="2400" dirty="0"/>
          </a:p>
        </p:txBody>
      </p:sp>
      <p:sp>
        <p:nvSpPr>
          <p:cNvPr id="58372" name="灯片编号占位符 1"/>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060449E-9A3E-49C0-B4AE-E4328A6F6388}" type="slidenum">
              <a:rPr lang="zh-CN" altLang="en-US" sz="1400"/>
              <a:pPr>
                <a:spcBef>
                  <a:spcPct val="0"/>
                </a:spcBef>
                <a:buFontTx/>
                <a:buNone/>
              </a:pPr>
              <a:t>39</a:t>
            </a:fld>
            <a:endParaRPr lang="en-US" altLang="zh-CN" sz="1400"/>
          </a:p>
        </p:txBody>
      </p:sp>
      <p:sp>
        <p:nvSpPr>
          <p:cNvPr id="58373" name="文本框 1"/>
          <p:cNvSpPr txBox="1">
            <a:spLocks noChangeArrowheads="1"/>
          </p:cNvSpPr>
          <p:nvPr/>
        </p:nvSpPr>
        <p:spPr bwMode="auto">
          <a:xfrm>
            <a:off x="5554664" y="1582739"/>
            <a:ext cx="5303837"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dirty="0" err="1"/>
              <a:t>aList</a:t>
            </a:r>
            <a:r>
              <a:rPr lang="en-US" altLang="zh-CN" sz="2400" dirty="0"/>
              <a:t> = [1,2,3]</a:t>
            </a:r>
          </a:p>
          <a:p>
            <a:pPr>
              <a:spcBef>
                <a:spcPct val="0"/>
              </a:spcBef>
              <a:buFontTx/>
              <a:buNone/>
            </a:pPr>
            <a:r>
              <a:rPr lang="en-US" altLang="zh-CN" sz="2400" dirty="0" err="1"/>
              <a:t>bList</a:t>
            </a:r>
            <a:r>
              <a:rPr lang="en-US" altLang="zh-CN" sz="2400" dirty="0"/>
              <a:t> = [4,5,6]</a:t>
            </a:r>
          </a:p>
          <a:p>
            <a:pPr>
              <a:spcBef>
                <a:spcPct val="0"/>
              </a:spcBef>
              <a:buFontTx/>
              <a:buNone/>
            </a:pPr>
            <a:r>
              <a:rPr lang="en-US" altLang="zh-CN" sz="2400" dirty="0" err="1"/>
              <a:t>cList</a:t>
            </a:r>
            <a:r>
              <a:rPr lang="en-US" altLang="zh-CN" sz="2400" dirty="0"/>
              <a:t> = [7,8,9]</a:t>
            </a:r>
          </a:p>
          <a:p>
            <a:pPr>
              <a:spcBef>
                <a:spcPct val="0"/>
              </a:spcBef>
              <a:buFontTx/>
              <a:buNone/>
            </a:pPr>
            <a:r>
              <a:rPr lang="en-US" altLang="zh-CN" sz="2400" dirty="0" err="1"/>
              <a:t>dList</a:t>
            </a:r>
            <a:r>
              <a:rPr lang="en-US" altLang="zh-CN" sz="2400" dirty="0"/>
              <a:t> = list(zip(</a:t>
            </a:r>
            <a:r>
              <a:rPr lang="en-US" altLang="zh-CN" sz="2400" dirty="0" err="1"/>
              <a:t>aList</a:t>
            </a:r>
            <a:r>
              <a:rPr lang="en-US" altLang="zh-CN" sz="2400" dirty="0"/>
              <a:t>, </a:t>
            </a:r>
            <a:r>
              <a:rPr lang="en-US" altLang="zh-CN" sz="2400" dirty="0" err="1"/>
              <a:t>bList</a:t>
            </a:r>
            <a:r>
              <a:rPr lang="en-US" altLang="zh-CN" sz="2400" dirty="0"/>
              <a:t>, </a:t>
            </a:r>
            <a:r>
              <a:rPr lang="en-US" altLang="zh-CN" sz="2400" dirty="0" err="1"/>
              <a:t>cList</a:t>
            </a:r>
            <a:r>
              <a:rPr lang="en-US" altLang="zh-CN" sz="2400" dirty="0"/>
              <a:t>))</a:t>
            </a:r>
          </a:p>
          <a:p>
            <a:pPr>
              <a:spcBef>
                <a:spcPct val="0"/>
              </a:spcBef>
              <a:buFontTx/>
              <a:buNone/>
            </a:pPr>
            <a:r>
              <a:rPr lang="en-US" altLang="zh-CN" sz="2400" dirty="0"/>
              <a:t>for index, value in enumerate(</a:t>
            </a:r>
            <a:r>
              <a:rPr lang="en-US" altLang="zh-CN" sz="2400" dirty="0" err="1"/>
              <a:t>dList</a:t>
            </a:r>
            <a:r>
              <a:rPr lang="en-US" altLang="zh-CN" sz="2400" dirty="0"/>
              <a:t>):</a:t>
            </a:r>
          </a:p>
          <a:p>
            <a:pPr>
              <a:spcBef>
                <a:spcPct val="0"/>
              </a:spcBef>
              <a:buFontTx/>
              <a:buNone/>
            </a:pPr>
            <a:r>
              <a:rPr lang="en-US" altLang="zh-CN" sz="2400" dirty="0"/>
              <a:t>    print(index, ':', value)</a:t>
            </a:r>
          </a:p>
          <a:p>
            <a:pPr>
              <a:spcBef>
                <a:spcPct val="0"/>
              </a:spcBef>
              <a:buFontTx/>
              <a:buNone/>
            </a:pPr>
            <a:endParaRPr lang="en-US" altLang="zh-CN" sz="2400" dirty="0"/>
          </a:p>
          <a:p>
            <a:pPr>
              <a:spcBef>
                <a:spcPct val="0"/>
              </a:spcBef>
              <a:buFontTx/>
              <a:buNone/>
            </a:pPr>
            <a:r>
              <a:rPr lang="zh-CN" altLang="en-US" sz="2400" dirty="0"/>
              <a:t>执行：</a:t>
            </a:r>
            <a:endParaRPr lang="en-US" altLang="zh-CN" sz="2400" dirty="0"/>
          </a:p>
          <a:p>
            <a:pPr>
              <a:spcBef>
                <a:spcPct val="0"/>
              </a:spcBef>
              <a:buFontTx/>
              <a:buNone/>
            </a:pPr>
            <a:r>
              <a:rPr lang="en-US" altLang="zh-CN" sz="2400" dirty="0"/>
              <a:t>0 : (1, 4, 7)</a:t>
            </a:r>
          </a:p>
          <a:p>
            <a:pPr>
              <a:spcBef>
                <a:spcPct val="0"/>
              </a:spcBef>
              <a:buFontTx/>
              <a:buNone/>
            </a:pPr>
            <a:r>
              <a:rPr lang="en-US" altLang="zh-CN" sz="2400" dirty="0"/>
              <a:t>1 : (2, 5, 8)</a:t>
            </a:r>
          </a:p>
          <a:p>
            <a:pPr>
              <a:spcBef>
                <a:spcPct val="0"/>
              </a:spcBef>
              <a:buFontTx/>
              <a:buNone/>
            </a:pPr>
            <a:r>
              <a:rPr lang="en-US" altLang="zh-CN" sz="2400" dirty="0"/>
              <a:t>2 : (3, 6, 9)</a:t>
            </a:r>
          </a:p>
        </p:txBody>
      </p:sp>
    </p:spTree>
    <p:extLst>
      <p:ext uri="{BB962C8B-B14F-4D97-AF65-F5344CB8AC3E}">
        <p14:creationId xmlns:p14="http://schemas.microsoft.com/office/powerpoint/2010/main" val="1461533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376" y="1628800"/>
            <a:ext cx="10225136" cy="4176463"/>
          </a:xfrm>
        </p:spPr>
        <p:txBody>
          <a:bodyPr>
            <a:normAutofit/>
          </a:bodyPr>
          <a:lstStyle/>
          <a:p>
            <a:pPr>
              <a:lnSpc>
                <a:spcPct val="150000"/>
              </a:lnSpc>
            </a:pPr>
            <a:r>
              <a:rPr kumimoji="1" lang="zh-CN" altLang="en-US" sz="2400" dirty="0" smtClean="0"/>
              <a:t>使用</a:t>
            </a:r>
            <a:r>
              <a:rPr kumimoji="1" lang="en-US" altLang="zh-CN" sz="2400" dirty="0" smtClean="0">
                <a:latin typeface="Monaco" charset="0"/>
                <a:ea typeface="Monaco" charset="0"/>
                <a:cs typeface="Monaco" charset="0"/>
              </a:rPr>
              <a:t>append()</a:t>
            </a:r>
            <a:r>
              <a:rPr kumimoji="1" lang="zh-CN" altLang="en-US" sz="2400" dirty="0" smtClean="0"/>
              <a:t>方法添加元素，</a:t>
            </a:r>
            <a:r>
              <a:rPr kumimoji="1" lang="zh-CN" altLang="en-US" sz="2400" dirty="0"/>
              <a:t>该方法会在列表末</a:t>
            </a:r>
            <a:r>
              <a:rPr kumimoji="1" lang="zh-CN" altLang="en-US" sz="2400" dirty="0" smtClean="0"/>
              <a:t>尾位置</a:t>
            </a:r>
            <a:r>
              <a:rPr kumimoji="1" lang="zh-CN" altLang="en-US" sz="2400" dirty="0"/>
              <a:t>添加数据</a:t>
            </a:r>
            <a:r>
              <a:rPr kumimoji="1" lang="zh-CN" altLang="en-US" sz="2400" dirty="0" smtClean="0"/>
              <a:t>元素</a:t>
            </a:r>
            <a:endParaRPr kumimoji="1" lang="en-US" altLang="zh-CN" sz="2400" dirty="0" smtClean="0"/>
          </a:p>
          <a:p>
            <a:pPr>
              <a:lnSpc>
                <a:spcPct val="150000"/>
              </a:lnSpc>
            </a:pPr>
            <a:r>
              <a:rPr kumimoji="1" lang="zh-CN" altLang="en-US" sz="2400" dirty="0" smtClean="0"/>
              <a:t>使用</a:t>
            </a:r>
            <a:r>
              <a:rPr kumimoji="1" lang="en-US" altLang="zh-CN" sz="2400" dirty="0" smtClean="0">
                <a:latin typeface="Monaco" charset="0"/>
                <a:ea typeface="Monaco" charset="0"/>
                <a:cs typeface="Monaco" charset="0"/>
              </a:rPr>
              <a:t>remove()</a:t>
            </a:r>
            <a:r>
              <a:rPr kumimoji="1" lang="zh-CN" altLang="en-US" sz="2400" dirty="0" smtClean="0"/>
              <a:t>方法删除元素</a:t>
            </a:r>
            <a:endParaRPr kumimoji="1" lang="zh-CN" altLang="en-US" sz="2400" dirty="0"/>
          </a:p>
        </p:txBody>
      </p:sp>
      <p:sp>
        <p:nvSpPr>
          <p:cNvPr id="4" name="日期占位符 3"/>
          <p:cNvSpPr>
            <a:spLocks noGrp="1"/>
          </p:cNvSpPr>
          <p:nvPr>
            <p:ph type="dt" sz="half" idx="10"/>
          </p:nvPr>
        </p:nvSpPr>
        <p:spPr/>
        <p:txBody>
          <a:bodyPr/>
          <a:lstStyle/>
          <a:p>
            <a:fld id="{9B0B6773-4890-4F2C-841B-908B07F27667}" type="datetime1">
              <a:rPr lang="zh-CN" altLang="en-US" smtClean="0"/>
              <a:t>2018/9/18</a:t>
            </a:fld>
            <a:endParaRPr lang="zh-CN" altLang="en-US"/>
          </a:p>
        </p:txBody>
      </p:sp>
      <p:sp>
        <p:nvSpPr>
          <p:cNvPr id="11" name="页脚占位符 10"/>
          <p:cNvSpPr>
            <a:spLocks noGrp="1"/>
          </p:cNvSpPr>
          <p:nvPr>
            <p:ph type="ftr" sz="quarter" idx="11"/>
          </p:nvPr>
        </p:nvSpPr>
        <p:spPr/>
        <p:txBody>
          <a:bodyPr/>
          <a:lstStyle/>
          <a:p>
            <a:r>
              <a:rPr lang="zh-CN" altLang="en-US" smtClean="0"/>
              <a:t>外经贸</a:t>
            </a:r>
            <a:r>
              <a:rPr lang="en-US" altLang="zh-CN" smtClean="0"/>
              <a:t>-</a:t>
            </a:r>
            <a:r>
              <a:rPr lang="zh-CN" altLang="en-US" smtClean="0"/>
              <a:t>信息学院</a:t>
            </a:r>
            <a:endParaRPr lang="zh-CN" altLang="en-US"/>
          </a:p>
        </p:txBody>
      </p:sp>
      <p:sp>
        <p:nvSpPr>
          <p:cNvPr id="10" name="灯片编号占位符 9"/>
          <p:cNvSpPr>
            <a:spLocks noGrp="1"/>
          </p:cNvSpPr>
          <p:nvPr>
            <p:ph type="sldNum" sz="quarter" idx="12"/>
          </p:nvPr>
        </p:nvSpPr>
        <p:spPr/>
        <p:txBody>
          <a:bodyPr/>
          <a:lstStyle/>
          <a:p>
            <a:fld id="{370D8578-DDD4-487D-A316-C8E65CC577E1}" type="slidenum">
              <a:rPr lang="zh-CN" altLang="en-US" smtClean="0"/>
              <a:t>4</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3312368"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774062"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列表对象的增减</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2852936"/>
            <a:ext cx="9073008" cy="179922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391" y="4652160"/>
            <a:ext cx="8960939" cy="1657160"/>
          </a:xfrm>
          <a:prstGeom prst="rect">
            <a:avLst/>
          </a:prstGeom>
        </p:spPr>
      </p:pic>
    </p:spTree>
    <p:extLst>
      <p:ext uri="{BB962C8B-B14F-4D97-AF65-F5344CB8AC3E}">
        <p14:creationId xmlns:p14="http://schemas.microsoft.com/office/powerpoint/2010/main" val="763981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981200" y="112714"/>
            <a:ext cx="8229600" cy="706437"/>
          </a:xfrm>
        </p:spPr>
        <p:txBody>
          <a:bodyPr/>
          <a:lstStyle/>
          <a:p>
            <a:pPr eaLnBrk="1" hangingPunct="1"/>
            <a:r>
              <a:rPr lang="zh-CN" altLang="en-US" dirty="0" smtClean="0"/>
              <a:t>序列解包</a:t>
            </a:r>
          </a:p>
        </p:txBody>
      </p:sp>
      <p:sp>
        <p:nvSpPr>
          <p:cNvPr id="57347" name="Rectangle 3"/>
          <p:cNvSpPr>
            <a:spLocks noGrp="1" noChangeArrowheads="1"/>
          </p:cNvSpPr>
          <p:nvPr>
            <p:ph idx="1"/>
          </p:nvPr>
        </p:nvSpPr>
        <p:spPr>
          <a:xfrm>
            <a:off x="1051965" y="981076"/>
            <a:ext cx="9158835" cy="5681663"/>
          </a:xfrm>
        </p:spPr>
        <p:txBody>
          <a:bodyPr/>
          <a:lstStyle/>
          <a:p>
            <a:pPr eaLnBrk="1" hangingPunct="1"/>
            <a:r>
              <a:rPr lang="zh-CN" altLang="en-US" dirty="0"/>
              <a:t>可以使用序列解包功能对多个变量同时赋值</a:t>
            </a:r>
          </a:p>
          <a:p>
            <a:pPr lvl="1" eaLnBrk="1" hangingPunct="1">
              <a:buClr>
                <a:srgbClr val="008000"/>
              </a:buClr>
              <a:buFont typeface="Times New Roman" panose="02020603050405020304" pitchFamily="18" charset="0"/>
              <a:buNone/>
            </a:pPr>
            <a:r>
              <a:rPr lang="en-US" altLang="zh-CN" sz="2200" dirty="0"/>
              <a:t>&gt;&gt;&gt; </a:t>
            </a:r>
            <a:r>
              <a:rPr lang="en-US" altLang="zh-CN" sz="2200" dirty="0" err="1"/>
              <a:t>v_tuple</a:t>
            </a:r>
            <a:r>
              <a:rPr lang="en-US" altLang="zh-CN" sz="2200" dirty="0"/>
              <a:t> = (False, 3.5, '</a:t>
            </a:r>
            <a:r>
              <a:rPr lang="en-US" altLang="zh-CN" sz="2200" dirty="0" err="1"/>
              <a:t>exp</a:t>
            </a:r>
            <a:r>
              <a:rPr lang="en-US" altLang="zh-CN" sz="2200" dirty="0"/>
              <a:t>')</a:t>
            </a:r>
          </a:p>
          <a:p>
            <a:pPr lvl="1" eaLnBrk="1" hangingPunct="1">
              <a:buClr>
                <a:srgbClr val="008000"/>
              </a:buClr>
              <a:buFont typeface="Times New Roman" panose="02020603050405020304" pitchFamily="18" charset="0"/>
              <a:buNone/>
            </a:pPr>
            <a:r>
              <a:rPr lang="en-US" altLang="zh-CN" sz="2200" dirty="0"/>
              <a:t>&gt;&gt;&gt; (x, y, z) = </a:t>
            </a:r>
            <a:r>
              <a:rPr lang="en-US" altLang="zh-CN" sz="2200" dirty="0" err="1"/>
              <a:t>v_tuple</a:t>
            </a:r>
            <a:r>
              <a:rPr lang="en-US" altLang="zh-CN" sz="2200" dirty="0"/>
              <a:t>  #</a:t>
            </a:r>
            <a:r>
              <a:rPr lang="zh-CN" altLang="en-US" sz="2200" dirty="0"/>
              <a:t>元组对元组赋值</a:t>
            </a:r>
            <a:endParaRPr lang="en-US" altLang="zh-CN" sz="2200" dirty="0"/>
          </a:p>
          <a:p>
            <a:pPr eaLnBrk="1" hangingPunct="1"/>
            <a:endParaRPr lang="en-US" altLang="zh-CN" sz="800" dirty="0"/>
          </a:p>
          <a:p>
            <a:pPr eaLnBrk="1" hangingPunct="1"/>
            <a:r>
              <a:rPr lang="zh-CN" altLang="en-US" dirty="0"/>
              <a:t>序列解包对于列表和字典同样有效</a:t>
            </a:r>
          </a:p>
          <a:p>
            <a:pPr lvl="1" eaLnBrk="1" hangingPunct="1">
              <a:spcBef>
                <a:spcPct val="10000"/>
              </a:spcBef>
              <a:buFont typeface="Wingdings" panose="05000000000000000000" pitchFamily="2" charset="2"/>
              <a:buNone/>
            </a:pPr>
            <a:r>
              <a:rPr lang="en-US" altLang="zh-CN" sz="2200" dirty="0"/>
              <a:t>&gt;&gt;&gt; a=[1,2,3]</a:t>
            </a:r>
          </a:p>
          <a:p>
            <a:pPr lvl="1" eaLnBrk="1" hangingPunct="1">
              <a:spcBef>
                <a:spcPct val="10000"/>
              </a:spcBef>
              <a:buFont typeface="Wingdings" panose="05000000000000000000" pitchFamily="2" charset="2"/>
              <a:buNone/>
            </a:pPr>
            <a:r>
              <a:rPr lang="en-US" altLang="zh-CN" sz="2200" dirty="0"/>
              <a:t>&gt;&gt;&gt; </a:t>
            </a:r>
            <a:r>
              <a:rPr lang="en-US" altLang="zh-CN" sz="2200" dirty="0" err="1"/>
              <a:t>b,c,d</a:t>
            </a:r>
            <a:r>
              <a:rPr lang="en-US" altLang="zh-CN" sz="2200" dirty="0"/>
              <a:t>=a</a:t>
            </a:r>
          </a:p>
          <a:p>
            <a:pPr lvl="1" eaLnBrk="1" hangingPunct="1">
              <a:spcBef>
                <a:spcPct val="10000"/>
              </a:spcBef>
              <a:buFont typeface="Wingdings" panose="05000000000000000000" pitchFamily="2" charset="2"/>
              <a:buNone/>
            </a:pPr>
            <a:r>
              <a:rPr lang="en-US" altLang="zh-CN" sz="2200" dirty="0"/>
              <a:t>&gt;&gt;&gt; s={‘a’:1,‘b’:2,‘c’:3} # ‘a’:1</a:t>
            </a:r>
            <a:r>
              <a:rPr lang="zh-CN" altLang="en-US" sz="2200" dirty="0"/>
              <a:t>中</a:t>
            </a:r>
            <a:r>
              <a:rPr lang="en-US" altLang="zh-CN" sz="2200" dirty="0"/>
              <a:t>‘a’</a:t>
            </a:r>
            <a:r>
              <a:rPr lang="zh-CN" altLang="en-US" sz="2200" dirty="0"/>
              <a:t>为键，</a:t>
            </a:r>
            <a:r>
              <a:rPr lang="en-US" altLang="zh-CN" sz="2200" dirty="0"/>
              <a:t>1</a:t>
            </a:r>
            <a:r>
              <a:rPr lang="zh-CN" altLang="en-US" sz="2200" dirty="0"/>
              <a:t>为值，其余类推。</a:t>
            </a:r>
            <a:endParaRPr lang="en-US" altLang="zh-CN" sz="2200" dirty="0"/>
          </a:p>
          <a:p>
            <a:pPr lvl="1" eaLnBrk="1" hangingPunct="1">
              <a:spcBef>
                <a:spcPct val="10000"/>
              </a:spcBef>
              <a:buFont typeface="Wingdings" panose="05000000000000000000" pitchFamily="2" charset="2"/>
              <a:buNone/>
            </a:pPr>
            <a:r>
              <a:rPr lang="en-US" altLang="zh-CN" sz="2200" dirty="0"/>
              <a:t>&gt;&gt;&gt; </a:t>
            </a:r>
            <a:r>
              <a:rPr lang="en-US" altLang="zh-CN" sz="2200" dirty="0" err="1"/>
              <a:t>b,c,d</a:t>
            </a:r>
            <a:r>
              <a:rPr lang="en-US" altLang="zh-CN" sz="2200" dirty="0"/>
              <a:t>=s #</a:t>
            </a:r>
            <a:r>
              <a:rPr lang="zh-CN" altLang="en-US" sz="2200" dirty="0"/>
              <a:t>缺省将键赋给对应元素，否则应写</a:t>
            </a:r>
            <a:r>
              <a:rPr lang="en-US" altLang="zh-CN" sz="2200" dirty="0" err="1" smtClean="0">
                <a:solidFill>
                  <a:srgbClr val="FFFF00"/>
                </a:solidFill>
              </a:rPr>
              <a:t>s.values</a:t>
            </a:r>
            <a:r>
              <a:rPr lang="en-US" altLang="zh-CN" sz="2200" dirty="0" smtClean="0">
                <a:solidFill>
                  <a:srgbClr val="FFFF00"/>
                </a:solidFill>
              </a:rPr>
              <a:t>() </a:t>
            </a:r>
            <a:endParaRPr lang="en-US" altLang="zh-CN" sz="2200" dirty="0">
              <a:solidFill>
                <a:srgbClr val="FFFF00"/>
              </a:solidFill>
            </a:endParaRPr>
          </a:p>
          <a:p>
            <a:pPr lvl="1" eaLnBrk="1" hangingPunct="1">
              <a:spcBef>
                <a:spcPct val="10000"/>
              </a:spcBef>
              <a:buFont typeface="Wingdings" panose="05000000000000000000" pitchFamily="2" charset="2"/>
              <a:buNone/>
            </a:pPr>
            <a:r>
              <a:rPr lang="en-US" altLang="zh-CN" sz="2200" dirty="0"/>
              <a:t>&gt;&gt;&gt; b</a:t>
            </a:r>
          </a:p>
          <a:p>
            <a:pPr lvl="1" eaLnBrk="1" hangingPunct="1">
              <a:spcBef>
                <a:spcPct val="10000"/>
              </a:spcBef>
              <a:buFont typeface="Wingdings" panose="05000000000000000000" pitchFamily="2" charset="2"/>
              <a:buNone/>
            </a:pPr>
            <a:r>
              <a:rPr lang="en-US" altLang="zh-CN" sz="2200" dirty="0"/>
              <a:t>'a'</a:t>
            </a:r>
          </a:p>
          <a:p>
            <a:pPr lvl="1" eaLnBrk="1" hangingPunct="1">
              <a:spcBef>
                <a:spcPct val="10000"/>
              </a:spcBef>
              <a:buFont typeface="Wingdings" panose="05000000000000000000" pitchFamily="2" charset="2"/>
              <a:buNone/>
            </a:pPr>
            <a:r>
              <a:rPr lang="en-US" altLang="zh-CN" sz="2200" dirty="0"/>
              <a:t>&gt;&gt;&gt; c</a:t>
            </a:r>
          </a:p>
          <a:p>
            <a:pPr lvl="1" eaLnBrk="1" hangingPunct="1">
              <a:spcBef>
                <a:spcPct val="10000"/>
              </a:spcBef>
              <a:buFont typeface="Wingdings" panose="05000000000000000000" pitchFamily="2" charset="2"/>
              <a:buNone/>
            </a:pPr>
            <a:r>
              <a:rPr lang="en-US" altLang="zh-CN" sz="2200" dirty="0"/>
              <a:t>'c'</a:t>
            </a:r>
          </a:p>
          <a:p>
            <a:pPr lvl="1" eaLnBrk="1" hangingPunct="1">
              <a:spcBef>
                <a:spcPct val="10000"/>
              </a:spcBef>
              <a:buFont typeface="Wingdings" panose="05000000000000000000" pitchFamily="2" charset="2"/>
              <a:buNone/>
            </a:pPr>
            <a:r>
              <a:rPr lang="en-US" altLang="zh-CN" sz="2200" dirty="0"/>
              <a:t>&gt;&gt;&gt; d</a:t>
            </a:r>
          </a:p>
          <a:p>
            <a:pPr lvl="1" eaLnBrk="1" hangingPunct="1">
              <a:spcBef>
                <a:spcPct val="10000"/>
              </a:spcBef>
              <a:buFont typeface="Wingdings" panose="05000000000000000000" pitchFamily="2" charset="2"/>
              <a:buNone/>
            </a:pPr>
            <a:r>
              <a:rPr lang="en-US" altLang="zh-CN" sz="2200" dirty="0"/>
              <a:t>'b'</a:t>
            </a:r>
            <a:endParaRPr lang="zh-CN" altLang="en-US" sz="2200" dirty="0"/>
          </a:p>
        </p:txBody>
      </p:sp>
      <p:sp>
        <p:nvSpPr>
          <p:cNvPr id="57348" name="灯片编号占位符 1"/>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7229CF8-CC1D-45A9-B817-7D6B94B523E2}" type="slidenum">
              <a:rPr lang="zh-CN" altLang="en-US" sz="1400"/>
              <a:pPr>
                <a:spcBef>
                  <a:spcPct val="0"/>
                </a:spcBef>
                <a:buFontTx/>
                <a:buNone/>
              </a:pPr>
              <a:t>40</a:t>
            </a:fld>
            <a:endParaRPr lang="en-US" altLang="zh-CN" sz="1400"/>
          </a:p>
        </p:txBody>
      </p:sp>
    </p:spTree>
    <p:extLst>
      <p:ext uri="{BB962C8B-B14F-4D97-AF65-F5344CB8AC3E}">
        <p14:creationId xmlns:p14="http://schemas.microsoft.com/office/powerpoint/2010/main" val="39077536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8"/>
          <p:cNvSpPr txBox="1">
            <a:spLocks/>
          </p:cNvSpPr>
          <p:nvPr/>
        </p:nvSpPr>
        <p:spPr>
          <a:xfrm>
            <a:off x="3428047" y="690078"/>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FFFF00"/>
                </a:solidFill>
                <a:cs typeface="+mn-cs"/>
              </a:rPr>
              <a:t>集合</a:t>
            </a:r>
            <a:endParaRPr lang="zh-CN" altLang="en-US" sz="3200" b="1" dirty="0">
              <a:solidFill>
                <a:srgbClr val="FFFF00"/>
              </a:solidFill>
              <a:cs typeface="+mn-cs"/>
            </a:endParaRPr>
          </a:p>
        </p:txBody>
      </p:sp>
      <p:sp>
        <p:nvSpPr>
          <p:cNvPr id="5" name="矩形 28"/>
          <p:cNvSpPr/>
          <p:nvPr/>
        </p:nvSpPr>
        <p:spPr>
          <a:xfrm>
            <a:off x="-18899" y="671163"/>
            <a:ext cx="670013"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内容占位符 1"/>
          <p:cNvSpPr txBox="1">
            <a:spLocks/>
          </p:cNvSpPr>
          <p:nvPr/>
        </p:nvSpPr>
        <p:spPr>
          <a:xfrm>
            <a:off x="675274" y="2071115"/>
            <a:ext cx="11639182" cy="2304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dirty="0"/>
              <a:t>集合（</a:t>
            </a:r>
            <a:r>
              <a:rPr kumimoji="1" lang="en-US" altLang="zh-CN" sz="2400" dirty="0"/>
              <a:t>set</a:t>
            </a:r>
            <a:r>
              <a:rPr kumimoji="1" lang="zh-CN" altLang="en-US" sz="2400" dirty="0"/>
              <a:t>）是一种无</a:t>
            </a:r>
            <a:r>
              <a:rPr kumimoji="1" lang="zh-CN" altLang="en-US" sz="2400" dirty="0" smtClean="0"/>
              <a:t>序集</a:t>
            </a:r>
            <a:r>
              <a:rPr kumimoji="1" lang="zh-CN" altLang="en-US" sz="2400" dirty="0"/>
              <a:t>，</a:t>
            </a:r>
            <a:r>
              <a:rPr kumimoji="1" lang="zh-CN" altLang="en-US" sz="2400" dirty="0" smtClean="0"/>
              <a:t>它</a:t>
            </a:r>
            <a:r>
              <a:rPr kumimoji="1" lang="zh-CN" altLang="en-US" sz="2400" dirty="0"/>
              <a:t>是一组键的集合，不存</a:t>
            </a:r>
            <a:r>
              <a:rPr kumimoji="1" lang="zh-CN" altLang="en-US" sz="2400" dirty="0" smtClean="0"/>
              <a:t>储值</a:t>
            </a:r>
            <a:endParaRPr kumimoji="1" lang="en-US" altLang="zh-CN" sz="2400" dirty="0" smtClean="0"/>
          </a:p>
          <a:p>
            <a:pPr>
              <a:lnSpc>
                <a:spcPct val="150000"/>
              </a:lnSpc>
            </a:pPr>
            <a:r>
              <a:rPr kumimoji="1" lang="zh-CN" altLang="en-US" sz="2400" dirty="0" smtClean="0"/>
              <a:t>在</a:t>
            </a:r>
            <a:r>
              <a:rPr kumimoji="1" lang="zh-CN" altLang="en-US" sz="2400" dirty="0"/>
              <a:t>集合中，</a:t>
            </a:r>
            <a:r>
              <a:rPr kumimoji="1" lang="zh-CN" altLang="en-US" sz="2400" dirty="0">
                <a:solidFill>
                  <a:srgbClr val="FFFF00"/>
                </a:solidFill>
              </a:rPr>
              <a:t>重复的键是不被允许的</a:t>
            </a:r>
            <a:r>
              <a:rPr kumimoji="1" lang="zh-CN" altLang="en-US" sz="2400" dirty="0"/>
              <a:t>。集合可以用于去除重</a:t>
            </a:r>
            <a:r>
              <a:rPr kumimoji="1" lang="zh-CN" altLang="en-US" sz="2400" dirty="0" smtClean="0"/>
              <a:t>复值</a:t>
            </a:r>
            <a:endParaRPr kumimoji="1" lang="en-US" altLang="zh-CN" sz="2400" dirty="0" smtClean="0"/>
          </a:p>
          <a:p>
            <a:pPr>
              <a:lnSpc>
                <a:spcPct val="150000"/>
              </a:lnSpc>
            </a:pPr>
            <a:r>
              <a:rPr kumimoji="1" lang="zh-CN" altLang="en-US" sz="2400" dirty="0" smtClean="0"/>
              <a:t>集合</a:t>
            </a:r>
            <a:r>
              <a:rPr kumimoji="1" lang="zh-CN" altLang="en-US" sz="2400" dirty="0"/>
              <a:t>也可以进行数学集合运算，如并、交、差以及对称差等。</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74" y="1529915"/>
            <a:ext cx="10567076" cy="406426"/>
          </a:xfrm>
          <a:prstGeom prst="rect">
            <a:avLst/>
          </a:prstGeom>
        </p:spPr>
      </p:pic>
      <p:sp>
        <p:nvSpPr>
          <p:cNvPr id="8" name="内容占位符 1"/>
          <p:cNvSpPr txBox="1">
            <a:spLocks/>
          </p:cNvSpPr>
          <p:nvPr/>
        </p:nvSpPr>
        <p:spPr>
          <a:xfrm>
            <a:off x="651114" y="4149080"/>
            <a:ext cx="11639182" cy="2304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smtClean="0"/>
              <a:t>应用：</a:t>
            </a:r>
            <a:r>
              <a:rPr kumimoji="1" lang="en-US" altLang="zh-CN" sz="2400" dirty="0" smtClean="0"/>
              <a:t/>
            </a:r>
            <a:br>
              <a:rPr kumimoji="1" lang="en-US" altLang="zh-CN" sz="2400" dirty="0" smtClean="0"/>
            </a:br>
            <a:r>
              <a:rPr lang="zh-CN" altLang="en-US" sz="2400" dirty="0" smtClean="0"/>
              <a:t>去重。把一个列表变成集合，就自动去重了</a:t>
            </a:r>
            <a:r>
              <a:rPr lang="en-US" altLang="zh-CN" sz="2400" dirty="0" smtClean="0"/>
              <a:t/>
            </a:r>
            <a:br>
              <a:rPr lang="en-US" altLang="zh-CN" sz="2400" dirty="0" smtClean="0"/>
            </a:br>
            <a:r>
              <a:rPr lang="zh-CN" altLang="en-US" sz="2400" dirty="0" smtClean="0"/>
              <a:t>关系测试。测试两组数据之前的交集、差集、并集等关系</a:t>
            </a:r>
            <a:endParaRPr lang="zh-CN" altLang="en-US" sz="2400" dirty="0"/>
          </a:p>
        </p:txBody>
      </p:sp>
      <p:sp>
        <p:nvSpPr>
          <p:cNvPr id="2" name="日期占位符 1"/>
          <p:cNvSpPr>
            <a:spLocks noGrp="1"/>
          </p:cNvSpPr>
          <p:nvPr>
            <p:ph type="dt" sz="half" idx="10"/>
          </p:nvPr>
        </p:nvSpPr>
        <p:spPr/>
        <p:txBody>
          <a:bodyPr/>
          <a:lstStyle/>
          <a:p>
            <a:fld id="{C33A7B9C-865D-4268-8C4B-AAF4996A0744}" type="datetime1">
              <a:rPr lang="zh-CN" altLang="en-US" smtClean="0"/>
              <a:t>2018/9/18</a:t>
            </a:fld>
            <a:endParaRPr lang="zh-CN" altLang="en-US"/>
          </a:p>
        </p:txBody>
      </p:sp>
      <p:sp>
        <p:nvSpPr>
          <p:cNvPr id="9" name="页脚占位符 8"/>
          <p:cNvSpPr>
            <a:spLocks noGrp="1"/>
          </p:cNvSpPr>
          <p:nvPr>
            <p:ph type="ftr" sz="quarter" idx="11"/>
          </p:nvPr>
        </p:nvSpPr>
        <p:spPr/>
        <p:txBody>
          <a:bodyPr/>
          <a:lstStyle/>
          <a:p>
            <a:r>
              <a:rPr lang="zh-CN" altLang="en-US" smtClean="0"/>
              <a:t>外经贸</a:t>
            </a:r>
            <a:r>
              <a:rPr lang="en-US" altLang="zh-CN" smtClean="0"/>
              <a:t>-</a:t>
            </a:r>
            <a:r>
              <a:rPr lang="zh-CN" altLang="en-US" smtClean="0"/>
              <a:t>信息学院</a:t>
            </a:r>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41</a:t>
            </a:fld>
            <a:endParaRPr lang="zh-CN" altLang="en-US"/>
          </a:p>
        </p:txBody>
      </p:sp>
    </p:spTree>
    <p:extLst>
      <p:ext uri="{BB962C8B-B14F-4D97-AF65-F5344CB8AC3E}">
        <p14:creationId xmlns:p14="http://schemas.microsoft.com/office/powerpoint/2010/main" val="3494122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376" y="1700808"/>
            <a:ext cx="11593288" cy="4464496"/>
          </a:xfrm>
        </p:spPr>
        <p:txBody>
          <a:bodyPr>
            <a:normAutofit/>
          </a:bodyPr>
          <a:lstStyle/>
          <a:p>
            <a:pPr>
              <a:lnSpc>
                <a:spcPct val="150000"/>
              </a:lnSpc>
            </a:pPr>
            <a:r>
              <a:rPr kumimoji="1" lang="zh-CN" altLang="en-US" sz="2600" dirty="0"/>
              <a:t>集合的创建有两种方式</a:t>
            </a:r>
            <a:r>
              <a:rPr kumimoji="1" lang="zh-CN" altLang="en-US" sz="2600" dirty="0" smtClean="0"/>
              <a:t>：使用 </a:t>
            </a:r>
            <a:r>
              <a:rPr kumimoji="1" lang="en-US" altLang="zh-CN" sz="2600" dirty="0" smtClean="0">
                <a:latin typeface="Monaco" charset="0"/>
                <a:ea typeface="Monaco" charset="0"/>
                <a:cs typeface="Monaco" charset="0"/>
              </a:rPr>
              <a:t>set()</a:t>
            </a:r>
            <a:r>
              <a:rPr kumimoji="1" lang="zh-CN" altLang="en-US" sz="2600" dirty="0" smtClean="0">
                <a:latin typeface="Monaco" charset="0"/>
                <a:ea typeface="Monaco" charset="0"/>
                <a:cs typeface="Monaco" charset="0"/>
              </a:rPr>
              <a:t> </a:t>
            </a:r>
            <a:r>
              <a:rPr kumimoji="1" lang="zh-CN" altLang="en-US" sz="2600" dirty="0" smtClean="0"/>
              <a:t>函数或者使用</a:t>
            </a:r>
            <a:r>
              <a:rPr kumimoji="1" lang="zh-CN" altLang="en-US" sz="2600" dirty="0"/>
              <a:t>大括</a:t>
            </a:r>
            <a:r>
              <a:rPr kumimoji="1" lang="zh-CN" altLang="en-US" sz="2600" dirty="0" smtClean="0"/>
              <a:t>号</a:t>
            </a:r>
            <a:r>
              <a:rPr kumimoji="1" lang="en-US" altLang="zh-CN" sz="2600" dirty="0" smtClean="0">
                <a:latin typeface="Monaco" charset="0"/>
                <a:ea typeface="Monaco" charset="0"/>
                <a:cs typeface="Monaco" charset="0"/>
              </a:rPr>
              <a:t>{}</a:t>
            </a:r>
          </a:p>
          <a:p>
            <a:pPr>
              <a:lnSpc>
                <a:spcPct val="150000"/>
              </a:lnSpc>
            </a:pPr>
            <a:endParaRPr kumimoji="1" lang="en-US" altLang="zh-CN" sz="2600" dirty="0">
              <a:latin typeface="Monaco" charset="0"/>
              <a:ea typeface="Monaco" charset="0"/>
              <a:cs typeface="Monaco" charset="0"/>
            </a:endParaRPr>
          </a:p>
          <a:p>
            <a:pPr>
              <a:lnSpc>
                <a:spcPct val="150000"/>
              </a:lnSpc>
            </a:pPr>
            <a:endParaRPr kumimoji="1" lang="en-US" altLang="zh-CN" sz="2600" dirty="0" smtClean="0">
              <a:latin typeface="Monaco" charset="0"/>
              <a:ea typeface="Monaco" charset="0"/>
              <a:cs typeface="Monaco" charset="0"/>
            </a:endParaRPr>
          </a:p>
          <a:p>
            <a:pPr>
              <a:lnSpc>
                <a:spcPct val="150000"/>
              </a:lnSpc>
            </a:pPr>
            <a:endParaRPr kumimoji="1" lang="en-US" altLang="zh-CN" sz="2600" dirty="0">
              <a:latin typeface="Monaco" charset="0"/>
              <a:ea typeface="Monaco" charset="0"/>
              <a:cs typeface="Monaco" charset="0"/>
            </a:endParaRPr>
          </a:p>
          <a:p>
            <a:pPr>
              <a:lnSpc>
                <a:spcPct val="150000"/>
              </a:lnSpc>
            </a:pPr>
            <a:r>
              <a:rPr kumimoji="1" lang="zh-CN" altLang="en-US" sz="2600" dirty="0"/>
              <a:t>需要注意的是，创建空集合，必须</a:t>
            </a:r>
            <a:r>
              <a:rPr kumimoji="1" lang="zh-CN" altLang="en-US" sz="2600" dirty="0" smtClean="0"/>
              <a:t>使用 </a:t>
            </a:r>
            <a:r>
              <a:rPr kumimoji="1" lang="en-US" altLang="zh-CN" sz="2600" dirty="0" smtClean="0">
                <a:latin typeface="Monaco" charset="0"/>
                <a:ea typeface="Monaco" charset="0"/>
                <a:cs typeface="Monaco" charset="0"/>
              </a:rPr>
              <a:t>set</a:t>
            </a:r>
            <a:r>
              <a:rPr kumimoji="1" lang="en-US" altLang="zh-CN" sz="2600" dirty="0">
                <a:latin typeface="Monaco" charset="0"/>
                <a:ea typeface="Monaco" charset="0"/>
                <a:cs typeface="Monaco" charset="0"/>
              </a:rPr>
              <a:t>()</a:t>
            </a:r>
            <a:r>
              <a:rPr kumimoji="1" lang="zh-CN" altLang="en-US" sz="2600" dirty="0">
                <a:latin typeface="Monaco" charset="0"/>
                <a:ea typeface="Monaco" charset="0"/>
                <a:cs typeface="Monaco" charset="0"/>
              </a:rPr>
              <a:t> </a:t>
            </a:r>
            <a:r>
              <a:rPr kumimoji="1" lang="zh-CN" altLang="en-US" sz="2600" dirty="0" smtClean="0"/>
              <a:t>，</a:t>
            </a:r>
            <a:r>
              <a:rPr kumimoji="1" lang="zh-CN" altLang="en-US" sz="2600" dirty="0"/>
              <a:t>而不</a:t>
            </a:r>
            <a:r>
              <a:rPr kumimoji="1" lang="zh-CN" altLang="en-US" sz="2600" dirty="0" smtClean="0"/>
              <a:t>是</a:t>
            </a:r>
            <a:r>
              <a:rPr kumimoji="1" lang="en-US" altLang="zh-CN" sz="2600" dirty="0" smtClean="0">
                <a:latin typeface="Monaco" charset="0"/>
                <a:ea typeface="Monaco" charset="0"/>
                <a:cs typeface="Monaco" charset="0"/>
              </a:rPr>
              <a:t>{}</a:t>
            </a:r>
            <a:r>
              <a:rPr kumimoji="1" lang="zh-CN" altLang="en-US" sz="2600" dirty="0" smtClean="0"/>
              <a:t>，因为</a:t>
            </a:r>
            <a:r>
              <a:rPr kumimoji="1" lang="en-US" altLang="zh-CN" sz="2600" dirty="0" smtClean="0">
                <a:latin typeface="Monaco" charset="0"/>
                <a:ea typeface="Monaco" charset="0"/>
                <a:cs typeface="Monaco" charset="0"/>
              </a:rPr>
              <a:t>{}</a:t>
            </a:r>
            <a:r>
              <a:rPr kumimoji="1" lang="zh-CN" altLang="en-US" sz="2600" dirty="0" smtClean="0"/>
              <a:t>表示</a:t>
            </a:r>
            <a:r>
              <a:rPr kumimoji="1" lang="zh-CN" altLang="en-US" sz="2600" dirty="0"/>
              <a:t>创建一个空的</a:t>
            </a:r>
            <a:r>
              <a:rPr kumimoji="1" lang="zh-CN" altLang="en-US" sz="2600" dirty="0" smtClean="0"/>
              <a:t>字典</a:t>
            </a:r>
            <a:endParaRPr kumimoji="1" lang="en-US" altLang="zh-CN" sz="2600" dirty="0"/>
          </a:p>
        </p:txBody>
      </p:sp>
      <p:sp>
        <p:nvSpPr>
          <p:cNvPr id="3" name="日期占位符 2"/>
          <p:cNvSpPr>
            <a:spLocks noGrp="1"/>
          </p:cNvSpPr>
          <p:nvPr>
            <p:ph type="dt" sz="half" idx="10"/>
          </p:nvPr>
        </p:nvSpPr>
        <p:spPr/>
        <p:txBody>
          <a:bodyPr/>
          <a:lstStyle/>
          <a:p>
            <a:fld id="{53FDAFF3-CB24-4F86-B17A-84C259BACAB2}" type="datetime1">
              <a:rPr lang="zh-CN" altLang="en-US" smtClean="0"/>
              <a:t>2018/9/18</a:t>
            </a:fld>
            <a:endParaRPr lang="zh-CN" altLang="en-US"/>
          </a:p>
        </p:txBody>
      </p:sp>
      <p:sp>
        <p:nvSpPr>
          <p:cNvPr id="10" name="页脚占位符 9"/>
          <p:cNvSpPr>
            <a:spLocks noGrp="1"/>
          </p:cNvSpPr>
          <p:nvPr>
            <p:ph type="ftr" sz="quarter" idx="11"/>
          </p:nvPr>
        </p:nvSpPr>
        <p:spPr/>
        <p:txBody>
          <a:bodyPr/>
          <a:lstStyle/>
          <a:p>
            <a:r>
              <a:rPr lang="zh-CN" altLang="en-US" smtClean="0"/>
              <a:t>外经贸</a:t>
            </a:r>
            <a:r>
              <a:rPr lang="en-US" altLang="zh-CN" smtClean="0"/>
              <a:t>-</a:t>
            </a:r>
            <a:r>
              <a:rPr lang="zh-CN" altLang="en-US" smtClean="0"/>
              <a:t>信息学院</a:t>
            </a:r>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42</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2160240"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558038"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集合创建</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16" y="2564904"/>
            <a:ext cx="9778806" cy="1872208"/>
          </a:xfrm>
          <a:prstGeom prst="rect">
            <a:avLst/>
          </a:prstGeom>
        </p:spPr>
      </p:pic>
    </p:spTree>
    <p:extLst>
      <p:ext uri="{BB962C8B-B14F-4D97-AF65-F5344CB8AC3E}">
        <p14:creationId xmlns:p14="http://schemas.microsoft.com/office/powerpoint/2010/main" val="385123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376" y="1700808"/>
            <a:ext cx="11593288" cy="4464496"/>
          </a:xfrm>
        </p:spPr>
        <p:txBody>
          <a:bodyPr>
            <a:normAutofit/>
          </a:bodyPr>
          <a:lstStyle/>
          <a:p>
            <a:pPr>
              <a:lnSpc>
                <a:spcPct val="150000"/>
              </a:lnSpc>
            </a:pPr>
            <a:r>
              <a:rPr kumimoji="1" lang="zh-CN" altLang="en-US" sz="2600" dirty="0"/>
              <a:t>集合支持数学集合运算，如并、交、差以及对称差</a:t>
            </a:r>
            <a:r>
              <a:rPr kumimoji="1" lang="zh-CN" altLang="en-US" sz="2600" dirty="0" smtClean="0"/>
              <a:t>等</a:t>
            </a:r>
            <a:endParaRPr kumimoji="1" lang="en-US" altLang="zh-CN" sz="2600" dirty="0">
              <a:latin typeface="Monaco" charset="0"/>
              <a:ea typeface="Monaco" charset="0"/>
              <a:cs typeface="Monaco" charset="0"/>
            </a:endParaRPr>
          </a:p>
        </p:txBody>
      </p:sp>
      <p:sp>
        <p:nvSpPr>
          <p:cNvPr id="4" name="日期占位符 3"/>
          <p:cNvSpPr>
            <a:spLocks noGrp="1"/>
          </p:cNvSpPr>
          <p:nvPr>
            <p:ph type="dt" sz="half" idx="10"/>
          </p:nvPr>
        </p:nvSpPr>
        <p:spPr/>
        <p:txBody>
          <a:bodyPr/>
          <a:lstStyle/>
          <a:p>
            <a:fld id="{1CC5313E-1D15-4AFF-AD1F-155620AAFB68}" type="datetime1">
              <a:rPr lang="zh-CN" altLang="en-US" smtClean="0"/>
              <a:t>2018/9/18</a:t>
            </a:fld>
            <a:endParaRPr lang="zh-CN" altLang="en-US"/>
          </a:p>
        </p:txBody>
      </p:sp>
      <p:sp>
        <p:nvSpPr>
          <p:cNvPr id="10" name="页脚占位符 9"/>
          <p:cNvSpPr>
            <a:spLocks noGrp="1"/>
          </p:cNvSpPr>
          <p:nvPr>
            <p:ph type="ftr" sz="quarter" idx="11"/>
          </p:nvPr>
        </p:nvSpPr>
        <p:spPr/>
        <p:txBody>
          <a:bodyPr/>
          <a:lstStyle/>
          <a:p>
            <a:r>
              <a:rPr lang="zh-CN" altLang="en-US" smtClean="0"/>
              <a:t>外经贸</a:t>
            </a:r>
            <a:r>
              <a:rPr lang="en-US" altLang="zh-CN" smtClean="0"/>
              <a:t>-</a:t>
            </a:r>
            <a:r>
              <a:rPr lang="zh-CN" altLang="en-US" smtClean="0"/>
              <a:t>信息学院</a:t>
            </a:r>
            <a:endParaRPr lang="zh-CN" altLang="en-US"/>
          </a:p>
        </p:txBody>
      </p:sp>
      <p:sp>
        <p:nvSpPr>
          <p:cNvPr id="6" name="灯片编号占位符 5"/>
          <p:cNvSpPr>
            <a:spLocks noGrp="1"/>
          </p:cNvSpPr>
          <p:nvPr>
            <p:ph type="sldNum" sz="quarter" idx="12"/>
          </p:nvPr>
        </p:nvSpPr>
        <p:spPr/>
        <p:txBody>
          <a:bodyPr/>
          <a:lstStyle/>
          <a:p>
            <a:fld id="{370D8578-DDD4-487D-A316-C8E65CC577E1}" type="slidenum">
              <a:rPr lang="zh-CN" altLang="en-US" smtClean="0"/>
              <a:t>43</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2160240"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558038"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集合运算</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16" y="2277307"/>
            <a:ext cx="10998200" cy="4356100"/>
          </a:xfrm>
          <a:prstGeom prst="rect">
            <a:avLst/>
          </a:prstGeom>
        </p:spPr>
      </p:pic>
    </p:spTree>
    <p:extLst>
      <p:ext uri="{BB962C8B-B14F-4D97-AF65-F5344CB8AC3E}">
        <p14:creationId xmlns:p14="http://schemas.microsoft.com/office/powerpoint/2010/main" val="4042742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376" y="1700808"/>
            <a:ext cx="11593288" cy="4464496"/>
          </a:xfrm>
        </p:spPr>
        <p:txBody>
          <a:bodyPr>
            <a:normAutofit/>
          </a:bodyPr>
          <a:lstStyle/>
          <a:p>
            <a:pPr>
              <a:lnSpc>
                <a:spcPct val="150000"/>
              </a:lnSpc>
            </a:pPr>
            <a:r>
              <a:rPr kumimoji="1" lang="zh-CN" altLang="en-US" sz="2600" dirty="0"/>
              <a:t>集合支持数学集合运算，如并、交、差以及对称差</a:t>
            </a:r>
            <a:r>
              <a:rPr kumimoji="1" lang="zh-CN" altLang="en-US" sz="2600" dirty="0" smtClean="0"/>
              <a:t>等</a:t>
            </a:r>
            <a:endParaRPr kumimoji="1" lang="en-US" altLang="zh-CN" sz="2600" dirty="0">
              <a:latin typeface="Monaco" charset="0"/>
              <a:ea typeface="Monaco" charset="0"/>
              <a:cs typeface="Monaco" charset="0"/>
            </a:endParaRPr>
          </a:p>
        </p:txBody>
      </p:sp>
      <p:sp>
        <p:nvSpPr>
          <p:cNvPr id="3" name="日期占位符 2"/>
          <p:cNvSpPr>
            <a:spLocks noGrp="1"/>
          </p:cNvSpPr>
          <p:nvPr>
            <p:ph type="dt" sz="half" idx="10"/>
          </p:nvPr>
        </p:nvSpPr>
        <p:spPr/>
        <p:txBody>
          <a:bodyPr/>
          <a:lstStyle/>
          <a:p>
            <a:fld id="{5A2377DA-9800-4D6B-8DF4-D4C7158CBB51}" type="datetime1">
              <a:rPr lang="zh-CN" altLang="en-US" smtClean="0"/>
              <a:t>2018/9/18</a:t>
            </a:fld>
            <a:endParaRPr lang="zh-CN" altLang="en-US"/>
          </a:p>
        </p:txBody>
      </p:sp>
      <p:sp>
        <p:nvSpPr>
          <p:cNvPr id="10" name="页脚占位符 9"/>
          <p:cNvSpPr>
            <a:spLocks noGrp="1"/>
          </p:cNvSpPr>
          <p:nvPr>
            <p:ph type="ftr" sz="quarter" idx="11"/>
          </p:nvPr>
        </p:nvSpPr>
        <p:spPr/>
        <p:txBody>
          <a:bodyPr/>
          <a:lstStyle/>
          <a:p>
            <a:r>
              <a:rPr lang="zh-CN" altLang="en-US" smtClean="0"/>
              <a:t>外经贸</a:t>
            </a:r>
            <a:r>
              <a:rPr lang="en-US" altLang="zh-CN" smtClean="0"/>
              <a:t>-</a:t>
            </a:r>
            <a:r>
              <a:rPr lang="zh-CN" altLang="en-US" smtClean="0"/>
              <a:t>信息学院</a:t>
            </a:r>
            <a:endParaRPr lang="zh-CN" altLang="en-US"/>
          </a:p>
        </p:txBody>
      </p:sp>
      <p:sp>
        <p:nvSpPr>
          <p:cNvPr id="6" name="灯片编号占位符 5"/>
          <p:cNvSpPr>
            <a:spLocks noGrp="1"/>
          </p:cNvSpPr>
          <p:nvPr>
            <p:ph type="sldNum" sz="quarter" idx="12"/>
          </p:nvPr>
        </p:nvSpPr>
        <p:spPr/>
        <p:txBody>
          <a:bodyPr/>
          <a:lstStyle/>
          <a:p>
            <a:fld id="{370D8578-DDD4-487D-A316-C8E65CC577E1}" type="slidenum">
              <a:rPr lang="zh-CN" altLang="en-US" smtClean="0"/>
              <a:t>44</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2160240"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558038"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集合运算</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1485" y="2417007"/>
            <a:ext cx="6134100" cy="4216400"/>
          </a:xfrm>
          <a:prstGeom prst="rect">
            <a:avLst/>
          </a:prstGeom>
        </p:spPr>
      </p:pic>
    </p:spTree>
    <p:extLst>
      <p:ext uri="{BB962C8B-B14F-4D97-AF65-F5344CB8AC3E}">
        <p14:creationId xmlns:p14="http://schemas.microsoft.com/office/powerpoint/2010/main" val="802649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实践练习 </a:t>
            </a:r>
            <a:endParaRPr lang="zh-CN" altLang="en-US" dirty="0">
              <a:solidFill>
                <a:srgbClr val="C00000"/>
              </a:solidFill>
            </a:endParaRPr>
          </a:p>
        </p:txBody>
      </p:sp>
      <p:sp>
        <p:nvSpPr>
          <p:cNvPr id="3" name="内容占位符 2"/>
          <p:cNvSpPr>
            <a:spLocks noGrp="1"/>
          </p:cNvSpPr>
          <p:nvPr>
            <p:ph idx="1"/>
          </p:nvPr>
        </p:nvSpPr>
        <p:spPr/>
        <p:txBody>
          <a:bodyPr/>
          <a:lstStyle/>
          <a:p>
            <a:r>
              <a:rPr lang="zh-CN" altLang="en-US" dirty="0"/>
              <a:t>现有一空的列表“</a:t>
            </a:r>
            <a:r>
              <a:rPr lang="en-US" altLang="zh-CN" dirty="0" err="1"/>
              <a:t>kobe_list</a:t>
            </a:r>
            <a:r>
              <a:rPr lang="en-US" altLang="zh-CN" dirty="0"/>
              <a:t>”</a:t>
            </a:r>
            <a:r>
              <a:rPr lang="zh-CN" altLang="en-US" dirty="0"/>
              <a:t>用来存入科比某次投篮的信息</a:t>
            </a:r>
          </a:p>
          <a:p>
            <a:r>
              <a:rPr lang="zh-CN" altLang="en-US" dirty="0"/>
              <a:t>请利用</a:t>
            </a:r>
            <a:r>
              <a:rPr lang="en-US" altLang="zh-CN" dirty="0"/>
              <a:t>append()</a:t>
            </a:r>
            <a:r>
              <a:rPr lang="zh-CN" altLang="en-US" dirty="0"/>
              <a:t>方法将投篮</a:t>
            </a:r>
            <a:r>
              <a:rPr lang="en-US" altLang="zh-CN" dirty="0"/>
              <a:t>ID2</a:t>
            </a:r>
            <a:r>
              <a:rPr lang="zh-CN" altLang="en-US" dirty="0"/>
              <a:t>、投篮类型</a:t>
            </a:r>
            <a:r>
              <a:rPr lang="en-US" altLang="zh-CN" dirty="0"/>
              <a:t>'Jump Shot'</a:t>
            </a:r>
            <a:r>
              <a:rPr lang="zh-CN" altLang="en-US" dirty="0"/>
              <a:t>、科比所在球队</a:t>
            </a:r>
            <a:r>
              <a:rPr lang="en-US" altLang="zh-CN" dirty="0"/>
              <a:t>'Los Angeles Lakers'</a:t>
            </a:r>
            <a:r>
              <a:rPr lang="zh-CN" altLang="en-US" dirty="0"/>
              <a:t>和对手</a:t>
            </a:r>
            <a:r>
              <a:rPr lang="en-US" altLang="zh-CN" dirty="0"/>
              <a:t>'POR'</a:t>
            </a:r>
            <a:r>
              <a:rPr lang="zh-CN" altLang="en-US" dirty="0"/>
              <a:t>按顺序加入到列表变量</a:t>
            </a:r>
            <a:r>
              <a:rPr lang="en-US" altLang="zh-CN" dirty="0" err="1"/>
              <a:t>kobe_list</a:t>
            </a:r>
            <a:r>
              <a:rPr lang="zh-CN" altLang="en-US" dirty="0"/>
              <a:t>中</a:t>
            </a:r>
          </a:p>
          <a:p>
            <a:endParaRPr lang="zh-CN" altLang="en-US" dirty="0"/>
          </a:p>
        </p:txBody>
      </p:sp>
      <p:sp>
        <p:nvSpPr>
          <p:cNvPr id="4" name="日期占位符 3"/>
          <p:cNvSpPr>
            <a:spLocks noGrp="1"/>
          </p:cNvSpPr>
          <p:nvPr>
            <p:ph type="dt" sz="half" idx="10"/>
          </p:nvPr>
        </p:nvSpPr>
        <p:spPr/>
        <p:txBody>
          <a:bodyPr/>
          <a:lstStyle/>
          <a:p>
            <a:fld id="{BBC18AD7-D9E8-48DE-B5E0-53D11EE22353}" type="datetime1">
              <a:rPr lang="en-US" altLang="zh-CN" smtClean="0"/>
              <a:pPr/>
              <a:t>9/18/2018</a:t>
            </a:fld>
            <a:endParaRPr lang="en-US" dirty="0"/>
          </a:p>
        </p:txBody>
      </p:sp>
      <p:sp>
        <p:nvSpPr>
          <p:cNvPr id="5" name="页脚占位符 4"/>
          <p:cNvSpPr>
            <a:spLocks noGrp="1"/>
          </p:cNvSpPr>
          <p:nvPr>
            <p:ph type="ftr" sz="quarter" idx="11"/>
          </p:nvPr>
        </p:nvSpPr>
        <p:spPr/>
        <p:txBody>
          <a:bodyPr/>
          <a:lstStyle/>
          <a:p>
            <a:r>
              <a:rPr lang="zh-CN" altLang="en-US" smtClean="0"/>
              <a:t>外经贸</a:t>
            </a:r>
            <a:r>
              <a:rPr lang="en-US" altLang="zh-CN" smtClean="0"/>
              <a:t>-</a:t>
            </a:r>
            <a:r>
              <a:rPr lang="zh-CN" altLang="en-US" smtClean="0"/>
              <a:t>信息学院</a:t>
            </a:r>
            <a:endParaRPr lang="zh-CN" altLang="en-US" dirty="0"/>
          </a:p>
        </p:txBody>
      </p:sp>
      <p:sp>
        <p:nvSpPr>
          <p:cNvPr id="6" name="灯片编号占位符 5"/>
          <p:cNvSpPr>
            <a:spLocks noGrp="1"/>
          </p:cNvSpPr>
          <p:nvPr>
            <p:ph type="sldNum" sz="quarter" idx="12"/>
          </p:nvPr>
        </p:nvSpPr>
        <p:spPr/>
        <p:txBody>
          <a:bodyPr/>
          <a:lstStyle/>
          <a:p>
            <a:fld id="{370D8578-DDD4-487D-A316-C8E65CC577E1}" type="slidenum">
              <a:rPr lang="zh-CN" altLang="en-US" smtClean="0"/>
              <a:pPr/>
              <a:t>5</a:t>
            </a:fld>
            <a:endParaRPr lang="zh-CN" altLang="en-US" dirty="0"/>
          </a:p>
        </p:txBody>
      </p:sp>
    </p:spTree>
    <p:extLst>
      <p:ext uri="{BB962C8B-B14F-4D97-AF65-F5344CB8AC3E}">
        <p14:creationId xmlns:p14="http://schemas.microsoft.com/office/powerpoint/2010/main" val="3180607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1316" y="970314"/>
            <a:ext cx="10444872" cy="4176463"/>
          </a:xfrm>
        </p:spPr>
        <p:txBody>
          <a:bodyPr>
            <a:normAutofit/>
          </a:bodyPr>
          <a:lstStyle/>
          <a:p>
            <a:pPr>
              <a:lnSpc>
                <a:spcPct val="150000"/>
              </a:lnSpc>
            </a:pPr>
            <a:r>
              <a:rPr kumimoji="1" lang="en-US" altLang="zh-CN" sz="2400" dirty="0" smtClean="0">
                <a:latin typeface="Monaco" charset="0"/>
                <a:ea typeface="Monaco" charset="0"/>
                <a:cs typeface="Monaco" charset="0"/>
              </a:rPr>
              <a:t>remove()</a:t>
            </a:r>
            <a:r>
              <a:rPr kumimoji="1" lang="zh-CN" altLang="en-US" sz="2400" dirty="0" smtClean="0"/>
              <a:t>方法适用</a:t>
            </a:r>
            <a:r>
              <a:rPr kumimoji="1" lang="zh-CN" altLang="en-US" sz="2400" dirty="0"/>
              <a:t>于知道要删除的值的情况，当我们不知道具体元素值，但是知道元素的索引位置时，我们可以</a:t>
            </a:r>
            <a:r>
              <a:rPr kumimoji="1" lang="zh-CN" altLang="en-US" sz="2400" dirty="0" smtClean="0"/>
              <a:t>使用 </a:t>
            </a:r>
            <a:r>
              <a:rPr kumimoji="1" lang="en-US" altLang="zh-CN" sz="2400" dirty="0" smtClean="0">
                <a:latin typeface="Monaco" charset="0"/>
                <a:ea typeface="Monaco" charset="0"/>
                <a:cs typeface="Monaco" charset="0"/>
              </a:rPr>
              <a:t>del</a:t>
            </a:r>
            <a:r>
              <a:rPr kumimoji="1" lang="zh-CN" altLang="en-US" sz="2400" dirty="0" smtClean="0">
                <a:latin typeface="Monaco" charset="0"/>
                <a:ea typeface="Monaco" charset="0"/>
                <a:cs typeface="Monaco" charset="0"/>
              </a:rPr>
              <a:t> </a:t>
            </a:r>
            <a:r>
              <a:rPr kumimoji="1" lang="zh-CN" altLang="en-US" sz="2400" dirty="0" smtClean="0"/>
              <a:t>函数</a:t>
            </a:r>
            <a:r>
              <a:rPr kumimoji="1" lang="zh-CN" altLang="en-US" sz="2400" dirty="0"/>
              <a:t>配合列表</a:t>
            </a:r>
            <a:r>
              <a:rPr kumimoji="1" lang="zh-CN" altLang="en-US" sz="2400" dirty="0" smtClean="0"/>
              <a:t>索引，删除</a:t>
            </a:r>
            <a:r>
              <a:rPr kumimoji="1" lang="zh-CN" altLang="en-US" sz="2400" dirty="0"/>
              <a:t>索引位置的</a:t>
            </a:r>
            <a:r>
              <a:rPr kumimoji="1" lang="zh-CN" altLang="en-US" sz="2400" dirty="0" smtClean="0"/>
              <a:t>元素或者使用 </a:t>
            </a:r>
            <a:r>
              <a:rPr kumimoji="1" lang="en-US" altLang="zh-CN" sz="2400" dirty="0" smtClean="0">
                <a:latin typeface="Monaco" charset="0"/>
                <a:ea typeface="Monaco" charset="0"/>
                <a:cs typeface="Monaco" charset="0"/>
              </a:rPr>
              <a:t>pop()</a:t>
            </a:r>
            <a:r>
              <a:rPr kumimoji="1" lang="zh-CN" altLang="en-US" sz="2400" dirty="0" smtClean="0"/>
              <a:t>方法</a:t>
            </a:r>
            <a:endParaRPr kumimoji="1" lang="en-US" altLang="zh-CN" sz="2400" dirty="0" smtClean="0"/>
          </a:p>
          <a:p>
            <a:pPr>
              <a:lnSpc>
                <a:spcPct val="150000"/>
              </a:lnSpc>
            </a:pPr>
            <a:endParaRPr kumimoji="1" lang="zh-CN" altLang="en-US" sz="2400" dirty="0"/>
          </a:p>
        </p:txBody>
      </p:sp>
      <p:sp>
        <p:nvSpPr>
          <p:cNvPr id="3" name="日期占位符 2"/>
          <p:cNvSpPr>
            <a:spLocks noGrp="1"/>
          </p:cNvSpPr>
          <p:nvPr>
            <p:ph type="dt" sz="half" idx="10"/>
          </p:nvPr>
        </p:nvSpPr>
        <p:spPr/>
        <p:txBody>
          <a:bodyPr/>
          <a:lstStyle/>
          <a:p>
            <a:fld id="{41CFB100-6465-4C8B-BF74-A74FBC1B2423}" type="datetime1">
              <a:rPr lang="zh-CN" altLang="en-US" smtClean="0"/>
              <a:t>2018/9/18</a:t>
            </a:fld>
            <a:endParaRPr lang="zh-CN" altLang="en-US"/>
          </a:p>
        </p:txBody>
      </p:sp>
      <p:sp>
        <p:nvSpPr>
          <p:cNvPr id="6" name="灯片编号占位符 5"/>
          <p:cNvSpPr>
            <a:spLocks noGrp="1"/>
          </p:cNvSpPr>
          <p:nvPr>
            <p:ph type="sldNum" sz="quarter" idx="12"/>
          </p:nvPr>
        </p:nvSpPr>
        <p:spPr/>
        <p:txBody>
          <a:bodyPr/>
          <a:lstStyle/>
          <a:p>
            <a:fld id="{370D8578-DDD4-487D-A316-C8E65CC577E1}" type="slidenum">
              <a:rPr lang="zh-CN" altLang="en-US" smtClean="0"/>
              <a:t>6</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91316" y="226185"/>
            <a:ext cx="3312368"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853096" y="229886"/>
            <a:ext cx="3774062"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列表对象的增减</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171" y="3923755"/>
            <a:ext cx="8455829" cy="2934245"/>
          </a:xfrm>
          <a:prstGeom prst="rect">
            <a:avLst/>
          </a:prstGeom>
        </p:spPr>
      </p:pic>
    </p:spTree>
    <p:extLst>
      <p:ext uri="{BB962C8B-B14F-4D97-AF65-F5344CB8AC3E}">
        <p14:creationId xmlns:p14="http://schemas.microsoft.com/office/powerpoint/2010/main" val="3728343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000" dirty="0"/>
              <a:t>remove</a:t>
            </a:r>
            <a:r>
              <a:rPr lang="zh-CN" altLang="zh-CN" sz="2000" dirty="0"/>
              <a:t>删除首次出现的指定元素，如果列表中不存在要删除的元素，则抛出异常。</a:t>
            </a:r>
          </a:p>
          <a:p>
            <a:endParaRPr lang="zh-CN" altLang="en-US" dirty="0"/>
          </a:p>
        </p:txBody>
      </p:sp>
      <p:sp>
        <p:nvSpPr>
          <p:cNvPr id="4" name="矩形 3"/>
          <p:cNvSpPr/>
          <p:nvPr/>
        </p:nvSpPr>
        <p:spPr>
          <a:xfrm>
            <a:off x="1348673" y="3655674"/>
            <a:ext cx="6096000" cy="1569660"/>
          </a:xfrm>
          <a:prstGeom prst="rect">
            <a:avLst/>
          </a:prstGeom>
        </p:spPr>
        <p:txBody>
          <a:bodyPr>
            <a:spAutoFit/>
          </a:bodyPr>
          <a:lstStyle/>
          <a:p>
            <a:pPr marL="400050" lvl="1"/>
            <a:r>
              <a:rPr lang="zh-CN" altLang="zh-CN" sz="2400" dirty="0"/>
              <a:t>&gt;&gt;&gt; a_list = [3,5,7,9,7,11]</a:t>
            </a:r>
          </a:p>
          <a:p>
            <a:pPr marL="400050" lvl="1"/>
            <a:r>
              <a:rPr lang="zh-CN" altLang="zh-CN" sz="2400" dirty="0"/>
              <a:t>&gt;&gt;&gt; a_list.remove(7)</a:t>
            </a:r>
          </a:p>
          <a:p>
            <a:pPr marL="400050" lvl="1"/>
            <a:r>
              <a:rPr lang="zh-CN" altLang="zh-CN" sz="2400" dirty="0"/>
              <a:t>&gt;&gt;&gt; a_list</a:t>
            </a:r>
          </a:p>
          <a:p>
            <a:pPr marL="400050" lvl="1"/>
            <a:r>
              <a:rPr lang="zh-CN" altLang="zh-CN" sz="2400" dirty="0"/>
              <a:t>[3, 5, 9, 7, 11]</a:t>
            </a:r>
            <a:endParaRPr lang="en-US" altLang="zh-CN" sz="2400" dirty="0"/>
          </a:p>
        </p:txBody>
      </p:sp>
    </p:spTree>
    <p:extLst>
      <p:ext uri="{BB962C8B-B14F-4D97-AF65-F5344CB8AC3E}">
        <p14:creationId xmlns:p14="http://schemas.microsoft.com/office/powerpoint/2010/main" val="306815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376" y="1628800"/>
            <a:ext cx="10225136" cy="4176463"/>
          </a:xfrm>
        </p:spPr>
        <p:txBody>
          <a:bodyPr>
            <a:normAutofit/>
          </a:bodyPr>
          <a:lstStyle/>
          <a:p>
            <a:pPr>
              <a:lnSpc>
                <a:spcPct val="150000"/>
              </a:lnSpc>
            </a:pPr>
            <a:r>
              <a:rPr kumimoji="1" lang="zh-CN" altLang="en-US" sz="2400" dirty="0" smtClean="0"/>
              <a:t>通过 </a:t>
            </a:r>
            <a:r>
              <a:rPr kumimoji="1" lang="en-US" altLang="zh-CN" sz="2400" dirty="0" smtClean="0">
                <a:latin typeface="Monaco" charset="0"/>
                <a:ea typeface="Monaco" charset="0"/>
                <a:cs typeface="Monaco" charset="0"/>
              </a:rPr>
              <a:t>insert()</a:t>
            </a:r>
            <a:r>
              <a:rPr kumimoji="1" lang="zh-CN" altLang="en-US" sz="2400" dirty="0" smtClean="0">
                <a:latin typeface="Monaco" charset="0"/>
                <a:ea typeface="Monaco" charset="0"/>
                <a:cs typeface="Monaco" charset="0"/>
              </a:rPr>
              <a:t> </a:t>
            </a:r>
            <a:r>
              <a:rPr kumimoji="1" lang="zh-CN" altLang="en-US" sz="2400" dirty="0" smtClean="0"/>
              <a:t>方法</a:t>
            </a:r>
            <a:r>
              <a:rPr kumimoji="1" lang="zh-CN" altLang="en-US" sz="2400" dirty="0"/>
              <a:t>在指定的索引位置添加数据元素</a:t>
            </a:r>
          </a:p>
        </p:txBody>
      </p:sp>
      <p:sp>
        <p:nvSpPr>
          <p:cNvPr id="4" name="日期占位符 3"/>
          <p:cNvSpPr>
            <a:spLocks noGrp="1"/>
          </p:cNvSpPr>
          <p:nvPr>
            <p:ph type="dt" sz="half" idx="10"/>
          </p:nvPr>
        </p:nvSpPr>
        <p:spPr/>
        <p:txBody>
          <a:bodyPr/>
          <a:lstStyle/>
          <a:p>
            <a:fld id="{8BD3AA99-D50F-44D5-B6D8-1BC309DA1D6B}" type="datetime1">
              <a:rPr lang="zh-CN" altLang="en-US" smtClean="0"/>
              <a:t>2018/9/18</a:t>
            </a:fld>
            <a:endParaRPr lang="zh-CN" altLang="en-US"/>
          </a:p>
        </p:txBody>
      </p:sp>
      <p:sp>
        <p:nvSpPr>
          <p:cNvPr id="11" name="页脚占位符 10"/>
          <p:cNvSpPr>
            <a:spLocks noGrp="1"/>
          </p:cNvSpPr>
          <p:nvPr>
            <p:ph type="ftr" sz="quarter" idx="11"/>
          </p:nvPr>
        </p:nvSpPr>
        <p:spPr/>
        <p:txBody>
          <a:bodyPr/>
          <a:lstStyle/>
          <a:p>
            <a:r>
              <a:rPr lang="zh-CN" altLang="en-US" smtClean="0"/>
              <a:t>外经贸</a:t>
            </a:r>
            <a:r>
              <a:rPr lang="en-US" altLang="zh-CN" smtClean="0"/>
              <a:t>-</a:t>
            </a:r>
            <a:r>
              <a:rPr lang="zh-CN" altLang="en-US" smtClean="0"/>
              <a:t>信息学院</a:t>
            </a:r>
            <a:endParaRPr lang="zh-CN" altLang="en-US"/>
          </a:p>
        </p:txBody>
      </p:sp>
      <p:sp>
        <p:nvSpPr>
          <p:cNvPr id="6" name="灯片编号占位符 5"/>
          <p:cNvSpPr>
            <a:spLocks noGrp="1"/>
          </p:cNvSpPr>
          <p:nvPr>
            <p:ph type="sldNum" sz="quarter" idx="12"/>
          </p:nvPr>
        </p:nvSpPr>
        <p:spPr/>
        <p:txBody>
          <a:bodyPr/>
          <a:lstStyle/>
          <a:p>
            <a:fld id="{370D8578-DDD4-487D-A316-C8E65CC577E1}" type="slidenum">
              <a:rPr lang="zh-CN" altLang="en-US" smtClean="0"/>
              <a:t>8</a:t>
            </a:fld>
            <a:endParaRPr lang="zh-CN" altLang="en-US"/>
          </a:p>
        </p:txBody>
      </p:sp>
      <p:sp>
        <p:nvSpPr>
          <p:cNvPr id="5"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6"/>
          <p:cNvSpPr/>
          <p:nvPr/>
        </p:nvSpPr>
        <p:spPr>
          <a:xfrm>
            <a:off x="479376" y="671163"/>
            <a:ext cx="3312368"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3"/>
          <p:cNvSpPr>
            <a:spLocks noChangeArrowheads="1"/>
          </p:cNvSpPr>
          <p:nvPr/>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9" name="文本框 5"/>
          <p:cNvSpPr txBox="1"/>
          <p:nvPr/>
        </p:nvSpPr>
        <p:spPr>
          <a:xfrm>
            <a:off x="953786" y="709485"/>
            <a:ext cx="3774062"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列表对象的增减</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3211288"/>
            <a:ext cx="8346034" cy="1657871"/>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408" y="2648503"/>
            <a:ext cx="2808312" cy="277292"/>
          </a:xfrm>
          <a:prstGeom prst="rect">
            <a:avLst/>
          </a:prstGeom>
        </p:spPr>
      </p:pic>
    </p:spTree>
    <p:extLst>
      <p:ext uri="{BB962C8B-B14F-4D97-AF65-F5344CB8AC3E}">
        <p14:creationId xmlns:p14="http://schemas.microsoft.com/office/powerpoint/2010/main" val="180267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81200" y="274638"/>
            <a:ext cx="8229600" cy="855662"/>
          </a:xfrm>
        </p:spPr>
        <p:txBody>
          <a:bodyPr/>
          <a:lstStyle/>
          <a:p>
            <a:pPr eaLnBrk="1" hangingPunct="1"/>
            <a:r>
              <a:rPr lang="zh-CN" altLang="zh-CN" smtClean="0">
                <a:solidFill>
                  <a:srgbClr val="000000"/>
                </a:solidFill>
              </a:rPr>
              <a:t>2.1.4 列表元素访问与计数</a:t>
            </a:r>
          </a:p>
        </p:txBody>
      </p:sp>
      <p:sp>
        <p:nvSpPr>
          <p:cNvPr id="35843" name="Rectangle 3"/>
          <p:cNvSpPr>
            <a:spLocks noGrp="1" noChangeArrowheads="1"/>
          </p:cNvSpPr>
          <p:nvPr>
            <p:ph idx="1"/>
          </p:nvPr>
        </p:nvSpPr>
        <p:spPr>
          <a:xfrm>
            <a:off x="1981200" y="1177925"/>
            <a:ext cx="8229600" cy="5187950"/>
          </a:xfrm>
        </p:spPr>
        <p:txBody>
          <a:bodyPr/>
          <a:lstStyle/>
          <a:p>
            <a:pPr eaLnBrk="1" hangingPunct="1"/>
            <a:r>
              <a:rPr lang="zh-CN" altLang="zh-CN" sz="2400" dirty="0"/>
              <a:t>使用列表对象的index方法获取指定元素首次出现的下标</a:t>
            </a:r>
            <a:r>
              <a:rPr lang="en-US" altLang="zh-CN" sz="2400" dirty="0"/>
              <a:t>,</a:t>
            </a:r>
            <a:r>
              <a:rPr lang="zh-CN" altLang="zh-CN" sz="2400" dirty="0"/>
              <a:t>不存在指定元素则抛出异常</a:t>
            </a:r>
          </a:p>
          <a:p>
            <a:pPr lvl="1" eaLnBrk="1" hangingPunct="1">
              <a:buFont typeface="Wingdings" panose="05000000000000000000" pitchFamily="2" charset="2"/>
              <a:buNone/>
            </a:pPr>
            <a:r>
              <a:rPr lang="zh-CN" altLang="zh-CN" sz="2400" dirty="0"/>
              <a:t>&gt;&gt;&gt; aList</a:t>
            </a:r>
          </a:p>
          <a:p>
            <a:pPr lvl="1" eaLnBrk="1" hangingPunct="1">
              <a:buFont typeface="Wingdings" panose="05000000000000000000" pitchFamily="2" charset="2"/>
              <a:buNone/>
            </a:pPr>
            <a:r>
              <a:rPr lang="zh-CN" altLang="zh-CN" sz="2400" dirty="0"/>
              <a:t>[3, 4, 5, 5.5, 7, 9, 11, 13, 15, 17]</a:t>
            </a:r>
          </a:p>
          <a:p>
            <a:pPr lvl="1" eaLnBrk="1" hangingPunct="1">
              <a:buFont typeface="Wingdings" panose="05000000000000000000" pitchFamily="2" charset="2"/>
              <a:buNone/>
            </a:pPr>
            <a:r>
              <a:rPr lang="zh-CN" altLang="zh-CN" sz="2400" dirty="0"/>
              <a:t>&gt;&gt;&gt; aList.index(7)</a:t>
            </a:r>
          </a:p>
          <a:p>
            <a:pPr lvl="1" eaLnBrk="1" hangingPunct="1">
              <a:buFont typeface="Wingdings" panose="05000000000000000000" pitchFamily="2" charset="2"/>
              <a:buNone/>
            </a:pPr>
            <a:r>
              <a:rPr lang="zh-CN" altLang="zh-CN" sz="2400" dirty="0"/>
              <a:t>4</a:t>
            </a:r>
            <a:endParaRPr lang="en-US" altLang="zh-CN" sz="2400" dirty="0"/>
          </a:p>
          <a:p>
            <a:pPr lvl="1" eaLnBrk="1" hangingPunct="1">
              <a:buFont typeface="Wingdings" panose="05000000000000000000" pitchFamily="2" charset="2"/>
              <a:buNone/>
            </a:pPr>
            <a:endParaRPr lang="zh-CN" altLang="zh-CN" sz="2400" dirty="0"/>
          </a:p>
          <a:p>
            <a:pPr lvl="1" eaLnBrk="1" hangingPunct="1">
              <a:buFont typeface="Wingdings" panose="05000000000000000000" pitchFamily="2" charset="2"/>
              <a:buNone/>
            </a:pPr>
            <a:r>
              <a:rPr lang="zh-CN" altLang="zh-CN" sz="2400" dirty="0"/>
              <a:t>&gt;&gt;&gt; aList.index(100)</a:t>
            </a:r>
          </a:p>
          <a:p>
            <a:pPr lvl="1" eaLnBrk="1" hangingPunct="1">
              <a:buFont typeface="Wingdings" panose="05000000000000000000" pitchFamily="2" charset="2"/>
              <a:buNone/>
            </a:pPr>
            <a:r>
              <a:rPr lang="zh-CN" altLang="zh-CN" sz="2400" dirty="0"/>
              <a:t>Traceback (most recent call last):</a:t>
            </a:r>
          </a:p>
          <a:p>
            <a:pPr lvl="1" eaLnBrk="1" hangingPunct="1">
              <a:buFont typeface="Wingdings" panose="05000000000000000000" pitchFamily="2" charset="2"/>
              <a:buNone/>
            </a:pPr>
            <a:r>
              <a:rPr lang="zh-CN" altLang="zh-CN" sz="2400" dirty="0"/>
              <a:t>  File "&lt;pyshell#36&gt;", line 1, in &lt;module&gt;</a:t>
            </a:r>
          </a:p>
          <a:p>
            <a:pPr lvl="1" eaLnBrk="1" hangingPunct="1">
              <a:buFont typeface="Wingdings" panose="05000000000000000000" pitchFamily="2" charset="2"/>
              <a:buNone/>
            </a:pPr>
            <a:r>
              <a:rPr lang="zh-CN" altLang="zh-CN" sz="2400" dirty="0"/>
              <a:t>    aList.index(100)</a:t>
            </a:r>
          </a:p>
          <a:p>
            <a:pPr lvl="1" eaLnBrk="1" hangingPunct="1">
              <a:buFont typeface="Wingdings" panose="05000000000000000000" pitchFamily="2" charset="2"/>
              <a:buNone/>
            </a:pPr>
            <a:r>
              <a:rPr lang="zh-CN" altLang="zh-CN" sz="2400" dirty="0"/>
              <a:t>ValueError: 100 is not in list</a:t>
            </a:r>
          </a:p>
        </p:txBody>
      </p:sp>
      <p:sp>
        <p:nvSpPr>
          <p:cNvPr id="35844" name="灯片编号占位符 1"/>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C974177-991E-4A81-A1FE-11A9626FD63C}" type="slidenum">
              <a:rPr lang="zh-CN" altLang="en-US" sz="1400"/>
              <a:pPr>
                <a:spcBef>
                  <a:spcPct val="0"/>
                </a:spcBef>
                <a:buFontTx/>
                <a:buNone/>
              </a:pPr>
              <a:t>9</a:t>
            </a:fld>
            <a:endParaRPr lang="en-US" altLang="zh-CN" sz="1400"/>
          </a:p>
        </p:txBody>
      </p:sp>
    </p:spTree>
    <p:extLst>
      <p:ext uri="{BB962C8B-B14F-4D97-AF65-F5344CB8AC3E}">
        <p14:creationId xmlns:p14="http://schemas.microsoft.com/office/powerpoint/2010/main" val="3152752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汽尾迹">
  <a:themeElements>
    <a:clrScheme name="水汽尾迹">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水汽尾迹">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汽尾迹">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TM04033937[[fn=水汽尾迹]]</Template>
  <TotalTime>742</TotalTime>
  <Words>3455</Words>
  <Application>Microsoft Office PowerPoint</Application>
  <PresentationFormat>宽屏</PresentationFormat>
  <Paragraphs>492</Paragraphs>
  <Slides>44</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Monaco</vt:lpstr>
      <vt:lpstr>等线</vt:lpstr>
      <vt:lpstr>宋体</vt:lpstr>
      <vt:lpstr>Microsoft YaHei</vt:lpstr>
      <vt:lpstr>微软雅黑 Light</vt:lpstr>
      <vt:lpstr>Arial</vt:lpstr>
      <vt:lpstr>Century Gothic</vt:lpstr>
      <vt:lpstr>Times New Roman</vt:lpstr>
      <vt:lpstr>Wingdings</vt:lpstr>
      <vt:lpstr>水汽尾迹</vt:lpstr>
      <vt:lpstr>PowerPoint 演示文稿</vt:lpstr>
      <vt:lpstr>PowerPoint 演示文稿</vt:lpstr>
      <vt:lpstr>PowerPoint 演示文稿</vt:lpstr>
      <vt:lpstr>PowerPoint 演示文稿</vt:lpstr>
      <vt:lpstr>实践练习 </vt:lpstr>
      <vt:lpstr>PowerPoint 演示文稿</vt:lpstr>
      <vt:lpstr>PowerPoint 演示文稿</vt:lpstr>
      <vt:lpstr>PowerPoint 演示文稿</vt:lpstr>
      <vt:lpstr>2.1.4 列表元素访问与计数</vt:lpstr>
      <vt:lpstr>实践练习 </vt:lpstr>
      <vt:lpstr>PowerPoint 演示文稿</vt:lpstr>
      <vt:lpstr>成员资格判断</vt:lpstr>
      <vt:lpstr>PowerPoint 演示文稿</vt:lpstr>
      <vt:lpstr>PowerPoint 演示文稿</vt:lpstr>
      <vt:lpstr>PowerPoint 演示文稿</vt:lpstr>
      <vt:lpstr>PowerPoint 演示文稿</vt:lpstr>
      <vt:lpstr>切片复制</vt:lpstr>
      <vt:lpstr>PowerPoint 演示文稿</vt:lpstr>
      <vt:lpstr>PowerPoint 演示文稿</vt:lpstr>
      <vt:lpstr>PowerPoint 演示文稿</vt:lpstr>
      <vt:lpstr>元组创建与删除</vt:lpstr>
      <vt:lpstr>用于序列操作的常用内置函数</vt:lpstr>
      <vt:lpstr>PowerPoint 演示文稿</vt:lpstr>
      <vt:lpstr>PowerPoint 演示文稿</vt:lpstr>
      <vt:lpstr>字典创建与删除</vt:lpstr>
      <vt:lpstr>字典创建与删除</vt:lpstr>
      <vt:lpstr>字典创建与删除</vt:lpstr>
      <vt:lpstr>PowerPoint 演示文稿</vt:lpstr>
      <vt:lpstr>PowerPoint 演示文稿</vt:lpstr>
      <vt:lpstr>字典元素的读取</vt:lpstr>
      <vt:lpstr>字典元素的读取</vt:lpstr>
      <vt:lpstr>PowerPoint 演示文稿</vt:lpstr>
      <vt:lpstr>PowerPoint 演示文稿</vt:lpstr>
      <vt:lpstr>PowerPoint 演示文稿</vt:lpstr>
      <vt:lpstr>PowerPoint 演示文稿</vt:lpstr>
      <vt:lpstr>字典元素的增改删</vt:lpstr>
      <vt:lpstr>字典元素的增改删</vt:lpstr>
      <vt:lpstr>2.3.3 字典元素的增改删</vt:lpstr>
      <vt:lpstr>序列解包</vt:lpstr>
      <vt:lpstr>序列解包</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sams</dc:creator>
  <cp:lastModifiedBy>sams</cp:lastModifiedBy>
  <cp:revision>20</cp:revision>
  <dcterms:created xsi:type="dcterms:W3CDTF">2018-09-08T07:44:10Z</dcterms:created>
  <dcterms:modified xsi:type="dcterms:W3CDTF">2018-09-18T03:13:25Z</dcterms:modified>
</cp:coreProperties>
</file>