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704A9-1DD1-44CE-8CF2-9264510AFCD9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95CD2-7513-467D-9E7B-97E5DBC72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0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3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8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7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推导式是一个非常好看的代码风格，但是十分不便的是对于理解代码并不是十分友好。所以在实际编写的时候，推导式尽量不使用多重嵌套的方式。</a:t>
            </a: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6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2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6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0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此处有实战演练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5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7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0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9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1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8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0AB3-8E9E-45E7-970D-100883334AF7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4DA1-6D8F-4741-9B80-BC0CBC355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3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983559" y="2133591"/>
            <a:ext cx="1080000" cy="1080000"/>
            <a:chOff x="8110158" y="3554322"/>
            <a:chExt cx="876300" cy="876300"/>
          </a:xfrm>
        </p:grpSpPr>
        <p:sp>
          <p:nvSpPr>
            <p:cNvPr id="18" name="椭圆 17"/>
            <p:cNvSpPr/>
            <p:nvPr/>
          </p:nvSpPr>
          <p:spPr>
            <a:xfrm>
              <a:off x="8110158" y="3554322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32092" y="3758472"/>
              <a:ext cx="632433" cy="4680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877329" y="4140369"/>
            <a:ext cx="6573535" cy="584775"/>
            <a:chOff x="3877326" y="4290231"/>
            <a:chExt cx="6573535" cy="584775"/>
          </a:xfrm>
        </p:grpSpPr>
        <p:sp>
          <p:nvSpPr>
            <p:cNvPr id="20" name="矩形 19"/>
            <p:cNvSpPr/>
            <p:nvPr/>
          </p:nvSpPr>
          <p:spPr>
            <a:xfrm>
              <a:off x="3877326" y="4290231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控制结构</a:t>
              </a:r>
              <a:endParaRPr lang="en-US" altLang="zh-CN" sz="3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962401" y="4875006"/>
              <a:ext cx="648846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030879" y="2133590"/>
            <a:ext cx="1080000" cy="1080000"/>
            <a:chOff x="8502232" y="2244385"/>
            <a:chExt cx="876300" cy="876300"/>
          </a:xfrm>
        </p:grpSpPr>
        <p:sp>
          <p:nvSpPr>
            <p:cNvPr id="35" name="椭圆 34"/>
            <p:cNvSpPr/>
            <p:nvPr/>
          </p:nvSpPr>
          <p:spPr>
            <a:xfrm>
              <a:off x="8502232" y="224438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99561" y="2432946"/>
              <a:ext cx="681643" cy="613479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0133829" y="2137219"/>
            <a:ext cx="1080000" cy="1080000"/>
            <a:chOff x="6787469" y="2184355"/>
            <a:chExt cx="876300" cy="876300"/>
          </a:xfrm>
        </p:grpSpPr>
        <p:sp>
          <p:nvSpPr>
            <p:cNvPr id="38" name="椭圆 37"/>
            <p:cNvSpPr/>
            <p:nvPr/>
          </p:nvSpPr>
          <p:spPr>
            <a:xfrm>
              <a:off x="6787469" y="2184355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7019" y="2279604"/>
              <a:ext cx="457201" cy="762002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7211921" y="2133821"/>
            <a:ext cx="1080000" cy="1080000"/>
            <a:chOff x="8064082" y="5195503"/>
            <a:chExt cx="876300" cy="876300"/>
          </a:xfrm>
        </p:grpSpPr>
        <p:sp>
          <p:nvSpPr>
            <p:cNvPr id="41" name="椭圆 40"/>
            <p:cNvSpPr/>
            <p:nvPr/>
          </p:nvSpPr>
          <p:spPr>
            <a:xfrm>
              <a:off x="8064082" y="5195503"/>
              <a:ext cx="876300" cy="876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6232" y="5239074"/>
              <a:ext cx="612000" cy="789158"/>
            </a:xfrm>
            <a:prstGeom prst="rect">
              <a:avLst/>
            </a:prstGeom>
          </p:spPr>
        </p:pic>
      </p:grpSp>
      <p:pic>
        <p:nvPicPr>
          <p:cNvPr id="5" name="图片 4" descr="pic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34334" cy="3844639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 bwMode="auto">
          <a:xfrm>
            <a:off x="3941021" y="4926457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选择结构、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循环结构、</a:t>
            </a:r>
            <a:r>
              <a:rPr lang="en-US" altLang="zh-CN" sz="2400" dirty="0" smtClean="0">
                <a:latin typeface="Monaco" charset="0"/>
                <a:ea typeface="Monaco" charset="0"/>
                <a:cs typeface="Monaco" charset="0"/>
              </a:rPr>
              <a:t>while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" charset="0"/>
              </a:rPr>
              <a:t>循环结构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  <a:cs typeface="Microsoft YaHei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D0F9-219D-4903-A07F-3680089815EA}" type="datetime1">
              <a:rPr lang="zh-CN" altLang="en-US" smtClean="0">
                <a:solidFill>
                  <a:schemeClr val="tx1"/>
                </a:solidFill>
              </a:rPr>
              <a:t>2018/9/18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49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316" y="1907022"/>
            <a:ext cx="1119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作为一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种简洁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、直接、贴近人类自然语言的计算机语言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，它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对于基础的数据结构</a:t>
            </a:r>
            <a:r>
              <a:rPr lang="en-US" altLang="zh-CN" sz="2400" dirty="0">
                <a:latin typeface="monaco"/>
                <a:ea typeface="微软雅黑 Light" panose="020B0502040204020203" pitchFamily="34" charset="-122"/>
              </a:rPr>
              <a:t>tuple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monaco"/>
                <a:ea typeface="微软雅黑 Light" panose="020B0502040204020203" pitchFamily="34" charset="-122"/>
              </a:rPr>
              <a:t>list</a:t>
            </a:r>
            <a:r>
              <a:rPr lang="zh-CN" altLang="en-US" sz="2400" dirty="0">
                <a:latin typeface="monaco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latin typeface="monaco"/>
                <a:ea typeface="微软雅黑 Light" panose="020B0502040204020203" pitchFamily="34" charset="-122"/>
              </a:rPr>
              <a:t>dict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内嵌了很多十分方便的函数和操作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标题 8"/>
          <p:cNvSpPr txBox="1">
            <a:spLocks/>
          </p:cNvSpPr>
          <p:nvPr/>
        </p:nvSpPr>
        <p:spPr>
          <a:xfrm>
            <a:off x="4503613" y="746125"/>
            <a:ext cx="4259387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列表推导式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9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3F6C-643A-45D8-BDAC-9EC0D0B4A99F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5"/>
          <p:cNvSpPr txBox="1"/>
          <p:nvPr/>
        </p:nvSpPr>
        <p:spPr>
          <a:xfrm>
            <a:off x="953786" y="709485"/>
            <a:ext cx="34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icrosoft YaHei Light" charset="-122"/>
              </a:rPr>
              <a:t>列表推导式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6119" y="1242913"/>
            <a:ext cx="11191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monaco"/>
                <a:ea typeface="微软雅黑 Light" panose="020B0502040204020203" pitchFamily="34" charset="-122"/>
              </a:rPr>
              <a:t>l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ist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是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过程中是一个非常常用的数据结构，无论是作为最终数据的保存结果，还是中间数据结果的临时存储，都能提供很方便的功能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。使用列表推导式可以让循环在列表内完成。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5" y="3000455"/>
            <a:ext cx="10037402" cy="204088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DF42-2F00-45D0-A439-0E32E5E09A4C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9155" y="5041338"/>
            <a:ext cx="1129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range() </a:t>
            </a:r>
            <a:r>
              <a:rPr lang="zh-CN" altLang="en-US" dirty="0"/>
              <a:t>函数可创建一个整数列表，一般用在 </a:t>
            </a:r>
            <a:r>
              <a:rPr lang="en-US" altLang="zh-CN" dirty="0"/>
              <a:t>for </a:t>
            </a:r>
            <a:r>
              <a:rPr lang="zh-CN" altLang="en-US" dirty="0"/>
              <a:t>循环中。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range(start</a:t>
            </a:r>
            <a:r>
              <a:rPr lang="en-US" altLang="zh-CN" dirty="0">
                <a:solidFill>
                  <a:srgbClr val="FFFF00"/>
                </a:solidFill>
              </a:rPr>
              <a:t>, stop[, step])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说明：</a:t>
            </a:r>
          </a:p>
          <a:p>
            <a:r>
              <a:rPr lang="en-US" altLang="zh-CN" dirty="0"/>
              <a:t>start: </a:t>
            </a:r>
            <a:r>
              <a:rPr lang="zh-CN" altLang="en-US" dirty="0"/>
              <a:t>计数从 </a:t>
            </a:r>
            <a:r>
              <a:rPr lang="en-US" altLang="zh-CN" dirty="0"/>
              <a:t>start </a:t>
            </a:r>
            <a:r>
              <a:rPr lang="zh-CN" altLang="en-US" dirty="0"/>
              <a:t>开始。默认是从 </a:t>
            </a:r>
            <a:r>
              <a:rPr lang="en-US" altLang="zh-CN" dirty="0"/>
              <a:t>0 </a:t>
            </a:r>
            <a:r>
              <a:rPr lang="zh-CN" altLang="en-US" dirty="0"/>
              <a:t>开始。例如</a:t>
            </a:r>
            <a:r>
              <a:rPr lang="en-US" altLang="zh-CN" dirty="0"/>
              <a:t>range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）等价于</a:t>
            </a:r>
            <a:r>
              <a:rPr lang="en-US" altLang="zh-CN" dirty="0"/>
              <a:t>range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stop: </a:t>
            </a:r>
            <a:r>
              <a:rPr lang="zh-CN" altLang="en-US" dirty="0"/>
              <a:t>计数到 </a:t>
            </a:r>
            <a:r>
              <a:rPr lang="en-US" altLang="zh-CN" dirty="0"/>
              <a:t>stop </a:t>
            </a:r>
            <a:r>
              <a:rPr lang="zh-CN" altLang="en-US" dirty="0"/>
              <a:t>结束，但不包括 </a:t>
            </a:r>
            <a:r>
              <a:rPr lang="en-US" altLang="zh-CN" dirty="0"/>
              <a:t>stop</a:t>
            </a:r>
            <a:r>
              <a:rPr lang="zh-CN" altLang="en-US" dirty="0"/>
              <a:t>。例如：</a:t>
            </a:r>
            <a:r>
              <a:rPr lang="en-US" altLang="zh-CN" dirty="0"/>
              <a:t>range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） 是</a:t>
            </a:r>
            <a:r>
              <a:rPr lang="en-US" altLang="zh-CN" dirty="0"/>
              <a:t>[0, 1, 2, 3, 4]</a:t>
            </a:r>
            <a:r>
              <a:rPr lang="zh-CN" altLang="en-US" dirty="0"/>
              <a:t>没有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step</a:t>
            </a:r>
            <a:r>
              <a:rPr lang="zh-CN" altLang="en-US" dirty="0"/>
              <a:t>：步长，默认为</a:t>
            </a:r>
            <a:r>
              <a:rPr lang="en-US" altLang="zh-CN" dirty="0"/>
              <a:t>1</a:t>
            </a:r>
            <a:r>
              <a:rPr lang="zh-CN" altLang="en-US" dirty="0"/>
              <a:t>。例如：</a:t>
            </a:r>
            <a:r>
              <a:rPr lang="en-US" altLang="zh-CN" dirty="0"/>
              <a:t>range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） 等价于 </a:t>
            </a:r>
            <a:r>
              <a:rPr lang="en-US" altLang="zh-CN" dirty="0"/>
              <a:t>range(0, 5, 1)</a:t>
            </a:r>
          </a:p>
        </p:txBody>
      </p:sp>
    </p:spTree>
    <p:extLst>
      <p:ext uri="{BB962C8B-B14F-4D97-AF65-F5344CB8AC3E}">
        <p14:creationId xmlns:p14="http://schemas.microsoft.com/office/powerpoint/2010/main" val="29545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9376" y="1408752"/>
            <a:ext cx="1119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以下</a:t>
            </a:r>
            <a:r>
              <a:rPr lang="zh-CN" altLang="en-US" sz="24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为例子，对列表中每个数值逐个减去均值</a:t>
            </a:r>
            <a:endParaRPr lang="en-US" altLang="zh-CN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8" y="2131531"/>
            <a:ext cx="11380297" cy="399217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A1C1-E638-471A-8801-EDC38301BBD9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5360" y="1466559"/>
            <a:ext cx="34797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0" i="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含义解析：</a:t>
            </a:r>
            <a:endParaRPr lang="en-US" altLang="zh-CN" sz="2400" b="0" i="0" dirty="0" smtClean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0" i="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</a:t>
            </a: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for</a:t>
            </a:r>
            <a:r>
              <a:rPr lang="zh-CN" altLang="en-US" sz="2400" b="0" i="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循环后跟的是循环语法，这部分不变；而在</a:t>
            </a:r>
            <a:r>
              <a:rPr lang="en-US" altLang="zh-CN" sz="2400" dirty="0">
                <a:latin typeface="monaco"/>
                <a:ea typeface="微软雅黑 Light" panose="020B0502040204020203" pitchFamily="34" charset="-122"/>
              </a:rPr>
              <a:t>for</a:t>
            </a:r>
            <a:r>
              <a:rPr lang="zh-CN" altLang="en-US" sz="2400" b="0" i="0" dirty="0" smtClean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循环真正表达式部分则在列表推导式中移前，运算结果直接添加入列表中。</a:t>
            </a:r>
            <a:endParaRPr lang="en-US" altLang="zh-CN" sz="2400" b="0" i="0" dirty="0" smtClean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3BBC5D"/>
              </a:buClr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2"/>
          <a:stretch/>
        </p:blipFill>
        <p:spPr>
          <a:xfrm>
            <a:off x="4127338" y="1454727"/>
            <a:ext cx="7694377" cy="4780609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2E82-4D22-4337-8E9E-7F02CDEE2B5A}" type="datetime1">
              <a:rPr lang="zh-CN" altLang="en-US" smtClean="0">
                <a:solidFill>
                  <a:schemeClr val="tx1"/>
                </a:solidFill>
              </a:rPr>
              <a:t>2018/9/18</a:t>
            </a:fld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>
                <a:solidFill>
                  <a:schemeClr val="tx1"/>
                </a:solidFill>
              </a:rPr>
              <a:t>13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2330" y="248901"/>
            <a:ext cx="8610600" cy="129302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29784"/>
            <a:ext cx="5777753" cy="4555863"/>
          </a:xfrm>
        </p:spPr>
        <p:txBody>
          <a:bodyPr/>
          <a:lstStyle/>
          <a:p>
            <a:r>
              <a:rPr lang="en-US" altLang="zh-CN" dirty="0" smtClean="0"/>
              <a:t>&gt;&gt;a </a:t>
            </a:r>
            <a:r>
              <a:rPr lang="en-US" altLang="zh-CN" dirty="0"/>
              <a:t>= [1, 2, 3, 4, 5, 6, 7, 8, 9, 10]</a:t>
            </a:r>
          </a:p>
          <a:p>
            <a:r>
              <a:rPr lang="en-US" altLang="zh-CN" dirty="0"/>
              <a:t>&gt;&gt; </a:t>
            </a:r>
            <a:r>
              <a:rPr lang="en-US" altLang="zh-CN" dirty="0" smtClean="0"/>
              <a:t>b </a:t>
            </a:r>
            <a:r>
              <a:rPr lang="en-US" altLang="zh-CN" dirty="0"/>
              <a:t>= [x ** 3 for x in a if x % 2 == 0]</a:t>
            </a:r>
          </a:p>
          <a:p>
            <a:r>
              <a:rPr lang="en-US" altLang="zh-CN" dirty="0"/>
              <a:t>&gt;&gt; </a:t>
            </a:r>
            <a:r>
              <a:rPr lang="en-US" altLang="zh-CN" dirty="0" smtClean="0"/>
              <a:t>print(b)</a:t>
            </a:r>
          </a:p>
          <a:p>
            <a:r>
              <a:rPr lang="en-US" altLang="zh-CN" dirty="0"/>
              <a:t>[8, 64, 216, 512, 1000</a:t>
            </a:r>
            <a:r>
              <a:rPr lang="en-US" altLang="zh-CN" dirty="0" smtClean="0"/>
              <a:t>]</a:t>
            </a:r>
          </a:p>
          <a:p>
            <a:r>
              <a:rPr lang="en-US" altLang="zh-CN" dirty="0"/>
              <a:t>&gt;&gt; </a:t>
            </a:r>
            <a:r>
              <a:rPr lang="en-US" altLang="zh-CN" dirty="0" smtClean="0"/>
              <a:t>a </a:t>
            </a:r>
            <a:r>
              <a:rPr lang="en-US" altLang="zh-CN" dirty="0"/>
              <a:t>= [-1, -2, -3, -4, -5, -6, -7, -8, -9, -10]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smtClean="0"/>
              <a:t>b </a:t>
            </a:r>
            <a:r>
              <a:rPr lang="en-US" altLang="zh-CN" dirty="0"/>
              <a:t>= [1, 2, 3, 4, 5, 6, 7, 8, 9, 10]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 </a:t>
            </a:r>
            <a:r>
              <a:rPr lang="en-US" altLang="zh-CN" dirty="0"/>
              <a:t>= [[x, y] </a:t>
            </a:r>
            <a:r>
              <a:rPr lang="en-US" altLang="zh-CN" b="1" dirty="0"/>
              <a:t>for </a:t>
            </a:r>
            <a:r>
              <a:rPr lang="en-US" altLang="zh-CN" dirty="0"/>
              <a:t>x, y </a:t>
            </a:r>
            <a:r>
              <a:rPr lang="en-US" altLang="zh-CN" b="1" dirty="0"/>
              <a:t>in </a:t>
            </a:r>
            <a:r>
              <a:rPr lang="en-US" altLang="zh-CN" dirty="0"/>
              <a:t>zip(a, b)]</a:t>
            </a:r>
            <a:br>
              <a:rPr lang="en-US" altLang="zh-CN" dirty="0"/>
            </a:br>
            <a:r>
              <a:rPr lang="en-US" altLang="zh-CN" dirty="0"/>
              <a:t>&gt;&gt; </a:t>
            </a:r>
            <a:r>
              <a:rPr lang="en-US" altLang="zh-CN" dirty="0" smtClean="0"/>
              <a:t>print(</a:t>
            </a:r>
            <a:r>
              <a:rPr lang="en-US" altLang="zh-CN" dirty="0" err="1" smtClean="0"/>
              <a:t>xy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[[-1, 1], [-2, 2], [-3, 3], [-4, 4], [-5, 5], [-6, 6], [-7, 7], [-8, 8], [-9, 9], [-10, 10]]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42847" y="1541929"/>
            <a:ext cx="5181600" cy="481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FF00"/>
                </a:solidFill>
              </a:rPr>
              <a:t>#if</a:t>
            </a:r>
            <a:r>
              <a:rPr lang="zh-CN" altLang="en-US" dirty="0">
                <a:solidFill>
                  <a:srgbClr val="FFFF00"/>
                </a:solidFill>
              </a:rPr>
              <a:t>写在前面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&gt;&gt;a </a:t>
            </a:r>
            <a:r>
              <a:rPr lang="en-US" altLang="zh-CN" dirty="0"/>
              <a:t>= [1,2,3]</a:t>
            </a:r>
          </a:p>
          <a:p>
            <a:r>
              <a:rPr lang="en-US" altLang="zh-CN" dirty="0" smtClean="0"/>
              <a:t>&gt;&gt;c </a:t>
            </a:r>
            <a:r>
              <a:rPr lang="en-US" altLang="zh-CN" dirty="0"/>
              <a:t>= [</a:t>
            </a:r>
            <a:r>
              <a:rPr lang="en-US" altLang="zh-CN" dirty="0" err="1"/>
              <a:t>i</a:t>
            </a:r>
            <a:r>
              <a:rPr lang="en-US" altLang="zh-CN" dirty="0"/>
              <a:t> if i%2==0 else 1 for </a:t>
            </a:r>
            <a:r>
              <a:rPr lang="en-US" altLang="zh-CN" dirty="0" err="1"/>
              <a:t>i</a:t>
            </a:r>
            <a:r>
              <a:rPr lang="en-US" altLang="zh-CN" dirty="0"/>
              <a:t> in a]</a:t>
            </a:r>
          </a:p>
          <a:p>
            <a:r>
              <a:rPr lang="en-US" altLang="zh-CN" dirty="0" smtClean="0"/>
              <a:t>&gt;&gt; c</a:t>
            </a:r>
          </a:p>
          <a:p>
            <a:r>
              <a:rPr lang="en-US" altLang="zh-CN" dirty="0"/>
              <a:t>[1, 2, 1</a:t>
            </a:r>
            <a:r>
              <a:rPr lang="en-US" altLang="zh-CN" dirty="0" smtClean="0"/>
              <a:t>]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#if</a:t>
            </a:r>
            <a:r>
              <a:rPr lang="zh-CN" altLang="en-US" dirty="0">
                <a:solidFill>
                  <a:srgbClr val="FFFF00"/>
                </a:solidFill>
              </a:rPr>
              <a:t>语句写在末尾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/>
              <a:t>&gt;&gt;&gt; a = [1,2,3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c = [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a if i%2==0]#if</a:t>
            </a:r>
            <a:r>
              <a:rPr lang="zh-CN" altLang="en-US" dirty="0"/>
              <a:t>条件在末尾，只筛选出符合条件的数字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c [2]</a:t>
            </a:r>
          </a:p>
        </p:txBody>
      </p:sp>
    </p:spTree>
    <p:extLst>
      <p:ext uri="{BB962C8B-B14F-4D97-AF65-F5344CB8AC3E}">
        <p14:creationId xmlns:p14="http://schemas.microsoft.com/office/powerpoint/2010/main" val="3492440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91316" y="1907022"/>
            <a:ext cx="1119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字典也可以用推导式，但没有列表推导式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那么常用。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推导式多用于需要元素有一一对应关系时，比如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前面谈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到当变量是字符型时，需要将字符转换为一一对应的数值型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标题 8"/>
          <p:cNvSpPr txBox="1">
            <a:spLocks/>
          </p:cNvSpPr>
          <p:nvPr/>
        </p:nvSpPr>
        <p:spPr>
          <a:xfrm>
            <a:off x="5134792" y="619730"/>
            <a:ext cx="3628208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字典推导式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9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87E8-B624-4A08-8CA5-95EB49A95E21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外经贸</a:t>
            </a:r>
            <a:r>
              <a:rPr lang="en-US" altLang="zh-CN" smtClean="0"/>
              <a:t>-</a:t>
            </a:r>
            <a:r>
              <a:rPr lang="zh-CN" altLang="en-US" smtClean="0"/>
              <a:t>信息学院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19599" y="563562"/>
            <a:ext cx="1119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monaco"/>
                <a:ea typeface="微软雅黑 Light" panose="020B0502040204020203" pitchFamily="34" charset="-122"/>
              </a:rPr>
              <a:t>enumerate</a:t>
            </a:r>
            <a:r>
              <a:rPr lang="zh-CN" altLang="en-US" sz="2400" dirty="0" smtClean="0">
                <a:latin typeface="monaco"/>
                <a:ea typeface="微软雅黑 Light" panose="020B0502040204020203" pitchFamily="34" charset="-122"/>
              </a:rPr>
              <a:t>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的一个常用内置函数，它用在列表中时，不但会产生列表内的元素，并且会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"0"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按顺序生成序号。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1776"/>
          <a:stretch/>
        </p:blipFill>
        <p:spPr>
          <a:xfrm>
            <a:off x="753827" y="1633093"/>
            <a:ext cx="10856942" cy="298221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D671-81C7-4556-B954-72471D371244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4155" y="4879022"/>
            <a:ext cx="8391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&gt;&gt;&gt;seasons = ['Spring', 'Summer', 'Fall', 'Winter</a:t>
            </a:r>
            <a:r>
              <a:rPr lang="en-US" altLang="zh-CN" dirty="0" smtClean="0"/>
              <a:t>']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&gt;&gt;&gt; list(enumerate(seasons)) </a:t>
            </a:r>
            <a:endParaRPr lang="en-US" altLang="zh-CN" dirty="0" smtClean="0"/>
          </a:p>
          <a:p>
            <a:r>
              <a:rPr lang="en-US" altLang="zh-CN" dirty="0" smtClean="0"/>
              <a:t>[(</a:t>
            </a:r>
            <a:r>
              <a:rPr lang="en-US" altLang="zh-CN" dirty="0"/>
              <a:t>0, 'Spring'), (1, 'Summer'), (2, 'Fall'), (3, 'Winter')] </a:t>
            </a:r>
            <a:endParaRPr lang="en-US" altLang="zh-CN" dirty="0" smtClean="0"/>
          </a:p>
          <a:p>
            <a:r>
              <a:rPr lang="en-US" altLang="zh-CN" dirty="0" smtClean="0"/>
              <a:t>&gt;&gt;&gt; </a:t>
            </a:r>
            <a:r>
              <a:rPr lang="en-US" altLang="zh-CN" dirty="0"/>
              <a:t>list(enumerate(seasons</a:t>
            </a:r>
            <a:r>
              <a:rPr lang="en-US" altLang="zh-CN" dirty="0">
                <a:solidFill>
                  <a:srgbClr val="FFFF00"/>
                </a:solidFill>
              </a:rPr>
              <a:t>, start=1</a:t>
            </a:r>
            <a:r>
              <a:rPr lang="en-US" altLang="zh-CN" dirty="0"/>
              <a:t>)) # </a:t>
            </a:r>
            <a:r>
              <a:rPr lang="zh-CN" altLang="en-US" dirty="0"/>
              <a:t>小标从 </a:t>
            </a:r>
            <a:r>
              <a:rPr lang="en-US" altLang="zh-CN" dirty="0"/>
              <a:t>1 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[(1, 'Spring'), (2, 'Summer'), (3, 'Fall'), (4, 'Winter')]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3071997" y="832919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布尔值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1700808"/>
            <a:ext cx="10775910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在这个世界上，文字</a:t>
            </a:r>
            <a:r>
              <a:rPr kumimoji="1" lang="zh-CN" altLang="en-US" sz="2400" dirty="0" smtClean="0"/>
              <a:t>和认知中</a:t>
            </a:r>
            <a:r>
              <a:rPr kumimoji="1" lang="zh-CN" altLang="en-US" sz="2400" dirty="0"/>
              <a:t>有真和假的判断，而对于计算机而言，</a:t>
            </a:r>
            <a:r>
              <a:rPr kumimoji="1" lang="zh-CN" altLang="en-US" sz="2400" dirty="0" smtClean="0"/>
              <a:t>布尔值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 smtClean="0"/>
              <a:t> 就表示 真 和 假 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 smtClean="0"/>
              <a:t> 、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 smtClean="0"/>
              <a:t> 是</a:t>
            </a:r>
            <a:r>
              <a:rPr kumimoji="1" lang="zh-CN" altLang="en-US" sz="2400" dirty="0"/>
              <a:t>比较显式的真和假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而在</a:t>
            </a:r>
            <a:r>
              <a:rPr kumimoji="1" lang="en-US" altLang="zh-CN" sz="2400" dirty="0"/>
              <a:t>Python</a:t>
            </a:r>
            <a:r>
              <a:rPr kumimoji="1" lang="zh-CN" altLang="en-US" sz="2400" dirty="0"/>
              <a:t>中以下值都会被看作是假（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False</a:t>
            </a:r>
            <a:r>
              <a:rPr kumimoji="1" lang="zh-CN" altLang="en-US" sz="2400" dirty="0" smtClean="0"/>
              <a:t>），转换为逻辑值时：</a:t>
            </a:r>
            <a:endParaRPr kumimoji="1" lang="zh-CN" altLang="en-US" sz="24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F44F-0EEB-401E-979D-1D94C6FB4D37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780928"/>
            <a:ext cx="6060161" cy="1036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897654"/>
            <a:ext cx="7776864" cy="10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9376" y="1700808"/>
            <a:ext cx="11593288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/>
              <a:t>符号是判断两个值、变量之间是否相等的操作符，相等则返回</a:t>
            </a:r>
            <a:r>
              <a:rPr kumimoji="1" lang="zh-CN" altLang="en-US" sz="2400" dirty="0" smtClean="0"/>
              <a:t>布尔值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True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对于</a:t>
            </a:r>
            <a:r>
              <a:rPr kumimoji="1" lang="zh-CN" altLang="en-US" sz="2400" dirty="0"/>
              <a:t>字符型变量也是可以这么操作</a:t>
            </a:r>
            <a:r>
              <a:rPr kumimoji="1" lang="zh-CN" altLang="en-US" sz="2400" dirty="0" smtClean="0"/>
              <a:t>的：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DABA-F937-437A-9AD7-B538FD36B444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8" y="671163"/>
            <a:ext cx="510214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376" y="671163"/>
            <a:ext cx="2160240" cy="59830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83"/>
          <p:cNvSpPr>
            <a:spLocks noChangeArrowheads="1"/>
          </p:cNvSpPr>
          <p:nvPr/>
        </p:nvSpPr>
        <p:spPr bwMode="auto">
          <a:xfrm>
            <a:off x="92209" y="826314"/>
            <a:ext cx="288000" cy="288000"/>
          </a:xfrm>
          <a:custGeom>
            <a:avLst/>
            <a:gdLst>
              <a:gd name="T0" fmla="*/ 38764526 w 602"/>
              <a:gd name="T1" fmla="*/ 78442719 h 602"/>
              <a:gd name="T2" fmla="*/ 38764526 w 602"/>
              <a:gd name="T3" fmla="*/ 78442719 h 602"/>
              <a:gd name="T4" fmla="*/ 0 w 602"/>
              <a:gd name="T5" fmla="*/ 38764526 h 602"/>
              <a:gd name="T6" fmla="*/ 38764526 w 602"/>
              <a:gd name="T7" fmla="*/ 0 h 602"/>
              <a:gd name="T8" fmla="*/ 78442719 w 602"/>
              <a:gd name="T9" fmla="*/ 38764526 h 602"/>
              <a:gd name="T10" fmla="*/ 38764526 w 602"/>
              <a:gd name="T11" fmla="*/ 78442719 h 602"/>
              <a:gd name="T12" fmla="*/ 61866665 w 602"/>
              <a:gd name="T13" fmla="*/ 16576054 h 602"/>
              <a:gd name="T14" fmla="*/ 61866665 w 602"/>
              <a:gd name="T15" fmla="*/ 16576054 h 602"/>
              <a:gd name="T16" fmla="*/ 38764526 w 602"/>
              <a:gd name="T17" fmla="*/ 38764526 h 602"/>
              <a:gd name="T18" fmla="*/ 38764526 w 602"/>
              <a:gd name="T19" fmla="*/ 7308970 h 602"/>
              <a:gd name="T20" fmla="*/ 7439751 w 602"/>
              <a:gd name="T21" fmla="*/ 38764526 h 602"/>
              <a:gd name="T22" fmla="*/ 38764526 w 602"/>
              <a:gd name="T23" fmla="*/ 71002968 h 602"/>
              <a:gd name="T24" fmla="*/ 71002968 w 602"/>
              <a:gd name="T25" fmla="*/ 38764526 h 602"/>
              <a:gd name="T26" fmla="*/ 61866665 w 602"/>
              <a:gd name="T27" fmla="*/ 16576054 h 6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6"/>
                  <a:pt x="0" y="297"/>
                </a:cubicBezTo>
                <a:cubicBezTo>
                  <a:pt x="0" y="134"/>
                  <a:pt x="135" y="0"/>
                  <a:pt x="297" y="0"/>
                </a:cubicBezTo>
                <a:cubicBezTo>
                  <a:pt x="467" y="0"/>
                  <a:pt x="601" y="134"/>
                  <a:pt x="601" y="297"/>
                </a:cubicBezTo>
                <a:cubicBezTo>
                  <a:pt x="601" y="466"/>
                  <a:pt x="467" y="601"/>
                  <a:pt x="297" y="601"/>
                </a:cubicBezTo>
                <a:close/>
                <a:moveTo>
                  <a:pt x="474" y="127"/>
                </a:moveTo>
                <a:lnTo>
                  <a:pt x="474" y="127"/>
                </a:lnTo>
                <a:cubicBezTo>
                  <a:pt x="297" y="297"/>
                  <a:pt x="297" y="297"/>
                  <a:pt x="297" y="297"/>
                </a:cubicBezTo>
                <a:cubicBezTo>
                  <a:pt x="297" y="56"/>
                  <a:pt x="297" y="56"/>
                  <a:pt x="297" y="56"/>
                </a:cubicBezTo>
                <a:cubicBezTo>
                  <a:pt x="163" y="56"/>
                  <a:pt x="57" y="162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233"/>
                  <a:pt x="516" y="169"/>
                  <a:pt x="474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53786" y="709485"/>
            <a:ext cx="3558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zh-CN" altLang="en-US" sz="2800" dirty="0" smtClean="0">
                <a:solidFill>
                  <a:prstClr val="white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zh-CN" altLang="en-US" sz="2800" dirty="0" smtClean="0">
                <a:solidFill>
                  <a:prstClr val="white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符号</a:t>
            </a:r>
            <a:endParaRPr lang="zh-CN" altLang="en-US" sz="2800" dirty="0">
              <a:solidFill>
                <a:prstClr val="white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19"/>
          <a:stretch/>
        </p:blipFill>
        <p:spPr>
          <a:xfrm>
            <a:off x="762248" y="2348880"/>
            <a:ext cx="5765800" cy="1080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09" y="3652661"/>
            <a:ext cx="6135255" cy="2980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0" b="3239"/>
          <a:stretch/>
        </p:blipFill>
        <p:spPr>
          <a:xfrm>
            <a:off x="5735960" y="2348880"/>
            <a:ext cx="576580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3767913" y="619681"/>
            <a:ext cx="1051560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 选择结构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2675350"/>
            <a:ext cx="10775910" cy="3770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判断条件为真（</a:t>
            </a:r>
            <a:r>
              <a:rPr kumimoji="1" lang="en-US" altLang="zh-CN" sz="2400" dirty="0">
                <a:latin typeface="Monaco" charset="0"/>
                <a:ea typeface="Monaco" charset="0"/>
                <a:cs typeface="Monaco" charset="0"/>
              </a:rPr>
              <a:t>True</a:t>
            </a:r>
            <a:r>
              <a:rPr kumimoji="1" lang="zh-CN" altLang="en-US" sz="2400" dirty="0"/>
              <a:t>）的时候才执行冒号后下面的</a:t>
            </a:r>
            <a:r>
              <a:rPr kumimoji="1" lang="zh-CN" altLang="en-US" sz="2400" dirty="0" smtClean="0"/>
              <a:t>语句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比如</a:t>
            </a:r>
            <a:r>
              <a:rPr kumimoji="1" lang="zh-CN" altLang="en-US" sz="2400" dirty="0"/>
              <a:t>现在我们已有一个精灵宝贝</a:t>
            </a:r>
            <a:r>
              <a:rPr kumimoji="1" lang="zh-CN" altLang="en-US" sz="2400" dirty="0" smtClean="0"/>
              <a:t>的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HP</a:t>
            </a:r>
            <a:r>
              <a:rPr kumimoji="1" lang="zh-CN" altLang="en-US" sz="2400" dirty="0" smtClean="0"/>
              <a:t> 值</a:t>
            </a:r>
            <a:r>
              <a:rPr kumimoji="1" lang="zh-CN" altLang="en-US" sz="2400" dirty="0"/>
              <a:t>，而我只希望当</a:t>
            </a:r>
            <a:r>
              <a:rPr kumimoji="1" lang="zh-CN" altLang="en-US" sz="2400" dirty="0" smtClean="0"/>
              <a:t>这个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HP</a:t>
            </a:r>
            <a:r>
              <a:rPr kumimoji="1" lang="zh-CN" altLang="en-US" sz="2400" dirty="0" smtClean="0"/>
              <a:t> 值大于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20</a:t>
            </a:r>
            <a:r>
              <a:rPr kumimoji="1" lang="zh-CN" altLang="en-US" sz="2400" dirty="0" smtClean="0"/>
              <a:t> 的</a:t>
            </a:r>
            <a:r>
              <a:rPr kumimoji="1" lang="zh-CN" altLang="en-US" sz="2400" dirty="0"/>
              <a:t>时候才打印</a:t>
            </a:r>
            <a:r>
              <a:rPr kumimoji="1" lang="zh-CN" altLang="en-US" sz="2400" dirty="0" smtClean="0"/>
              <a:t>出来</a:t>
            </a: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EB89-D84B-4463-88CD-760CD609CB1C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71783"/>
            <a:ext cx="6947172" cy="12035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581128"/>
            <a:ext cx="6302420" cy="16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04268" y="1429645"/>
            <a:ext cx="10775910" cy="79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除了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kumimoji="1" lang="zh-CN" altLang="en-US" sz="2400" dirty="0" smtClean="0"/>
              <a:t> 语句</a:t>
            </a:r>
            <a:r>
              <a:rPr kumimoji="1" lang="zh-CN" altLang="en-US" sz="2400" dirty="0"/>
              <a:t>外，</a:t>
            </a:r>
            <a:r>
              <a:rPr kumimoji="1" lang="zh-CN" altLang="en-US" sz="2400" dirty="0" smtClean="0"/>
              <a:t>还有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if-else</a:t>
            </a:r>
            <a:r>
              <a:rPr kumimoji="1" lang="zh-CN" altLang="en-US" sz="2400" dirty="0" smtClean="0"/>
              <a:t> 、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if-</a:t>
            </a:r>
            <a:r>
              <a:rPr kumimoji="1" lang="en-US" altLang="zh-CN" sz="2400" dirty="0" err="1" smtClean="0">
                <a:latin typeface="Monaco" charset="0"/>
                <a:ea typeface="Monaco" charset="0"/>
                <a:cs typeface="Monaco" charset="0"/>
              </a:rPr>
              <a:t>elif</a:t>
            </a:r>
            <a:r>
              <a:rPr kumimoji="1" lang="zh-CN" altLang="en-US" sz="2400" dirty="0" smtClean="0"/>
              <a:t> 语句</a:t>
            </a:r>
            <a:endParaRPr kumimoji="1"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EAE7-763A-4230-8795-FE2D0A0561EC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348880"/>
            <a:ext cx="6408712" cy="1573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01" y="2313133"/>
            <a:ext cx="6424200" cy="1573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4" y="4190387"/>
            <a:ext cx="574040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801" y="4165674"/>
            <a:ext cx="57658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4115870" y="528219"/>
            <a:ext cx="4342330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altLang="zh-CN" sz="3200" b="1" dirty="0" smtClean="0">
                <a:solidFill>
                  <a:srgbClr val="942124"/>
                </a:solidFill>
                <a:latin typeface="Monaco" charset="0"/>
                <a:ea typeface="Monaco" charset="0"/>
                <a:cs typeface="Monaco" charset="0"/>
              </a:rPr>
              <a:t>or</a:t>
            </a:r>
            <a:r>
              <a:rPr lang="zh-CN" altLang="en-US" sz="3200" b="1" dirty="0" smtClean="0">
                <a:solidFill>
                  <a:srgbClr val="942124"/>
                </a:solidFill>
                <a:cs typeface="+mn-cs"/>
              </a:rPr>
              <a:t> 循环结构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2564904"/>
            <a:ext cx="10775910" cy="922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kumimoji="1" lang="zh-CN" altLang="en-US" sz="2400" dirty="0" smtClean="0"/>
              <a:t> 循环</a:t>
            </a:r>
            <a:r>
              <a:rPr kumimoji="1" lang="zh-CN" altLang="en-US" sz="2400" dirty="0"/>
              <a:t>是可以依次得到序列循环中每个元素，并依次</a:t>
            </a:r>
            <a:r>
              <a:rPr kumimoji="1" lang="zh-CN" altLang="en-US" sz="2400" dirty="0" smtClean="0"/>
              <a:t>处理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AC7A-3E80-4598-BAFC-1BF624437341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4" y="1422822"/>
            <a:ext cx="7524305" cy="11420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573016"/>
            <a:ext cx="7513405" cy="22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1114" y="1772816"/>
            <a:ext cx="10775910" cy="3996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现在有一个列表，这个列表存放的</a:t>
            </a:r>
            <a:r>
              <a:rPr kumimoji="1" lang="zh-CN" altLang="en-US" sz="2400" dirty="0" smtClean="0"/>
              <a:t>是 </a:t>
            </a:r>
            <a:r>
              <a:rPr kumimoji="1" lang="en-US" altLang="zh-CN" sz="2400" dirty="0" smtClean="0"/>
              <a:t>10</a:t>
            </a:r>
            <a:r>
              <a:rPr kumimoji="1" lang="zh-CN" altLang="en-US" sz="2400" dirty="0" smtClean="0"/>
              <a:t> 个</a:t>
            </a:r>
            <a:r>
              <a:rPr kumimoji="1" lang="zh-CN" altLang="en-US" sz="2400" dirty="0"/>
              <a:t>小精灵</a:t>
            </a:r>
            <a:r>
              <a:rPr kumimoji="1" lang="zh-CN" altLang="en-US" sz="2400" dirty="0" smtClean="0"/>
              <a:t>的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HP</a:t>
            </a:r>
            <a:r>
              <a:rPr kumimoji="1" lang="zh-CN" altLang="en-US" sz="2400" dirty="0" smtClean="0"/>
              <a:t> 数值</a:t>
            </a:r>
            <a:r>
              <a:rPr kumimoji="1" lang="zh-CN" altLang="en-US" sz="2400" dirty="0"/>
              <a:t>，现在希望得到里面每个数字都乘</a:t>
            </a:r>
            <a:r>
              <a:rPr kumimoji="1" lang="zh-CN" altLang="en-US" sz="2400" dirty="0" smtClean="0"/>
              <a:t>以 </a:t>
            </a:r>
            <a:r>
              <a:rPr kumimoji="1" lang="en-US" altLang="zh-CN" sz="24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F725-72D9-4613-A129-389997D176B5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9" y="3068960"/>
            <a:ext cx="77079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4480011" y="563562"/>
            <a:ext cx="5133326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rgbClr val="FFFF00"/>
                </a:solidFill>
                <a:latin typeface="Monaco" charset="0"/>
                <a:ea typeface="Monaco" charset="0"/>
                <a:cs typeface="Monaco" charset="0"/>
              </a:rPr>
              <a:t>while</a:t>
            </a:r>
            <a:r>
              <a:rPr lang="zh-CN" altLang="en-US" sz="3200" b="1" dirty="0" smtClean="0">
                <a:solidFill>
                  <a:srgbClr val="FFFF00"/>
                </a:solidFill>
                <a:cs typeface="+mn-cs"/>
              </a:rPr>
              <a:t> 循环结构</a:t>
            </a:r>
            <a:endParaRPr lang="zh-CN" altLang="en-US" sz="3200" b="1" dirty="0">
              <a:solidFill>
                <a:srgbClr val="FFFF00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1269" y="1269465"/>
            <a:ext cx="10775910" cy="54515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Monaco"/>
              </a:rPr>
              <a:t>while</a:t>
            </a:r>
            <a:r>
              <a:rPr kumimoji="1" lang="zh-CN" altLang="en-US" sz="2400" dirty="0" smtClean="0"/>
              <a:t>循环和</a:t>
            </a:r>
            <a:r>
              <a:rPr kumimoji="1" lang="en-US" altLang="zh-CN" sz="2400" dirty="0" smtClean="0">
                <a:latin typeface="Monaco"/>
              </a:rPr>
              <a:t>for</a:t>
            </a:r>
            <a:r>
              <a:rPr kumimoji="1" lang="zh-CN" altLang="en-US" sz="2400" dirty="0" smtClean="0"/>
              <a:t>循环</a:t>
            </a:r>
            <a:r>
              <a:rPr kumimoji="1" lang="zh-CN" altLang="en-US" sz="2400" dirty="0"/>
              <a:t>不同的是，它的停止条件是个人自己设定</a:t>
            </a:r>
            <a:r>
              <a:rPr kumimoji="1" lang="zh-CN" altLang="en-US" sz="2400" dirty="0" smtClean="0"/>
              <a:t>的：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判断</a:t>
            </a:r>
            <a:r>
              <a:rPr kumimoji="1" lang="zh-CN" altLang="en-US" sz="2400" dirty="0"/>
              <a:t>条件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>
                <a:latin typeface="Monaco"/>
              </a:rPr>
              <a:t>if</a:t>
            </a:r>
            <a:r>
              <a:rPr kumimoji="1" lang="zh-CN" altLang="en-US" sz="2400" dirty="0" smtClean="0"/>
              <a:t>语句</a:t>
            </a:r>
            <a:r>
              <a:rPr kumimoji="1" lang="zh-CN" altLang="en-US" sz="2400" dirty="0"/>
              <a:t>是相同的，而什么时候</a:t>
            </a:r>
            <a:r>
              <a:rPr kumimoji="1" lang="zh-CN" altLang="en-US" sz="2400" dirty="0" smtClean="0"/>
              <a:t>用</a:t>
            </a:r>
            <a:r>
              <a:rPr kumimoji="1" lang="en-US" altLang="zh-CN" sz="2400" dirty="0" smtClean="0">
                <a:latin typeface="Monaco"/>
              </a:rPr>
              <a:t>while</a:t>
            </a:r>
            <a:r>
              <a:rPr kumimoji="1" lang="zh-CN" altLang="en-US" sz="2400" dirty="0" smtClean="0"/>
              <a:t>呢</a:t>
            </a:r>
            <a:r>
              <a:rPr kumimoji="1" lang="zh-CN" altLang="en-US" sz="2400" dirty="0"/>
              <a:t>？在你确定满足条件而不确定需要的循环次数时，</a:t>
            </a:r>
            <a:r>
              <a:rPr kumimoji="1" lang="zh-CN" altLang="en-US" sz="2400" dirty="0" smtClean="0"/>
              <a:t>那么</a:t>
            </a:r>
            <a:r>
              <a:rPr kumimoji="1" lang="en-US" altLang="zh-CN" sz="2400" dirty="0" smtClean="0">
                <a:latin typeface="Monaco"/>
              </a:rPr>
              <a:t>while</a:t>
            </a:r>
            <a:r>
              <a:rPr kumimoji="1" lang="zh-CN" altLang="en-US" sz="2400" dirty="0" smtClean="0"/>
              <a:t>是</a:t>
            </a:r>
            <a:r>
              <a:rPr kumimoji="1" lang="zh-CN" altLang="en-US" sz="2400" dirty="0"/>
              <a:t>最好的选择。现在有一个小精灵的</a:t>
            </a:r>
            <a:r>
              <a:rPr kumimoji="1" lang="en-US" altLang="zh-CN" sz="2400" dirty="0"/>
              <a:t>HP</a:t>
            </a:r>
            <a:r>
              <a:rPr kumimoji="1" lang="zh-CN" altLang="en-US" sz="2400" dirty="0"/>
              <a:t>数值变量，我希望它在</a:t>
            </a:r>
            <a:r>
              <a:rPr kumimoji="1" lang="zh-CN" altLang="en-US" sz="2400" dirty="0" smtClean="0"/>
              <a:t>大于</a:t>
            </a:r>
            <a:r>
              <a:rPr kumimoji="1" lang="en-US" altLang="zh-CN" sz="2400" dirty="0" smtClean="0">
                <a:latin typeface="Monaco"/>
              </a:rPr>
              <a:t>20</a:t>
            </a:r>
            <a:r>
              <a:rPr kumimoji="1" lang="zh-CN" altLang="en-US" sz="2400" dirty="0" smtClean="0"/>
              <a:t>的</a:t>
            </a:r>
            <a:r>
              <a:rPr kumimoji="1" lang="zh-CN" altLang="en-US" sz="2400" dirty="0"/>
              <a:t>时候，逐次变小，直到</a:t>
            </a:r>
            <a:r>
              <a:rPr kumimoji="1" lang="zh-CN" altLang="en-US" sz="2400" dirty="0" smtClean="0"/>
              <a:t>等于</a:t>
            </a:r>
            <a:r>
              <a:rPr kumimoji="1" lang="en-US" altLang="zh-CN" sz="2400" dirty="0" smtClean="0">
                <a:latin typeface="Monaco"/>
              </a:rPr>
              <a:t>20</a:t>
            </a:r>
            <a:r>
              <a:rPr kumimoji="1" lang="zh-CN" altLang="en-US" sz="2400" dirty="0" smtClean="0"/>
              <a:t>为止</a:t>
            </a:r>
            <a:r>
              <a:rPr kumimoji="1" lang="zh-CN" altLang="en-US" sz="2400" dirty="0"/>
              <a:t>。</a:t>
            </a:r>
            <a:endParaRPr kumimoji="1" lang="en-US" altLang="zh-CN" sz="2400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D0A4-0E5D-4CA9-9FED-CD5CA970B388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外经贸</a:t>
            </a:r>
            <a:r>
              <a:rPr lang="en-US" altLang="zh-CN" smtClean="0"/>
              <a:t>-</a:t>
            </a:r>
            <a:r>
              <a:rPr lang="zh-CN" altLang="en-US" smtClean="0"/>
              <a:t>信息学院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8750" r="8820" b="18750"/>
          <a:stretch/>
        </p:blipFill>
        <p:spPr>
          <a:xfrm>
            <a:off x="914938" y="1844824"/>
            <a:ext cx="10772396" cy="7920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463"/>
          <a:stretch/>
        </p:blipFill>
        <p:spPr>
          <a:xfrm>
            <a:off x="781269" y="4320732"/>
            <a:ext cx="11147379" cy="234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5645264" y="579766"/>
            <a:ext cx="3304526" cy="781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942124"/>
                </a:solidFill>
                <a:latin typeface="Monaco" charset="0"/>
                <a:cs typeface="+mn-cs"/>
              </a:rPr>
              <a:t>组合使用</a:t>
            </a:r>
            <a:endParaRPr lang="zh-CN" altLang="en-US" sz="3200" b="1" dirty="0">
              <a:solidFill>
                <a:srgbClr val="942124"/>
              </a:solidFill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1269" y="1269465"/>
            <a:ext cx="10775910" cy="49622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除了单独使用上述控制结构之外，我们还可以嵌套使用。比如说在前面的</a:t>
            </a:r>
            <a:r>
              <a:rPr kumimoji="1" lang="en-US" altLang="zh-CN" sz="2400" dirty="0"/>
              <a:t>HP</a:t>
            </a:r>
            <a:r>
              <a:rPr kumimoji="1" lang="zh-CN" altLang="en-US" sz="2400" dirty="0"/>
              <a:t>序列，我只希望其中的偶数乘</a:t>
            </a:r>
            <a:r>
              <a:rPr kumimoji="1" lang="zh-CN" altLang="en-US" sz="2400" dirty="0" smtClean="0"/>
              <a:t>以</a:t>
            </a:r>
            <a:r>
              <a:rPr kumimoji="1" lang="en-US" altLang="zh-CN" sz="2400" dirty="0" smtClean="0"/>
              <a:t>”</a:t>
            </a:r>
            <a:r>
              <a:rPr kumimoji="1" lang="en-US" altLang="zh-CN" sz="2400" dirty="0" smtClean="0">
                <a:latin typeface="Monaco"/>
              </a:rPr>
              <a:t>2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/>
              <a:t>奇数不变。</a:t>
            </a:r>
            <a:endParaRPr kumimoji="1"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964C2-4DF7-4A6C-BFFB-B946FB22FE4F}" type="datetime1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外经贸</a:t>
            </a:r>
            <a:r>
              <a:rPr lang="en-US" altLang="zh-CN" smtClean="0"/>
              <a:t>-</a:t>
            </a:r>
            <a:r>
              <a:rPr lang="zh-CN" altLang="en-US" smtClean="0"/>
              <a:t>信息学院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8578-DDD4-487D-A316-C8E65CC577E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28"/>
          <p:cNvSpPr/>
          <p:nvPr/>
        </p:nvSpPr>
        <p:spPr>
          <a:xfrm>
            <a:off x="-18899" y="671163"/>
            <a:ext cx="670013" cy="598302"/>
          </a:xfrm>
          <a:prstGeom prst="rect">
            <a:avLst/>
          </a:prstGeom>
          <a:solidFill>
            <a:srgbClr val="942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0" y="2420888"/>
            <a:ext cx="1066489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1020</TotalTime>
  <Words>1030</Words>
  <Application>Microsoft Office PowerPoint</Application>
  <PresentationFormat>宽屏</PresentationFormat>
  <Paragraphs>114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Microsoft YaHei Light</vt:lpstr>
      <vt:lpstr>Monaco</vt:lpstr>
      <vt:lpstr>Monaco</vt:lpstr>
      <vt:lpstr>等线</vt:lpstr>
      <vt:lpstr>宋体</vt:lpstr>
      <vt:lpstr>微软雅黑</vt:lpstr>
      <vt:lpstr>微软雅黑 Light</vt:lpstr>
      <vt:lpstr>Arial</vt:lpstr>
      <vt:lpstr>Century Gothic</vt:lpstr>
      <vt:lpstr>Wingdings</vt:lpstr>
      <vt:lpstr>水汽尾迹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</dc:creator>
  <cp:lastModifiedBy>sams</cp:lastModifiedBy>
  <cp:revision>16</cp:revision>
  <dcterms:created xsi:type="dcterms:W3CDTF">2018-09-16T13:47:59Z</dcterms:created>
  <dcterms:modified xsi:type="dcterms:W3CDTF">2018-09-18T04:35:19Z</dcterms:modified>
</cp:coreProperties>
</file>