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3FB80-4A54-49B9-B045-4EBA3ECFFF5C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C128-A093-42D9-9EA1-4EC2F907E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7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2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49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6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此处有实战演练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39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只是一个表达式，函数体比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简单很多。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的主体是一个表达式，而不是一个代码块。仅仅能在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表达式中封装有限的逻辑进去。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表达式是起到一个函数速写的作用。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存在意义就是对简单函数的简洁表示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是来自函数式编程（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）的思想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和其他很多语言相比，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限制多多，最严重的当属它只能由一条表达式组成。这个限制主要是为了防止滥用，因为当人们发觉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很方便，就比较容易滥用，可是用多了会让程序看起来不那么清晰，毕竟每个人对于抽象层级的忍耐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理解程度都有所不同。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en-US" altLang="zh-CN" dirty="0" smtClean="0"/>
          </a:p>
          <a:p>
            <a:r>
              <a:rPr kumimoji="1" lang="zh-CN" altLang="en-US" dirty="0" smtClean="0"/>
              <a:t>此处有实战演练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1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90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96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33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97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3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此处有实战演练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32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66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55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2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2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1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3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4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6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希望一个函数可以接受处理比当初声明定义时更多的参数，可以使用不定长参数。即，实现了函数的参数冗余。当传递的实参数目比函数的形参更多时，一般会报错。但函数中的不定长参数可以用来吸收多余的参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11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6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16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9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8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243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7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4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6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96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4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9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3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0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2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1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6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E69D-1CB6-4D33-A60C-B29B4EE69C2E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FBD77-D1E8-453F-8863-C1B9307D2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7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83559" y="2133591"/>
            <a:ext cx="1080000" cy="1080000"/>
            <a:chOff x="8110158" y="3554322"/>
            <a:chExt cx="876300" cy="876300"/>
          </a:xfrm>
        </p:grpSpPr>
        <p:sp>
          <p:nvSpPr>
            <p:cNvPr id="18" name="椭圆 17"/>
            <p:cNvSpPr/>
            <p:nvPr/>
          </p:nvSpPr>
          <p:spPr>
            <a:xfrm>
              <a:off x="8110158" y="3554322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32092" y="3758472"/>
              <a:ext cx="632433" cy="468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877329" y="4140369"/>
            <a:ext cx="6573535" cy="584775"/>
            <a:chOff x="3877326" y="4290231"/>
            <a:chExt cx="6573535" cy="584775"/>
          </a:xfrm>
        </p:grpSpPr>
        <p:sp>
          <p:nvSpPr>
            <p:cNvPr id="20" name="矩形 19"/>
            <p:cNvSpPr/>
            <p:nvPr/>
          </p:nvSpPr>
          <p:spPr>
            <a:xfrm>
              <a:off x="3877326" y="4290231"/>
              <a:ext cx="52309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94212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第八部分</a:t>
              </a:r>
              <a:r>
                <a:rPr lang="en-US" altLang="zh-CN" sz="3200" b="1" dirty="0" smtClean="0">
                  <a:solidFill>
                    <a:srgbClr val="94212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3200" b="1" dirty="0" smtClean="0">
                  <a:solidFill>
                    <a:srgbClr val="94212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编写函数处理数据</a:t>
              </a:r>
              <a:endParaRPr lang="zh-CN" altLang="en-US" sz="32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962401" y="4875006"/>
              <a:ext cx="64884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030879" y="2133590"/>
            <a:ext cx="1080000" cy="1080000"/>
            <a:chOff x="8502232" y="2244385"/>
            <a:chExt cx="876300" cy="876300"/>
          </a:xfrm>
        </p:grpSpPr>
        <p:sp>
          <p:nvSpPr>
            <p:cNvPr id="35" name="椭圆 34"/>
            <p:cNvSpPr/>
            <p:nvPr/>
          </p:nvSpPr>
          <p:spPr>
            <a:xfrm>
              <a:off x="8502232" y="2244385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561" y="2432946"/>
              <a:ext cx="681643" cy="613479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10133829" y="2137219"/>
            <a:ext cx="1080000" cy="1080000"/>
            <a:chOff x="6787469" y="2184355"/>
            <a:chExt cx="876300" cy="876300"/>
          </a:xfrm>
        </p:grpSpPr>
        <p:sp>
          <p:nvSpPr>
            <p:cNvPr id="38" name="椭圆 37"/>
            <p:cNvSpPr/>
            <p:nvPr/>
          </p:nvSpPr>
          <p:spPr>
            <a:xfrm>
              <a:off x="6787469" y="2184355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97019" y="2279604"/>
              <a:ext cx="457201" cy="762002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7211921" y="2133821"/>
            <a:ext cx="1080000" cy="1080000"/>
            <a:chOff x="8064082" y="5195503"/>
            <a:chExt cx="876300" cy="876300"/>
          </a:xfrm>
        </p:grpSpPr>
        <p:sp>
          <p:nvSpPr>
            <p:cNvPr id="41" name="椭圆 40"/>
            <p:cNvSpPr/>
            <p:nvPr/>
          </p:nvSpPr>
          <p:spPr>
            <a:xfrm>
              <a:off x="8064082" y="5195503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6232" y="5239074"/>
              <a:ext cx="612000" cy="789158"/>
            </a:xfrm>
            <a:prstGeom prst="rect">
              <a:avLst/>
            </a:prstGeom>
          </p:spPr>
        </p:pic>
      </p:grpSp>
      <p:pic>
        <p:nvPicPr>
          <p:cNvPr id="5" name="图片 4" descr="pic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34334" cy="384463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 bwMode="auto">
          <a:xfrm>
            <a:off x="3941021" y="4926457"/>
            <a:ext cx="3225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函数的语法规则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参数设定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l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ambda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函数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79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1424" y="1772816"/>
            <a:ext cx="10515600" cy="410445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args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如果输入是一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个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，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那么可以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用 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*list</a:t>
            </a:r>
            <a:r>
              <a:rPr lang="zh-CN" alt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方式传入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3098" y="304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00" y="3044748"/>
            <a:ext cx="7113481" cy="1946546"/>
          </a:xfrm>
          <a:prstGeom prst="rect">
            <a:avLst/>
          </a:prstGeom>
        </p:spPr>
      </p:pic>
      <p:sp>
        <p:nvSpPr>
          <p:cNvPr id="12" name="文本框 5"/>
          <p:cNvSpPr txBox="1"/>
          <p:nvPr/>
        </p:nvSpPr>
        <p:spPr>
          <a:xfrm>
            <a:off x="1063824" y="9891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3" name="矩形 28"/>
          <p:cNvSpPr/>
          <p:nvPr/>
        </p:nvSpPr>
        <p:spPr>
          <a:xfrm>
            <a:off x="133502" y="8235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4" name="矩形 4"/>
          <p:cNvSpPr/>
          <p:nvPr/>
        </p:nvSpPr>
        <p:spPr>
          <a:xfrm>
            <a:off x="631776" y="826637"/>
            <a:ext cx="3600400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Freeform 78"/>
          <p:cNvSpPr>
            <a:spLocks noChangeArrowheads="1"/>
          </p:cNvSpPr>
          <p:nvPr/>
        </p:nvSpPr>
        <p:spPr bwMode="auto">
          <a:xfrm>
            <a:off x="271736" y="989112"/>
            <a:ext cx="254699" cy="277602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06186" y="8618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不定长参数</a:t>
            </a:r>
            <a:r>
              <a:rPr lang="zh-CN" altLang="en-US" sz="2800" dirty="0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en-US" altLang="zh-CN" sz="2800" dirty="0" err="1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args</a:t>
            </a:r>
            <a:endParaRPr lang="zh-CN" altLang="en-US" sz="2800" dirty="0">
              <a:solidFill>
                <a:prstClr val="white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85498" y="3193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3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1424" y="1772816"/>
            <a:ext cx="10515600" cy="410445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函数定义时，</a:t>
            </a:r>
            <a:r>
              <a:rPr lang="zh-CN" altLang="en-US" dirty="0" smtClean="0"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zh-CN" altLang="en-US" dirty="0"/>
              <a:t>可以将按位置传递进来的参数“打包”成元组</a:t>
            </a:r>
            <a:r>
              <a:rPr lang="en-US" altLang="zh-CN" dirty="0"/>
              <a:t>(tuple)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函数调用时，</a:t>
            </a:r>
            <a:r>
              <a:rPr lang="zh-CN" altLang="en-US" dirty="0" smtClean="0"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zh-CN" altLang="en-US" dirty="0"/>
              <a:t>可以“解压”待传递到函数中的 元组、列表、集合、字符串等类型，并按位置传递到函数入口参数中</a:t>
            </a:r>
            <a:endParaRPr lang="en-US" altLang="zh-CN" dirty="0" smtClean="0">
              <a:solidFill>
                <a:prstClr val="black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3098" y="304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5"/>
          <p:cNvSpPr txBox="1"/>
          <p:nvPr/>
        </p:nvSpPr>
        <p:spPr>
          <a:xfrm>
            <a:off x="1063824" y="9891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3" name="矩形 28"/>
          <p:cNvSpPr/>
          <p:nvPr/>
        </p:nvSpPr>
        <p:spPr>
          <a:xfrm>
            <a:off x="133502" y="8235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4" name="矩形 4"/>
          <p:cNvSpPr/>
          <p:nvPr/>
        </p:nvSpPr>
        <p:spPr>
          <a:xfrm>
            <a:off x="631776" y="826637"/>
            <a:ext cx="3600400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Freeform 78"/>
          <p:cNvSpPr>
            <a:spLocks noChangeArrowheads="1"/>
          </p:cNvSpPr>
          <p:nvPr/>
        </p:nvSpPr>
        <p:spPr bwMode="auto">
          <a:xfrm>
            <a:off x="271736" y="989112"/>
            <a:ext cx="254699" cy="277602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06186" y="8618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不定长参数</a:t>
            </a:r>
            <a:r>
              <a:rPr lang="zh-CN" altLang="en-US" sz="2800" dirty="0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en-US" altLang="zh-CN" sz="2800" dirty="0" err="1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args</a:t>
            </a:r>
            <a:endParaRPr lang="zh-CN" altLang="en-US" sz="2800" dirty="0">
              <a:solidFill>
                <a:prstClr val="white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85498" y="3193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902577"/>
            <a:ext cx="8923732" cy="23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1424" y="1772816"/>
            <a:ext cx="10515600" cy="410445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args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args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传入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的时候，如果调用函数使用关键词传入参数时会出错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不定长参数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3098" y="304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64" y="3225578"/>
            <a:ext cx="8391547" cy="2834416"/>
          </a:xfrm>
          <a:prstGeom prst="rect">
            <a:avLst/>
          </a:prstGeom>
        </p:spPr>
      </p:pic>
      <p:sp>
        <p:nvSpPr>
          <p:cNvPr id="12" name="文本框 5"/>
          <p:cNvSpPr txBox="1"/>
          <p:nvPr/>
        </p:nvSpPr>
        <p:spPr>
          <a:xfrm>
            <a:off x="1063824" y="9891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3" name="矩形 28"/>
          <p:cNvSpPr/>
          <p:nvPr/>
        </p:nvSpPr>
        <p:spPr>
          <a:xfrm>
            <a:off x="133502" y="8235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4" name="矩形 4"/>
          <p:cNvSpPr/>
          <p:nvPr/>
        </p:nvSpPr>
        <p:spPr>
          <a:xfrm>
            <a:off x="631776" y="826637"/>
            <a:ext cx="3600400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Freeform 78"/>
          <p:cNvSpPr>
            <a:spLocks noChangeArrowheads="1"/>
          </p:cNvSpPr>
          <p:nvPr/>
        </p:nvSpPr>
        <p:spPr bwMode="auto">
          <a:xfrm>
            <a:off x="271736" y="989112"/>
            <a:ext cx="254699" cy="277602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06186" y="8618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不定长参数</a:t>
            </a:r>
            <a:r>
              <a:rPr lang="zh-CN" altLang="en-US" sz="2800" dirty="0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en-US" altLang="zh-CN" sz="2800" dirty="0" err="1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args</a:t>
            </a:r>
            <a:endParaRPr lang="zh-CN" altLang="en-US" sz="2800" dirty="0">
              <a:solidFill>
                <a:prstClr val="white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85498" y="3193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664" y="2874627"/>
            <a:ext cx="33813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2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1424" y="1772816"/>
            <a:ext cx="10515600" cy="410445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**</a:t>
            </a:r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kwargs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**</a:t>
            </a:r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kwargs</a:t>
            </a:r>
            <a:r>
              <a:rPr lang="zh-CN" alt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的出现便是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解决需要传入特定关键词参数的情况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3098" y="304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5"/>
          <p:cNvSpPr txBox="1"/>
          <p:nvPr/>
        </p:nvSpPr>
        <p:spPr>
          <a:xfrm>
            <a:off x="1063824" y="9891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3" name="矩形 28"/>
          <p:cNvSpPr/>
          <p:nvPr/>
        </p:nvSpPr>
        <p:spPr>
          <a:xfrm>
            <a:off x="133502" y="8235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4" name="矩形 4"/>
          <p:cNvSpPr/>
          <p:nvPr/>
        </p:nvSpPr>
        <p:spPr>
          <a:xfrm>
            <a:off x="631776" y="826637"/>
            <a:ext cx="431209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Freeform 78"/>
          <p:cNvSpPr>
            <a:spLocks noChangeArrowheads="1"/>
          </p:cNvSpPr>
          <p:nvPr/>
        </p:nvSpPr>
        <p:spPr bwMode="auto">
          <a:xfrm>
            <a:off x="271736" y="989112"/>
            <a:ext cx="254699" cy="277602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06186" y="861885"/>
            <a:ext cx="426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不定长参数</a:t>
            </a:r>
            <a:r>
              <a:rPr lang="zh-CN" altLang="en-US" sz="2800" dirty="0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**</a:t>
            </a:r>
            <a:r>
              <a:rPr lang="en-US" altLang="zh-CN" sz="2800" dirty="0" err="1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kwargs</a:t>
            </a:r>
            <a:endParaRPr lang="zh-CN" altLang="en-US" sz="2800" dirty="0">
              <a:solidFill>
                <a:prstClr val="white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85498" y="3193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" y="2906795"/>
            <a:ext cx="9147201" cy="297047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119" y="2870034"/>
            <a:ext cx="8435505" cy="33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33098" y="304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5"/>
          <p:cNvSpPr txBox="1"/>
          <p:nvPr/>
        </p:nvSpPr>
        <p:spPr>
          <a:xfrm>
            <a:off x="1063824" y="9891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3" name="矩形 28"/>
          <p:cNvSpPr/>
          <p:nvPr/>
        </p:nvSpPr>
        <p:spPr>
          <a:xfrm>
            <a:off x="133502" y="8235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4" name="矩形 4"/>
          <p:cNvSpPr/>
          <p:nvPr/>
        </p:nvSpPr>
        <p:spPr>
          <a:xfrm>
            <a:off x="631776" y="826637"/>
            <a:ext cx="683237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Freeform 78"/>
          <p:cNvSpPr>
            <a:spLocks noChangeArrowheads="1"/>
          </p:cNvSpPr>
          <p:nvPr/>
        </p:nvSpPr>
        <p:spPr bwMode="auto">
          <a:xfrm>
            <a:off x="271736" y="989112"/>
            <a:ext cx="254699" cy="277602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06186" y="861885"/>
            <a:ext cx="649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函数定义与调用时，不定长参数的传入</a:t>
            </a:r>
            <a:endParaRPr lang="zh-CN" altLang="en-US" sz="2800" dirty="0">
              <a:solidFill>
                <a:prstClr val="white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85498" y="3193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-350071" y="1849635"/>
            <a:ext cx="5347506" cy="410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函数调用时</a:t>
            </a:r>
            <a:endParaRPr lang="en-US" altLang="zh-CN" smtClean="0">
              <a:solidFill>
                <a:prstClr val="black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mtClean="0"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zh-CN" altLang="en-US" smtClean="0"/>
              <a:t>可以“解压”待传递到函数中的 元组、列表、集合、字符串等类型，并按位置传递到函数入口参数中</a:t>
            </a:r>
            <a:br>
              <a:rPr lang="zh-CN" altLang="en-US" smtClean="0"/>
            </a:br>
            <a:r>
              <a:rPr lang="zh-CN" altLang="en-US" smtClean="0">
                <a:latin typeface="Monaco" charset="0"/>
                <a:ea typeface="Monaco" charset="0"/>
                <a:cs typeface="Monaco" charset="0"/>
              </a:rPr>
              <a:t>**</a:t>
            </a:r>
            <a:r>
              <a:rPr lang="zh-CN" altLang="en-US" smtClean="0"/>
              <a:t>可以“解压”待传递到函数中的字典，并按关键字传递到函数入口参数中</a:t>
            </a:r>
            <a:endParaRPr lang="en-US" altLang="zh-CN" dirty="0" smtClean="0">
              <a:solidFill>
                <a:prstClr val="black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6722" y="282791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foo(x,**</a:t>
            </a:r>
            <a:r>
              <a:rPr lang="en-US" altLang="zh-CN" dirty="0" err="1" smtClean="0"/>
              <a:t>kwargs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    print(x)</a:t>
            </a:r>
          </a:p>
          <a:p>
            <a:r>
              <a:rPr lang="en-US" altLang="zh-CN" dirty="0" smtClean="0"/>
              <a:t>    print(</a:t>
            </a:r>
            <a:r>
              <a:rPr lang="en-US" altLang="zh-CN" dirty="0" err="1" smtClean="0"/>
              <a:t>kwargs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foo(1,y=2,a=3,b=4)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输出结果</a:t>
            </a:r>
          </a:p>
          <a:p>
            <a:r>
              <a:rPr lang="en-US" altLang="zh-CN" dirty="0" smtClean="0"/>
              <a:t>{'y': 2, 'a': 3, 'b': 4}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2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47016" y="1916832"/>
            <a:ext cx="10515600" cy="42484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简化的函数定义方式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Lambda</a:t>
            </a:r>
            <a:r>
              <a:rPr lang="zh-CN" altLang="en-US" sz="2000" dirty="0"/>
              <a:t>函数又称匿名函数，匿名函数就是没有名字的函数</a:t>
            </a:r>
            <a:endParaRPr kumimoji="1"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96" y="4563369"/>
            <a:ext cx="6147350" cy="1800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41" y="3231324"/>
            <a:ext cx="7722592" cy="1332045"/>
          </a:xfrm>
          <a:prstGeom prst="rect">
            <a:avLst/>
          </a:prstGeom>
        </p:spPr>
      </p:pic>
      <p:sp>
        <p:nvSpPr>
          <p:cNvPr id="7" name="标题 8"/>
          <p:cNvSpPr txBox="1">
            <a:spLocks/>
          </p:cNvSpPr>
          <p:nvPr/>
        </p:nvSpPr>
        <p:spPr>
          <a:xfrm>
            <a:off x="2089006" y="1135737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lambda</a:t>
            </a:r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函数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8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7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1955504" y="1162393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总结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293" name="Freeform 37"/>
          <p:cNvSpPr>
            <a:spLocks noChangeArrowheads="1"/>
          </p:cNvSpPr>
          <p:nvPr/>
        </p:nvSpPr>
        <p:spPr bwMode="auto">
          <a:xfrm>
            <a:off x="1631504" y="3682289"/>
            <a:ext cx="324000" cy="324000"/>
          </a:xfrm>
          <a:custGeom>
            <a:avLst/>
            <a:gdLst>
              <a:gd name="T0" fmla="*/ 38763987 w 602"/>
              <a:gd name="T1" fmla="*/ 78442719 h 602"/>
              <a:gd name="T2" fmla="*/ 38763987 w 602"/>
              <a:gd name="T3" fmla="*/ 78442719 h 602"/>
              <a:gd name="T4" fmla="*/ 0 w 602"/>
              <a:gd name="T5" fmla="*/ 38764526 h 602"/>
              <a:gd name="T6" fmla="*/ 38763987 w 602"/>
              <a:gd name="T7" fmla="*/ 0 h 602"/>
              <a:gd name="T8" fmla="*/ 78441997 w 602"/>
              <a:gd name="T9" fmla="*/ 38764526 h 602"/>
              <a:gd name="T10" fmla="*/ 38763987 w 602"/>
              <a:gd name="T11" fmla="*/ 78442719 h 602"/>
              <a:gd name="T12" fmla="*/ 38763987 w 602"/>
              <a:gd name="T13" fmla="*/ 7439751 h 602"/>
              <a:gd name="T14" fmla="*/ 38763987 w 602"/>
              <a:gd name="T15" fmla="*/ 7439751 h 602"/>
              <a:gd name="T16" fmla="*/ 7439717 w 602"/>
              <a:gd name="T17" fmla="*/ 38764526 h 602"/>
              <a:gd name="T18" fmla="*/ 38763987 w 602"/>
              <a:gd name="T19" fmla="*/ 71002968 h 602"/>
              <a:gd name="T20" fmla="*/ 71002280 w 602"/>
              <a:gd name="T21" fmla="*/ 38764526 h 602"/>
              <a:gd name="T22" fmla="*/ 38763987 w 602"/>
              <a:gd name="T23" fmla="*/ 7439751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1" y="135"/>
                  <a:pt x="601" y="297"/>
                </a:cubicBezTo>
                <a:cubicBezTo>
                  <a:pt x="601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</a:path>
            </a:pathLst>
          </a:custGeom>
          <a:solidFill>
            <a:srgbClr val="9421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5560" y="3613456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位置传入、关键词、默认参数、不定长参数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 smtClean="0"/>
              <a:t>参数</a:t>
            </a:r>
            <a:r>
              <a:rPr lang="zh-CN" altLang="en-US" sz="2400" dirty="0"/>
              <a:t>定义的顺序：必选参数、默认参数、可变参数和关键字参数</a:t>
            </a:r>
            <a:endParaRPr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07" name="Freeform 37"/>
          <p:cNvSpPr>
            <a:spLocks noChangeArrowheads="1"/>
          </p:cNvSpPr>
          <p:nvPr/>
        </p:nvSpPr>
        <p:spPr bwMode="auto">
          <a:xfrm>
            <a:off x="1631504" y="3065785"/>
            <a:ext cx="324000" cy="324000"/>
          </a:xfrm>
          <a:custGeom>
            <a:avLst/>
            <a:gdLst>
              <a:gd name="T0" fmla="*/ 38763987 w 602"/>
              <a:gd name="T1" fmla="*/ 78442719 h 602"/>
              <a:gd name="T2" fmla="*/ 38763987 w 602"/>
              <a:gd name="T3" fmla="*/ 78442719 h 602"/>
              <a:gd name="T4" fmla="*/ 0 w 602"/>
              <a:gd name="T5" fmla="*/ 38764526 h 602"/>
              <a:gd name="T6" fmla="*/ 38763987 w 602"/>
              <a:gd name="T7" fmla="*/ 0 h 602"/>
              <a:gd name="T8" fmla="*/ 78441997 w 602"/>
              <a:gd name="T9" fmla="*/ 38764526 h 602"/>
              <a:gd name="T10" fmla="*/ 38763987 w 602"/>
              <a:gd name="T11" fmla="*/ 78442719 h 602"/>
              <a:gd name="T12" fmla="*/ 38763987 w 602"/>
              <a:gd name="T13" fmla="*/ 7439751 h 602"/>
              <a:gd name="T14" fmla="*/ 38763987 w 602"/>
              <a:gd name="T15" fmla="*/ 7439751 h 602"/>
              <a:gd name="T16" fmla="*/ 7439717 w 602"/>
              <a:gd name="T17" fmla="*/ 38764526 h 602"/>
              <a:gd name="T18" fmla="*/ 38763987 w 602"/>
              <a:gd name="T19" fmla="*/ 71002968 h 602"/>
              <a:gd name="T20" fmla="*/ 71002280 w 602"/>
              <a:gd name="T21" fmla="*/ 38764526 h 602"/>
              <a:gd name="T22" fmla="*/ 38763987 w 602"/>
              <a:gd name="T23" fmla="*/ 7439751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1" y="135"/>
                  <a:pt x="601" y="297"/>
                </a:cubicBezTo>
                <a:cubicBezTo>
                  <a:pt x="601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</a:path>
            </a:pathLst>
          </a:custGeom>
          <a:solidFill>
            <a:srgbClr val="9421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>
            <a:off x="2135560" y="299695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函数的语法规则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8" name="Freeform 37"/>
          <p:cNvSpPr>
            <a:spLocks noChangeArrowheads="1"/>
          </p:cNvSpPr>
          <p:nvPr/>
        </p:nvSpPr>
        <p:spPr bwMode="auto">
          <a:xfrm>
            <a:off x="1631504" y="4649961"/>
            <a:ext cx="324000" cy="324000"/>
          </a:xfrm>
          <a:custGeom>
            <a:avLst/>
            <a:gdLst>
              <a:gd name="T0" fmla="*/ 38763987 w 602"/>
              <a:gd name="T1" fmla="*/ 78442719 h 602"/>
              <a:gd name="T2" fmla="*/ 38763987 w 602"/>
              <a:gd name="T3" fmla="*/ 78442719 h 602"/>
              <a:gd name="T4" fmla="*/ 0 w 602"/>
              <a:gd name="T5" fmla="*/ 38764526 h 602"/>
              <a:gd name="T6" fmla="*/ 38763987 w 602"/>
              <a:gd name="T7" fmla="*/ 0 h 602"/>
              <a:gd name="T8" fmla="*/ 78441997 w 602"/>
              <a:gd name="T9" fmla="*/ 38764526 h 602"/>
              <a:gd name="T10" fmla="*/ 38763987 w 602"/>
              <a:gd name="T11" fmla="*/ 78442719 h 602"/>
              <a:gd name="T12" fmla="*/ 38763987 w 602"/>
              <a:gd name="T13" fmla="*/ 7439751 h 602"/>
              <a:gd name="T14" fmla="*/ 38763987 w 602"/>
              <a:gd name="T15" fmla="*/ 7439751 h 602"/>
              <a:gd name="T16" fmla="*/ 7439717 w 602"/>
              <a:gd name="T17" fmla="*/ 38764526 h 602"/>
              <a:gd name="T18" fmla="*/ 38763987 w 602"/>
              <a:gd name="T19" fmla="*/ 71002968 h 602"/>
              <a:gd name="T20" fmla="*/ 71002280 w 602"/>
              <a:gd name="T21" fmla="*/ 38764526 h 602"/>
              <a:gd name="T22" fmla="*/ 38763987 w 602"/>
              <a:gd name="T23" fmla="*/ 7439751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1" y="135"/>
                  <a:pt x="601" y="297"/>
                </a:cubicBezTo>
                <a:cubicBezTo>
                  <a:pt x="601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</a:path>
            </a:pathLst>
          </a:custGeom>
          <a:solidFill>
            <a:srgbClr val="9421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4"/>
          <p:cNvSpPr txBox="1"/>
          <p:nvPr/>
        </p:nvSpPr>
        <p:spPr>
          <a:xfrm>
            <a:off x="2135560" y="4581128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lambda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zh-CN" alt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83559" y="2133591"/>
            <a:ext cx="1080000" cy="1080000"/>
            <a:chOff x="8110158" y="3554322"/>
            <a:chExt cx="876300" cy="876300"/>
          </a:xfrm>
        </p:grpSpPr>
        <p:sp>
          <p:nvSpPr>
            <p:cNvPr id="18" name="椭圆 17"/>
            <p:cNvSpPr/>
            <p:nvPr/>
          </p:nvSpPr>
          <p:spPr>
            <a:xfrm>
              <a:off x="8110158" y="3554322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32092" y="3758472"/>
              <a:ext cx="632433" cy="468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877329" y="4140369"/>
            <a:ext cx="6573535" cy="584775"/>
            <a:chOff x="3877326" y="4290231"/>
            <a:chExt cx="6573535" cy="584775"/>
          </a:xfrm>
        </p:grpSpPr>
        <p:sp>
          <p:nvSpPr>
            <p:cNvPr id="20" name="矩形 19"/>
            <p:cNvSpPr/>
            <p:nvPr/>
          </p:nvSpPr>
          <p:spPr>
            <a:xfrm>
              <a:off x="3877326" y="4290231"/>
              <a:ext cx="399981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94212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第九部分</a:t>
              </a:r>
              <a:r>
                <a:rPr lang="en-US" altLang="zh-CN" sz="3200" b="1" dirty="0" smtClean="0">
                  <a:solidFill>
                    <a:srgbClr val="94212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3200" b="1" dirty="0" smtClean="0">
                  <a:solidFill>
                    <a:srgbClr val="94212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变量作用域</a:t>
              </a:r>
              <a:endParaRPr lang="zh-CN" altLang="en-US" sz="32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962401" y="4875006"/>
              <a:ext cx="64884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030879" y="2133590"/>
            <a:ext cx="1080000" cy="1080000"/>
            <a:chOff x="8502232" y="2244385"/>
            <a:chExt cx="876300" cy="876300"/>
          </a:xfrm>
        </p:grpSpPr>
        <p:sp>
          <p:nvSpPr>
            <p:cNvPr id="35" name="椭圆 34"/>
            <p:cNvSpPr/>
            <p:nvPr/>
          </p:nvSpPr>
          <p:spPr>
            <a:xfrm>
              <a:off x="8502232" y="2244385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561" y="2432946"/>
              <a:ext cx="681643" cy="613479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10133829" y="2137219"/>
            <a:ext cx="1080000" cy="1080000"/>
            <a:chOff x="6787469" y="2184355"/>
            <a:chExt cx="876300" cy="876300"/>
          </a:xfrm>
        </p:grpSpPr>
        <p:sp>
          <p:nvSpPr>
            <p:cNvPr id="38" name="椭圆 37"/>
            <p:cNvSpPr/>
            <p:nvPr/>
          </p:nvSpPr>
          <p:spPr>
            <a:xfrm>
              <a:off x="6787469" y="2184355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97019" y="2279604"/>
              <a:ext cx="457201" cy="762002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7211921" y="2133821"/>
            <a:ext cx="1080000" cy="1080000"/>
            <a:chOff x="8064082" y="5195503"/>
            <a:chExt cx="876300" cy="876300"/>
          </a:xfrm>
        </p:grpSpPr>
        <p:sp>
          <p:nvSpPr>
            <p:cNvPr id="41" name="椭圆 40"/>
            <p:cNvSpPr/>
            <p:nvPr/>
          </p:nvSpPr>
          <p:spPr>
            <a:xfrm>
              <a:off x="8064082" y="5195503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6232" y="5239074"/>
              <a:ext cx="612000" cy="789158"/>
            </a:xfrm>
            <a:prstGeom prst="rect">
              <a:avLst/>
            </a:prstGeom>
          </p:spPr>
        </p:pic>
      </p:grpSp>
      <p:pic>
        <p:nvPicPr>
          <p:cNvPr id="5" name="图片 4" descr="pic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34334" cy="384463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 bwMode="auto">
          <a:xfrm>
            <a:off x="3941021" y="4926457"/>
            <a:ext cx="4350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局部变量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全局变量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局部变量转为全局变量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同名变量引用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8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局部变量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458650"/>
            <a:ext cx="9933666" cy="168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局部变量是指那些有固定的变量作用域，只有在此作用域内才能调用此变量。具体而言，比如函数内的局部变量的作用域仅限于函数内。以下建立一个新的函数，命名为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mean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，用于求平均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343588"/>
            <a:ext cx="9228685" cy="2453510"/>
          </a:xfrm>
          <a:prstGeom prst="rect">
            <a:avLst/>
          </a:prstGeom>
        </p:spPr>
      </p:pic>
      <p:sp>
        <p:nvSpPr>
          <p:cNvPr id="11" name="标题 8"/>
          <p:cNvSpPr txBox="1">
            <a:spLocks/>
          </p:cNvSpPr>
          <p:nvPr/>
        </p:nvSpPr>
        <p:spPr>
          <a:xfrm>
            <a:off x="911424" y="579766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局部变量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13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428415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局部变量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304713"/>
            <a:ext cx="993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关键词</a:t>
            </a:r>
            <a:r>
              <a:rPr lang="zh-CN" altLang="en-US" sz="2400" b="1" dirty="0">
                <a:solidFill>
                  <a:prstClr val="black"/>
                </a:solidFill>
                <a:latin typeface="Monaco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def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函数的范围内，新定义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赋值的变量都是局部变量，在该函数之外引用函数内命名的变量的时候会报错</a:t>
            </a:r>
          </a:p>
        </p:txBody>
      </p:sp>
      <p:sp>
        <p:nvSpPr>
          <p:cNvPr id="12" name="Freeform 81"/>
          <p:cNvSpPr>
            <a:spLocks noChangeArrowheads="1"/>
          </p:cNvSpPr>
          <p:nvPr/>
        </p:nvSpPr>
        <p:spPr bwMode="auto">
          <a:xfrm>
            <a:off x="86239" y="826314"/>
            <a:ext cx="288000" cy="288000"/>
          </a:xfrm>
          <a:custGeom>
            <a:avLst/>
            <a:gdLst>
              <a:gd name="T0" fmla="*/ 39678193 w 602"/>
              <a:gd name="T1" fmla="*/ 78442719 h 602"/>
              <a:gd name="T2" fmla="*/ 39678193 w 602"/>
              <a:gd name="T3" fmla="*/ 78442719 h 602"/>
              <a:gd name="T4" fmla="*/ 0 w 602"/>
              <a:gd name="T5" fmla="*/ 38764526 h 602"/>
              <a:gd name="T6" fmla="*/ 39678193 w 602"/>
              <a:gd name="T7" fmla="*/ 0 h 602"/>
              <a:gd name="T8" fmla="*/ 78442719 w 602"/>
              <a:gd name="T9" fmla="*/ 38764526 h 602"/>
              <a:gd name="T10" fmla="*/ 39678193 w 602"/>
              <a:gd name="T11" fmla="*/ 78442719 h 602"/>
              <a:gd name="T12" fmla="*/ 7439751 w 602"/>
              <a:gd name="T13" fmla="*/ 38764526 h 602"/>
              <a:gd name="T14" fmla="*/ 7439751 w 602"/>
              <a:gd name="T15" fmla="*/ 38764526 h 602"/>
              <a:gd name="T16" fmla="*/ 39678193 w 602"/>
              <a:gd name="T17" fmla="*/ 71002968 h 602"/>
              <a:gd name="T18" fmla="*/ 61866665 w 602"/>
              <a:gd name="T19" fmla="*/ 61735884 h 602"/>
              <a:gd name="T20" fmla="*/ 39678193 w 602"/>
              <a:gd name="T21" fmla="*/ 38764526 h 602"/>
              <a:gd name="T22" fmla="*/ 39678193 w 602"/>
              <a:gd name="T23" fmla="*/ 7308970 h 602"/>
              <a:gd name="T24" fmla="*/ 7439751 w 602"/>
              <a:gd name="T25" fmla="*/ 38764526 h 6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304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304" y="601"/>
                </a:cubicBezTo>
                <a:close/>
                <a:moveTo>
                  <a:pt x="57" y="297"/>
                </a:moveTo>
                <a:lnTo>
                  <a:pt x="57" y="297"/>
                </a:lnTo>
                <a:cubicBezTo>
                  <a:pt x="57" y="431"/>
                  <a:pt x="170" y="544"/>
                  <a:pt x="304" y="544"/>
                </a:cubicBezTo>
                <a:cubicBezTo>
                  <a:pt x="368" y="544"/>
                  <a:pt x="431" y="516"/>
                  <a:pt x="474" y="473"/>
                </a:cubicBez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70" y="56"/>
                  <a:pt x="57" y="162"/>
                  <a:pt x="57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516303"/>
            <a:ext cx="10297784" cy="39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81165" y="3115939"/>
            <a:ext cx="10515600" cy="673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实例：平方函数，输入变量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x</a:t>
            </a:r>
            <a:r>
              <a:rPr kumimoji="1" lang="zh-CN" altLang="en-US" sz="2400" dirty="0" smtClean="0"/>
              <a:t> 返回其平方值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x</a:t>
            </a:r>
            <a:r>
              <a:rPr kumimoji="1" lang="en-US" altLang="zh-CN" sz="2400" baseline="30000" dirty="0" smtClean="0">
                <a:latin typeface="Monaco" charset="0"/>
                <a:ea typeface="Monaco" charset="0"/>
                <a:cs typeface="Monaco" charset="0"/>
              </a:rPr>
              <a:t>2</a:t>
            </a:r>
            <a:endParaRPr kumimoji="1" lang="zh-CN" altLang="en-US" sz="2400" baseline="30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" y="1641271"/>
            <a:ext cx="7852859" cy="14864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963058"/>
            <a:ext cx="8145261" cy="1338150"/>
          </a:xfrm>
          <a:prstGeom prst="rect">
            <a:avLst/>
          </a:prstGeom>
        </p:spPr>
      </p:pic>
      <p:sp>
        <p:nvSpPr>
          <p:cNvPr id="8" name="标题 8"/>
          <p:cNvSpPr txBox="1">
            <a:spLocks/>
          </p:cNvSpPr>
          <p:nvPr/>
        </p:nvSpPr>
        <p:spPr>
          <a:xfrm>
            <a:off x="3055813" y="686158"/>
            <a:ext cx="8159748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函数的语法规则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10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428415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局部变量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Freeform 81"/>
          <p:cNvSpPr>
            <a:spLocks noChangeArrowheads="1"/>
          </p:cNvSpPr>
          <p:nvPr/>
        </p:nvSpPr>
        <p:spPr bwMode="auto">
          <a:xfrm>
            <a:off x="86239" y="826314"/>
            <a:ext cx="288000" cy="288000"/>
          </a:xfrm>
          <a:custGeom>
            <a:avLst/>
            <a:gdLst>
              <a:gd name="T0" fmla="*/ 39678193 w 602"/>
              <a:gd name="T1" fmla="*/ 78442719 h 602"/>
              <a:gd name="T2" fmla="*/ 39678193 w 602"/>
              <a:gd name="T3" fmla="*/ 78442719 h 602"/>
              <a:gd name="T4" fmla="*/ 0 w 602"/>
              <a:gd name="T5" fmla="*/ 38764526 h 602"/>
              <a:gd name="T6" fmla="*/ 39678193 w 602"/>
              <a:gd name="T7" fmla="*/ 0 h 602"/>
              <a:gd name="T8" fmla="*/ 78442719 w 602"/>
              <a:gd name="T9" fmla="*/ 38764526 h 602"/>
              <a:gd name="T10" fmla="*/ 39678193 w 602"/>
              <a:gd name="T11" fmla="*/ 78442719 h 602"/>
              <a:gd name="T12" fmla="*/ 7439751 w 602"/>
              <a:gd name="T13" fmla="*/ 38764526 h 602"/>
              <a:gd name="T14" fmla="*/ 7439751 w 602"/>
              <a:gd name="T15" fmla="*/ 38764526 h 602"/>
              <a:gd name="T16" fmla="*/ 39678193 w 602"/>
              <a:gd name="T17" fmla="*/ 71002968 h 602"/>
              <a:gd name="T18" fmla="*/ 61866665 w 602"/>
              <a:gd name="T19" fmla="*/ 61735884 h 602"/>
              <a:gd name="T20" fmla="*/ 39678193 w 602"/>
              <a:gd name="T21" fmla="*/ 38764526 h 602"/>
              <a:gd name="T22" fmla="*/ 39678193 w 602"/>
              <a:gd name="T23" fmla="*/ 7308970 h 602"/>
              <a:gd name="T24" fmla="*/ 7439751 w 602"/>
              <a:gd name="T25" fmla="*/ 38764526 h 6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304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304" y="601"/>
                </a:cubicBezTo>
                <a:close/>
                <a:moveTo>
                  <a:pt x="57" y="297"/>
                </a:moveTo>
                <a:lnTo>
                  <a:pt x="57" y="297"/>
                </a:lnTo>
                <a:cubicBezTo>
                  <a:pt x="57" y="431"/>
                  <a:pt x="170" y="544"/>
                  <a:pt x="304" y="544"/>
                </a:cubicBezTo>
                <a:cubicBezTo>
                  <a:pt x="368" y="544"/>
                  <a:pt x="431" y="516"/>
                  <a:pt x="474" y="473"/>
                </a:cubicBez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70" y="56"/>
                  <a:pt x="57" y="162"/>
                  <a:pt x="57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8544" y="1569064"/>
            <a:ext cx="9820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同理，在局部区域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引用局部区域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以外的变量，也会引起报错。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152557"/>
            <a:ext cx="9896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全局变量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238" y="1395180"/>
            <a:ext cx="11305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全局变量是相对局部变量而言的作用范围在全局，即在初始定义赋值后，无论是函数、类、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lambda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函数内都可以引用全局变量。在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关键词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def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class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lambda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之外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定义的变量，都作为全局变量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在上面的</a:t>
            </a:r>
            <a:r>
              <a:rPr lang="en-US" altLang="zh-CN" sz="2400" b="1" dirty="0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函数内定义的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length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变量移至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关键词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def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之外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即变为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全局变量：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7" y="3824314"/>
            <a:ext cx="8644947" cy="2877405"/>
          </a:xfrm>
          <a:prstGeom prst="rect">
            <a:avLst/>
          </a:prstGeom>
        </p:spPr>
      </p:pic>
      <p:sp>
        <p:nvSpPr>
          <p:cNvPr id="11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1316" y="1907022"/>
            <a:ext cx="9933666" cy="168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有时候会有在函数内定义的局部变量在函数外引用的需求，比如前面的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mean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函数中最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length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时是局部变量，现只需要在定义变量时使用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关键词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global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可将其定义为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全局变量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3" y="3826334"/>
            <a:ext cx="7694522" cy="2920830"/>
          </a:xfrm>
          <a:prstGeom prst="rect">
            <a:avLst/>
          </a:prstGeom>
        </p:spPr>
      </p:pic>
      <p:sp>
        <p:nvSpPr>
          <p:cNvPr id="9" name="标题 8"/>
          <p:cNvSpPr txBox="1">
            <a:spLocks/>
          </p:cNvSpPr>
          <p:nvPr/>
        </p:nvSpPr>
        <p:spPr>
          <a:xfrm>
            <a:off x="1979573" y="878917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局部变量转为全局变量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11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5032" y="1666432"/>
            <a:ext cx="9933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当某局部变量和全局变量都有相同变量名时，函数内引用该变量会直接调用函数内定义的局部变量。</a:t>
            </a:r>
            <a:endParaRPr lang="zh-CN" altLang="en-US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39" y="3078248"/>
            <a:ext cx="6279085" cy="34047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36160" y="4365104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问题：如果有嵌套函数，并且有多个同名变量该怎么办？</a:t>
            </a:r>
            <a:endParaRPr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标题 8"/>
          <p:cNvSpPr txBox="1">
            <a:spLocks/>
          </p:cNvSpPr>
          <p:nvPr/>
        </p:nvSpPr>
        <p:spPr>
          <a:xfrm>
            <a:off x="2278360" y="878917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同名变量引用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13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429772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122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LEGB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原理简要介绍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376" y="1318218"/>
            <a:ext cx="11310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当一个函数体内需要引用一个变量的时候，会按照如下顺序查找：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首先查找局部变量（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Locals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）；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如果找不到叫做该名称的局部变量，则去函数体的外层去寻找局部变量（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Enclosing function locals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）。（适用于嵌套函数的情况）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如果函数体外部的局部变量中也找不到叫做该名称的局部变量，则从全局变量（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Global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）中寻找。再找不到，只好去找内置库（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Bulit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-in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像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语言就没有这种机制，局部区找不到就直接跳到静态变量（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static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）区了</a:t>
            </a:r>
          </a:p>
        </p:txBody>
      </p:sp>
      <p:sp>
        <p:nvSpPr>
          <p:cNvPr id="12" name="Freeform 81"/>
          <p:cNvSpPr>
            <a:spLocks noChangeArrowheads="1"/>
          </p:cNvSpPr>
          <p:nvPr/>
        </p:nvSpPr>
        <p:spPr bwMode="auto">
          <a:xfrm>
            <a:off x="86239" y="826314"/>
            <a:ext cx="288000" cy="288000"/>
          </a:xfrm>
          <a:custGeom>
            <a:avLst/>
            <a:gdLst>
              <a:gd name="T0" fmla="*/ 39678193 w 602"/>
              <a:gd name="T1" fmla="*/ 78442719 h 602"/>
              <a:gd name="T2" fmla="*/ 39678193 w 602"/>
              <a:gd name="T3" fmla="*/ 78442719 h 602"/>
              <a:gd name="T4" fmla="*/ 0 w 602"/>
              <a:gd name="T5" fmla="*/ 38764526 h 602"/>
              <a:gd name="T6" fmla="*/ 39678193 w 602"/>
              <a:gd name="T7" fmla="*/ 0 h 602"/>
              <a:gd name="T8" fmla="*/ 78442719 w 602"/>
              <a:gd name="T9" fmla="*/ 38764526 h 602"/>
              <a:gd name="T10" fmla="*/ 39678193 w 602"/>
              <a:gd name="T11" fmla="*/ 78442719 h 602"/>
              <a:gd name="T12" fmla="*/ 7439751 w 602"/>
              <a:gd name="T13" fmla="*/ 38764526 h 602"/>
              <a:gd name="T14" fmla="*/ 7439751 w 602"/>
              <a:gd name="T15" fmla="*/ 38764526 h 602"/>
              <a:gd name="T16" fmla="*/ 39678193 w 602"/>
              <a:gd name="T17" fmla="*/ 71002968 h 602"/>
              <a:gd name="T18" fmla="*/ 61866665 w 602"/>
              <a:gd name="T19" fmla="*/ 61735884 h 602"/>
              <a:gd name="T20" fmla="*/ 39678193 w 602"/>
              <a:gd name="T21" fmla="*/ 38764526 h 602"/>
              <a:gd name="T22" fmla="*/ 39678193 w 602"/>
              <a:gd name="T23" fmla="*/ 7308970 h 602"/>
              <a:gd name="T24" fmla="*/ 7439751 w 602"/>
              <a:gd name="T25" fmla="*/ 38764526 h 6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304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304" y="601"/>
                </a:cubicBezTo>
                <a:close/>
                <a:moveTo>
                  <a:pt x="57" y="297"/>
                </a:moveTo>
                <a:lnTo>
                  <a:pt x="57" y="297"/>
                </a:lnTo>
                <a:cubicBezTo>
                  <a:pt x="57" y="431"/>
                  <a:pt x="170" y="544"/>
                  <a:pt x="304" y="544"/>
                </a:cubicBezTo>
                <a:cubicBezTo>
                  <a:pt x="368" y="544"/>
                  <a:pt x="431" y="516"/>
                  <a:pt x="474" y="473"/>
                </a:cubicBez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70" y="56"/>
                  <a:pt x="57" y="162"/>
                  <a:pt x="57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08346" y="5402258"/>
            <a:ext cx="1716813" cy="117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59634" y="5402257"/>
            <a:ext cx="1716813" cy="117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57058" y="5402257"/>
            <a:ext cx="1716813" cy="117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8128" y="5402256"/>
            <a:ext cx="1716813" cy="117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5346" y="5991581"/>
            <a:ext cx="1422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当前栈框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922159" y="5991581"/>
            <a:ext cx="161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前一个栈框</a:t>
            </a:r>
            <a:endParaRPr lang="zh-CN" altLang="en-US" sz="2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541109" y="5991581"/>
            <a:ext cx="202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再前一个栈框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728128" y="5991581"/>
            <a:ext cx="202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全局区（栈底）</a:t>
            </a:r>
            <a:endParaRPr lang="zh-CN" altLang="en-US" sz="2000" b="1" dirty="0"/>
          </a:p>
        </p:txBody>
      </p:sp>
      <p:sp>
        <p:nvSpPr>
          <p:cNvPr id="4" name="上弧形箭头 3"/>
          <p:cNvSpPr/>
          <p:nvPr/>
        </p:nvSpPr>
        <p:spPr>
          <a:xfrm>
            <a:off x="2314083" y="5323861"/>
            <a:ext cx="1216152" cy="660423"/>
          </a:xfrm>
          <a:prstGeom prst="curvedDownArrow">
            <a:avLst>
              <a:gd name="adj1" fmla="val 16739"/>
              <a:gd name="adj2" fmla="val 50000"/>
              <a:gd name="adj3" fmla="val 4178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上弧形箭头 20"/>
          <p:cNvSpPr/>
          <p:nvPr/>
        </p:nvSpPr>
        <p:spPr>
          <a:xfrm>
            <a:off x="3992169" y="5291959"/>
            <a:ext cx="1216152" cy="660423"/>
          </a:xfrm>
          <a:prstGeom prst="curvedDownArrow">
            <a:avLst>
              <a:gd name="adj1" fmla="val 16739"/>
              <a:gd name="adj2" fmla="val 50000"/>
              <a:gd name="adj3" fmla="val 4178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上弧形箭头 21"/>
          <p:cNvSpPr/>
          <p:nvPr/>
        </p:nvSpPr>
        <p:spPr>
          <a:xfrm>
            <a:off x="5763264" y="5299607"/>
            <a:ext cx="1216152" cy="660423"/>
          </a:xfrm>
          <a:prstGeom prst="curvedDownArrow">
            <a:avLst>
              <a:gd name="adj1" fmla="val 16739"/>
              <a:gd name="adj2" fmla="val 50000"/>
              <a:gd name="adj3" fmla="val 4178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上弧形箭头 22"/>
          <p:cNvSpPr/>
          <p:nvPr/>
        </p:nvSpPr>
        <p:spPr>
          <a:xfrm>
            <a:off x="8367930" y="5258520"/>
            <a:ext cx="1216152" cy="660423"/>
          </a:xfrm>
          <a:prstGeom prst="curvedDownArrow">
            <a:avLst>
              <a:gd name="adj1" fmla="val 16739"/>
              <a:gd name="adj2" fmla="val 50000"/>
              <a:gd name="adj3" fmla="val 4178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7336" y="5576082"/>
            <a:ext cx="1800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……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388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911424" y="579766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函数的语法规则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988840"/>
            <a:ext cx="4585457" cy="32256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2572864"/>
            <a:ext cx="5194300" cy="2362200"/>
          </a:xfrm>
          <a:prstGeom prst="rect">
            <a:avLst/>
          </a:prstGeom>
        </p:spPr>
      </p:pic>
      <p:sp>
        <p:nvSpPr>
          <p:cNvPr id="7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47016" y="1916832"/>
            <a:ext cx="10515600" cy="42484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几种参数设定方法</a:t>
            </a:r>
            <a:endParaRPr kumimoji="1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/>
              <a:t>顺序传入</a:t>
            </a:r>
            <a:endParaRPr kumimoji="1" lang="en-US" altLang="zh-CN" sz="2000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/>
              <a:t>关键词</a:t>
            </a:r>
            <a:endParaRPr kumimoji="1" lang="en-US" altLang="zh-CN" sz="2000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/>
              <a:t>默认参数</a:t>
            </a:r>
            <a:endParaRPr kumimoji="1" lang="en-US" altLang="zh-CN" sz="2000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/>
              <a:t>不定长参数</a:t>
            </a:r>
            <a:endParaRPr kumimoji="1" lang="zh-CN" altLang="en-US" sz="2000" dirty="0"/>
          </a:p>
        </p:txBody>
      </p:sp>
      <p:sp>
        <p:nvSpPr>
          <p:cNvPr id="7" name="标题 8"/>
          <p:cNvSpPr txBox="1">
            <a:spLocks/>
          </p:cNvSpPr>
          <p:nvPr/>
        </p:nvSpPr>
        <p:spPr>
          <a:xfrm>
            <a:off x="911424" y="579766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参数设定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8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1424" y="1700808"/>
            <a:ext cx="10515600" cy="42484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按照输入参数列表的顺序传入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onaco" charset="0"/>
                <a:ea typeface="Monaco" charset="0"/>
                <a:cs typeface="Monaco" charset="0"/>
              </a:rPr>
              <a:t>x=1</a:t>
            </a:r>
            <a:r>
              <a:rPr kumimoji="1" lang="zh-CN" altLang="en-US" sz="20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000" dirty="0" smtClean="0">
                <a:latin typeface="Monaco" charset="0"/>
                <a:ea typeface="Monaco" charset="0"/>
                <a:cs typeface="Monaco" charset="0"/>
              </a:rPr>
              <a:t>y=2</a:t>
            </a:r>
            <a:r>
              <a:rPr kumimoji="1" lang="zh-CN" altLang="en-US" sz="20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000" dirty="0" smtClean="0">
                <a:latin typeface="Monaco" charset="0"/>
                <a:ea typeface="Monaco" charset="0"/>
                <a:cs typeface="Monaco" charset="0"/>
              </a:rPr>
              <a:t>z=3</a:t>
            </a:r>
            <a:endParaRPr kumimoji="1" lang="en-US" altLang="zh-CN" sz="2400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8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矩形 4"/>
          <p:cNvSpPr/>
          <p:nvPr/>
        </p:nvSpPr>
        <p:spPr>
          <a:xfrm>
            <a:off x="479376" y="674237"/>
            <a:ext cx="2315099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reeform 78"/>
          <p:cNvSpPr>
            <a:spLocks noChangeArrowheads="1"/>
          </p:cNvSpPr>
          <p:nvPr/>
        </p:nvSpPr>
        <p:spPr bwMode="auto">
          <a:xfrm>
            <a:off x="119336" y="836712"/>
            <a:ext cx="254699" cy="277602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顺序传入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57" y="3068959"/>
            <a:ext cx="6837445" cy="260669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33098" y="304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19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1424" y="1700808"/>
            <a:ext cx="10515600" cy="42484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直接在参数列表里设定关键词确定</a:t>
            </a:r>
            <a:endParaRPr kumimoji="1" lang="en-US" altLang="zh-CN" sz="2400" dirty="0" smtClean="0"/>
          </a:p>
        </p:txBody>
      </p:sp>
      <p:sp>
        <p:nvSpPr>
          <p:cNvPr id="7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8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矩形 4"/>
          <p:cNvSpPr/>
          <p:nvPr/>
        </p:nvSpPr>
        <p:spPr>
          <a:xfrm>
            <a:off x="479376" y="674237"/>
            <a:ext cx="2315099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reeform 78"/>
          <p:cNvSpPr>
            <a:spLocks noChangeArrowheads="1"/>
          </p:cNvSpPr>
          <p:nvPr/>
        </p:nvSpPr>
        <p:spPr bwMode="auto">
          <a:xfrm>
            <a:off x="119336" y="836712"/>
            <a:ext cx="254699" cy="277602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关键词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3098" y="304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76"/>
          <a:stretch/>
        </p:blipFill>
        <p:spPr>
          <a:xfrm>
            <a:off x="1165001" y="2759012"/>
            <a:ext cx="6837445" cy="12961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4055155"/>
            <a:ext cx="6837446" cy="13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1424" y="1484785"/>
            <a:ext cx="10515600" cy="42484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可以将位置和关键词的方法混合使用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如果传入的第一个参数是用关键词传入的，那么后面每个参数都需要是关键词传入，否则会出现语法错误</a:t>
            </a:r>
            <a:endParaRPr kumimoji="1" lang="en-US" altLang="zh-CN" sz="2400" dirty="0" smtClean="0"/>
          </a:p>
        </p:txBody>
      </p:sp>
      <p:sp>
        <p:nvSpPr>
          <p:cNvPr id="7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8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矩形 4"/>
          <p:cNvSpPr/>
          <p:nvPr/>
        </p:nvSpPr>
        <p:spPr>
          <a:xfrm>
            <a:off x="479376" y="674237"/>
            <a:ext cx="2315099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reeform 78"/>
          <p:cNvSpPr>
            <a:spLocks noChangeArrowheads="1"/>
          </p:cNvSpPr>
          <p:nvPr/>
        </p:nvSpPr>
        <p:spPr bwMode="auto">
          <a:xfrm>
            <a:off x="119336" y="836712"/>
            <a:ext cx="254699" cy="277602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关键词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3098" y="304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77" y="2306346"/>
            <a:ext cx="7125222" cy="13386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7" y="4653135"/>
            <a:ext cx="6986917" cy="19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1424" y="1700808"/>
            <a:ext cx="10515600" cy="42484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输入的参数可以是事先设定好赋值，也就是默认值。</a:t>
            </a:r>
            <a:r>
              <a:rPr lang="zh-CN" altLang="en-US" sz="2400" dirty="0" smtClean="0"/>
              <a:t>在调用函数</a:t>
            </a:r>
            <a:r>
              <a:rPr lang="zh-CN" altLang="en-US" sz="2400" dirty="0" smtClean="0"/>
              <a:t>的时候，可以不输入参数，函数内部会直接调用默认参数值。例如默认 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z=3</a:t>
            </a:r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</p:txBody>
      </p:sp>
      <p:sp>
        <p:nvSpPr>
          <p:cNvPr id="7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8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矩形 4"/>
          <p:cNvSpPr/>
          <p:nvPr/>
        </p:nvSpPr>
        <p:spPr>
          <a:xfrm>
            <a:off x="479376" y="674237"/>
            <a:ext cx="2315099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reeform 78"/>
          <p:cNvSpPr>
            <a:spLocks noChangeArrowheads="1"/>
          </p:cNvSpPr>
          <p:nvPr/>
        </p:nvSpPr>
        <p:spPr bwMode="auto">
          <a:xfrm>
            <a:off x="119336" y="836712"/>
            <a:ext cx="254699" cy="277602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默认参数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3098" y="304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79" y="2982632"/>
            <a:ext cx="7701570" cy="23661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11" y="4827237"/>
            <a:ext cx="7462751" cy="16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40078" y="1772816"/>
            <a:ext cx="10515600" cy="4104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这</a:t>
            </a:r>
            <a:r>
              <a:rPr lang="zh-CN" altLang="en-US" sz="2400" dirty="0" smtClean="0"/>
              <a:t>是为了解决，不确定需要传入参数个数的情况</a:t>
            </a:r>
            <a:endParaRPr lang="en-US" altLang="zh-CN" sz="2400" dirty="0" smtClean="0"/>
          </a:p>
        </p:txBody>
      </p:sp>
      <p:sp>
        <p:nvSpPr>
          <p:cNvPr id="7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8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矩形 4"/>
          <p:cNvSpPr/>
          <p:nvPr/>
        </p:nvSpPr>
        <p:spPr>
          <a:xfrm>
            <a:off x="479376" y="674237"/>
            <a:ext cx="3600400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reeform 78"/>
          <p:cNvSpPr>
            <a:spLocks noChangeArrowheads="1"/>
          </p:cNvSpPr>
          <p:nvPr/>
        </p:nvSpPr>
        <p:spPr bwMode="auto">
          <a:xfrm>
            <a:off x="119336" y="836712"/>
            <a:ext cx="254699" cy="277602"/>
          </a:xfrm>
          <a:custGeom>
            <a:avLst/>
            <a:gdLst>
              <a:gd name="T0" fmla="*/ 39230934 w 601"/>
              <a:gd name="T1" fmla="*/ 78442719 h 602"/>
              <a:gd name="T2" fmla="*/ 39230934 w 601"/>
              <a:gd name="T3" fmla="*/ 78442719 h 602"/>
              <a:gd name="T4" fmla="*/ 0 w 601"/>
              <a:gd name="T5" fmla="*/ 38764526 h 602"/>
              <a:gd name="T6" fmla="*/ 39230934 w 601"/>
              <a:gd name="T7" fmla="*/ 0 h 602"/>
              <a:gd name="T8" fmla="*/ 77429787 w 601"/>
              <a:gd name="T9" fmla="*/ 38764526 h 602"/>
              <a:gd name="T10" fmla="*/ 39230934 w 601"/>
              <a:gd name="T11" fmla="*/ 78442719 h 602"/>
              <a:gd name="T12" fmla="*/ 7226723 w 601"/>
              <a:gd name="T13" fmla="*/ 38764526 h 602"/>
              <a:gd name="T14" fmla="*/ 7226723 w 601"/>
              <a:gd name="T15" fmla="*/ 38764526 h 602"/>
              <a:gd name="T16" fmla="*/ 39230934 w 601"/>
              <a:gd name="T17" fmla="*/ 38764526 h 602"/>
              <a:gd name="T18" fmla="*/ 39230934 w 601"/>
              <a:gd name="T19" fmla="*/ 7308970 h 602"/>
              <a:gd name="T20" fmla="*/ 7226723 w 601"/>
              <a:gd name="T21" fmla="*/ 38764526 h 6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6"/>
                  <a:pt x="0" y="297"/>
                </a:cubicBezTo>
                <a:cubicBezTo>
                  <a:pt x="0" y="134"/>
                  <a:pt x="134" y="0"/>
                  <a:pt x="304" y="0"/>
                </a:cubicBezTo>
                <a:cubicBezTo>
                  <a:pt x="466" y="0"/>
                  <a:pt x="600" y="134"/>
                  <a:pt x="600" y="297"/>
                </a:cubicBezTo>
                <a:cubicBezTo>
                  <a:pt x="600" y="466"/>
                  <a:pt x="466" y="601"/>
                  <a:pt x="304" y="601"/>
                </a:cubicBezTo>
                <a:close/>
                <a:moveTo>
                  <a:pt x="56" y="297"/>
                </a:moveTo>
                <a:lnTo>
                  <a:pt x="56" y="297"/>
                </a:lnTo>
                <a:cubicBezTo>
                  <a:pt x="304" y="297"/>
                  <a:pt x="304" y="297"/>
                  <a:pt x="304" y="297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169" y="56"/>
                  <a:pt x="56" y="162"/>
                  <a:pt x="56" y="2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不定长参数</a:t>
            </a:r>
            <a:r>
              <a:rPr lang="zh-CN" altLang="en-US" sz="2800" dirty="0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en-US" altLang="zh-CN" sz="2800" dirty="0" err="1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args</a:t>
            </a:r>
            <a:endParaRPr lang="zh-CN" altLang="en-US" sz="2800" dirty="0">
              <a:solidFill>
                <a:prstClr val="white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3098" y="3040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899173" y="2439225"/>
            <a:ext cx="10515600" cy="410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8" y="2697734"/>
            <a:ext cx="6581520" cy="31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97</TotalTime>
  <Words>1019</Words>
  <Application>Microsoft Office PowerPoint</Application>
  <PresentationFormat>宽屏</PresentationFormat>
  <Paragraphs>135</Paragraphs>
  <Slides>24</Slides>
  <Notes>22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Microsoft YaHei Light</vt:lpstr>
      <vt:lpstr>Monaco</vt:lpstr>
      <vt:lpstr>等线</vt:lpstr>
      <vt:lpstr>宋体</vt:lpstr>
      <vt:lpstr>微软雅黑</vt:lpstr>
      <vt:lpstr>微软雅黑 Light</vt:lpstr>
      <vt:lpstr>Arial</vt:lpstr>
      <vt:lpstr>Century Gothic</vt:lpstr>
      <vt:lpstr>水汽尾迹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</dc:creator>
  <cp:lastModifiedBy>sams</cp:lastModifiedBy>
  <cp:revision>8</cp:revision>
  <dcterms:created xsi:type="dcterms:W3CDTF">2018-09-17T07:40:59Z</dcterms:created>
  <dcterms:modified xsi:type="dcterms:W3CDTF">2018-09-24T15:22:56Z</dcterms:modified>
</cp:coreProperties>
</file>