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96" r:id="rId4"/>
    <p:sldId id="297" r:id="rId5"/>
    <p:sldId id="259" r:id="rId6"/>
    <p:sldId id="260" r:id="rId7"/>
    <p:sldId id="261" r:id="rId8"/>
    <p:sldId id="299" r:id="rId9"/>
    <p:sldId id="301" r:id="rId10"/>
    <p:sldId id="302" r:id="rId11"/>
    <p:sldId id="312" r:id="rId12"/>
    <p:sldId id="303" r:id="rId13"/>
    <p:sldId id="304" r:id="rId14"/>
    <p:sldId id="305" r:id="rId15"/>
    <p:sldId id="306" r:id="rId16"/>
    <p:sldId id="308" r:id="rId17"/>
    <p:sldId id="309" r:id="rId18"/>
    <p:sldId id="313" r:id="rId19"/>
    <p:sldId id="314" r:id="rId20"/>
    <p:sldId id="315" r:id="rId21"/>
    <p:sldId id="319" r:id="rId22"/>
    <p:sldId id="264" r:id="rId23"/>
    <p:sldId id="320" r:id="rId24"/>
    <p:sldId id="262" r:id="rId25"/>
    <p:sldId id="265" r:id="rId26"/>
    <p:sldId id="274" r:id="rId27"/>
    <p:sldId id="275" r:id="rId28"/>
    <p:sldId id="321" r:id="rId29"/>
    <p:sldId id="322" r:id="rId30"/>
    <p:sldId id="323" r:id="rId31"/>
    <p:sldId id="324" r:id="rId32"/>
    <p:sldId id="325" r:id="rId33"/>
    <p:sldId id="276" r:id="rId34"/>
    <p:sldId id="326"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2D1E"/>
    <a:srgbClr val="85E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0" autoAdjust="0"/>
    <p:restoredTop sz="94660"/>
  </p:normalViewPr>
  <p:slideViewPr>
    <p:cSldViewPr snapToGrid="0">
      <p:cViewPr varScale="1">
        <p:scale>
          <a:sx n="80" d="100"/>
          <a:sy n="80" d="100"/>
        </p:scale>
        <p:origin x="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25DCB-B009-4E76-B013-F26FA24C4A49}"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D930A-22EE-42E8-9EB9-D0301128A2C4}" type="slidenum">
              <a:rPr lang="zh-CN" altLang="en-US" smtClean="0"/>
              <a:t>‹#›</a:t>
            </a:fld>
            <a:endParaRPr lang="zh-CN" altLang="en-US"/>
          </a:p>
        </p:txBody>
      </p:sp>
    </p:spTree>
    <p:extLst>
      <p:ext uri="{BB962C8B-B14F-4D97-AF65-F5344CB8AC3E}">
        <p14:creationId xmlns:p14="http://schemas.microsoft.com/office/powerpoint/2010/main" val="7572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2</a:t>
            </a:fld>
            <a:endParaRPr lang="zh-CN" altLang="en-US"/>
          </a:p>
        </p:txBody>
      </p:sp>
    </p:spTree>
    <p:extLst>
      <p:ext uri="{BB962C8B-B14F-4D97-AF65-F5344CB8AC3E}">
        <p14:creationId xmlns:p14="http://schemas.microsoft.com/office/powerpoint/2010/main" val="278525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89792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239518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prstClr val="black"/>
                </a:solidFill>
                <a:latin typeface="微软雅黑 Light" panose="020B0502040204020203" pitchFamily="34" charset="-122"/>
                <a:ea typeface="微软雅黑 Light" panose="020B0502040204020203" pitchFamily="34" charset="-122"/>
              </a:rPr>
              <a:t>我们都知道，进来的数据每一个列向量代表的是一个变量，而每个变量都有自己的命名。如果我在索引抽取数据的时候可以根据变量名字来命名那不是十分的方便和好理解？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232016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先创建一个</a:t>
            </a:r>
            <a:r>
              <a:rPr lang="en-US" altLang="zh-CN" smtClean="0">
                <a:latin typeface="Arial" panose="020B0604020202020204" pitchFamily="34" charset="0"/>
              </a:rPr>
              <a:t>dtype</a:t>
            </a:r>
            <a:r>
              <a:rPr lang="zh-CN" altLang="en-US" smtClean="0">
                <a:latin typeface="Arial" panose="020B0604020202020204" pitchFamily="34" charset="0"/>
              </a:rPr>
              <a:t>对象</a:t>
            </a:r>
            <a:r>
              <a:rPr lang="en-US" altLang="zh-CN" smtClean="0">
                <a:latin typeface="Arial" panose="020B0604020202020204" pitchFamily="34" charset="0"/>
              </a:rPr>
              <a:t>persontype</a:t>
            </a:r>
            <a:r>
              <a:rPr lang="zh-CN" altLang="en-US" smtClean="0">
                <a:latin typeface="Arial" panose="020B0604020202020204" pitchFamily="34" charset="0"/>
              </a:rPr>
              <a:t>，通过其字典参数描述结构类型的各个字段。字典有两个关键字：</a:t>
            </a:r>
            <a:r>
              <a:rPr lang="en-US" altLang="zh-CN" smtClean="0">
                <a:latin typeface="Arial" panose="020B0604020202020204" pitchFamily="34" charset="0"/>
              </a:rPr>
              <a:t>names</a:t>
            </a:r>
            <a:r>
              <a:rPr lang="zh-CN" altLang="en-US" smtClean="0">
                <a:latin typeface="Arial" panose="020B0604020202020204" pitchFamily="34" charset="0"/>
              </a:rPr>
              <a:t>，</a:t>
            </a:r>
            <a:r>
              <a:rPr lang="en-US" altLang="zh-CN" smtClean="0">
                <a:latin typeface="Arial" panose="020B0604020202020204" pitchFamily="34" charset="0"/>
              </a:rPr>
              <a:t>formats</a:t>
            </a:r>
            <a:r>
              <a:rPr lang="zh-CN" altLang="en-US" smtClean="0">
                <a:latin typeface="Arial" panose="020B0604020202020204" pitchFamily="34" charset="0"/>
              </a:rPr>
              <a:t>。每个关键字对应的值都是一个列表。</a:t>
            </a:r>
            <a:r>
              <a:rPr lang="en-US" altLang="zh-CN" smtClean="0">
                <a:latin typeface="Arial" panose="020B0604020202020204" pitchFamily="34" charset="0"/>
              </a:rPr>
              <a:t>names</a:t>
            </a:r>
            <a:r>
              <a:rPr lang="zh-CN" altLang="en-US" smtClean="0">
                <a:latin typeface="Arial" panose="020B0604020202020204" pitchFamily="34" charset="0"/>
              </a:rPr>
              <a:t>定义结构中的每个字段名，而</a:t>
            </a:r>
          </a:p>
          <a:p>
            <a:r>
              <a:rPr lang="en-US" altLang="zh-CN" smtClean="0">
                <a:latin typeface="Arial" panose="020B0604020202020204" pitchFamily="34" charset="0"/>
              </a:rPr>
              <a:t>formats</a:t>
            </a:r>
            <a:r>
              <a:rPr lang="zh-CN" altLang="en-US" smtClean="0">
                <a:latin typeface="Arial" panose="020B0604020202020204" pitchFamily="34" charset="0"/>
              </a:rPr>
              <a:t>则定义每个字段的类型：</a:t>
            </a:r>
            <a:endParaRPr lang="en-US" altLang="zh-CN" smtClean="0">
              <a:latin typeface="Arial" panose="020B0604020202020204" pitchFamily="34" charset="0"/>
            </a:endParaRPr>
          </a:p>
          <a:p>
            <a:r>
              <a:rPr lang="en-US" altLang="zh-CN" smtClean="0">
                <a:latin typeface="Arial" panose="020B0604020202020204" pitchFamily="34" charset="0"/>
              </a:rPr>
              <a:t>• S32 : 32</a:t>
            </a:r>
            <a:r>
              <a:rPr lang="zh-CN" altLang="en-US" smtClean="0">
                <a:latin typeface="Arial" panose="020B0604020202020204" pitchFamily="34" charset="0"/>
              </a:rPr>
              <a:t>个字节的字符串类型，由于结构中的每个元素的大小必须固定，因此需要指定字符串的长度</a:t>
            </a:r>
            <a:r>
              <a:rPr lang="en-US" altLang="zh-CN" smtClean="0">
                <a:latin typeface="Arial" panose="020B0604020202020204" pitchFamily="34" charset="0"/>
              </a:rPr>
              <a:t>• i : 32bit</a:t>
            </a:r>
            <a:r>
              <a:rPr lang="zh-CN" altLang="en-US" smtClean="0">
                <a:latin typeface="Arial" panose="020B0604020202020204" pitchFamily="34" charset="0"/>
              </a:rPr>
              <a:t>的整数类型，相当于</a:t>
            </a:r>
            <a:r>
              <a:rPr lang="en-US" altLang="zh-CN" smtClean="0">
                <a:latin typeface="Arial" panose="020B0604020202020204" pitchFamily="34" charset="0"/>
              </a:rPr>
              <a:t>np.int32• f : 32bit</a:t>
            </a:r>
            <a:r>
              <a:rPr lang="zh-CN" altLang="en-US" smtClean="0">
                <a:latin typeface="Arial" panose="020B0604020202020204" pitchFamily="34" charset="0"/>
              </a:rPr>
              <a:t>的单精度浮点数类型，相当于</a:t>
            </a:r>
            <a:r>
              <a:rPr lang="en-US" altLang="zh-CN" smtClean="0">
                <a:latin typeface="Arial" panose="020B0604020202020204" pitchFamily="34" charset="0"/>
              </a:rPr>
              <a:t>np.float32</a:t>
            </a:r>
          </a:p>
          <a:p>
            <a:r>
              <a:rPr lang="zh-CN" altLang="en-US" smtClean="0">
                <a:latin typeface="Arial" panose="020B0604020202020204" pitchFamily="34" charset="0"/>
              </a:rPr>
              <a:t>然后我们调用</a:t>
            </a:r>
            <a:r>
              <a:rPr lang="en-US" altLang="zh-CN" smtClean="0">
                <a:latin typeface="Arial" panose="020B0604020202020204" pitchFamily="34" charset="0"/>
              </a:rPr>
              <a:t>array</a:t>
            </a:r>
            <a:r>
              <a:rPr lang="zh-CN" altLang="en-US" smtClean="0">
                <a:latin typeface="Arial" panose="020B0604020202020204" pitchFamily="34" charset="0"/>
              </a:rPr>
              <a:t>函数创建数组，通过关键字参数</a:t>
            </a:r>
            <a:r>
              <a:rPr lang="en-US" altLang="zh-CN" smtClean="0">
                <a:latin typeface="Arial" panose="020B0604020202020204" pitchFamily="34" charset="0"/>
              </a:rPr>
              <a:t>dtype=persontype</a:t>
            </a:r>
            <a:r>
              <a:rPr lang="zh-CN" altLang="en-US" smtClean="0">
                <a:latin typeface="Arial" panose="020B0604020202020204" pitchFamily="34" charset="0"/>
              </a:rPr>
              <a:t>， 指定所创建的数组的元素类型为结构</a:t>
            </a:r>
            <a:r>
              <a:rPr lang="en-US" altLang="zh-CN" smtClean="0">
                <a:latin typeface="Arial" panose="020B0604020202020204" pitchFamily="34" charset="0"/>
              </a:rPr>
              <a:t>persontype</a:t>
            </a:r>
            <a:r>
              <a:rPr lang="zh-CN" altLang="en-US" smtClean="0">
                <a:latin typeface="Arial" panose="020B0604020202020204" pitchFamily="34" charset="0"/>
              </a:rPr>
              <a:t>。运行上面程序之后，我们可以在</a:t>
            </a:r>
            <a:r>
              <a:rPr lang="en-US" altLang="zh-CN" smtClean="0">
                <a:latin typeface="Arial" panose="020B0604020202020204" pitchFamily="34" charset="0"/>
              </a:rPr>
              <a:t>IPython</a:t>
            </a:r>
            <a:r>
              <a:rPr lang="zh-CN" altLang="en-US" smtClean="0">
                <a:latin typeface="Arial" panose="020B0604020202020204" pitchFamily="34" charset="0"/>
              </a:rPr>
              <a:t>中执行如下的语句查看数组</a:t>
            </a:r>
            <a:r>
              <a:rPr lang="en-US" altLang="zh-CN" smtClean="0">
                <a:latin typeface="Arial" panose="020B0604020202020204" pitchFamily="34" charset="0"/>
              </a:rPr>
              <a:t>a</a:t>
            </a:r>
            <a:r>
              <a:rPr lang="zh-CN" altLang="en-US" smtClean="0">
                <a:latin typeface="Arial" panose="020B0604020202020204" pitchFamily="34" charset="0"/>
              </a:rPr>
              <a:t>的元素类型</a:t>
            </a: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E47105-98E5-4D44-88B4-32E121C85B0C}" type="slidenum">
              <a:rPr lang="en-US" altLang="zh-CN"/>
              <a:pPr>
                <a:spcBef>
                  <a:spcPct val="0"/>
                </a:spcBef>
              </a:pPr>
              <a:t>34</a:t>
            </a:fld>
            <a:endParaRPr lang="en-US" altLang="zh-CN"/>
          </a:p>
        </p:txBody>
      </p:sp>
    </p:spTree>
    <p:extLst>
      <p:ext uri="{BB962C8B-B14F-4D97-AF65-F5344CB8AC3E}">
        <p14:creationId xmlns:p14="http://schemas.microsoft.com/office/powerpoint/2010/main" val="85921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prstClr val="black"/>
                </a:solidFill>
                <a:latin typeface="微软雅黑 Light" panose="020B0502040204020203" pitchFamily="34" charset="-122"/>
                <a:ea typeface="微软雅黑 Light" panose="020B0502040204020203" pitchFamily="34" charset="-122"/>
              </a:rPr>
              <a:t>Numpy</a:t>
            </a:r>
            <a:r>
              <a:rPr lang="zh-CN" altLang="en-US" sz="1100" dirty="0" smtClean="0">
                <a:solidFill>
                  <a:prstClr val="black"/>
                </a:solidFill>
                <a:latin typeface="微软雅黑 Light" panose="020B0502040204020203" pitchFamily="34" charset="-122"/>
                <a:ea typeface="微软雅黑 Light" panose="020B0502040204020203" pitchFamily="34" charset="-122"/>
              </a:rPr>
              <a:t>中有很多在做数学、统计计算上常用的函数</a:t>
            </a:r>
            <a:endParaRPr lang="en-US" altLang="zh-CN" sz="1100" dirty="0" smtClean="0">
              <a:solidFill>
                <a:prstClr val="black"/>
              </a:solidFill>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55897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rgbClr val="00B050"/>
              </a:buClr>
              <a:buFont typeface="Arial" panose="020B0604020202020204" pitchFamily="34" charset="0"/>
              <a:buChar char="•"/>
            </a:pPr>
            <a:r>
              <a:rPr lang="en-US" altLang="zh-CN" sz="1100" dirty="0" smtClean="0"/>
              <a:t>+ a:</a:t>
            </a:r>
            <a:r>
              <a:rPr lang="zh-CN" altLang="en-US" sz="1100" dirty="0" smtClean="0"/>
              <a:t>代之</a:t>
            </a:r>
            <a:r>
              <a:rPr lang="en-US" altLang="zh-CN" sz="1100" dirty="0" err="1" smtClean="0"/>
              <a:t>numpy.array</a:t>
            </a:r>
            <a:r>
              <a:rPr lang="zh-CN" altLang="en-US" sz="1100" dirty="0" smtClean="0"/>
              <a:t>类数据类型</a:t>
            </a:r>
          </a:p>
          <a:p>
            <a:pPr marL="285750" indent="-285750">
              <a:buClr>
                <a:srgbClr val="00B050"/>
              </a:buClr>
              <a:buFont typeface="Arial" panose="020B0604020202020204" pitchFamily="34" charset="0"/>
              <a:buChar char="•"/>
            </a:pPr>
            <a:r>
              <a:rPr lang="en-US" altLang="zh-CN" sz="1100" dirty="0" smtClean="0"/>
              <a:t>+ n: </a:t>
            </a:r>
            <a:r>
              <a:rPr lang="zh-CN" altLang="en-US" sz="1100" dirty="0" smtClean="0"/>
              <a:t>指进行多少次差值计算 </a:t>
            </a:r>
          </a:p>
          <a:p>
            <a:pPr marL="285750" indent="-285750">
              <a:buClr>
                <a:srgbClr val="00B050"/>
              </a:buClr>
              <a:buFont typeface="Arial" panose="020B0604020202020204" pitchFamily="34" charset="0"/>
              <a:buChar char="•"/>
            </a:pPr>
            <a:r>
              <a:rPr lang="en-US" altLang="zh-CN" sz="1100" dirty="0" smtClean="0"/>
              <a:t>+ axis: </a:t>
            </a:r>
            <a:r>
              <a:rPr lang="zh-CN" altLang="en-US" sz="1100" dirty="0" smtClean="0"/>
              <a:t>按哪一个轴进行差值计算</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127074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prstClr val="black"/>
                </a:solidFill>
                <a:latin typeface="微软雅黑 Light" panose="020B0502040204020203" pitchFamily="34" charset="-122"/>
                <a:ea typeface="微软雅黑 Light" panose="020B0502040204020203" pitchFamily="34" charset="-122"/>
              </a:rPr>
              <a:t>有</a:t>
            </a:r>
            <a:r>
              <a:rPr lang="en-US" altLang="zh-CN" sz="1100" dirty="0" smtClean="0">
                <a:solidFill>
                  <a:prstClr val="black"/>
                </a:solidFill>
                <a:latin typeface="微软雅黑 Light" panose="020B0502040204020203" pitchFamily="34" charset="-122"/>
                <a:ea typeface="微软雅黑 Light" panose="020B0502040204020203" pitchFamily="34" charset="-122"/>
              </a:rPr>
              <a:t>9</a:t>
            </a:r>
            <a:r>
              <a:rPr lang="zh-CN" altLang="en-US" sz="1100" dirty="0" smtClean="0">
                <a:solidFill>
                  <a:prstClr val="black"/>
                </a:solidFill>
                <a:latin typeface="微软雅黑 Light" panose="020B0502040204020203" pitchFamily="34" charset="-122"/>
                <a:ea typeface="微软雅黑 Light" panose="020B0502040204020203" pitchFamily="34" charset="-122"/>
              </a:rPr>
              <a:t>个元素的二维矩阵中，设置</a:t>
            </a:r>
            <a:r>
              <a:rPr lang="en-US" altLang="zh-CN" sz="1100" dirty="0" smtClean="0">
                <a:solidFill>
                  <a:prstClr val="black"/>
                </a:solidFill>
                <a:latin typeface="微软雅黑 Light" panose="020B0502040204020203" pitchFamily="34" charset="-122"/>
                <a:ea typeface="微软雅黑 Light" panose="020B0502040204020203" pitchFamily="34" charset="-122"/>
              </a:rPr>
              <a:t>axis=0</a:t>
            </a:r>
            <a:r>
              <a:rPr lang="zh-CN" altLang="en-US" sz="1100" dirty="0" smtClean="0">
                <a:solidFill>
                  <a:prstClr val="black"/>
                </a:solidFill>
                <a:latin typeface="微软雅黑 Light" panose="020B0502040204020203" pitchFamily="34" charset="-122"/>
                <a:ea typeface="微软雅黑 Light" panose="020B0502040204020203" pitchFamily="34" charset="-122"/>
              </a:rPr>
              <a:t>时，也就是按第一维“行”的方式从高位向低位相减；设置</a:t>
            </a:r>
            <a:r>
              <a:rPr lang="en-US" altLang="zh-CN" sz="1100" dirty="0" smtClean="0">
                <a:solidFill>
                  <a:prstClr val="black"/>
                </a:solidFill>
                <a:latin typeface="微软雅黑 Light" panose="020B0502040204020203" pitchFamily="34" charset="-122"/>
                <a:ea typeface="微软雅黑 Light" panose="020B0502040204020203" pitchFamily="34" charset="-122"/>
              </a:rPr>
              <a:t>axis=1</a:t>
            </a:r>
            <a:r>
              <a:rPr lang="zh-CN" altLang="en-US" sz="1100" dirty="0" smtClean="0">
                <a:solidFill>
                  <a:prstClr val="black"/>
                </a:solidFill>
                <a:latin typeface="微软雅黑 Light" panose="020B0502040204020203" pitchFamily="34" charset="-122"/>
                <a:ea typeface="微软雅黑 Light" panose="020B0502040204020203" pitchFamily="34" charset="-122"/>
              </a:rPr>
              <a:t>时，按“列”的方式从高位向低位相减。</a:t>
            </a:r>
            <a:endParaRPr lang="en-US" altLang="zh-CN" sz="1100" dirty="0" smtClean="0">
              <a:solidFill>
                <a:prstClr val="black"/>
              </a:solidFill>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prstClr val="black"/>
              </a:solidFill>
              <a:latin typeface="微软雅黑 Light" panose="020B0502040204020203" pitchFamily="34" charset="-122"/>
              <a:ea typeface="微软雅黑 Light" panose="020B0502040204020203" pitchFamily="34" charset="-122"/>
            </a:endParaRPr>
          </a:p>
          <a:p>
            <a:pPr>
              <a:buClr>
                <a:srgbClr val="00B050"/>
              </a:buClr>
            </a:pPr>
            <a:r>
              <a:rPr lang="zh-CN" altLang="en-US" sz="1100" dirty="0" smtClean="0">
                <a:latin typeface="微软雅黑 Light" panose="020B0502040204020203" pitchFamily="34" charset="-122"/>
                <a:ea typeface="微软雅黑 Light" panose="020B0502040204020203" pitchFamily="34" charset="-122"/>
              </a:rPr>
              <a:t>类似这样对数据进行的操作</a:t>
            </a:r>
            <a:r>
              <a:rPr lang="en-US" altLang="zh-CN" sz="1100" dirty="0" err="1" smtClean="0">
                <a:latin typeface="微软雅黑 Light" panose="020B0502040204020203" pitchFamily="34" charset="-122"/>
                <a:ea typeface="微软雅黑 Light" panose="020B0502040204020203" pitchFamily="34" charset="-122"/>
              </a:rPr>
              <a:t>numpy</a:t>
            </a:r>
            <a:r>
              <a:rPr lang="zh-CN" altLang="en-US" sz="1100" dirty="0" smtClean="0">
                <a:latin typeface="微软雅黑 Light" panose="020B0502040204020203" pitchFamily="34" charset="-122"/>
                <a:ea typeface="微软雅黑 Light" panose="020B0502040204020203" pitchFamily="34" charset="-122"/>
              </a:rPr>
              <a:t>还内置了很多，以下列表是使用比较频繁而有用的方法：</a:t>
            </a:r>
            <a:endParaRPr lang="en-US" altLang="zh-CN" sz="1100" dirty="0" smtClean="0">
              <a:latin typeface="微软雅黑 Light" panose="020B0502040204020203" pitchFamily="34" charset="-122"/>
              <a:ea typeface="微软雅黑 Light" panose="020B0502040204020203" pitchFamily="34" charset="-122"/>
            </a:endParaRPr>
          </a:p>
          <a:p>
            <a:pPr>
              <a:buClr>
                <a:srgbClr val="00B050"/>
              </a:buClr>
            </a:pPr>
            <a:endParaRPr lang="zh-CN" altLang="en-US" sz="1100" dirty="0" smtClean="0">
              <a:latin typeface="微软雅黑 Light" panose="020B0502040204020203" pitchFamily="34" charset="-122"/>
              <a:ea typeface="微软雅黑 Light" panose="020B0502040204020203" pitchFamily="34" charset="-122"/>
            </a:endParaRPr>
          </a:p>
          <a:p>
            <a:pPr marL="285750" indent="-285750">
              <a:buClr>
                <a:srgbClr val="00B050"/>
              </a:buClr>
              <a:buFont typeface="Arial" panose="020B0604020202020204" pitchFamily="34" charset="0"/>
              <a:buChar char="•"/>
            </a:pPr>
            <a:r>
              <a:rPr lang="en-US" altLang="zh-CN" sz="1100" dirty="0" smtClean="0">
                <a:latin typeface="微软雅黑 Light" panose="020B0502040204020203" pitchFamily="34" charset="-122"/>
                <a:ea typeface="微软雅黑 Light" panose="020B0502040204020203" pitchFamily="34" charset="-122"/>
              </a:rPr>
              <a:t>prod(a[, axis, </a:t>
            </a:r>
            <a:r>
              <a:rPr lang="en-US" altLang="zh-CN" sz="1100" dirty="0" err="1" smtClean="0">
                <a:latin typeface="微软雅黑 Light" panose="020B0502040204020203" pitchFamily="34" charset="-122"/>
                <a:ea typeface="微软雅黑 Light" panose="020B0502040204020203" pitchFamily="34" charset="-122"/>
              </a:rPr>
              <a:t>dtype</a:t>
            </a:r>
            <a:r>
              <a:rPr lang="en-US" altLang="zh-CN" sz="1100" dirty="0" smtClean="0">
                <a:latin typeface="微软雅黑 Light" panose="020B0502040204020203" pitchFamily="34" charset="-122"/>
                <a:ea typeface="微软雅黑 Light" panose="020B0502040204020203" pitchFamily="34" charset="-122"/>
              </a:rPr>
              <a:t>, out, </a:t>
            </a:r>
            <a:r>
              <a:rPr lang="en-US" altLang="zh-CN" sz="1100" dirty="0" err="1" smtClean="0">
                <a:latin typeface="微软雅黑 Light" panose="020B0502040204020203" pitchFamily="34" charset="-122"/>
                <a:ea typeface="微软雅黑 Light" panose="020B0502040204020203" pitchFamily="34" charset="-122"/>
              </a:rPr>
              <a:t>keepdims</a:t>
            </a:r>
            <a:r>
              <a:rPr lang="en-US" altLang="zh-CN" sz="1100" dirty="0" smtClean="0">
                <a:latin typeface="微软雅黑 Light" panose="020B0502040204020203" pitchFamily="34" charset="-122"/>
                <a:ea typeface="微软雅黑 Light" panose="020B0502040204020203" pitchFamily="34" charset="-122"/>
              </a:rPr>
              <a:t>])	</a:t>
            </a:r>
            <a:r>
              <a:rPr lang="zh-CN" altLang="en-US" sz="1100" dirty="0" smtClean="0">
                <a:latin typeface="微软雅黑 Light" panose="020B0502040204020203" pitchFamily="34" charset="-122"/>
                <a:ea typeface="微软雅黑 Light" panose="020B0502040204020203" pitchFamily="34" charset="-122"/>
              </a:rPr>
              <a:t>每个元素相乘</a:t>
            </a:r>
          </a:p>
          <a:p>
            <a:pPr marL="285750" indent="-285750">
              <a:buClr>
                <a:srgbClr val="00B050"/>
              </a:buClr>
              <a:buFont typeface="Arial" panose="020B0604020202020204" pitchFamily="34" charset="0"/>
              <a:buChar char="•"/>
            </a:pPr>
            <a:r>
              <a:rPr lang="en-US" altLang="zh-CN" sz="1100" dirty="0" smtClean="0">
                <a:latin typeface="微软雅黑 Light" panose="020B0502040204020203" pitchFamily="34" charset="-122"/>
                <a:ea typeface="微软雅黑 Light" panose="020B0502040204020203" pitchFamily="34" charset="-122"/>
              </a:rPr>
              <a:t>sum(a[, axis, </a:t>
            </a:r>
            <a:r>
              <a:rPr lang="en-US" altLang="zh-CN" sz="1100" dirty="0" err="1" smtClean="0">
                <a:latin typeface="微软雅黑 Light" panose="020B0502040204020203" pitchFamily="34" charset="-122"/>
                <a:ea typeface="微软雅黑 Light" panose="020B0502040204020203" pitchFamily="34" charset="-122"/>
              </a:rPr>
              <a:t>dtype</a:t>
            </a:r>
            <a:r>
              <a:rPr lang="en-US" altLang="zh-CN" sz="1100" dirty="0" smtClean="0">
                <a:latin typeface="微软雅黑 Light" panose="020B0502040204020203" pitchFamily="34" charset="-122"/>
                <a:ea typeface="微软雅黑 Light" panose="020B0502040204020203" pitchFamily="34" charset="-122"/>
              </a:rPr>
              <a:t>, out, </a:t>
            </a:r>
            <a:r>
              <a:rPr lang="en-US" altLang="zh-CN" sz="1100" dirty="0" err="1" smtClean="0">
                <a:latin typeface="微软雅黑 Light" panose="020B0502040204020203" pitchFamily="34" charset="-122"/>
                <a:ea typeface="微软雅黑 Light" panose="020B0502040204020203" pitchFamily="34" charset="-122"/>
              </a:rPr>
              <a:t>keepdims</a:t>
            </a:r>
            <a:r>
              <a:rPr lang="en-US" altLang="zh-CN" sz="1100" dirty="0" smtClean="0">
                <a:latin typeface="微软雅黑 Light" panose="020B0502040204020203" pitchFamily="34" charset="-122"/>
                <a:ea typeface="微软雅黑 Light" panose="020B0502040204020203" pitchFamily="34" charset="-122"/>
              </a:rPr>
              <a:t>])	</a:t>
            </a:r>
            <a:r>
              <a:rPr lang="zh-CN" altLang="en-US" sz="1100" dirty="0" smtClean="0">
                <a:latin typeface="微软雅黑 Light" panose="020B0502040204020203" pitchFamily="34" charset="-122"/>
                <a:ea typeface="微软雅黑 Light" panose="020B0502040204020203" pitchFamily="34" charset="-122"/>
              </a:rPr>
              <a:t>每个元素相加</a:t>
            </a:r>
          </a:p>
          <a:p>
            <a:pPr marL="285750" indent="-285750">
              <a:buClr>
                <a:srgbClr val="00B050"/>
              </a:buClr>
              <a:buFont typeface="Arial" panose="020B0604020202020204" pitchFamily="34" charset="0"/>
              <a:buChar char="•"/>
            </a:pPr>
            <a:r>
              <a:rPr lang="en-US" altLang="zh-CN" sz="1100" dirty="0" err="1" smtClean="0">
                <a:latin typeface="微软雅黑 Light" panose="020B0502040204020203" pitchFamily="34" charset="-122"/>
                <a:ea typeface="微软雅黑 Light" panose="020B0502040204020203" pitchFamily="34" charset="-122"/>
              </a:rPr>
              <a:t>cumprod</a:t>
            </a:r>
            <a:r>
              <a:rPr lang="en-US" altLang="zh-CN" sz="1100" dirty="0" smtClean="0">
                <a:latin typeface="微软雅黑 Light" panose="020B0502040204020203" pitchFamily="34" charset="-122"/>
                <a:ea typeface="微软雅黑 Light" panose="020B0502040204020203" pitchFamily="34" charset="-122"/>
              </a:rPr>
              <a:t>(a[, axis, </a:t>
            </a:r>
            <a:r>
              <a:rPr lang="en-US" altLang="zh-CN" sz="1100" dirty="0" err="1" smtClean="0">
                <a:latin typeface="微软雅黑 Light" panose="020B0502040204020203" pitchFamily="34" charset="-122"/>
                <a:ea typeface="微软雅黑 Light" panose="020B0502040204020203" pitchFamily="34" charset="-122"/>
              </a:rPr>
              <a:t>dtype</a:t>
            </a:r>
            <a:r>
              <a:rPr lang="en-US" altLang="zh-CN" sz="1100" dirty="0" smtClean="0">
                <a:latin typeface="微软雅黑 Light" panose="020B0502040204020203" pitchFamily="34" charset="-122"/>
                <a:ea typeface="微软雅黑 Light" panose="020B0502040204020203" pitchFamily="34" charset="-122"/>
              </a:rPr>
              <a:t>, out])	</a:t>
            </a:r>
            <a:r>
              <a:rPr lang="zh-CN" altLang="en-US" sz="1100" dirty="0" smtClean="0">
                <a:latin typeface="微软雅黑 Light" panose="020B0502040204020203" pitchFamily="34" charset="-122"/>
                <a:ea typeface="微软雅黑 Light" panose="020B0502040204020203" pitchFamily="34" charset="-122"/>
              </a:rPr>
              <a:t>每个元素累乘</a:t>
            </a:r>
          </a:p>
          <a:p>
            <a:pPr marL="285750" indent="-285750">
              <a:buClr>
                <a:srgbClr val="00B050"/>
              </a:buClr>
              <a:buFont typeface="Arial" panose="020B0604020202020204" pitchFamily="34" charset="0"/>
              <a:buChar char="•"/>
            </a:pPr>
            <a:r>
              <a:rPr lang="en-US" altLang="zh-CN" sz="1100" dirty="0" err="1" smtClean="0">
                <a:latin typeface="微软雅黑 Light" panose="020B0502040204020203" pitchFamily="34" charset="-122"/>
                <a:ea typeface="微软雅黑 Light" panose="020B0502040204020203" pitchFamily="34" charset="-122"/>
              </a:rPr>
              <a:t>cumsum</a:t>
            </a:r>
            <a:r>
              <a:rPr lang="en-US" altLang="zh-CN" sz="1100" dirty="0" smtClean="0">
                <a:latin typeface="微软雅黑 Light" panose="020B0502040204020203" pitchFamily="34" charset="-122"/>
                <a:ea typeface="微软雅黑 Light" panose="020B0502040204020203" pitchFamily="34" charset="-122"/>
              </a:rPr>
              <a:t>(a[, axis, </a:t>
            </a:r>
            <a:r>
              <a:rPr lang="en-US" altLang="zh-CN" sz="1100" dirty="0" err="1" smtClean="0">
                <a:latin typeface="微软雅黑 Light" panose="020B0502040204020203" pitchFamily="34" charset="-122"/>
                <a:ea typeface="微软雅黑 Light" panose="020B0502040204020203" pitchFamily="34" charset="-122"/>
              </a:rPr>
              <a:t>dtype</a:t>
            </a:r>
            <a:r>
              <a:rPr lang="en-US" altLang="zh-CN" sz="1100" dirty="0" smtClean="0">
                <a:latin typeface="微软雅黑 Light" panose="020B0502040204020203" pitchFamily="34" charset="-122"/>
                <a:ea typeface="微软雅黑 Light" panose="020B0502040204020203" pitchFamily="34" charset="-122"/>
              </a:rPr>
              <a:t>, out])	</a:t>
            </a:r>
            <a:r>
              <a:rPr lang="zh-CN" altLang="en-US" sz="1100" dirty="0" smtClean="0">
                <a:latin typeface="微软雅黑 Light" panose="020B0502040204020203" pitchFamily="34" charset="-122"/>
                <a:ea typeface="微软雅黑 Light" panose="020B0502040204020203" pitchFamily="34" charset="-122"/>
              </a:rPr>
              <a:t>每个元素累加</a:t>
            </a:r>
          </a:p>
          <a:p>
            <a:pPr marL="285750" indent="-285750">
              <a:buClr>
                <a:srgbClr val="00B050"/>
              </a:buClr>
              <a:buFont typeface="Arial" panose="020B0604020202020204" pitchFamily="34" charset="0"/>
              <a:buChar char="•"/>
            </a:pPr>
            <a:r>
              <a:rPr lang="en-US" altLang="zh-CN" sz="1100" dirty="0" smtClean="0">
                <a:latin typeface="微软雅黑 Light" panose="020B0502040204020203" pitchFamily="34" charset="-122"/>
                <a:ea typeface="微软雅黑 Light" panose="020B0502040204020203" pitchFamily="34" charset="-122"/>
              </a:rPr>
              <a:t>diff(a[, n, axis])  </a:t>
            </a:r>
            <a:r>
              <a:rPr lang="zh-CN" altLang="en-US" sz="1100" dirty="0" smtClean="0">
                <a:latin typeface="微软雅黑 Light" panose="020B0502040204020203" pitchFamily="34" charset="-122"/>
                <a:ea typeface="微软雅黑 Light" panose="020B0502040204020203" pitchFamily="34" charset="-122"/>
              </a:rPr>
              <a:t>相减</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smtClean="0">
              <a:solidFill>
                <a:prstClr val="black"/>
              </a:solidFill>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6978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Clr>
                <a:schemeClr val="tx1"/>
              </a:buClr>
              <a:buFont typeface="Arial" panose="020B0604020202020204" pitchFamily="34" charset="0"/>
              <a:buChar char="•"/>
            </a:pPr>
            <a:r>
              <a:rPr lang="en-US" altLang="zh-CN" sz="1100" dirty="0" smtClean="0"/>
              <a:t>a: </a:t>
            </a:r>
            <a:r>
              <a:rPr lang="en-US" altLang="zh-CN" sz="1100" dirty="0" err="1" smtClean="0"/>
              <a:t>numpy.adarray</a:t>
            </a:r>
            <a:r>
              <a:rPr lang="zh-CN" altLang="en-US" sz="1100" dirty="0" smtClean="0"/>
              <a:t>数据类型</a:t>
            </a:r>
            <a:endParaRPr lang="en-US" altLang="zh-CN" sz="1100" dirty="0" smtClean="0"/>
          </a:p>
          <a:p>
            <a:pPr marL="285750" indent="-285750">
              <a:lnSpc>
                <a:spcPct val="150000"/>
              </a:lnSpc>
              <a:buClr>
                <a:schemeClr val="tx1"/>
              </a:buClr>
              <a:buFont typeface="Arial" panose="020B0604020202020204" pitchFamily="34" charset="0"/>
              <a:buChar char="•"/>
            </a:pPr>
            <a:r>
              <a:rPr lang="en-US" altLang="zh-CN" sz="1100" dirty="0" smtClean="0"/>
              <a:t>axis: </a:t>
            </a:r>
            <a:r>
              <a:rPr lang="zh-CN" altLang="en-US" sz="1100" dirty="0" smtClean="0"/>
              <a:t>指定统计最大值的轴</a:t>
            </a:r>
            <a:endParaRPr lang="en-US" altLang="zh-CN" sz="1100" dirty="0" smtClean="0"/>
          </a:p>
          <a:p>
            <a:pPr marL="285750" indent="-285750">
              <a:lnSpc>
                <a:spcPct val="150000"/>
              </a:lnSpc>
              <a:buClr>
                <a:schemeClr val="tx1"/>
              </a:buClr>
              <a:buFont typeface="Arial" panose="020B0604020202020204" pitchFamily="34" charset="0"/>
              <a:buChar char="•"/>
            </a:pPr>
            <a:r>
              <a:rPr lang="en-US" altLang="zh-CN" sz="1100" dirty="0" smtClean="0"/>
              <a:t>out: </a:t>
            </a:r>
            <a:r>
              <a:rPr lang="zh-CN" altLang="en-US" sz="1100" dirty="0" smtClean="0"/>
              <a:t>输出格式，需要和输出的维度、元素个数相同</a:t>
            </a:r>
            <a:endParaRPr lang="en-US" altLang="zh-CN" sz="1100" dirty="0" smtClean="0"/>
          </a:p>
          <a:p>
            <a:pPr marL="285750" indent="-285750">
              <a:lnSpc>
                <a:spcPct val="150000"/>
              </a:lnSpc>
              <a:buClr>
                <a:schemeClr val="tx1"/>
              </a:buClr>
              <a:buFont typeface="Arial" panose="020B0604020202020204" pitchFamily="34" charset="0"/>
              <a:buChar char="•"/>
            </a:pPr>
            <a:r>
              <a:rPr lang="en-US" altLang="zh-CN" sz="1100" dirty="0" err="1" smtClean="0"/>
              <a:t>keepdims</a:t>
            </a:r>
            <a:r>
              <a:rPr lang="en-US" altLang="zh-CN" sz="1100" dirty="0" smtClean="0"/>
              <a:t>: </a:t>
            </a:r>
            <a:r>
              <a:rPr lang="zh-CN" altLang="en-US" sz="1100" dirty="0" smtClean="0"/>
              <a:t>是否保留原输入数据的维度，默认为</a:t>
            </a:r>
            <a:r>
              <a:rPr lang="en-US" altLang="zh-CN" sz="1100" dirty="0" smtClean="0"/>
              <a:t>False</a:t>
            </a:r>
            <a:endParaRPr lang="zh-CN" alt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Light" panose="020B0502040204020203" pitchFamily="34" charset="-122"/>
                <a:ea typeface="微软雅黑 Light" panose="020B0502040204020203" pitchFamily="34" charset="-122"/>
              </a:rPr>
              <a:t>如果不设置</a:t>
            </a:r>
            <a:r>
              <a:rPr lang="en-US" altLang="zh-CN" sz="1100" dirty="0" smtClean="0">
                <a:latin typeface="微软雅黑 Light" panose="020B0502040204020203" pitchFamily="34" charset="-122"/>
                <a:ea typeface="微软雅黑 Light" panose="020B0502040204020203" pitchFamily="34" charset="-122"/>
              </a:rPr>
              <a:t>axis</a:t>
            </a:r>
            <a:r>
              <a:rPr lang="zh-CN" altLang="en-US" sz="1100" dirty="0" smtClean="0">
                <a:latin typeface="微软雅黑 Light" panose="020B0502040204020203" pitchFamily="34" charset="-122"/>
                <a:ea typeface="微软雅黑 Light" panose="020B0502040204020203" pitchFamily="34" charset="-122"/>
              </a:rPr>
              <a:t>，那么</a:t>
            </a:r>
            <a:r>
              <a:rPr lang="en-US" altLang="zh-CN" sz="1100" dirty="0" err="1" smtClean="0">
                <a:latin typeface="微软雅黑 Light" panose="020B0502040204020203" pitchFamily="34" charset="-122"/>
                <a:ea typeface="微软雅黑 Light" panose="020B0502040204020203" pitchFamily="34" charset="-122"/>
              </a:rPr>
              <a:t>numpy.amax</a:t>
            </a:r>
            <a:r>
              <a:rPr lang="zh-CN" altLang="en-US" sz="1100" dirty="0" smtClean="0">
                <a:latin typeface="微软雅黑 Light" panose="020B0502040204020203" pitchFamily="34" charset="-122"/>
                <a:ea typeface="微软雅黑 Light" panose="020B0502040204020203" pitchFamily="34" charset="-122"/>
              </a:rPr>
              <a:t>返回的是全矩阵最大的数值：</a:t>
            </a:r>
            <a:endParaRPr lang="en-US" altLang="zh-CN" sz="11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Light" panose="020B0502040204020203" pitchFamily="34" charset="-122"/>
                <a:ea typeface="微软雅黑 Light" panose="020B0502040204020203" pitchFamily="34" charset="-122"/>
              </a:rPr>
              <a:t>假设我希望是按日期得到最大值，那么和前面小结方法</a:t>
            </a:r>
            <a:r>
              <a:rPr lang="en-US" altLang="zh-CN" sz="1100" dirty="0" err="1" smtClean="0">
                <a:latin typeface="微软雅黑 Light" panose="020B0502040204020203" pitchFamily="34" charset="-122"/>
                <a:ea typeface="微软雅黑 Light" panose="020B0502040204020203" pitchFamily="34" charset="-122"/>
              </a:rPr>
              <a:t>numpy.diff</a:t>
            </a:r>
            <a:r>
              <a:rPr lang="zh-CN" altLang="en-US" sz="1100" dirty="0" smtClean="0">
                <a:latin typeface="微软雅黑 Light" panose="020B0502040204020203" pitchFamily="34" charset="-122"/>
                <a:ea typeface="微软雅黑 Light" panose="020B0502040204020203" pitchFamily="34" charset="-122"/>
              </a:rPr>
              <a:t>中参数</a:t>
            </a:r>
            <a:r>
              <a:rPr lang="en-US" altLang="zh-CN" sz="1100" dirty="0" smtClean="0">
                <a:latin typeface="微软雅黑 Light" panose="020B0502040204020203" pitchFamily="34" charset="-122"/>
                <a:ea typeface="微软雅黑 Light" panose="020B0502040204020203" pitchFamily="34" charset="-122"/>
              </a:rPr>
              <a:t>axis</a:t>
            </a:r>
            <a:r>
              <a:rPr lang="zh-CN" altLang="en-US" sz="1100" dirty="0" smtClean="0">
                <a:latin typeface="微软雅黑 Light" panose="020B0502040204020203" pitchFamily="34" charset="-122"/>
                <a:ea typeface="微软雅黑 Light" panose="020B0502040204020203" pitchFamily="34" charset="-122"/>
              </a:rPr>
              <a:t>相同：</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82360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1981034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93698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Microsoft YaHei Light" charset="-122"/>
                <a:ea typeface="Microsoft YaHei Light" charset="-122"/>
                <a:cs typeface="Microsoft YaHei Light" charset="-122"/>
              </a:rPr>
              <a:t>其提供各种现成方法能够节省我们很多对数据处理过程的</a:t>
            </a:r>
            <a:r>
              <a:rPr lang="en-US" altLang="zh-CN" sz="1100" dirty="0" smtClean="0">
                <a:latin typeface="Microsoft YaHei Light" charset="-122"/>
                <a:ea typeface="Microsoft YaHei Light" charset="-122"/>
                <a:cs typeface="Microsoft YaHei Light" charset="-122"/>
              </a:rPr>
              <a:t>code</a:t>
            </a:r>
            <a:r>
              <a:rPr lang="zh-CN" altLang="en-US" sz="1100" dirty="0" smtClean="0">
                <a:latin typeface="Microsoft YaHei Light" charset="-122"/>
                <a:ea typeface="Microsoft YaHei Light" charset="-122"/>
                <a:cs typeface="Microsoft YaHei Light" charset="-122"/>
              </a:rPr>
              <a:t>时间</a:t>
            </a:r>
            <a:endParaRPr lang="en-US" altLang="zh-CN" sz="1100" dirty="0" smtClean="0">
              <a:latin typeface="Microsoft YaHei Light" charset="-122"/>
              <a:ea typeface="Microsoft YaHei Light" charset="-122"/>
              <a:cs typeface="Microsoft YaHei Light"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07436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3095336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2756152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latin typeface="微软雅黑 Light" panose="020B0502040204020203" pitchFamily="34" charset="-122"/>
                <a:ea typeface="微软雅黑 Light" panose="020B0502040204020203" pitchFamily="34" charset="-122"/>
              </a:rPr>
              <a:t>`random`</a:t>
            </a:r>
            <a:r>
              <a:rPr lang="zh-CN" altLang="en-US" sz="1100" dirty="0" smtClean="0">
                <a:latin typeface="微软雅黑 Light" panose="020B0502040204020203" pitchFamily="34" charset="-122"/>
                <a:ea typeface="微软雅黑 Light" panose="020B0502040204020203" pitchFamily="34" charset="-122"/>
              </a:rPr>
              <a:t>支持的离散分布包括二项分布、几何分布、超几何分布等，还支持常用的均匀分布、正态分布、指数分布、</a:t>
            </a:r>
            <a:r>
              <a:rPr lang="en-US" altLang="zh-CN" sz="1100" dirty="0" smtClean="0">
                <a:latin typeface="微软雅黑 Light" panose="020B0502040204020203" pitchFamily="34" charset="-122"/>
                <a:ea typeface="微软雅黑 Light" panose="020B0502040204020203" pitchFamily="34" charset="-122"/>
              </a:rPr>
              <a:t>logistic</a:t>
            </a:r>
            <a:r>
              <a:rPr lang="zh-CN" altLang="en-US" sz="1100" dirty="0" smtClean="0">
                <a:latin typeface="微软雅黑 Light" panose="020B0502040204020203" pitchFamily="34" charset="-122"/>
                <a:ea typeface="微软雅黑 Light" panose="020B0502040204020203" pitchFamily="34" charset="-122"/>
              </a:rPr>
              <a:t>、伽马分布、泊松分布等连续分布。</a:t>
            </a: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3475722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3494586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1653975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1324580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Light" panose="020B0502040204020203" pitchFamily="34" charset="-122"/>
                <a:ea typeface="微软雅黑 Light" panose="020B0502040204020203" pitchFamily="34" charset="-122"/>
              </a:rPr>
              <a:t>随机模块可以很方便地让我们做一些快速模拟去验证一些结论。比如来考虑一个非常违反直觉的概率题例子：一个选手去参加一个</a:t>
            </a:r>
            <a:r>
              <a:rPr lang="en-US" altLang="zh-CN" sz="1100" dirty="0" smtClean="0">
                <a:latin typeface="微软雅黑 Light" panose="020B0502040204020203" pitchFamily="34" charset="-122"/>
                <a:ea typeface="微软雅黑 Light" panose="020B0502040204020203" pitchFamily="34" charset="-122"/>
              </a:rPr>
              <a:t>TV</a:t>
            </a:r>
            <a:r>
              <a:rPr lang="zh-CN" altLang="en-US" sz="1100" dirty="0" smtClean="0">
                <a:latin typeface="微软雅黑 Light" panose="020B0502040204020203" pitchFamily="34" charset="-122"/>
                <a:ea typeface="微软雅黑 Light" panose="020B0502040204020203" pitchFamily="34" charset="-122"/>
              </a:rPr>
              <a:t>秀，有三扇门，其中一扇门后有奖品，这扇门只有主持人知道。选手先随机选一扇门，但并不打开，主持人看到后，会打开其余两扇门中没有奖品的一扇门。然后，主持人问选手，是否要改变一开始的选择？</a:t>
            </a:r>
            <a:endParaRPr lang="en-US" altLang="zh-CN" sz="11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Light" panose="020B0502040204020203" pitchFamily="34" charset="-122"/>
                <a:ea typeface="微软雅黑 Light" panose="020B0502040204020203" pitchFamily="34" charset="-122"/>
              </a:rPr>
              <a:t>这个问题的答案是应该改变一开始的选择。在第一次选择的时候，选错的概率是</a:t>
            </a:r>
            <a:r>
              <a:rPr lang="en-US" altLang="zh-CN" sz="1100" dirty="0" smtClean="0">
                <a:latin typeface="微软雅黑 Light" panose="020B0502040204020203" pitchFamily="34" charset="-122"/>
                <a:ea typeface="微软雅黑 Light" panose="020B0502040204020203" pitchFamily="34" charset="-122"/>
              </a:rPr>
              <a:t>2/3</a:t>
            </a:r>
            <a:r>
              <a:rPr lang="zh-CN" altLang="en-US" sz="1100" dirty="0" smtClean="0">
                <a:latin typeface="微软雅黑 Light" panose="020B0502040204020203" pitchFamily="34" charset="-122"/>
                <a:ea typeface="微软雅黑 Light" panose="020B0502040204020203" pitchFamily="34" charset="-122"/>
              </a:rPr>
              <a:t>，选对的概率是</a:t>
            </a:r>
            <a:r>
              <a:rPr lang="en-US" altLang="zh-CN" sz="1100" dirty="0" smtClean="0">
                <a:latin typeface="微软雅黑 Light" panose="020B0502040204020203" pitchFamily="34" charset="-122"/>
                <a:ea typeface="微软雅黑 Light" panose="020B0502040204020203" pitchFamily="34" charset="-122"/>
              </a:rPr>
              <a:t>1/3</a:t>
            </a:r>
            <a:r>
              <a:rPr lang="zh-CN" altLang="en-US" sz="1100" dirty="0" smtClean="0">
                <a:latin typeface="微软雅黑 Light" panose="020B0502040204020203" pitchFamily="34" charset="-122"/>
                <a:ea typeface="微软雅黑 Light" panose="020B0502040204020203" pitchFamily="34" charset="-122"/>
              </a:rPr>
              <a:t>。第一次选择之后，主持人相当于帮忙剔除了一个错误答案，所以如果一开始选的是错的，这时候换掉就选对了；而如果一开始就选对，则这时候换掉就错了。根据以上，一开始选错的概率就是换掉之后选对的概率（</a:t>
            </a:r>
            <a:r>
              <a:rPr lang="en-US" altLang="zh-CN" sz="1100" dirty="0" smtClean="0">
                <a:latin typeface="微软雅黑 Light" panose="020B0502040204020203" pitchFamily="34" charset="-122"/>
                <a:ea typeface="微软雅黑 Light" panose="020B0502040204020203" pitchFamily="34" charset="-122"/>
              </a:rPr>
              <a:t>2/3</a:t>
            </a:r>
            <a:r>
              <a:rPr lang="zh-CN" altLang="en-US" sz="1100" dirty="0" smtClean="0">
                <a:latin typeface="微软雅黑 Light" panose="020B0502040204020203" pitchFamily="34" charset="-122"/>
                <a:ea typeface="微软雅黑 Light" panose="020B0502040204020203" pitchFamily="34" charset="-122"/>
              </a:rPr>
              <a:t>），这个概率大于一开始就选对的概率（</a:t>
            </a:r>
            <a:r>
              <a:rPr lang="en-US" altLang="zh-CN" sz="1100" dirty="0" smtClean="0">
                <a:latin typeface="微软雅黑 Light" panose="020B0502040204020203" pitchFamily="34" charset="-122"/>
                <a:ea typeface="微软雅黑 Light" panose="020B0502040204020203" pitchFamily="34" charset="-122"/>
              </a:rPr>
              <a:t>1/3</a:t>
            </a:r>
            <a:r>
              <a:rPr lang="zh-CN" altLang="en-US" sz="1100" dirty="0" smtClean="0">
                <a:latin typeface="微软雅黑 Light" panose="020B0502040204020203" pitchFamily="34" charset="-122"/>
                <a:ea typeface="微软雅黑 Light" panose="020B0502040204020203" pitchFamily="34" charset="-122"/>
              </a:rPr>
              <a:t>），所以应该换。虽然道理上是这样，但是还是有些绕，要是通过推理就是搞不明白怎么办，没关系，用随机模拟就可以轻松得到答案：</a:t>
            </a: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2003577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71977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564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30521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66635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404AF2-E960-4D9D-9247-DA7646BDB234}" type="slidenum">
              <a:rPr lang="en-US" altLang="zh-CN"/>
              <a:pPr>
                <a:spcBef>
                  <a:spcPct val="0"/>
                </a:spcBef>
              </a:pPr>
              <a:t>11</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2881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使用缺省参数的好处是，如果某个参数大部分情况下都取某个固定的值，那么就可以为这个参数定义一个默认值，这样在以后使用这个函数时带来很大的便利，因为我们大部分时间都不用给它传参数；如果偶尔情况有变，还可以给它传递更适合的值</a:t>
            </a:r>
            <a:r>
              <a:rPr lang="en-US" altLang="zh-CN" smtClean="0">
                <a:latin typeface="Arial" panose="020B0604020202020204" pitchFamily="34" charset="0"/>
              </a:rPr>
              <a:t>——</a:t>
            </a:r>
            <a:r>
              <a:rPr lang="zh-CN" altLang="en-US" smtClean="0">
                <a:latin typeface="Arial" panose="020B0604020202020204" pitchFamily="34" charset="0"/>
              </a:rPr>
              <a:t>真是一举两得呀！</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B2FFC0E-D68A-4122-88B4-8BC0B07C4F27}" type="slidenum">
              <a:rPr lang="en-US" altLang="zh-CN"/>
              <a:pPr>
                <a:spcBef>
                  <a:spcPct val="0"/>
                </a:spcBef>
              </a:pPr>
              <a:t>14</a:t>
            </a:fld>
            <a:endParaRPr lang="en-US" altLang="zh-CN"/>
          </a:p>
        </p:txBody>
      </p:sp>
    </p:spTree>
    <p:extLst>
      <p:ext uri="{BB962C8B-B14F-4D97-AF65-F5344CB8AC3E}">
        <p14:creationId xmlns:p14="http://schemas.microsoft.com/office/powerpoint/2010/main" val="222444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77527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8925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Light" panose="020B0502040204020203" pitchFamily="34" charset="-122"/>
              <a:ea typeface="微软雅黑 Light" panose="020B0502040204020203" pitchFamily="34" charset="-122"/>
            </a:endParaRPr>
          </a:p>
        </p:txBody>
      </p:sp>
      <p:sp>
        <p:nvSpPr>
          <p:cNvPr id="4" name="Slide Number Placeholder 3"/>
          <p:cNvSpPr>
            <a:spLocks noGrp="1"/>
          </p:cNvSpPr>
          <p:nvPr>
            <p:ph type="sldNum" sz="quarter" idx="10"/>
          </p:nvPr>
        </p:nvSpPr>
        <p:spPr/>
        <p:txBody>
          <a:bodyPr/>
          <a:lstStyle/>
          <a:p>
            <a:fld id="{858E6889-349A-49E8-AAE1-A1FB1A7B9723}"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79118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34574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5779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109224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19447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85791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4437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165113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6060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246443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46537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B95DB8-8F63-4A49-BE40-DC6B985503E2}"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414695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5DB8-8F63-4A49-BE40-DC6B985503E2}" type="datetimeFigureOut">
              <a:rPr lang="zh-CN" altLang="en-US" smtClean="0"/>
              <a:t>2018/10/9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59D74-B72A-44E6-A368-FB02A8127E16}" type="slidenum">
              <a:rPr lang="zh-CN" altLang="en-US" smtClean="0"/>
              <a:t>‹#›</a:t>
            </a:fld>
            <a:endParaRPr lang="zh-CN" altLang="en-US"/>
          </a:p>
        </p:txBody>
      </p:sp>
    </p:spTree>
    <p:extLst>
      <p:ext uri="{BB962C8B-B14F-4D97-AF65-F5344CB8AC3E}">
        <p14:creationId xmlns:p14="http://schemas.microsoft.com/office/powerpoint/2010/main" val="38189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hackdata.cn/learn/course/2/lecture/15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hackdata.cn/learn/course/2/lecture/13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83559" y="2133591"/>
            <a:ext cx="1080000" cy="1080000"/>
            <a:chOff x="8110158" y="3554322"/>
            <a:chExt cx="876300" cy="876300"/>
          </a:xfrm>
        </p:grpSpPr>
        <p:sp>
          <p:nvSpPr>
            <p:cNvPr id="18" name="椭圆 17"/>
            <p:cNvSpPr/>
            <p:nvPr/>
          </p:nvSpPr>
          <p:spPr>
            <a:xfrm>
              <a:off x="8110158" y="3554322"/>
              <a:ext cx="876300" cy="8763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32092" y="3758472"/>
              <a:ext cx="632433" cy="468000"/>
            </a:xfrm>
            <a:prstGeom prst="rect">
              <a:avLst/>
            </a:prstGeom>
          </p:spPr>
        </p:pic>
      </p:grpSp>
      <p:grpSp>
        <p:nvGrpSpPr>
          <p:cNvPr id="2" name="组合 1"/>
          <p:cNvGrpSpPr/>
          <p:nvPr/>
        </p:nvGrpSpPr>
        <p:grpSpPr>
          <a:xfrm>
            <a:off x="3877329" y="4140369"/>
            <a:ext cx="6573535" cy="584775"/>
            <a:chOff x="3877326" y="4290231"/>
            <a:chExt cx="6573535" cy="584775"/>
          </a:xfrm>
        </p:grpSpPr>
        <p:sp>
          <p:nvSpPr>
            <p:cNvPr id="20" name="矩形 19"/>
            <p:cNvSpPr/>
            <p:nvPr/>
          </p:nvSpPr>
          <p:spPr>
            <a:xfrm>
              <a:off x="3877326" y="4290231"/>
              <a:ext cx="5363969" cy="584775"/>
            </a:xfrm>
            <a:prstGeom prst="rect">
              <a:avLst/>
            </a:prstGeom>
          </p:spPr>
          <p:txBody>
            <a:bodyPr wrap="none">
              <a:spAutoFit/>
            </a:bodyPr>
            <a:lstStyle/>
            <a:p>
              <a:r>
                <a:rPr lang="zh-CN" altLang="en-US" sz="3200" b="1" dirty="0" smtClean="0">
                  <a:solidFill>
                    <a:srgbClr val="942124"/>
                  </a:solidFill>
                  <a:latin typeface="微软雅黑 Light" panose="020B0502040204020203" pitchFamily="34" charset="-122"/>
                  <a:ea typeface="微软雅黑 Light" panose="020B0502040204020203" pitchFamily="34" charset="-122"/>
                </a:rPr>
                <a:t>第十五部分</a:t>
              </a:r>
              <a:r>
                <a:rPr lang="en-US" altLang="zh-CN" sz="3200" b="1" dirty="0" smtClean="0">
                  <a:solidFill>
                    <a:srgbClr val="942124"/>
                  </a:solidFill>
                  <a:latin typeface="微软雅黑 Light" panose="020B0502040204020203" pitchFamily="34" charset="-122"/>
                  <a:ea typeface="微软雅黑 Light" panose="020B0502040204020203" pitchFamily="34" charset="-122"/>
                </a:rPr>
                <a:t> Numpy</a:t>
              </a:r>
              <a:r>
                <a:rPr lang="zh-CN" altLang="en-US" sz="3200" b="1" dirty="0" smtClean="0">
                  <a:solidFill>
                    <a:srgbClr val="942124"/>
                  </a:solidFill>
                  <a:latin typeface="微软雅黑 Light" panose="020B0502040204020203" pitchFamily="34" charset="-122"/>
                  <a:ea typeface="微软雅黑 Light" panose="020B0502040204020203" pitchFamily="34" charset="-122"/>
                </a:rPr>
                <a:t>基础知识</a:t>
              </a:r>
              <a:endParaRPr lang="zh-CN" altLang="en-US" sz="3200" b="1" dirty="0">
                <a:solidFill>
                  <a:srgbClr val="942124"/>
                </a:solidFill>
                <a:latin typeface="微软雅黑 Light" panose="020B0502040204020203" pitchFamily="34" charset="-122"/>
                <a:ea typeface="微软雅黑 Light" panose="020B0502040204020203" pitchFamily="34" charset="-122"/>
              </a:endParaRPr>
            </a:p>
          </p:txBody>
        </p:sp>
        <p:cxnSp>
          <p:nvCxnSpPr>
            <p:cNvPr id="30" name="直接连接符 29"/>
            <p:cNvCxnSpPr/>
            <p:nvPr/>
          </p:nvCxnSpPr>
          <p:spPr>
            <a:xfrm>
              <a:off x="3962401" y="4875006"/>
              <a:ext cx="64884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030879" y="2133590"/>
            <a:ext cx="1080000" cy="1080000"/>
            <a:chOff x="8502232" y="2244385"/>
            <a:chExt cx="876300" cy="876300"/>
          </a:xfrm>
        </p:grpSpPr>
        <p:sp>
          <p:nvSpPr>
            <p:cNvPr id="35" name="椭圆 34"/>
            <p:cNvSpPr/>
            <p:nvPr/>
          </p:nvSpPr>
          <p:spPr>
            <a:xfrm>
              <a:off x="8502232" y="224438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99561" y="2432946"/>
              <a:ext cx="681643" cy="613479"/>
            </a:xfrm>
            <a:prstGeom prst="rect">
              <a:avLst/>
            </a:prstGeom>
          </p:spPr>
        </p:pic>
      </p:grpSp>
      <p:grpSp>
        <p:nvGrpSpPr>
          <p:cNvPr id="37" name="组合 36"/>
          <p:cNvGrpSpPr/>
          <p:nvPr/>
        </p:nvGrpSpPr>
        <p:grpSpPr>
          <a:xfrm>
            <a:off x="10133829" y="2137219"/>
            <a:ext cx="1080000" cy="1080000"/>
            <a:chOff x="6787469" y="2184355"/>
            <a:chExt cx="876300" cy="876300"/>
          </a:xfrm>
        </p:grpSpPr>
        <p:sp>
          <p:nvSpPr>
            <p:cNvPr id="38" name="椭圆 37"/>
            <p:cNvSpPr/>
            <p:nvPr/>
          </p:nvSpPr>
          <p:spPr>
            <a:xfrm>
              <a:off x="6787469" y="21843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7019" y="2279604"/>
              <a:ext cx="457201" cy="762002"/>
            </a:xfrm>
            <a:prstGeom prst="rect">
              <a:avLst/>
            </a:prstGeom>
          </p:spPr>
        </p:pic>
      </p:grpSp>
      <p:grpSp>
        <p:nvGrpSpPr>
          <p:cNvPr id="40" name="组合 39"/>
          <p:cNvGrpSpPr/>
          <p:nvPr/>
        </p:nvGrpSpPr>
        <p:grpSpPr>
          <a:xfrm>
            <a:off x="7211921" y="2133821"/>
            <a:ext cx="1080000" cy="1080000"/>
            <a:chOff x="8064082" y="5195503"/>
            <a:chExt cx="876300" cy="876300"/>
          </a:xfrm>
        </p:grpSpPr>
        <p:sp>
          <p:nvSpPr>
            <p:cNvPr id="41" name="椭圆 40"/>
            <p:cNvSpPr/>
            <p:nvPr/>
          </p:nvSpPr>
          <p:spPr>
            <a:xfrm>
              <a:off x="8064082" y="5195503"/>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196232" y="5239074"/>
              <a:ext cx="612000" cy="789158"/>
            </a:xfrm>
            <a:prstGeom prst="rect">
              <a:avLst/>
            </a:prstGeom>
          </p:spPr>
        </p:pic>
      </p:grpSp>
      <p:pic>
        <p:nvPicPr>
          <p:cNvPr id="5" name="图片 4" descr="pic.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12234334" cy="3844639"/>
          </a:xfrm>
          <a:prstGeom prst="rect">
            <a:avLst/>
          </a:prstGeom>
        </p:spPr>
      </p:pic>
      <p:sp>
        <p:nvSpPr>
          <p:cNvPr id="21" name="矩形 20"/>
          <p:cNvSpPr/>
          <p:nvPr/>
        </p:nvSpPr>
        <p:spPr bwMode="auto">
          <a:xfrm>
            <a:off x="3941021" y="4926457"/>
            <a:ext cx="3091083" cy="1569660"/>
          </a:xfrm>
          <a:prstGeom prst="rect">
            <a:avLst/>
          </a:prstGeom>
        </p:spPr>
        <p:txBody>
          <a:bodyPr wrap="square">
            <a:spAutoFit/>
          </a:bodyPr>
          <a:lstStyle/>
          <a:p>
            <a:pPr fontAlgn="base">
              <a:spcBef>
                <a:spcPct val="0"/>
              </a:spcBef>
              <a:spcAft>
                <a:spcPct val="0"/>
              </a:spcAft>
            </a:pPr>
            <a:r>
              <a:rPr lang="zh-CN" altLang="en-US" sz="2400" dirty="0" smtClean="0">
                <a:latin typeface="微软雅黑 Light" panose="020B0502040204020203" pitchFamily="34" charset="-122"/>
                <a:ea typeface="微软雅黑 Light" panose="020B0502040204020203" pitchFamily="34" charset="-122"/>
                <a:cs typeface="Microsoft YaHei" charset="0"/>
              </a:rPr>
              <a:t>基本数据结构</a:t>
            </a:r>
            <a:endParaRPr lang="en-US" altLang="zh-CN" sz="2400" dirty="0">
              <a:latin typeface="微软雅黑 Light" panose="020B0502040204020203" pitchFamily="34" charset="-122"/>
              <a:ea typeface="微软雅黑 Light" panose="020B0502040204020203" pitchFamily="34" charset="-122"/>
              <a:cs typeface="Microsoft YaHei" charset="0"/>
            </a:endParaRPr>
          </a:p>
          <a:p>
            <a:pPr fontAlgn="base">
              <a:spcBef>
                <a:spcPct val="0"/>
              </a:spcBef>
              <a:spcAft>
                <a:spcPct val="0"/>
              </a:spcAft>
            </a:pPr>
            <a:r>
              <a:rPr lang="en-US" altLang="zh-CN" sz="2400" dirty="0" err="1" smtClean="0">
                <a:latin typeface="Monaco" charset="0"/>
                <a:ea typeface="Monaco" charset="0"/>
                <a:cs typeface="Monaco" charset="0"/>
              </a:rPr>
              <a:t>ndarray</a:t>
            </a:r>
            <a:r>
              <a:rPr lang="zh-CN" altLang="en-US" sz="2400" dirty="0">
                <a:latin typeface="微软雅黑 Light" panose="020B0502040204020203" pitchFamily="34" charset="-122"/>
                <a:ea typeface="微软雅黑 Light" panose="020B0502040204020203" pitchFamily="34" charset="-122"/>
                <a:cs typeface="Microsoft YaHei" charset="0"/>
              </a:rPr>
              <a:t>相关操作</a:t>
            </a:r>
            <a:endParaRPr lang="en-US" altLang="zh-CN" sz="2400" dirty="0">
              <a:latin typeface="微软雅黑 Light" panose="020B0502040204020203" pitchFamily="34" charset="-122"/>
              <a:ea typeface="微软雅黑 Light" panose="020B0502040204020203" pitchFamily="34" charset="-122"/>
              <a:cs typeface="Microsoft YaHei" charset="0"/>
            </a:endParaRPr>
          </a:p>
          <a:p>
            <a:pPr fontAlgn="base">
              <a:spcBef>
                <a:spcPct val="0"/>
              </a:spcBef>
              <a:spcAft>
                <a:spcPct val="0"/>
              </a:spcAft>
            </a:pPr>
            <a:r>
              <a:rPr lang="zh-CN" altLang="en-US" sz="2400" dirty="0" smtClean="0">
                <a:latin typeface="微软雅黑 Light" panose="020B0502040204020203" pitchFamily="34" charset="-122"/>
                <a:ea typeface="微软雅黑 Light" panose="020B0502040204020203" pitchFamily="34" charset="-122"/>
                <a:cs typeface="Microsoft YaHei" charset="0"/>
              </a:rPr>
              <a:t>结构化的数据</a:t>
            </a:r>
            <a:endParaRPr lang="en-US" altLang="zh-CN" sz="2400" dirty="0" smtClean="0">
              <a:latin typeface="微软雅黑 Light" panose="020B0502040204020203" pitchFamily="34" charset="-122"/>
              <a:ea typeface="微软雅黑 Light" panose="020B0502040204020203" pitchFamily="34" charset="-122"/>
              <a:cs typeface="Microsoft YaHei" charset="0"/>
            </a:endParaRPr>
          </a:p>
          <a:p>
            <a:pPr fontAlgn="base">
              <a:spcBef>
                <a:spcPct val="0"/>
              </a:spcBef>
              <a:spcAft>
                <a:spcPct val="0"/>
              </a:spcAft>
            </a:pPr>
            <a:r>
              <a:rPr lang="zh-CN" altLang="en-US" sz="2400" dirty="0" smtClean="0">
                <a:latin typeface="微软雅黑 Light" panose="020B0502040204020203" pitchFamily="34" charset="-122"/>
                <a:ea typeface="微软雅黑 Light" panose="020B0502040204020203" pitchFamily="34" charset="-122"/>
                <a:cs typeface="Microsoft YaHei" charset="0"/>
              </a:rPr>
              <a:t>内置操作函数</a:t>
            </a:r>
            <a:endParaRPr lang="en-US" altLang="zh-CN" sz="2400" dirty="0" smtClean="0">
              <a:latin typeface="微软雅黑 Light" panose="020B0502040204020203" pitchFamily="34" charset="-122"/>
              <a:ea typeface="微软雅黑 Light" panose="020B0502040204020203" pitchFamily="34" charset="-122"/>
              <a:cs typeface="Microsoft YaHei" charset="0"/>
            </a:endParaRPr>
          </a:p>
        </p:txBody>
      </p:sp>
      <p:sp>
        <p:nvSpPr>
          <p:cNvPr id="23" name="矩形 22"/>
          <p:cNvSpPr/>
          <p:nvPr/>
        </p:nvSpPr>
        <p:spPr bwMode="auto">
          <a:xfrm>
            <a:off x="7032104" y="4926457"/>
            <a:ext cx="3600400" cy="830997"/>
          </a:xfrm>
          <a:prstGeom prst="rect">
            <a:avLst/>
          </a:prstGeom>
        </p:spPr>
        <p:txBody>
          <a:bodyPr wrap="square">
            <a:spAutoFit/>
          </a:bodyPr>
          <a:lstStyle/>
          <a:p>
            <a:pPr fontAlgn="base">
              <a:spcBef>
                <a:spcPct val="0"/>
              </a:spcBef>
              <a:spcAft>
                <a:spcPct val="0"/>
              </a:spcAft>
            </a:pPr>
            <a:r>
              <a:rPr lang="zh-CN" altLang="en-US" sz="2400" dirty="0" smtClean="0">
                <a:latin typeface="微软雅黑 Light" panose="020B0502040204020203" pitchFamily="34" charset="-122"/>
                <a:ea typeface="微软雅黑 Light" panose="020B0502040204020203" pitchFamily="34" charset="-122"/>
                <a:cs typeface="Microsoft YaHei" charset="0"/>
              </a:rPr>
              <a:t>线性代数模块</a:t>
            </a:r>
            <a:r>
              <a:rPr lang="en-US" altLang="zh-CN" sz="2400" dirty="0" err="1" smtClean="0">
                <a:latin typeface="Monaco" charset="0"/>
                <a:ea typeface="Monaco" charset="0"/>
                <a:cs typeface="Monaco" charset="0"/>
              </a:rPr>
              <a:t>linalg</a:t>
            </a:r>
            <a:endParaRPr lang="en-US" altLang="zh-CN" sz="2400" dirty="0" smtClean="0">
              <a:latin typeface="Monaco" charset="0"/>
              <a:ea typeface="Monaco" charset="0"/>
              <a:cs typeface="Monaco" charset="0"/>
            </a:endParaRPr>
          </a:p>
          <a:p>
            <a:pPr fontAlgn="base">
              <a:spcBef>
                <a:spcPct val="0"/>
              </a:spcBef>
              <a:spcAft>
                <a:spcPct val="0"/>
              </a:spcAft>
            </a:pPr>
            <a:r>
              <a:rPr lang="zh-CN" altLang="en-US" sz="2400" dirty="0" smtClean="0">
                <a:latin typeface="Microsoft YaHei Light" charset="-122"/>
                <a:ea typeface="Microsoft YaHei Light" charset="-122"/>
                <a:cs typeface="Microsoft YaHei Light" charset="-122"/>
              </a:rPr>
              <a:t>随机模块</a:t>
            </a:r>
            <a:r>
              <a:rPr lang="en-US" altLang="zh-CN" sz="2400" dirty="0" smtClean="0">
                <a:latin typeface="Monaco" charset="0"/>
                <a:ea typeface="Monaco" charset="0"/>
                <a:cs typeface="Monaco" charset="0"/>
              </a:rPr>
              <a:t>random</a:t>
            </a:r>
          </a:p>
        </p:txBody>
      </p:sp>
      <p:sp>
        <p:nvSpPr>
          <p:cNvPr id="3" name="日期占位符 2"/>
          <p:cNvSpPr>
            <a:spLocks noGrp="1"/>
          </p:cNvSpPr>
          <p:nvPr>
            <p:ph type="dt" sz="half" idx="10"/>
          </p:nvPr>
        </p:nvSpPr>
        <p:spPr/>
        <p:txBody>
          <a:bodyPr/>
          <a:lstStyle/>
          <a:p>
            <a:fld id="{9248EE78-54D0-4798-A40C-EACC24C697FE}"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1</a:t>
            </a:fld>
            <a:endParaRPr lang="zh-CN" altLang="en-US"/>
          </a:p>
        </p:txBody>
      </p:sp>
    </p:spTree>
    <p:extLst>
      <p:ext uri="{BB962C8B-B14F-4D97-AF65-F5344CB8AC3E}">
        <p14:creationId xmlns:p14="http://schemas.microsoft.com/office/powerpoint/2010/main" val="2239013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a:t>创建数组</a:t>
            </a:r>
          </a:p>
        </p:txBody>
      </p:sp>
      <p:sp>
        <p:nvSpPr>
          <p:cNvPr id="14339" name="内容占位符 2"/>
          <p:cNvSpPr>
            <a:spLocks noGrp="1"/>
          </p:cNvSpPr>
          <p:nvPr>
            <p:ph idx="1"/>
          </p:nvPr>
        </p:nvSpPr>
        <p:spPr/>
        <p:txBody>
          <a:bodyPr/>
          <a:lstStyle/>
          <a:p>
            <a:pPr>
              <a:buFont typeface="Wingdings" panose="05000000000000000000" pitchFamily="2" charset="2"/>
              <a:buNone/>
            </a:pPr>
            <a:r>
              <a:rPr lang="zh-CN" altLang="en-US"/>
              <a:t>          数组</a:t>
            </a:r>
            <a:r>
              <a:rPr lang="en-US" altLang="zh-CN"/>
              <a:t>a</a:t>
            </a:r>
            <a:r>
              <a:rPr lang="zh-CN" altLang="en-US"/>
              <a:t>和</a:t>
            </a:r>
            <a:r>
              <a:rPr lang="en-US" altLang="zh-CN"/>
              <a:t>d</a:t>
            </a:r>
            <a:r>
              <a:rPr lang="zh-CN" altLang="en-US"/>
              <a:t>其实共享数据存储内存区域，因此修改其中任意一个数组的元素都会同时修改另外一个数组。</a:t>
            </a:r>
          </a:p>
          <a:p>
            <a:endParaRPr lang="en-US" altLang="zh-CN" smtClean="0"/>
          </a:p>
          <a:p>
            <a:endParaRPr lang="en-US" altLang="zh-CN" smtClean="0"/>
          </a:p>
          <a:p>
            <a:endParaRPr lang="en-US" altLang="zh-CN" smtClean="0"/>
          </a:p>
        </p:txBody>
      </p:sp>
      <p:sp>
        <p:nvSpPr>
          <p:cNvPr id="1434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E6AA7FD-1FB9-4D3E-A461-171A2BAED7C9}" type="slidenum">
              <a:rPr lang="en-US" altLang="zh-CN" sz="1200"/>
              <a:pPr>
                <a:spcBef>
                  <a:spcPct val="0"/>
                </a:spcBef>
                <a:buClrTx/>
                <a:buFontTx/>
                <a:buNone/>
              </a:pPr>
              <a:t>10</a:t>
            </a:fld>
            <a:endParaRPr lang="en-US" altLang="zh-CN" sz="1200"/>
          </a:p>
        </p:txBody>
      </p:sp>
      <p:sp>
        <p:nvSpPr>
          <p:cNvPr id="14341" name="Text Box 4"/>
          <p:cNvSpPr txBox="1">
            <a:spLocks noChangeArrowheads="1"/>
          </p:cNvSpPr>
          <p:nvPr/>
        </p:nvSpPr>
        <p:spPr bwMode="auto">
          <a:xfrm>
            <a:off x="2590800" y="3048000"/>
            <a:ext cx="7391400" cy="15700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400"/>
              <a:t>&gt;&gt;&gt; a[1] = 100 # </a:t>
            </a:r>
            <a:r>
              <a:rPr lang="zh-CN" altLang="en-US" sz="2400"/>
              <a:t>将数组</a:t>
            </a:r>
            <a:r>
              <a:rPr lang="en-US" altLang="zh-CN" sz="2400"/>
              <a:t>a</a:t>
            </a:r>
            <a:r>
              <a:rPr lang="zh-CN" altLang="en-US" sz="2400"/>
              <a:t>的第一个元素改为</a:t>
            </a:r>
            <a:r>
              <a:rPr lang="en-US" altLang="zh-CN" sz="2400"/>
              <a:t>100</a:t>
            </a:r>
          </a:p>
          <a:p>
            <a:pPr eaLnBrk="1" hangingPunct="1">
              <a:spcBef>
                <a:spcPct val="0"/>
              </a:spcBef>
              <a:buClrTx/>
              <a:buFontTx/>
              <a:buNone/>
            </a:pPr>
            <a:r>
              <a:rPr lang="en-US" altLang="zh-CN" sz="2400"/>
              <a:t>&gt;&gt;&gt; d # </a:t>
            </a:r>
            <a:r>
              <a:rPr lang="zh-CN" altLang="en-US" sz="2400"/>
              <a:t>注意数组</a:t>
            </a:r>
            <a:r>
              <a:rPr lang="en-US" altLang="zh-CN" sz="2400"/>
              <a:t>d</a:t>
            </a:r>
            <a:r>
              <a:rPr lang="zh-CN" altLang="en-US" sz="2400"/>
              <a:t>中的</a:t>
            </a:r>
            <a:r>
              <a:rPr lang="en-US" altLang="zh-CN" sz="2400"/>
              <a:t>2</a:t>
            </a:r>
            <a:r>
              <a:rPr lang="zh-CN" altLang="en-US" sz="2400"/>
              <a:t>也被改变了</a:t>
            </a:r>
          </a:p>
          <a:p>
            <a:pPr eaLnBrk="1" hangingPunct="1">
              <a:spcBef>
                <a:spcPct val="0"/>
              </a:spcBef>
              <a:buClrTx/>
              <a:buFontTx/>
              <a:buNone/>
            </a:pPr>
            <a:r>
              <a:rPr lang="en-US" altLang="zh-CN" sz="2400"/>
              <a:t>array([[ 1, 100],</a:t>
            </a:r>
          </a:p>
          <a:p>
            <a:pPr eaLnBrk="1" hangingPunct="1">
              <a:spcBef>
                <a:spcPct val="0"/>
              </a:spcBef>
              <a:buClrTx/>
              <a:buFontTx/>
              <a:buNone/>
            </a:pPr>
            <a:r>
              <a:rPr lang="en-US" altLang="zh-CN" sz="2400"/>
              <a:t>             [ 3, 4]])</a:t>
            </a:r>
          </a:p>
        </p:txBody>
      </p:sp>
    </p:spTree>
    <p:extLst>
      <p:ext uri="{BB962C8B-B14F-4D97-AF65-F5344CB8AC3E}">
        <p14:creationId xmlns:p14="http://schemas.microsoft.com/office/powerpoint/2010/main" val="203187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创建数组</a:t>
            </a:r>
          </a:p>
        </p:txBody>
      </p:sp>
      <p:sp>
        <p:nvSpPr>
          <p:cNvPr id="16387" name="Rectangle 3"/>
          <p:cNvSpPr>
            <a:spLocks noGrp="1" noChangeArrowheads="1"/>
          </p:cNvSpPr>
          <p:nvPr>
            <p:ph type="body" idx="1"/>
          </p:nvPr>
        </p:nvSpPr>
        <p:spPr/>
        <p:txBody>
          <a:bodyPr/>
          <a:lstStyle/>
          <a:p>
            <a:pPr>
              <a:buFont typeface="Wingdings" panose="05000000000000000000" pitchFamily="2" charset="2"/>
              <a:buNone/>
            </a:pPr>
            <a:r>
              <a:rPr lang="zh-CN" altLang="en-US" smtClean="0"/>
              <a:t>          上面的例子都是先创建一个</a:t>
            </a:r>
            <a:r>
              <a:rPr lang="en-US" altLang="zh-CN" smtClean="0"/>
              <a:t>Python</a:t>
            </a:r>
            <a:r>
              <a:rPr lang="zh-CN" altLang="en-US" smtClean="0"/>
              <a:t>序列，然后通过</a:t>
            </a:r>
            <a:r>
              <a:rPr lang="en-US" altLang="zh-CN" smtClean="0"/>
              <a:t>array</a:t>
            </a:r>
            <a:r>
              <a:rPr lang="zh-CN" altLang="en-US" smtClean="0"/>
              <a:t>函数将其转换为数组，这样做显然效率不高。因此</a:t>
            </a:r>
            <a:r>
              <a:rPr lang="en-US" altLang="zh-CN" smtClean="0"/>
              <a:t>NumPy</a:t>
            </a:r>
            <a:r>
              <a:rPr lang="zh-CN" altLang="en-US" smtClean="0"/>
              <a:t>提供了很多专门用来创建数组的函数。</a:t>
            </a:r>
            <a:endParaRPr lang="en-US" altLang="zh-CN" smtClean="0"/>
          </a:p>
          <a:p>
            <a:pPr>
              <a:buFont typeface="Wingdings" panose="05000000000000000000" pitchFamily="2" charset="2"/>
              <a:buNone/>
            </a:pPr>
            <a:r>
              <a:rPr lang="en-US" altLang="zh-CN" smtClean="0"/>
              <a:t>        • arange</a:t>
            </a:r>
            <a:r>
              <a:rPr lang="zh-CN" altLang="en-US" smtClean="0"/>
              <a:t>函数类似于</a:t>
            </a:r>
            <a:r>
              <a:rPr lang="en-US" altLang="zh-CN" smtClean="0"/>
              <a:t>python</a:t>
            </a:r>
            <a:r>
              <a:rPr lang="zh-CN" altLang="en-US" smtClean="0"/>
              <a:t>的</a:t>
            </a:r>
            <a:r>
              <a:rPr lang="en-US" altLang="zh-CN" smtClean="0"/>
              <a:t>range</a:t>
            </a:r>
            <a:r>
              <a:rPr lang="zh-CN" altLang="en-US" smtClean="0"/>
              <a:t>函数，通过指定开始值、终值和步长来创建一维数组，注意数组不包括终值</a:t>
            </a:r>
            <a:r>
              <a:rPr lang="en-US" altLang="zh-CN" smtClean="0"/>
              <a:t>:</a:t>
            </a:r>
          </a:p>
          <a:p>
            <a:pPr>
              <a:buFont typeface="Wingdings" panose="05000000000000000000" pitchFamily="2" charset="2"/>
              <a:buNone/>
            </a:pPr>
            <a:endParaRPr lang="zh-CN" altLang="en-US" smtClean="0"/>
          </a:p>
          <a:p>
            <a:pPr lvl="1" eaLnBrk="1" hangingPunct="1"/>
            <a:endParaRPr lang="en-US" altLang="zh-CN" smtClean="0"/>
          </a:p>
        </p:txBody>
      </p:sp>
      <p:sp>
        <p:nvSpPr>
          <p:cNvPr id="1638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3DC8DEA-CC98-40A8-A838-5C63B5D68677}" type="slidenum">
              <a:rPr lang="en-US" altLang="zh-CN" sz="1200"/>
              <a:pPr>
                <a:spcBef>
                  <a:spcPct val="0"/>
                </a:spcBef>
                <a:buClrTx/>
                <a:buFontTx/>
                <a:buNone/>
              </a:pPr>
              <a:t>11</a:t>
            </a:fld>
            <a:endParaRPr lang="en-US" altLang="zh-CN" sz="1200"/>
          </a:p>
        </p:txBody>
      </p:sp>
      <p:sp>
        <p:nvSpPr>
          <p:cNvPr id="16389" name="Text Box 4"/>
          <p:cNvSpPr txBox="1">
            <a:spLocks noChangeArrowheads="1"/>
          </p:cNvSpPr>
          <p:nvPr/>
        </p:nvSpPr>
        <p:spPr bwMode="auto">
          <a:xfrm>
            <a:off x="2286000" y="4800600"/>
            <a:ext cx="7696200" cy="12001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400"/>
              <a:t>&gt;&gt;&gt; np.arange(0,1,0.1)  </a:t>
            </a:r>
          </a:p>
          <a:p>
            <a:pPr eaLnBrk="1" hangingPunct="1">
              <a:spcBef>
                <a:spcPct val="0"/>
              </a:spcBef>
              <a:buClrTx/>
              <a:buFontTx/>
              <a:buNone/>
            </a:pPr>
            <a:r>
              <a:rPr lang="en-US" altLang="zh-CN" sz="2400"/>
              <a:t>array([ 0. , 0.1, 0.2, 0.3, 0.4, 0.5, 0.6, 0.7, 0.8, 0.9])</a:t>
            </a:r>
          </a:p>
        </p:txBody>
      </p:sp>
    </p:spTree>
    <p:extLst>
      <p:ext uri="{BB962C8B-B14F-4D97-AF65-F5344CB8AC3E}">
        <p14:creationId xmlns:p14="http://schemas.microsoft.com/office/powerpoint/2010/main" val="406000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z="3600"/>
              <a:t>创建数组</a:t>
            </a:r>
          </a:p>
        </p:txBody>
      </p:sp>
      <p:sp>
        <p:nvSpPr>
          <p:cNvPr id="18435" name="内容占位符 2"/>
          <p:cNvSpPr>
            <a:spLocks noGrp="1"/>
          </p:cNvSpPr>
          <p:nvPr>
            <p:ph idx="1"/>
          </p:nvPr>
        </p:nvSpPr>
        <p:spPr>
          <a:xfrm>
            <a:off x="1981200" y="1052514"/>
            <a:ext cx="8110538" cy="4129087"/>
          </a:xfrm>
        </p:spPr>
        <p:txBody>
          <a:bodyPr/>
          <a:lstStyle/>
          <a:p>
            <a:pPr>
              <a:buFont typeface="Wingdings" panose="05000000000000000000" pitchFamily="2" charset="2"/>
              <a:buNone/>
            </a:pPr>
            <a:r>
              <a:rPr lang="en-US" altLang="zh-CN" dirty="0" smtClean="0"/>
              <a:t>       • </a:t>
            </a:r>
            <a:r>
              <a:rPr lang="en-US" altLang="zh-CN" dirty="0" err="1" smtClean="0"/>
              <a:t>linspace</a:t>
            </a:r>
            <a:r>
              <a:rPr lang="zh-CN" altLang="en-US" dirty="0" smtClean="0"/>
              <a:t>函数通过指定开始值、终值和元素个数来创建一维数组，可以通过</a:t>
            </a:r>
            <a:r>
              <a:rPr lang="en-US" altLang="zh-CN" dirty="0" smtClean="0"/>
              <a:t>endpoint</a:t>
            </a:r>
            <a:r>
              <a:rPr lang="zh-CN" altLang="en-US" dirty="0" smtClean="0"/>
              <a:t>关键字指定是否包括终值，缺省设置是包括终值</a:t>
            </a:r>
            <a:r>
              <a:rPr lang="en-US" altLang="zh-CN" dirty="0" smtClean="0"/>
              <a:t>:</a:t>
            </a:r>
            <a:endParaRPr lang="zh-CN" altLang="en-US" dirty="0" smtClean="0"/>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4980B42-0B3B-4FF9-A306-F52E788A9DE9}" type="slidenum">
              <a:rPr lang="en-US" altLang="zh-CN" sz="1200"/>
              <a:pPr>
                <a:spcBef>
                  <a:spcPct val="0"/>
                </a:spcBef>
                <a:buClrTx/>
                <a:buFontTx/>
                <a:buNone/>
              </a:pPr>
              <a:t>12</a:t>
            </a:fld>
            <a:endParaRPr lang="en-US" altLang="zh-CN" sz="1200"/>
          </a:p>
        </p:txBody>
      </p:sp>
      <p:sp>
        <p:nvSpPr>
          <p:cNvPr id="18437" name="Text Box 4"/>
          <p:cNvSpPr txBox="1">
            <a:spLocks noChangeArrowheads="1"/>
          </p:cNvSpPr>
          <p:nvPr/>
        </p:nvSpPr>
        <p:spPr bwMode="auto">
          <a:xfrm>
            <a:off x="2286000" y="3352801"/>
            <a:ext cx="7543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a:t>&gt;&gt;&gt; np.linspace(0, 1, 10) # </a:t>
            </a:r>
            <a:r>
              <a:rPr lang="zh-CN" altLang="en-US" sz="2000"/>
              <a:t>步长为</a:t>
            </a:r>
            <a:r>
              <a:rPr lang="en-US" altLang="zh-CN" sz="2000"/>
              <a:t>1/9</a:t>
            </a:r>
          </a:p>
          <a:p>
            <a:pPr eaLnBrk="1" hangingPunct="1">
              <a:spcBef>
                <a:spcPct val="0"/>
              </a:spcBef>
              <a:buClrTx/>
              <a:buFontTx/>
              <a:buNone/>
            </a:pPr>
            <a:r>
              <a:rPr lang="en-US" altLang="zh-CN" sz="2000"/>
              <a:t>array([ 0. , 0.11111111, 0.22222222, 0.33333333, 0.44444444,0.55555556, 0.66666667, 0.77777778, 0.88888889, 1. ])</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 np.linspace(0, 1, 10, endpoint=False) # </a:t>
            </a:r>
            <a:r>
              <a:rPr lang="zh-CN" altLang="en-US" sz="2000"/>
              <a:t>步长为</a:t>
            </a:r>
            <a:r>
              <a:rPr lang="en-US" altLang="zh-CN" sz="2000"/>
              <a:t>1/10</a:t>
            </a:r>
          </a:p>
          <a:p>
            <a:pPr eaLnBrk="1" hangingPunct="1">
              <a:spcBef>
                <a:spcPct val="0"/>
              </a:spcBef>
              <a:buClrTx/>
              <a:buFontTx/>
              <a:buNone/>
            </a:pPr>
            <a:r>
              <a:rPr lang="en-US" altLang="zh-CN" sz="2000"/>
              <a:t>array([ 0. , 0.1, 0.2, 0.3, 0.4, 0.5, 0.6, 0.7, 0.8, 0.9])</a:t>
            </a:r>
          </a:p>
        </p:txBody>
      </p:sp>
      <p:sp>
        <p:nvSpPr>
          <p:cNvPr id="2" name="矩形 1"/>
          <p:cNvSpPr/>
          <p:nvPr/>
        </p:nvSpPr>
        <p:spPr>
          <a:xfrm>
            <a:off x="1578768" y="2362775"/>
            <a:ext cx="9320459" cy="646331"/>
          </a:xfrm>
          <a:prstGeom prst="rect">
            <a:avLst/>
          </a:prstGeom>
        </p:spPr>
        <p:txBody>
          <a:bodyPr wrap="square">
            <a:spAutoFit/>
          </a:bodyPr>
          <a:lstStyle/>
          <a:p>
            <a:r>
              <a:rPr lang="en-US" altLang="zh-CN" dirty="0" err="1">
                <a:latin typeface="FangSong_GB2312" panose="02010609030101010101" pitchFamily="49" charset="-122"/>
                <a:ea typeface="FangSong_GB2312" panose="02010609030101010101" pitchFamily="49" charset="-122"/>
              </a:rPr>
              <a:t>numpy.linspace</a:t>
            </a:r>
            <a:r>
              <a:rPr lang="en-US" altLang="zh-CN" dirty="0">
                <a:latin typeface="FangSong_GB2312" panose="02010609030101010101" pitchFamily="49" charset="-122"/>
                <a:ea typeface="FangSong_GB2312" panose="02010609030101010101" pitchFamily="49" charset="-122"/>
              </a:rPr>
              <a:t>(start, stop, </a:t>
            </a:r>
            <a:r>
              <a:rPr lang="en-US" altLang="zh-CN" dirty="0" err="1">
                <a:latin typeface="FangSong_GB2312" panose="02010609030101010101" pitchFamily="49" charset="-122"/>
                <a:ea typeface="FangSong_GB2312" panose="02010609030101010101" pitchFamily="49" charset="-122"/>
              </a:rPr>
              <a:t>num</a:t>
            </a:r>
            <a:r>
              <a:rPr lang="en-US" altLang="zh-CN" dirty="0">
                <a:latin typeface="FangSong_GB2312" panose="02010609030101010101" pitchFamily="49" charset="-122"/>
                <a:ea typeface="FangSong_GB2312" panose="02010609030101010101" pitchFamily="49" charset="-122"/>
              </a:rPr>
              <a:t>=50, endpoint=True, </a:t>
            </a:r>
            <a:r>
              <a:rPr lang="en-US" altLang="zh-CN" dirty="0" err="1">
                <a:latin typeface="FangSong_GB2312" panose="02010609030101010101" pitchFamily="49" charset="-122"/>
                <a:ea typeface="FangSong_GB2312" panose="02010609030101010101" pitchFamily="49" charset="-122"/>
              </a:rPr>
              <a:t>retstep</a:t>
            </a:r>
            <a:r>
              <a:rPr lang="en-US" altLang="zh-CN" dirty="0">
                <a:latin typeface="FangSong_GB2312" panose="02010609030101010101" pitchFamily="49" charset="-122"/>
                <a:ea typeface="FangSong_GB2312" panose="02010609030101010101" pitchFamily="49" charset="-122"/>
              </a:rPr>
              <a:t>=False, </a:t>
            </a:r>
            <a:r>
              <a:rPr lang="en-US" altLang="zh-CN" dirty="0" err="1">
                <a:latin typeface="FangSong_GB2312" panose="02010609030101010101" pitchFamily="49" charset="-122"/>
                <a:ea typeface="FangSong_GB2312" panose="02010609030101010101" pitchFamily="49" charset="-122"/>
              </a:rPr>
              <a:t>dtype</a:t>
            </a:r>
            <a:r>
              <a:rPr lang="en-US" altLang="zh-CN" dirty="0">
                <a:latin typeface="FangSong_GB2312" panose="02010609030101010101" pitchFamily="49" charset="-122"/>
                <a:ea typeface="FangSong_GB2312" panose="02010609030101010101" pitchFamily="49" charset="-122"/>
              </a:rPr>
              <a:t>=None</a:t>
            </a:r>
            <a:r>
              <a:rPr lang="en-US" altLang="zh-CN" dirty="0" smtClean="0">
                <a:latin typeface="FangSong_GB2312" panose="02010609030101010101" pitchFamily="49" charset="-122"/>
                <a:ea typeface="FangSong_GB2312" panose="02010609030101010101" pitchFamily="49" charset="-122"/>
              </a:rPr>
              <a:t>)</a:t>
            </a:r>
          </a:p>
          <a:p>
            <a:r>
              <a:rPr lang="en-US" altLang="zh-CN" dirty="0" smtClean="0"/>
              <a:t>Endpoint </a:t>
            </a:r>
            <a:r>
              <a:rPr lang="zh-CN" altLang="en-US" dirty="0" smtClean="0"/>
              <a:t>如果</a:t>
            </a:r>
            <a:r>
              <a:rPr lang="zh-CN" altLang="en-US" dirty="0"/>
              <a:t>是真，则一定包括</a:t>
            </a:r>
            <a:r>
              <a:rPr lang="en-US" altLang="zh-CN" dirty="0"/>
              <a:t>stop</a:t>
            </a:r>
            <a:r>
              <a:rPr lang="zh-CN" altLang="en-US" dirty="0"/>
              <a:t>，如果为</a:t>
            </a:r>
            <a:r>
              <a:rPr lang="en-US" altLang="zh-CN" dirty="0"/>
              <a:t>False</a:t>
            </a:r>
            <a:r>
              <a:rPr lang="zh-CN" altLang="en-US" dirty="0"/>
              <a:t>，一定不会有</a:t>
            </a:r>
            <a:r>
              <a:rPr lang="en-US" altLang="zh-CN" dirty="0"/>
              <a:t>stop</a:t>
            </a:r>
            <a:endParaRPr lang="zh-CN" altLang="en-US" dirty="0"/>
          </a:p>
        </p:txBody>
      </p:sp>
    </p:spTree>
    <p:extLst>
      <p:ext uri="{BB962C8B-B14F-4D97-AF65-F5344CB8AC3E}">
        <p14:creationId xmlns:p14="http://schemas.microsoft.com/office/powerpoint/2010/main" val="1239912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3600"/>
              <a:t>创建数组</a:t>
            </a:r>
          </a:p>
        </p:txBody>
      </p:sp>
      <p:sp>
        <p:nvSpPr>
          <p:cNvPr id="19459" name="内容占位符 4"/>
          <p:cNvSpPr>
            <a:spLocks noGrp="1"/>
          </p:cNvSpPr>
          <p:nvPr>
            <p:ph idx="1"/>
          </p:nvPr>
        </p:nvSpPr>
        <p:spPr>
          <a:xfrm>
            <a:off x="876300" y="1331639"/>
            <a:ext cx="10515600" cy="4351338"/>
          </a:xfrm>
        </p:spPr>
        <p:txBody>
          <a:bodyPr/>
          <a:lstStyle/>
          <a:p>
            <a:r>
              <a:rPr lang="en-US" altLang="zh-CN" dirty="0"/>
              <a:t>#</a:t>
            </a:r>
            <a:r>
              <a:rPr lang="en-US" altLang="zh-CN" dirty="0" err="1"/>
              <a:t>numpy.logspace</a:t>
            </a:r>
            <a:r>
              <a:rPr lang="en-US" altLang="zh-CN" dirty="0"/>
              <a:t>(start, stop, </a:t>
            </a:r>
            <a:r>
              <a:rPr lang="en-US" altLang="zh-CN" dirty="0" err="1"/>
              <a:t>num</a:t>
            </a:r>
            <a:r>
              <a:rPr lang="en-US" altLang="zh-CN" dirty="0"/>
              <a:t>, </a:t>
            </a:r>
            <a:r>
              <a:rPr lang="en-US" altLang="zh-CN" dirty="0" smtClean="0"/>
              <a:t>endpoint=true, base=10, </a:t>
            </a:r>
            <a:r>
              <a:rPr lang="en-US" altLang="zh-CN" dirty="0" err="1"/>
              <a:t>dtype</a:t>
            </a:r>
            <a:r>
              <a:rPr lang="en-US" altLang="zh-CN" dirty="0"/>
              <a:t>)</a:t>
            </a:r>
          </a:p>
          <a:p>
            <a:r>
              <a:rPr lang="en-US" altLang="zh-CN" dirty="0"/>
              <a:t>#</a:t>
            </a:r>
            <a:r>
              <a:rPr lang="zh-CN" altLang="en-US" dirty="0"/>
              <a:t>数据头一定是</a:t>
            </a:r>
            <a:r>
              <a:rPr lang="en-US" altLang="zh-CN" dirty="0" err="1"/>
              <a:t>base^start</a:t>
            </a:r>
            <a:r>
              <a:rPr lang="zh-CN" altLang="en-US" dirty="0"/>
              <a:t>，若</a:t>
            </a:r>
            <a:r>
              <a:rPr lang="en-US" altLang="zh-CN" dirty="0"/>
              <a:t>endpoint=True</a:t>
            </a:r>
            <a:r>
              <a:rPr lang="zh-CN" altLang="en-US" dirty="0"/>
              <a:t>，数据尾为</a:t>
            </a:r>
            <a:r>
              <a:rPr lang="en-US" altLang="zh-CN" dirty="0" err="1"/>
              <a:t>base^end</a:t>
            </a:r>
            <a:r>
              <a:rPr lang="zh-CN" altLang="en-US" dirty="0"/>
              <a:t>，其余数据为</a:t>
            </a:r>
            <a:r>
              <a:rPr lang="en-US" altLang="zh-CN" dirty="0"/>
              <a:t>base^(</a:t>
            </a:r>
            <a:r>
              <a:rPr lang="en-US" altLang="zh-CN" dirty="0" err="1"/>
              <a:t>start,end</a:t>
            </a:r>
            <a:r>
              <a:rPr lang="en-US" altLang="zh-CN" dirty="0"/>
              <a:t>)</a:t>
            </a:r>
          </a:p>
          <a:p>
            <a:pPr>
              <a:buFont typeface="Wingdings" panose="05000000000000000000" pitchFamily="2" charset="2"/>
              <a:buNone/>
            </a:pPr>
            <a:r>
              <a:rPr lang="en-US" altLang="zh-CN" dirty="0" smtClean="0"/>
              <a:t>• </a:t>
            </a:r>
            <a:r>
              <a:rPr lang="en-US" altLang="zh-CN" dirty="0" err="1" smtClean="0"/>
              <a:t>logspace</a:t>
            </a:r>
            <a:r>
              <a:rPr lang="zh-CN" altLang="en-US" dirty="0" smtClean="0"/>
              <a:t>函数和</a:t>
            </a:r>
            <a:r>
              <a:rPr lang="en-US" altLang="zh-CN" dirty="0" smtClean="0"/>
              <a:t>linspace</a:t>
            </a:r>
            <a:r>
              <a:rPr lang="zh-CN" altLang="en-US" dirty="0" smtClean="0"/>
              <a:t>类似，不过它创建等比数列，下面的例子产生</a:t>
            </a:r>
            <a:r>
              <a:rPr lang="en-US" altLang="zh-CN" dirty="0" smtClean="0"/>
              <a:t>1(10^0)</a:t>
            </a:r>
            <a:r>
              <a:rPr lang="zh-CN" altLang="en-US" dirty="0" smtClean="0"/>
              <a:t>到</a:t>
            </a:r>
            <a:r>
              <a:rPr lang="en-US" altLang="zh-CN" dirty="0" smtClean="0"/>
              <a:t>100(10^2)</a:t>
            </a:r>
            <a:r>
              <a:rPr lang="zh-CN" altLang="en-US" dirty="0" smtClean="0"/>
              <a:t>、有</a:t>
            </a:r>
            <a:r>
              <a:rPr lang="en-US" altLang="zh-CN" dirty="0" smtClean="0"/>
              <a:t>20</a:t>
            </a:r>
            <a:r>
              <a:rPr lang="zh-CN" altLang="en-US" dirty="0" smtClean="0"/>
              <a:t>个元素的等比数列</a:t>
            </a:r>
            <a:r>
              <a:rPr lang="en-US" altLang="zh-CN" dirty="0" smtClean="0"/>
              <a:t>:</a:t>
            </a:r>
          </a:p>
          <a:p>
            <a:pPr>
              <a:buFont typeface="Wingdings" panose="05000000000000000000" pitchFamily="2" charset="2"/>
              <a:buNone/>
            </a:pPr>
            <a:endParaRPr lang="zh-CN" altLang="en-US" dirty="0" smtClean="0"/>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039248E-4D50-4B24-B233-136779CFE676}" type="slidenum">
              <a:rPr lang="en-US" altLang="zh-CN" sz="1200"/>
              <a:pPr>
                <a:spcBef>
                  <a:spcPct val="0"/>
                </a:spcBef>
                <a:buClrTx/>
                <a:buFontTx/>
                <a:buNone/>
              </a:pPr>
              <a:t>13</a:t>
            </a:fld>
            <a:endParaRPr lang="en-US" altLang="zh-CN" sz="1200"/>
          </a:p>
        </p:txBody>
      </p:sp>
      <p:sp>
        <p:nvSpPr>
          <p:cNvPr id="19461" name="Text Box 4"/>
          <p:cNvSpPr txBox="1">
            <a:spLocks noChangeArrowheads="1"/>
          </p:cNvSpPr>
          <p:nvPr/>
        </p:nvSpPr>
        <p:spPr bwMode="auto">
          <a:xfrm>
            <a:off x="2286000" y="4110037"/>
            <a:ext cx="7696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a:t>
            </a:r>
            <a:r>
              <a:rPr lang="en-US" altLang="zh-CN" sz="2000" dirty="0" err="1"/>
              <a:t>np.logspace</a:t>
            </a:r>
            <a:r>
              <a:rPr lang="en-US" altLang="zh-CN" sz="2000" dirty="0"/>
              <a:t>(0, 2, 20)</a:t>
            </a:r>
          </a:p>
          <a:p>
            <a:pPr eaLnBrk="1" hangingPunct="1">
              <a:spcBef>
                <a:spcPct val="0"/>
              </a:spcBef>
              <a:buClrTx/>
              <a:buFontTx/>
              <a:buNone/>
            </a:pPr>
            <a:endParaRPr lang="en-US" altLang="zh-CN" sz="2000" dirty="0"/>
          </a:p>
          <a:p>
            <a:pPr eaLnBrk="1" hangingPunct="1">
              <a:spcBef>
                <a:spcPct val="0"/>
              </a:spcBef>
              <a:buClrTx/>
              <a:buFontTx/>
              <a:buNone/>
            </a:pPr>
            <a:r>
              <a:rPr lang="en-US" altLang="zh-CN" sz="2000" dirty="0"/>
              <a:t>array([ 1. ,    1.27427499,   1.62377674,    2.06913808,</a:t>
            </a:r>
          </a:p>
          <a:p>
            <a:pPr eaLnBrk="1" hangingPunct="1">
              <a:spcBef>
                <a:spcPct val="0"/>
              </a:spcBef>
              <a:buClrTx/>
              <a:buFontTx/>
              <a:buNone/>
            </a:pPr>
            <a:r>
              <a:rPr lang="en-US" altLang="zh-CN" sz="2000" dirty="0"/>
              <a:t>2.6366509 ,   3.35981829,   4.2813324 ,    5.45559478,</a:t>
            </a:r>
          </a:p>
          <a:p>
            <a:pPr eaLnBrk="1" hangingPunct="1">
              <a:spcBef>
                <a:spcPct val="0"/>
              </a:spcBef>
              <a:buClrTx/>
              <a:buFontTx/>
              <a:buNone/>
            </a:pPr>
            <a:r>
              <a:rPr lang="en-US" altLang="zh-CN" sz="2000" dirty="0"/>
              <a:t>6.95192796,  8.8586679 ,    11.28837892, 14.38449888,</a:t>
            </a:r>
          </a:p>
          <a:p>
            <a:pPr eaLnBrk="1" hangingPunct="1">
              <a:spcBef>
                <a:spcPct val="0"/>
              </a:spcBef>
              <a:buClrTx/>
              <a:buFontTx/>
              <a:buNone/>
            </a:pPr>
            <a:r>
              <a:rPr lang="en-US" altLang="zh-CN" sz="2000" dirty="0"/>
              <a:t>18.32980711, 23.35721469, 29.76351442, 37.92690191,</a:t>
            </a:r>
          </a:p>
          <a:p>
            <a:pPr eaLnBrk="1" hangingPunct="1">
              <a:spcBef>
                <a:spcPct val="0"/>
              </a:spcBef>
              <a:buClrTx/>
              <a:buFontTx/>
              <a:buNone/>
            </a:pPr>
            <a:r>
              <a:rPr lang="en-US" altLang="zh-CN" sz="2000" dirty="0"/>
              <a:t>48.32930239, 61.58482111, 78.47599704, 100. ])</a:t>
            </a:r>
          </a:p>
        </p:txBody>
      </p:sp>
    </p:spTree>
    <p:extLst>
      <p:ext uri="{BB962C8B-B14F-4D97-AF65-F5344CB8AC3E}">
        <p14:creationId xmlns:p14="http://schemas.microsoft.com/office/powerpoint/2010/main" val="1856876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600"/>
              <a:t>创建数组</a:t>
            </a:r>
          </a:p>
        </p:txBody>
      </p:sp>
      <p:sp>
        <p:nvSpPr>
          <p:cNvPr id="20483" name="Rectangle 3"/>
          <p:cNvSpPr>
            <a:spLocks noGrp="1" noChangeArrowheads="1"/>
          </p:cNvSpPr>
          <p:nvPr>
            <p:ph idx="1"/>
          </p:nvPr>
        </p:nvSpPr>
        <p:spPr>
          <a:xfrm>
            <a:off x="2090738" y="1052514"/>
            <a:ext cx="8001000" cy="5348287"/>
          </a:xfrm>
        </p:spPr>
        <p:txBody>
          <a:bodyPr/>
          <a:lstStyle/>
          <a:p>
            <a:pPr eaLnBrk="1" hangingPunct="1">
              <a:lnSpc>
                <a:spcPct val="80000"/>
              </a:lnSpc>
              <a:buFont typeface="Wingdings" panose="05000000000000000000" pitchFamily="2" charset="2"/>
              <a:buNone/>
            </a:pPr>
            <a:r>
              <a:rPr lang="en-US" altLang="zh-CN"/>
              <a:t>          zeros()</a:t>
            </a:r>
            <a:r>
              <a:rPr lang="zh-CN" altLang="en-US"/>
              <a:t>、</a:t>
            </a:r>
            <a:r>
              <a:rPr lang="en-US" altLang="zh-CN"/>
              <a:t>ones()</a:t>
            </a:r>
            <a:r>
              <a:rPr lang="zh-CN" altLang="en-US"/>
              <a:t>、</a:t>
            </a:r>
            <a:r>
              <a:rPr lang="en-US" altLang="zh-CN"/>
              <a:t>empty()</a:t>
            </a:r>
            <a:r>
              <a:rPr lang="zh-CN" altLang="en-US"/>
              <a:t>可以创建指定形状和类型的数组。</a:t>
            </a: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a:buFont typeface="Wingdings" panose="05000000000000000000" pitchFamily="2" charset="2"/>
              <a:buNone/>
            </a:pPr>
            <a:r>
              <a:rPr lang="zh-CN" altLang="en-US"/>
              <a:t>          此外，</a:t>
            </a:r>
            <a:r>
              <a:rPr lang="en-US" altLang="zh-CN"/>
              <a:t>zeros_like()</a:t>
            </a:r>
            <a:r>
              <a:rPr lang="zh-CN" altLang="en-US"/>
              <a:t>、</a:t>
            </a:r>
            <a:r>
              <a:rPr lang="en-US" altLang="zh-CN"/>
              <a:t>ones_like()</a:t>
            </a:r>
            <a:r>
              <a:rPr lang="zh-CN" altLang="en-US"/>
              <a:t>、</a:t>
            </a:r>
            <a:r>
              <a:rPr lang="en-US" altLang="zh-CN"/>
              <a:t>empty_like()</a:t>
            </a:r>
            <a:r>
              <a:rPr lang="zh-CN" altLang="en-US"/>
              <a:t>等函数可创建与参数数组的形状及类型相同的数组。因此，“</a:t>
            </a:r>
            <a:r>
              <a:rPr lang="en-US" altLang="zh-CN"/>
              <a:t>zeros_like(a)”</a:t>
            </a:r>
            <a:r>
              <a:rPr lang="zh-CN" altLang="en-US"/>
              <a:t>和“</a:t>
            </a:r>
            <a:r>
              <a:rPr lang="en-US" altLang="zh-CN"/>
              <a:t>zeros(a.shape, a.dtype)”</a:t>
            </a:r>
            <a:r>
              <a:rPr lang="zh-CN" altLang="en-US"/>
              <a:t>的效果相同。</a:t>
            </a:r>
            <a:endParaRPr lang="zh-CN" altLang="en-US" sz="2500"/>
          </a:p>
        </p:txBody>
      </p:sp>
      <p:sp>
        <p:nvSpPr>
          <p:cNvPr id="204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3998E12-7D40-4D25-AD3E-51FDF1883B8E}" type="slidenum">
              <a:rPr lang="en-US" altLang="zh-CN" sz="1200"/>
              <a:pPr>
                <a:spcBef>
                  <a:spcPct val="0"/>
                </a:spcBef>
                <a:buClrTx/>
                <a:buFontTx/>
                <a:buNone/>
              </a:pPr>
              <a:t>14</a:t>
            </a:fld>
            <a:endParaRPr lang="en-US" altLang="zh-CN" sz="1200"/>
          </a:p>
        </p:txBody>
      </p:sp>
      <p:sp>
        <p:nvSpPr>
          <p:cNvPr id="20485" name="Text Box 4"/>
          <p:cNvSpPr txBox="1">
            <a:spLocks noChangeArrowheads="1"/>
          </p:cNvSpPr>
          <p:nvPr/>
        </p:nvSpPr>
        <p:spPr bwMode="auto">
          <a:xfrm>
            <a:off x="2286000" y="1981201"/>
            <a:ext cx="76962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a:t>&gt;&gt;&gt; np.empty((2,3),np.int) #</a:t>
            </a:r>
            <a:r>
              <a:rPr lang="zh-CN" altLang="en-US" sz="2000"/>
              <a:t>只分配内存，不对其进行初始化</a:t>
            </a:r>
          </a:p>
          <a:p>
            <a:pPr eaLnBrk="1" hangingPunct="1">
              <a:spcBef>
                <a:spcPct val="0"/>
              </a:spcBef>
              <a:buClrTx/>
              <a:buFontTx/>
              <a:buNone/>
            </a:pPr>
            <a:r>
              <a:rPr lang="en-US" altLang="zh-CN" sz="2000"/>
              <a:t>array([[ 32571594, 32635312, 505219724],</a:t>
            </a:r>
          </a:p>
          <a:p>
            <a:pPr eaLnBrk="1" hangingPunct="1">
              <a:spcBef>
                <a:spcPct val="0"/>
              </a:spcBef>
              <a:buClrTx/>
              <a:buFontTx/>
              <a:buNone/>
            </a:pPr>
            <a:r>
              <a:rPr lang="en-US" altLang="zh-CN" sz="2000"/>
              <a:t>          [ 45001384, 1852386928, 665972]])</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 np.zeros(4, np.float) #</a:t>
            </a:r>
            <a:r>
              <a:rPr lang="zh-CN" altLang="en-US" sz="2000"/>
              <a:t>元素类型默认为</a:t>
            </a:r>
            <a:r>
              <a:rPr lang="en-US" altLang="zh-CN" sz="2000"/>
              <a:t>np.float</a:t>
            </a:r>
            <a:r>
              <a:rPr lang="zh-CN" altLang="en-US" sz="2000"/>
              <a:t>，因此这里可以省略</a:t>
            </a:r>
          </a:p>
          <a:p>
            <a:pPr eaLnBrk="1" hangingPunct="1">
              <a:spcBef>
                <a:spcPct val="0"/>
              </a:spcBef>
              <a:buClrTx/>
              <a:buFontTx/>
              <a:buNone/>
            </a:pPr>
            <a:r>
              <a:rPr lang="en-US" altLang="zh-CN" sz="2000"/>
              <a:t>array([ 0., 0., 0., 0.])</a:t>
            </a:r>
          </a:p>
        </p:txBody>
      </p:sp>
    </p:spTree>
    <p:extLst>
      <p:ext uri="{BB962C8B-B14F-4D97-AF65-F5344CB8AC3E}">
        <p14:creationId xmlns:p14="http://schemas.microsoft.com/office/powerpoint/2010/main" val="3875608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z="3600"/>
              <a:t>创建数组</a:t>
            </a:r>
          </a:p>
        </p:txBody>
      </p:sp>
      <p:sp>
        <p:nvSpPr>
          <p:cNvPr id="22531" name="内容占位符 4"/>
          <p:cNvSpPr>
            <a:spLocks noGrp="1"/>
          </p:cNvSpPr>
          <p:nvPr>
            <p:ph idx="1"/>
          </p:nvPr>
        </p:nvSpPr>
        <p:spPr>
          <a:xfrm>
            <a:off x="2133600" y="1143000"/>
            <a:ext cx="8001000" cy="5181600"/>
          </a:xfrm>
        </p:spPr>
        <p:txBody>
          <a:bodyPr/>
          <a:lstStyle/>
          <a:p>
            <a:pPr>
              <a:buFont typeface="Wingdings" panose="05000000000000000000" pitchFamily="2" charset="2"/>
              <a:buNone/>
            </a:pPr>
            <a:r>
              <a:rPr lang="zh-CN" altLang="en-US" dirty="0" smtClean="0"/>
              <a:t>        此外，使用</a:t>
            </a:r>
            <a:r>
              <a:rPr lang="en-US" altLang="zh-CN" dirty="0" err="1" smtClean="0"/>
              <a:t>frombuffer</a:t>
            </a:r>
            <a:r>
              <a:rPr lang="en-US" altLang="zh-CN" dirty="0" smtClean="0"/>
              <a:t>, </a:t>
            </a:r>
            <a:r>
              <a:rPr lang="en-US" altLang="zh-CN" dirty="0" err="1" smtClean="0"/>
              <a:t>fromstring</a:t>
            </a:r>
            <a:r>
              <a:rPr lang="en-US" altLang="zh-CN" dirty="0" smtClean="0"/>
              <a:t>, </a:t>
            </a:r>
            <a:r>
              <a:rPr lang="en-US" altLang="zh-CN" dirty="0" err="1" smtClean="0"/>
              <a:t>fromfile</a:t>
            </a:r>
            <a:r>
              <a:rPr lang="zh-CN" altLang="en-US" dirty="0" smtClean="0"/>
              <a:t>，</a:t>
            </a:r>
            <a:r>
              <a:rPr lang="en-US" altLang="zh-CN" dirty="0" err="1" smtClean="0"/>
              <a:t>fromfunction</a:t>
            </a:r>
            <a:r>
              <a:rPr lang="zh-CN" altLang="en-US" dirty="0" smtClean="0"/>
              <a:t>等函数可以从字节序列、文件创建数组，下面以</a:t>
            </a:r>
            <a:r>
              <a:rPr lang="en-US" altLang="zh-CN" dirty="0" err="1" smtClean="0"/>
              <a:t>fromfunction</a:t>
            </a:r>
            <a:r>
              <a:rPr lang="zh-CN" altLang="en-US" dirty="0" smtClean="0"/>
              <a:t>为例</a:t>
            </a:r>
            <a:r>
              <a:rPr lang="en-US" altLang="zh-CN" dirty="0" smtClean="0"/>
              <a:t>:</a:t>
            </a:r>
            <a:r>
              <a:rPr lang="en-US" altLang="zh-CN" sz="3200" dirty="0" err="1"/>
              <a:t>np.fromfunction</a:t>
            </a:r>
            <a:r>
              <a:rPr lang="zh-CN" altLang="en-US" sz="3200" dirty="0"/>
              <a:t>？</a:t>
            </a:r>
            <a:endParaRPr lang="en-US" altLang="zh-CN" dirty="0" smtClean="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smtClean="0"/>
          </a:p>
          <a:p>
            <a:pPr>
              <a:buFont typeface="Wingdings" panose="05000000000000000000" pitchFamily="2" charset="2"/>
              <a:buNone/>
            </a:pPr>
            <a:r>
              <a:rPr lang="en-US" altLang="zh-CN" dirty="0" smtClean="0"/>
              <a:t>          </a:t>
            </a:r>
            <a:r>
              <a:rPr lang="en-US" altLang="zh-CN" dirty="0" err="1" smtClean="0"/>
              <a:t>fromfunction</a:t>
            </a:r>
            <a:r>
              <a:rPr lang="zh-CN" altLang="en-US" dirty="0" smtClean="0"/>
              <a:t>函数的第一个参数为计算每个数组元素的函数，第二个参数为数组的大小</a:t>
            </a:r>
            <a:r>
              <a:rPr lang="en-US" altLang="zh-CN" dirty="0" smtClean="0"/>
              <a:t>(shape)</a:t>
            </a:r>
            <a:r>
              <a:rPr lang="zh-CN" altLang="en-US" dirty="0" smtClean="0"/>
              <a:t>。</a:t>
            </a:r>
          </a:p>
        </p:txBody>
      </p:sp>
      <p:sp>
        <p:nvSpPr>
          <p:cNvPr id="225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2FF9D8C-552D-4482-A9F7-3DB6706C31CB}" type="slidenum">
              <a:rPr lang="en-US" altLang="zh-CN" sz="1200"/>
              <a:pPr>
                <a:spcBef>
                  <a:spcPct val="0"/>
                </a:spcBef>
                <a:buClrTx/>
                <a:buFontTx/>
                <a:buNone/>
              </a:pPr>
              <a:t>15</a:t>
            </a:fld>
            <a:endParaRPr lang="en-US" altLang="zh-CN" sz="1200"/>
          </a:p>
        </p:txBody>
      </p:sp>
      <p:sp>
        <p:nvSpPr>
          <p:cNvPr id="22533" name="Text Box 4"/>
          <p:cNvSpPr txBox="1">
            <a:spLocks noChangeArrowheads="1"/>
          </p:cNvSpPr>
          <p:nvPr/>
        </p:nvSpPr>
        <p:spPr bwMode="auto">
          <a:xfrm>
            <a:off x="3176546" y="2809461"/>
            <a:ext cx="6096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def </a:t>
            </a:r>
            <a:r>
              <a:rPr lang="en-US" altLang="zh-CN" sz="2000" dirty="0" err="1"/>
              <a:t>func</a:t>
            </a:r>
            <a:r>
              <a:rPr lang="en-US" altLang="zh-CN" sz="2000" dirty="0"/>
              <a:t>(</a:t>
            </a:r>
            <a:r>
              <a:rPr lang="en-US" altLang="zh-CN" sz="2000" dirty="0" err="1"/>
              <a:t>i</a:t>
            </a:r>
            <a:r>
              <a:rPr lang="en-US" altLang="zh-CN" sz="2000" dirty="0"/>
              <a:t>):</a:t>
            </a:r>
          </a:p>
          <a:p>
            <a:pPr eaLnBrk="1" hangingPunct="1">
              <a:spcBef>
                <a:spcPct val="0"/>
              </a:spcBef>
              <a:buClrTx/>
              <a:buFontTx/>
              <a:buNone/>
            </a:pPr>
            <a:r>
              <a:rPr lang="en-US" altLang="zh-CN" sz="2000" dirty="0"/>
              <a:t>... return i%4+1</a:t>
            </a:r>
          </a:p>
          <a:p>
            <a:pPr eaLnBrk="1" hangingPunct="1">
              <a:spcBef>
                <a:spcPct val="0"/>
              </a:spcBef>
              <a:buClrTx/>
              <a:buFontTx/>
              <a:buNone/>
            </a:pPr>
            <a:r>
              <a:rPr lang="en-US" altLang="zh-CN" sz="2000" dirty="0"/>
              <a:t>...</a:t>
            </a:r>
          </a:p>
          <a:p>
            <a:pPr eaLnBrk="1" hangingPunct="1">
              <a:spcBef>
                <a:spcPct val="0"/>
              </a:spcBef>
              <a:buClrTx/>
              <a:buFontTx/>
              <a:buNone/>
            </a:pPr>
            <a:r>
              <a:rPr lang="en-US" altLang="zh-CN" sz="2000" i="1" dirty="0"/>
              <a:t>&gt;&gt;&gt; </a:t>
            </a:r>
            <a:r>
              <a:rPr lang="en-US" altLang="zh-CN" sz="2000" dirty="0" err="1"/>
              <a:t>np.fromfunction</a:t>
            </a:r>
            <a:r>
              <a:rPr lang="en-US" altLang="zh-CN" sz="2000" dirty="0"/>
              <a:t>(</a:t>
            </a:r>
            <a:r>
              <a:rPr lang="en-US" altLang="zh-CN" sz="2000" dirty="0" err="1"/>
              <a:t>func</a:t>
            </a:r>
            <a:r>
              <a:rPr lang="en-US" altLang="zh-CN" sz="2000" dirty="0"/>
              <a:t>, (10,))</a:t>
            </a:r>
          </a:p>
          <a:p>
            <a:pPr eaLnBrk="1" hangingPunct="1">
              <a:spcBef>
                <a:spcPct val="0"/>
              </a:spcBef>
              <a:buClrTx/>
              <a:buFontTx/>
              <a:buNone/>
            </a:pPr>
            <a:r>
              <a:rPr lang="en-US" altLang="zh-CN" sz="2000" dirty="0"/>
              <a:t>array([ 1., 2., 3., 4., 1., 2., 3., 4., 1., 2.])</a:t>
            </a:r>
          </a:p>
        </p:txBody>
      </p:sp>
    </p:spTree>
    <p:extLst>
      <p:ext uri="{BB962C8B-B14F-4D97-AF65-F5344CB8AC3E}">
        <p14:creationId xmlns:p14="http://schemas.microsoft.com/office/powerpoint/2010/main" val="745560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10515600" cy="1325563"/>
          </a:xfrm>
        </p:spPr>
        <p:txBody>
          <a:bodyPr/>
          <a:lstStyle/>
          <a:p>
            <a:pPr eaLnBrk="1" hangingPunct="1"/>
            <a:r>
              <a:rPr lang="zh-CN" altLang="en-US" sz="3600" dirty="0"/>
              <a:t>存取元素</a:t>
            </a:r>
            <a:endParaRPr lang="en-US" altLang="zh-CN" sz="3600" dirty="0"/>
          </a:p>
        </p:txBody>
      </p:sp>
      <p:sp>
        <p:nvSpPr>
          <p:cNvPr id="24579" name="Rectangle 3"/>
          <p:cNvSpPr>
            <a:spLocks noGrp="1" noChangeArrowheads="1"/>
          </p:cNvSpPr>
          <p:nvPr>
            <p:ph type="body" idx="1"/>
          </p:nvPr>
        </p:nvSpPr>
        <p:spPr>
          <a:xfrm>
            <a:off x="838200" y="1047859"/>
            <a:ext cx="10515600" cy="4351338"/>
          </a:xfrm>
        </p:spPr>
        <p:txBody>
          <a:bodyPr/>
          <a:lstStyle/>
          <a:p>
            <a:pPr eaLnBrk="1" hangingPunct="1">
              <a:buFont typeface="Wingdings" panose="05000000000000000000" pitchFamily="2" charset="2"/>
              <a:buNone/>
            </a:pPr>
            <a:r>
              <a:rPr lang="zh-CN" altLang="en-US" dirty="0"/>
              <a:t>    数组元素的存取方法和</a:t>
            </a:r>
            <a:r>
              <a:rPr lang="en-US" altLang="zh-CN" dirty="0"/>
              <a:t>Python</a:t>
            </a:r>
            <a:r>
              <a:rPr lang="zh-CN" altLang="en-US" dirty="0"/>
              <a:t>的标准方法相同：</a:t>
            </a:r>
            <a:endParaRPr lang="en-US" altLang="zh-CN" sz="2600" dirty="0"/>
          </a:p>
        </p:txBody>
      </p:sp>
      <p:sp>
        <p:nvSpPr>
          <p:cNvPr id="245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29B32C9-882B-45C8-8290-C693D2092CA6}" type="slidenum">
              <a:rPr lang="en-US" altLang="zh-CN" sz="1200"/>
              <a:pPr>
                <a:spcBef>
                  <a:spcPct val="0"/>
                </a:spcBef>
                <a:buClrTx/>
                <a:buFontTx/>
                <a:buNone/>
              </a:pPr>
              <a:t>16</a:t>
            </a:fld>
            <a:endParaRPr lang="en-US" altLang="zh-CN" sz="1200"/>
          </a:p>
        </p:txBody>
      </p:sp>
      <p:sp>
        <p:nvSpPr>
          <p:cNvPr id="24581" name="Text Box 4"/>
          <p:cNvSpPr txBox="1">
            <a:spLocks noChangeArrowheads="1"/>
          </p:cNvSpPr>
          <p:nvPr/>
        </p:nvSpPr>
        <p:spPr bwMode="auto">
          <a:xfrm>
            <a:off x="2209800" y="1600201"/>
            <a:ext cx="7772400" cy="409342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a = </a:t>
            </a:r>
            <a:r>
              <a:rPr lang="en-US" altLang="zh-CN" sz="2000" dirty="0" err="1"/>
              <a:t>np.arange</a:t>
            </a:r>
            <a:r>
              <a:rPr lang="en-US" altLang="zh-CN" sz="2000" dirty="0"/>
              <a:t>(10)</a:t>
            </a:r>
          </a:p>
          <a:p>
            <a:pPr eaLnBrk="1" hangingPunct="1">
              <a:spcBef>
                <a:spcPct val="0"/>
              </a:spcBef>
              <a:buClrTx/>
              <a:buFontTx/>
              <a:buNone/>
            </a:pPr>
            <a:r>
              <a:rPr lang="en-US" altLang="zh-CN" sz="2000" dirty="0"/>
              <a:t>&gt;&gt;&gt; a[5] # </a:t>
            </a:r>
            <a:r>
              <a:rPr lang="zh-CN" altLang="en-US" sz="2000" dirty="0"/>
              <a:t>用整数作为下标可以获取数组中的某个元素</a:t>
            </a:r>
          </a:p>
          <a:p>
            <a:pPr eaLnBrk="1" hangingPunct="1">
              <a:spcBef>
                <a:spcPct val="0"/>
              </a:spcBef>
              <a:buClrTx/>
              <a:buFontTx/>
              <a:buNone/>
            </a:pPr>
            <a:r>
              <a:rPr lang="en-US" altLang="zh-CN" sz="2000" dirty="0"/>
              <a:t>5</a:t>
            </a:r>
          </a:p>
          <a:p>
            <a:pPr eaLnBrk="1" hangingPunct="1">
              <a:spcBef>
                <a:spcPct val="0"/>
              </a:spcBef>
              <a:buClrTx/>
              <a:buFontTx/>
              <a:buNone/>
            </a:pPr>
            <a:r>
              <a:rPr lang="en-US" altLang="zh-CN" sz="2000" dirty="0"/>
              <a:t>&gt;&gt;&gt; a[3:5] # </a:t>
            </a:r>
            <a:r>
              <a:rPr lang="zh-CN" altLang="en-US" sz="2000" dirty="0"/>
              <a:t>用范围作为下标获取数组的一个切片，包括</a:t>
            </a:r>
            <a:r>
              <a:rPr lang="en-US" altLang="zh-CN" sz="2000" dirty="0"/>
              <a:t>a[3]</a:t>
            </a:r>
            <a:r>
              <a:rPr lang="zh-CN" altLang="en-US" sz="2000" dirty="0"/>
              <a:t>不包括</a:t>
            </a:r>
            <a:r>
              <a:rPr lang="en-US" altLang="zh-CN" sz="2000" dirty="0"/>
              <a:t>a[5]</a:t>
            </a:r>
          </a:p>
          <a:p>
            <a:pPr eaLnBrk="1" hangingPunct="1">
              <a:spcBef>
                <a:spcPct val="0"/>
              </a:spcBef>
              <a:buClrTx/>
              <a:buFontTx/>
              <a:buNone/>
            </a:pPr>
            <a:r>
              <a:rPr lang="en-US" altLang="zh-CN" sz="2000" dirty="0"/>
              <a:t>array([3, 4])</a:t>
            </a:r>
          </a:p>
          <a:p>
            <a:pPr eaLnBrk="1" hangingPunct="1">
              <a:spcBef>
                <a:spcPct val="0"/>
              </a:spcBef>
              <a:buClrTx/>
              <a:buFontTx/>
              <a:buNone/>
            </a:pPr>
            <a:r>
              <a:rPr lang="en-US" altLang="zh-CN" sz="2000" dirty="0"/>
              <a:t>&gt;&gt;&gt; a[:5] # </a:t>
            </a:r>
            <a:r>
              <a:rPr lang="zh-CN" altLang="en-US" sz="2000" dirty="0"/>
              <a:t>省略开始下标，表示从</a:t>
            </a:r>
            <a:r>
              <a:rPr lang="en-US" altLang="zh-CN" sz="2000" dirty="0"/>
              <a:t>a[0]</a:t>
            </a:r>
            <a:r>
              <a:rPr lang="zh-CN" altLang="en-US" sz="2000" dirty="0"/>
              <a:t>开始</a:t>
            </a:r>
          </a:p>
          <a:p>
            <a:pPr eaLnBrk="1" hangingPunct="1">
              <a:spcBef>
                <a:spcPct val="0"/>
              </a:spcBef>
              <a:buClrTx/>
              <a:buFontTx/>
              <a:buNone/>
            </a:pPr>
            <a:r>
              <a:rPr lang="en-US" altLang="zh-CN" sz="2000" dirty="0"/>
              <a:t>array([0, 1, 2, 3, 4])</a:t>
            </a:r>
          </a:p>
          <a:p>
            <a:pPr eaLnBrk="1" hangingPunct="1">
              <a:spcBef>
                <a:spcPct val="0"/>
              </a:spcBef>
              <a:buClrTx/>
              <a:buFontTx/>
              <a:buNone/>
            </a:pPr>
            <a:r>
              <a:rPr lang="en-US" altLang="zh-CN" sz="2000" dirty="0"/>
              <a:t>&gt;&gt;&gt; a[:-1] # </a:t>
            </a:r>
            <a:r>
              <a:rPr lang="zh-CN" altLang="en-US" sz="2000" dirty="0"/>
              <a:t>下标可以使用负数，表示从数组后往前数</a:t>
            </a:r>
          </a:p>
          <a:p>
            <a:pPr eaLnBrk="1" hangingPunct="1">
              <a:spcBef>
                <a:spcPct val="0"/>
              </a:spcBef>
              <a:buClrTx/>
              <a:buFontTx/>
              <a:buNone/>
            </a:pPr>
            <a:r>
              <a:rPr lang="en-US" altLang="zh-CN" sz="2000" dirty="0"/>
              <a:t>array([0, 1, 2, 3, 4, 5, 6, 7, 8])</a:t>
            </a:r>
          </a:p>
          <a:p>
            <a:pPr eaLnBrk="1" hangingPunct="1">
              <a:spcBef>
                <a:spcPct val="0"/>
              </a:spcBef>
              <a:buClrTx/>
              <a:buFontTx/>
              <a:buNone/>
            </a:pPr>
            <a:r>
              <a:rPr lang="en-US" altLang="zh-CN" sz="2000" dirty="0"/>
              <a:t>&gt;&gt;&gt; a[2:4] = 100,101 # </a:t>
            </a:r>
            <a:r>
              <a:rPr lang="zh-CN" altLang="en-US" sz="2000" dirty="0"/>
              <a:t>下标还可以用来修改元素的值</a:t>
            </a:r>
          </a:p>
          <a:p>
            <a:pPr eaLnBrk="1" hangingPunct="1">
              <a:spcBef>
                <a:spcPct val="0"/>
              </a:spcBef>
              <a:buClrTx/>
              <a:buFontTx/>
              <a:buNone/>
            </a:pPr>
            <a:r>
              <a:rPr lang="en-US" altLang="zh-CN" sz="2000" dirty="0"/>
              <a:t>&gt;&gt;&gt; a</a:t>
            </a:r>
          </a:p>
          <a:p>
            <a:pPr eaLnBrk="1" hangingPunct="1">
              <a:spcBef>
                <a:spcPct val="0"/>
              </a:spcBef>
              <a:buClrTx/>
              <a:buFontTx/>
              <a:buNone/>
            </a:pPr>
            <a:r>
              <a:rPr lang="en-US" altLang="zh-CN" sz="2000" dirty="0"/>
              <a:t>array([ 0, 1, 100, 101, 4, 5, 6, 7, 8, 9</a:t>
            </a:r>
            <a:r>
              <a:rPr lang="en-US" altLang="zh-CN" sz="2000" dirty="0" smtClean="0"/>
              <a:t>])</a:t>
            </a:r>
            <a:endParaRPr lang="en-US" altLang="zh-CN" sz="2000" dirty="0"/>
          </a:p>
        </p:txBody>
      </p:sp>
    </p:spTree>
    <p:extLst>
      <p:ext uri="{BB962C8B-B14F-4D97-AF65-F5344CB8AC3E}">
        <p14:creationId xmlns:p14="http://schemas.microsoft.com/office/powerpoint/2010/main" val="3954288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a:t>存取元素</a:t>
            </a:r>
            <a:endParaRPr lang="en-US" altLang="zh-CN" sz="3600"/>
          </a:p>
        </p:txBody>
      </p:sp>
      <p:sp>
        <p:nvSpPr>
          <p:cNvPr id="25603" name="Rectangle 3"/>
          <p:cNvSpPr>
            <a:spLocks noGrp="1" noChangeArrowheads="1"/>
          </p:cNvSpPr>
          <p:nvPr>
            <p:ph type="body" idx="1"/>
          </p:nvPr>
        </p:nvSpPr>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a:buFont typeface="Wingdings" panose="05000000000000000000" pitchFamily="2" charset="2"/>
              <a:buNone/>
            </a:pPr>
            <a:r>
              <a:rPr lang="zh-CN" altLang="en-US" dirty="0" smtClean="0"/>
              <a:t>         </a:t>
            </a:r>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6C5573D9-3A9A-4336-B67A-AA4FCEAE8758}" type="slidenum">
              <a:rPr lang="en-US" altLang="zh-CN" sz="1200"/>
              <a:pPr>
                <a:spcBef>
                  <a:spcPct val="0"/>
                </a:spcBef>
                <a:buClrTx/>
                <a:buFontTx/>
                <a:buNone/>
              </a:pPr>
              <a:t>17</a:t>
            </a:fld>
            <a:endParaRPr lang="en-US" altLang="zh-CN" sz="1200"/>
          </a:p>
        </p:txBody>
      </p:sp>
      <p:sp>
        <p:nvSpPr>
          <p:cNvPr id="25605" name="Text Box 4"/>
          <p:cNvSpPr txBox="1">
            <a:spLocks noChangeArrowheads="1"/>
          </p:cNvSpPr>
          <p:nvPr/>
        </p:nvSpPr>
        <p:spPr bwMode="auto">
          <a:xfrm>
            <a:off x="2133600" y="1752600"/>
            <a:ext cx="7772400" cy="255454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None/>
            </a:pPr>
            <a:r>
              <a:rPr lang="en-US" altLang="zh-CN" sz="2000" dirty="0"/>
              <a:t>&gt;&gt;&gt; a[1:-1:2] # </a:t>
            </a:r>
            <a:r>
              <a:rPr lang="zh-CN" altLang="en-US" sz="2000" dirty="0"/>
              <a:t>范围中的第三个参数表示步长，</a:t>
            </a:r>
            <a:r>
              <a:rPr lang="en-US" altLang="zh-CN" sz="2000" dirty="0"/>
              <a:t>2</a:t>
            </a:r>
            <a:r>
              <a:rPr lang="zh-CN" altLang="en-US" sz="2000" dirty="0"/>
              <a:t>表示隔一个元素取一个元素</a:t>
            </a:r>
            <a:endParaRPr lang="en-US" altLang="zh-CN" sz="2000" dirty="0"/>
          </a:p>
          <a:p>
            <a:pPr eaLnBrk="1" hangingPunct="1">
              <a:spcBef>
                <a:spcPct val="0"/>
              </a:spcBef>
              <a:buClrTx/>
              <a:buFontTx/>
              <a:buNone/>
            </a:pPr>
            <a:r>
              <a:rPr lang="en-US" altLang="zh-CN" sz="2000" dirty="0" smtClean="0"/>
              <a:t>array</a:t>
            </a:r>
            <a:r>
              <a:rPr lang="en-US" altLang="zh-CN" sz="2000" dirty="0"/>
              <a:t>([ 1, 101, 5, 7])</a:t>
            </a:r>
          </a:p>
          <a:p>
            <a:pPr eaLnBrk="1" hangingPunct="1">
              <a:spcBef>
                <a:spcPct val="0"/>
              </a:spcBef>
              <a:buClrTx/>
              <a:buFontTx/>
              <a:buNone/>
            </a:pPr>
            <a:r>
              <a:rPr lang="en-US" altLang="zh-CN" sz="2000" dirty="0"/>
              <a:t>&gt;&gt;&gt; a[::-1] # </a:t>
            </a:r>
            <a:r>
              <a:rPr lang="zh-CN" altLang="en-US" sz="2000" dirty="0"/>
              <a:t>省略范围的开始下标和结束下标，步长为</a:t>
            </a:r>
            <a:r>
              <a:rPr lang="en-US" altLang="zh-CN" sz="2000" dirty="0"/>
              <a:t>-1</a:t>
            </a:r>
            <a:r>
              <a:rPr lang="zh-CN" altLang="en-US" sz="2000" dirty="0"/>
              <a:t>，整个数组头尾颠倒</a:t>
            </a:r>
          </a:p>
          <a:p>
            <a:pPr eaLnBrk="1" hangingPunct="1">
              <a:spcBef>
                <a:spcPct val="0"/>
              </a:spcBef>
              <a:buClrTx/>
              <a:buFontTx/>
              <a:buNone/>
            </a:pPr>
            <a:r>
              <a:rPr lang="en-US" altLang="zh-CN" sz="2000" dirty="0"/>
              <a:t>array([ 9, 8, 7, 6, 5, 4, 101, 100, 1, 0])</a:t>
            </a:r>
          </a:p>
          <a:p>
            <a:pPr eaLnBrk="1" hangingPunct="1">
              <a:spcBef>
                <a:spcPct val="0"/>
              </a:spcBef>
              <a:buClrTx/>
              <a:buFontTx/>
              <a:buNone/>
            </a:pPr>
            <a:r>
              <a:rPr lang="en-US" altLang="zh-CN" sz="2000" dirty="0"/>
              <a:t>&gt;&gt;&gt; a[5:1:-2] # </a:t>
            </a:r>
            <a:r>
              <a:rPr lang="zh-CN" altLang="en-US" sz="2000" dirty="0"/>
              <a:t>步长为负数时，开始下标必须大于结束下标</a:t>
            </a:r>
          </a:p>
          <a:p>
            <a:pPr eaLnBrk="1" hangingPunct="1">
              <a:spcBef>
                <a:spcPct val="0"/>
              </a:spcBef>
              <a:buClrTx/>
              <a:buFontTx/>
              <a:buNone/>
            </a:pPr>
            <a:r>
              <a:rPr lang="en-US" altLang="zh-CN" sz="2000" dirty="0"/>
              <a:t>array([ 5, 101])</a:t>
            </a:r>
          </a:p>
        </p:txBody>
      </p:sp>
    </p:spTree>
    <p:extLst>
      <p:ext uri="{BB962C8B-B14F-4D97-AF65-F5344CB8AC3E}">
        <p14:creationId xmlns:p14="http://schemas.microsoft.com/office/powerpoint/2010/main" val="2351584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133600" y="304800"/>
            <a:ext cx="8001000" cy="603250"/>
          </a:xfrm>
        </p:spPr>
        <p:txBody>
          <a:bodyPr/>
          <a:lstStyle/>
          <a:p>
            <a:pPr eaLnBrk="1" hangingPunct="1"/>
            <a:r>
              <a:rPr lang="zh-CN" altLang="en-US" sz="3600"/>
              <a:t>存取元素</a:t>
            </a:r>
            <a:endParaRPr lang="en-US" altLang="zh-CN" sz="3600"/>
          </a:p>
        </p:txBody>
      </p:sp>
      <p:sp>
        <p:nvSpPr>
          <p:cNvPr id="26627" name="Rectangle 3"/>
          <p:cNvSpPr>
            <a:spLocks noGrp="1" noChangeArrowheads="1"/>
          </p:cNvSpPr>
          <p:nvPr>
            <p:ph type="body" idx="1"/>
          </p:nvPr>
        </p:nvSpPr>
        <p:spPr/>
        <p:txBody>
          <a:bodyPr/>
          <a:lstStyle/>
          <a:p>
            <a:pPr eaLnBrk="1" hangingPunct="1"/>
            <a:r>
              <a:rPr lang="zh-CN" altLang="en-US"/>
              <a:t>和</a:t>
            </a:r>
            <a:r>
              <a:rPr lang="en-US" altLang="zh-CN"/>
              <a:t>Python</a:t>
            </a:r>
            <a:r>
              <a:rPr lang="zh-CN" altLang="en-US"/>
              <a:t>的列表序列不同，通过下标范围获取的新的数组是原始数组的一个视图。它与原始数组共享同一块数据空间：</a:t>
            </a:r>
            <a:endParaRPr lang="zh-CN" altLang="en-US" sz="260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EB12325-FFAF-4AE7-A849-B62435AAB2FE}" type="slidenum">
              <a:rPr lang="en-US" altLang="zh-CN" sz="1200"/>
              <a:pPr>
                <a:spcBef>
                  <a:spcPct val="0"/>
                </a:spcBef>
                <a:buClrTx/>
                <a:buFontTx/>
                <a:buNone/>
              </a:pPr>
              <a:t>18</a:t>
            </a:fld>
            <a:endParaRPr lang="en-US" altLang="zh-CN" sz="1200"/>
          </a:p>
        </p:txBody>
      </p:sp>
      <p:sp>
        <p:nvSpPr>
          <p:cNvPr id="26629" name="Text Box 4"/>
          <p:cNvSpPr txBox="1">
            <a:spLocks noChangeArrowheads="1"/>
          </p:cNvSpPr>
          <p:nvPr/>
        </p:nvSpPr>
        <p:spPr bwMode="auto">
          <a:xfrm>
            <a:off x="2209800" y="2743201"/>
            <a:ext cx="77724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a:t>&gt;&gt;&gt; b = a[3:7] # </a:t>
            </a:r>
            <a:r>
              <a:rPr lang="zh-CN" altLang="en-US" sz="2000"/>
              <a:t>通过下标范围产生一个新的数组</a:t>
            </a:r>
            <a:r>
              <a:rPr lang="en-US" altLang="zh-CN" sz="2000"/>
              <a:t>b</a:t>
            </a:r>
            <a:r>
              <a:rPr lang="zh-CN" altLang="en-US" sz="2000"/>
              <a:t>，</a:t>
            </a:r>
            <a:r>
              <a:rPr lang="en-US" altLang="zh-CN" sz="2000"/>
              <a:t>b</a:t>
            </a:r>
            <a:r>
              <a:rPr lang="zh-CN" altLang="en-US" sz="2000"/>
              <a:t>和</a:t>
            </a:r>
            <a:r>
              <a:rPr lang="en-US" altLang="zh-CN" sz="2000"/>
              <a:t>a</a:t>
            </a:r>
            <a:r>
              <a:rPr lang="zh-CN" altLang="en-US" sz="2000"/>
              <a:t>共享同一块数据空间</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array([101, 4, 5, 6])</a:t>
            </a:r>
          </a:p>
          <a:p>
            <a:pPr eaLnBrk="1" hangingPunct="1">
              <a:spcBef>
                <a:spcPct val="0"/>
              </a:spcBef>
              <a:buClrTx/>
              <a:buFontTx/>
              <a:buNone/>
            </a:pPr>
            <a:r>
              <a:rPr lang="en-US" altLang="zh-CN" sz="2000"/>
              <a:t>&gt;&gt;&gt; b[2] = -10 # </a:t>
            </a:r>
            <a:r>
              <a:rPr lang="zh-CN" altLang="en-US" sz="2000"/>
              <a:t>将</a:t>
            </a:r>
            <a:r>
              <a:rPr lang="en-US" altLang="zh-CN" sz="2000"/>
              <a:t>b</a:t>
            </a:r>
            <a:r>
              <a:rPr lang="zh-CN" altLang="en-US" sz="2000"/>
              <a:t>的第</a:t>
            </a:r>
            <a:r>
              <a:rPr lang="en-US" altLang="zh-CN" sz="2000"/>
              <a:t>2</a:t>
            </a:r>
            <a:r>
              <a:rPr lang="zh-CN" altLang="en-US" sz="2000"/>
              <a:t>个元素修改为</a:t>
            </a:r>
            <a:r>
              <a:rPr lang="en-US" altLang="zh-CN" sz="2000"/>
              <a:t>-10</a:t>
            </a:r>
          </a:p>
          <a:p>
            <a:pPr eaLnBrk="1" hangingPunct="1">
              <a:spcBef>
                <a:spcPct val="0"/>
              </a:spcBef>
              <a:buClrTx/>
              <a:buFontTx/>
              <a:buNone/>
            </a:pPr>
            <a:r>
              <a:rPr lang="en-US" altLang="zh-CN" sz="2000"/>
              <a:t>&gt;&gt;&gt; b</a:t>
            </a:r>
          </a:p>
          <a:p>
            <a:pPr eaLnBrk="1" hangingPunct="1">
              <a:spcBef>
                <a:spcPct val="0"/>
              </a:spcBef>
              <a:buClrTx/>
              <a:buFontTx/>
              <a:buNone/>
            </a:pPr>
            <a:r>
              <a:rPr lang="en-US" altLang="zh-CN" sz="2000"/>
              <a:t>array([101, 4, -10, 6])</a:t>
            </a:r>
          </a:p>
          <a:p>
            <a:pPr eaLnBrk="1" hangingPunct="1">
              <a:spcBef>
                <a:spcPct val="0"/>
              </a:spcBef>
              <a:buClrTx/>
              <a:buFontTx/>
              <a:buNone/>
            </a:pPr>
            <a:r>
              <a:rPr lang="en-US" altLang="zh-CN" sz="2000"/>
              <a:t>&gt;&gt;&gt; a # a</a:t>
            </a:r>
            <a:r>
              <a:rPr lang="zh-CN" altLang="en-US" sz="2000"/>
              <a:t>的第</a:t>
            </a:r>
            <a:r>
              <a:rPr lang="en-US" altLang="zh-CN" sz="2000"/>
              <a:t>5</a:t>
            </a:r>
            <a:r>
              <a:rPr lang="zh-CN" altLang="en-US" sz="2000"/>
              <a:t>个元素也被修改为</a:t>
            </a:r>
            <a:r>
              <a:rPr lang="en-US" altLang="zh-CN" sz="2000"/>
              <a:t>10</a:t>
            </a:r>
          </a:p>
          <a:p>
            <a:pPr eaLnBrk="1" hangingPunct="1">
              <a:spcBef>
                <a:spcPct val="0"/>
              </a:spcBef>
              <a:buClrTx/>
              <a:buFontTx/>
              <a:buNone/>
            </a:pPr>
            <a:r>
              <a:rPr lang="en-US" altLang="zh-CN" sz="2000"/>
              <a:t>array([ 0, 1, 100, 101, 4, -10, 6, 7, 8, 9])</a:t>
            </a:r>
          </a:p>
        </p:txBody>
      </p:sp>
    </p:spTree>
    <p:extLst>
      <p:ext uri="{BB962C8B-B14F-4D97-AF65-F5344CB8AC3E}">
        <p14:creationId xmlns:p14="http://schemas.microsoft.com/office/powerpoint/2010/main" val="1385265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5950" y="-88901"/>
            <a:ext cx="10515600" cy="1325563"/>
          </a:xfrm>
        </p:spPr>
        <p:txBody>
          <a:bodyPr/>
          <a:lstStyle/>
          <a:p>
            <a:pPr eaLnBrk="1" hangingPunct="1"/>
            <a:r>
              <a:rPr lang="zh-CN" altLang="en-US" sz="3600" dirty="0"/>
              <a:t>存取元素</a:t>
            </a:r>
          </a:p>
        </p:txBody>
      </p:sp>
      <p:sp>
        <p:nvSpPr>
          <p:cNvPr id="27651" name="Rectangle 3"/>
          <p:cNvSpPr>
            <a:spLocks noGrp="1" noChangeArrowheads="1"/>
          </p:cNvSpPr>
          <p:nvPr>
            <p:ph type="body" idx="1"/>
          </p:nvPr>
        </p:nvSpPr>
        <p:spPr>
          <a:xfrm>
            <a:off x="225950" y="935079"/>
            <a:ext cx="6286168" cy="4351338"/>
          </a:xfrm>
        </p:spPr>
        <p:txBody>
          <a:bodyPr/>
          <a:lstStyle/>
          <a:p>
            <a:pPr eaLnBrk="1" hangingPunct="1">
              <a:buFont typeface="Wingdings" panose="05000000000000000000" pitchFamily="2" charset="2"/>
              <a:buNone/>
            </a:pPr>
            <a:r>
              <a:rPr lang="zh-CN" altLang="en-US" dirty="0"/>
              <a:t>          除了使用下标范围存取元素之外，</a:t>
            </a:r>
            <a:r>
              <a:rPr lang="en-US" altLang="zh-CN" dirty="0" err="1"/>
              <a:t>NumPy</a:t>
            </a:r>
            <a:r>
              <a:rPr lang="zh-CN" altLang="en-US" dirty="0"/>
              <a:t>还提供了两种存取元素的高级方法。</a:t>
            </a:r>
            <a:endParaRPr lang="en-US" altLang="zh-CN" dirty="0"/>
          </a:p>
          <a:p>
            <a:r>
              <a:rPr lang="zh-CN" altLang="en-US" dirty="0"/>
              <a:t>使用整数序列</a:t>
            </a:r>
          </a:p>
          <a:p>
            <a:pPr>
              <a:buFont typeface="Wingdings" panose="05000000000000000000" pitchFamily="2" charset="2"/>
              <a:buNone/>
            </a:pPr>
            <a:r>
              <a:rPr lang="zh-CN" altLang="en-US" dirty="0"/>
              <a:t>         当使用整数序列对数组元素进行存取时，将使用整数序列中的每个元素作为下标，整数序列可以是列表或者数组。使用整数序列作为下标获得的数组不和原始数组共享数据空间。</a:t>
            </a:r>
            <a:endParaRPr lang="en-US" altLang="zh-CN" sz="2600" dirty="0"/>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BE7A358-B401-4407-95BD-95A236F18D0D}" type="slidenum">
              <a:rPr lang="en-US" altLang="zh-CN" sz="1200"/>
              <a:pPr>
                <a:spcBef>
                  <a:spcPct val="0"/>
                </a:spcBef>
                <a:buClrTx/>
                <a:buFontTx/>
                <a:buNone/>
              </a:pPr>
              <a:t>19</a:t>
            </a:fld>
            <a:endParaRPr lang="en-US" altLang="zh-CN" sz="1200"/>
          </a:p>
        </p:txBody>
      </p:sp>
      <p:sp>
        <p:nvSpPr>
          <p:cNvPr id="27653" name="Text Box 4"/>
          <p:cNvSpPr txBox="1">
            <a:spLocks noChangeArrowheads="1"/>
          </p:cNvSpPr>
          <p:nvPr/>
        </p:nvSpPr>
        <p:spPr bwMode="auto">
          <a:xfrm>
            <a:off x="448586" y="5216056"/>
            <a:ext cx="4571337"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x = </a:t>
            </a:r>
            <a:r>
              <a:rPr lang="en-US" altLang="zh-CN" sz="2000" dirty="0" err="1"/>
              <a:t>np.arange</a:t>
            </a:r>
            <a:r>
              <a:rPr lang="en-US" altLang="zh-CN" sz="2000" dirty="0"/>
              <a:t>(10,1,-1)</a:t>
            </a:r>
          </a:p>
          <a:p>
            <a:pPr eaLnBrk="1" hangingPunct="1">
              <a:spcBef>
                <a:spcPct val="0"/>
              </a:spcBef>
              <a:buClrTx/>
              <a:buFontTx/>
              <a:buNone/>
            </a:pPr>
            <a:r>
              <a:rPr lang="en-US" altLang="zh-CN" sz="2000" dirty="0"/>
              <a:t>&gt;&gt;&gt; x</a:t>
            </a:r>
          </a:p>
          <a:p>
            <a:pPr eaLnBrk="1" hangingPunct="1">
              <a:spcBef>
                <a:spcPct val="0"/>
              </a:spcBef>
              <a:buClrTx/>
              <a:buFontTx/>
              <a:buNone/>
            </a:pPr>
            <a:r>
              <a:rPr lang="en-US" altLang="zh-CN" sz="2000" dirty="0"/>
              <a:t>array([10, 9, 8, 7, 6, 5, 4, 3, 2])</a:t>
            </a:r>
          </a:p>
        </p:txBody>
      </p:sp>
      <p:sp>
        <p:nvSpPr>
          <p:cNvPr id="6" name="Text Box 4"/>
          <p:cNvSpPr txBox="1">
            <a:spLocks noChangeArrowheads="1"/>
          </p:cNvSpPr>
          <p:nvPr/>
        </p:nvSpPr>
        <p:spPr bwMode="auto">
          <a:xfrm>
            <a:off x="6298095" y="756257"/>
            <a:ext cx="5893905" cy="4708981"/>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x[[3, 3, 1, 8]] # </a:t>
            </a:r>
            <a:r>
              <a:rPr lang="zh-CN" altLang="en-US" sz="2000" dirty="0"/>
              <a:t>获取</a:t>
            </a:r>
            <a:r>
              <a:rPr lang="en-US" altLang="zh-CN" sz="2000" dirty="0"/>
              <a:t>x</a:t>
            </a:r>
            <a:r>
              <a:rPr lang="zh-CN" altLang="en-US" sz="2000" dirty="0"/>
              <a:t>中的下标为</a:t>
            </a:r>
            <a:r>
              <a:rPr lang="en-US" altLang="zh-CN" sz="2000" dirty="0"/>
              <a:t>3, 3, 1, 8</a:t>
            </a:r>
            <a:r>
              <a:rPr lang="zh-CN" altLang="en-US" sz="2000" dirty="0"/>
              <a:t>的</a:t>
            </a:r>
            <a:r>
              <a:rPr lang="en-US" altLang="zh-CN" sz="2000" dirty="0"/>
              <a:t>4</a:t>
            </a:r>
            <a:r>
              <a:rPr lang="zh-CN" altLang="en-US" sz="2000" dirty="0"/>
              <a:t>个元素，组成一个新的数组</a:t>
            </a:r>
          </a:p>
          <a:p>
            <a:pPr eaLnBrk="1" hangingPunct="1">
              <a:spcBef>
                <a:spcPct val="0"/>
              </a:spcBef>
              <a:buClrTx/>
              <a:buFontTx/>
              <a:buNone/>
            </a:pPr>
            <a:r>
              <a:rPr lang="en-US" altLang="zh-CN" sz="2000" dirty="0"/>
              <a:t>array([7, 7, 9, 2])</a:t>
            </a:r>
          </a:p>
          <a:p>
            <a:pPr eaLnBrk="1" hangingPunct="1">
              <a:spcBef>
                <a:spcPct val="0"/>
              </a:spcBef>
              <a:buClrTx/>
              <a:buFontTx/>
              <a:buNone/>
            </a:pPr>
            <a:r>
              <a:rPr lang="en-US" altLang="zh-CN" sz="2000" dirty="0"/>
              <a:t>&gt;&gt;&gt; b = x[</a:t>
            </a:r>
            <a:r>
              <a:rPr lang="en-US" altLang="zh-CN" sz="2000" dirty="0" err="1"/>
              <a:t>np.array</a:t>
            </a:r>
            <a:r>
              <a:rPr lang="en-US" altLang="zh-CN" sz="2000" dirty="0"/>
              <a:t>([3,3,-3,8])] #</a:t>
            </a:r>
            <a:r>
              <a:rPr lang="zh-CN" altLang="en-US" sz="2000" dirty="0"/>
              <a:t>下标可以是负数</a:t>
            </a:r>
          </a:p>
          <a:p>
            <a:pPr eaLnBrk="1" hangingPunct="1">
              <a:spcBef>
                <a:spcPct val="0"/>
              </a:spcBef>
              <a:buClrTx/>
              <a:buFontTx/>
              <a:buNone/>
            </a:pPr>
            <a:r>
              <a:rPr lang="en-US" altLang="zh-CN" sz="2000" dirty="0"/>
              <a:t>&gt;&gt;&gt; b[2] = 100</a:t>
            </a:r>
          </a:p>
          <a:p>
            <a:pPr eaLnBrk="1" hangingPunct="1">
              <a:spcBef>
                <a:spcPct val="0"/>
              </a:spcBef>
              <a:buClrTx/>
              <a:buFontTx/>
              <a:buNone/>
            </a:pPr>
            <a:r>
              <a:rPr lang="en-US" altLang="zh-CN" sz="2000" dirty="0"/>
              <a:t>&gt;&gt;&gt; b</a:t>
            </a:r>
          </a:p>
          <a:p>
            <a:pPr eaLnBrk="1" hangingPunct="1">
              <a:spcBef>
                <a:spcPct val="0"/>
              </a:spcBef>
              <a:buClrTx/>
              <a:buFontTx/>
              <a:buNone/>
            </a:pPr>
            <a:r>
              <a:rPr lang="en-US" altLang="zh-CN" sz="2000" dirty="0"/>
              <a:t>array([7, 7, 100, 2])</a:t>
            </a:r>
          </a:p>
          <a:p>
            <a:pPr eaLnBrk="1" hangingPunct="1">
              <a:spcBef>
                <a:spcPct val="0"/>
              </a:spcBef>
              <a:buClrTx/>
              <a:buFontTx/>
              <a:buNone/>
            </a:pPr>
            <a:r>
              <a:rPr lang="en-US" altLang="zh-CN" sz="2000" dirty="0"/>
              <a:t>&gt;&gt;&gt; x # </a:t>
            </a:r>
            <a:r>
              <a:rPr lang="zh-CN" altLang="en-US" sz="2000" dirty="0"/>
              <a:t>由于</a:t>
            </a:r>
            <a:r>
              <a:rPr lang="en-US" altLang="zh-CN" sz="2000" dirty="0"/>
              <a:t>b</a:t>
            </a:r>
            <a:r>
              <a:rPr lang="zh-CN" altLang="en-US" sz="2000" dirty="0"/>
              <a:t>和</a:t>
            </a:r>
            <a:r>
              <a:rPr lang="en-US" altLang="zh-CN" sz="2000" dirty="0"/>
              <a:t>x</a:t>
            </a:r>
            <a:r>
              <a:rPr lang="zh-CN" altLang="en-US" sz="2000" dirty="0"/>
              <a:t>不共享数据空间，因此</a:t>
            </a:r>
            <a:r>
              <a:rPr lang="en-US" altLang="zh-CN" sz="2000" dirty="0"/>
              <a:t>x</a:t>
            </a:r>
            <a:r>
              <a:rPr lang="zh-CN" altLang="en-US" sz="2000" dirty="0"/>
              <a:t>中的值并没有改变</a:t>
            </a:r>
          </a:p>
          <a:p>
            <a:pPr eaLnBrk="1" hangingPunct="1">
              <a:spcBef>
                <a:spcPct val="0"/>
              </a:spcBef>
              <a:buClrTx/>
              <a:buFontTx/>
              <a:buNone/>
            </a:pPr>
            <a:r>
              <a:rPr lang="en-US" altLang="zh-CN" sz="2000" dirty="0"/>
              <a:t>array([10, 9, 8, 7, 6, 5, 4, 3, 2])</a:t>
            </a:r>
          </a:p>
          <a:p>
            <a:pPr eaLnBrk="1" hangingPunct="1">
              <a:spcBef>
                <a:spcPct val="0"/>
              </a:spcBef>
              <a:buClrTx/>
              <a:buFontTx/>
              <a:buNone/>
            </a:pPr>
            <a:r>
              <a:rPr lang="en-US" altLang="zh-CN" sz="2000" dirty="0"/>
              <a:t>&gt;&gt;&gt; x[[3,5,1]] = -1, -2, -3 # </a:t>
            </a:r>
            <a:r>
              <a:rPr lang="zh-CN" altLang="en-US" sz="2000" dirty="0"/>
              <a:t>整数序列下标也可以用来修改元素的值</a:t>
            </a:r>
          </a:p>
          <a:p>
            <a:pPr eaLnBrk="1" hangingPunct="1">
              <a:spcBef>
                <a:spcPct val="0"/>
              </a:spcBef>
              <a:buClrTx/>
              <a:buFontTx/>
              <a:buNone/>
            </a:pPr>
            <a:r>
              <a:rPr lang="en-US" altLang="zh-CN" sz="2000" dirty="0"/>
              <a:t>&gt;&gt;&gt; x</a:t>
            </a:r>
          </a:p>
          <a:p>
            <a:pPr eaLnBrk="1" hangingPunct="1">
              <a:spcBef>
                <a:spcPct val="0"/>
              </a:spcBef>
              <a:buClrTx/>
              <a:buFontTx/>
              <a:buNone/>
            </a:pPr>
            <a:r>
              <a:rPr lang="en-US" altLang="zh-CN" sz="2000" dirty="0"/>
              <a:t>array([10, -3, 8, -1, 6, -2, 4, 3, 2])</a:t>
            </a:r>
          </a:p>
        </p:txBody>
      </p:sp>
      <p:sp>
        <p:nvSpPr>
          <p:cNvPr id="7" name="矩形 6"/>
          <p:cNvSpPr/>
          <p:nvPr/>
        </p:nvSpPr>
        <p:spPr>
          <a:xfrm>
            <a:off x="6879751" y="5615582"/>
            <a:ext cx="5502165" cy="923330"/>
          </a:xfrm>
          <a:prstGeom prst="rect">
            <a:avLst/>
          </a:prstGeom>
        </p:spPr>
        <p:txBody>
          <a:bodyPr wrap="square">
            <a:spAutoFit/>
          </a:bodyPr>
          <a:lstStyle/>
          <a:p>
            <a:pPr>
              <a:buFont typeface="Arial" panose="020B0604020202020204" pitchFamily="34" charset="0"/>
              <a:buChar char="•"/>
            </a:pPr>
            <a:r>
              <a:rPr lang="zh-CN" altLang="en-US" b="1" dirty="0" smtClean="0"/>
              <a:t>”</a:t>
            </a:r>
            <a:r>
              <a:rPr lang="en-US" altLang="zh-CN" b="1" dirty="0"/>
              <a:t>:”</a:t>
            </a:r>
            <a:r>
              <a:rPr lang="zh-CN" altLang="en-US" b="1" dirty="0"/>
              <a:t>用以表示当前维度的所有子模块</a:t>
            </a:r>
            <a:endParaRPr lang="zh-CN" altLang="en-US" dirty="0"/>
          </a:p>
          <a:p>
            <a:pPr>
              <a:buFont typeface="Arial" panose="020B0604020202020204" pitchFamily="34" charset="0"/>
              <a:buChar char="•"/>
            </a:pPr>
            <a:r>
              <a:rPr lang="zh-CN" altLang="en-US" b="1" dirty="0"/>
              <a:t>“</a:t>
            </a:r>
            <a:r>
              <a:rPr lang="en-US" altLang="zh-CN" b="1" dirty="0"/>
              <a:t>-1”</a:t>
            </a:r>
            <a:r>
              <a:rPr lang="zh-CN" altLang="en-US" b="1" dirty="0"/>
              <a:t>用以表示当前维度所有子模块最后一</a:t>
            </a:r>
            <a:r>
              <a:rPr lang="zh-CN" altLang="en-US" b="1" dirty="0" smtClean="0"/>
              <a:t>个</a:t>
            </a:r>
            <a:endParaRPr lang="en-US" altLang="zh-CN" b="1" dirty="0" smtClean="0"/>
          </a:p>
          <a:p>
            <a:pPr>
              <a:buFont typeface="Arial" panose="020B0604020202020204" pitchFamily="34" charset="0"/>
              <a:buChar char="•"/>
            </a:pPr>
            <a:r>
              <a:rPr lang="zh-CN" altLang="en-US" b="1" dirty="0" smtClean="0"/>
              <a:t>”</a:t>
            </a:r>
            <a:r>
              <a:rPr lang="zh-CN" altLang="en-US" b="1" dirty="0"/>
              <a:t>负号用以表示从后往前数的元素”</a:t>
            </a:r>
            <a:endParaRPr lang="zh-CN" altLang="en-US" dirty="0"/>
          </a:p>
        </p:txBody>
      </p:sp>
    </p:spTree>
    <p:extLst>
      <p:ext uri="{BB962C8B-B14F-4D97-AF65-F5344CB8AC3E}">
        <p14:creationId xmlns:p14="http://schemas.microsoft.com/office/powerpoint/2010/main" val="20175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0409" y="1694118"/>
            <a:ext cx="6264696" cy="4524315"/>
          </a:xfrm>
          <a:prstGeom prst="rect">
            <a:avLst/>
          </a:prstGeom>
          <a:noFill/>
        </p:spPr>
        <p:txBody>
          <a:bodyPr wrap="square" rtlCol="0">
            <a:spAutoFit/>
          </a:bodyPr>
          <a:lstStyle/>
          <a:p>
            <a:pPr marL="342900" indent="-342900">
              <a:lnSpc>
                <a:spcPct val="150000"/>
              </a:lnSpc>
              <a:buFont typeface="Arial" charset="0"/>
              <a:buChar char="•"/>
            </a:pPr>
            <a:r>
              <a:rPr lang="en-US" altLang="zh-CN" sz="2400" dirty="0">
                <a:latin typeface="微软雅黑 Light" charset="0"/>
                <a:ea typeface="微软雅黑 Light" charset="0"/>
                <a:cs typeface="微软雅黑 Light" charset="0"/>
              </a:rPr>
              <a:t>Python</a:t>
            </a:r>
            <a:r>
              <a:rPr lang="zh-CN" altLang="en-US" sz="2400" dirty="0">
                <a:latin typeface="微软雅黑 Light" charset="0"/>
                <a:ea typeface="微软雅黑 Light" charset="0"/>
                <a:cs typeface="微软雅黑 Light" charset="0"/>
              </a:rPr>
              <a:t>在科学计算方面有很多不断改良的库，结合其在通用编程方面的强大实力，使其在数据处理、交互探索性计算以及数据可视化方面深受广大编程者的</a:t>
            </a:r>
            <a:r>
              <a:rPr lang="zh-CN" altLang="en-US" sz="2400" dirty="0" smtClean="0">
                <a:latin typeface="微软雅黑 Light" charset="0"/>
                <a:ea typeface="微软雅黑 Light" charset="0"/>
                <a:cs typeface="微软雅黑 Light" charset="0"/>
              </a:rPr>
              <a:t>喜爱</a:t>
            </a:r>
          </a:p>
          <a:p>
            <a:pPr marL="342900" indent="-342900">
              <a:lnSpc>
                <a:spcPct val="150000"/>
              </a:lnSpc>
              <a:buFont typeface="Arial" charset="0"/>
              <a:buChar char="•"/>
            </a:pPr>
            <a:endParaRPr lang="en-US" altLang="zh-CN" sz="2400" dirty="0">
              <a:latin typeface="微软雅黑 Light" charset="0"/>
              <a:ea typeface="微软雅黑 Light" charset="0"/>
              <a:cs typeface="微软雅黑 Light" charset="0"/>
            </a:endParaRPr>
          </a:p>
          <a:p>
            <a:pPr marL="342900" indent="-342900">
              <a:lnSpc>
                <a:spcPct val="150000"/>
              </a:lnSpc>
              <a:buFont typeface="Arial" charset="0"/>
              <a:buChar char="•"/>
            </a:pPr>
            <a:r>
              <a:rPr lang="en-US" altLang="zh-CN" sz="2400" dirty="0">
                <a:latin typeface="微软雅黑 Light" charset="0"/>
                <a:ea typeface="微软雅黑 Light" charset="0"/>
                <a:cs typeface="微软雅黑 Light" charset="0"/>
              </a:rPr>
              <a:t>Python</a:t>
            </a:r>
            <a:r>
              <a:rPr lang="zh-CN" altLang="en-US" sz="2400" dirty="0">
                <a:latin typeface="微软雅黑 Light" charset="0"/>
                <a:ea typeface="微软雅黑 Light" charset="0"/>
                <a:cs typeface="微软雅黑 Light" charset="0"/>
              </a:rPr>
              <a:t>有着一个强大的科学计算生态圈，已经完全可以媲美</a:t>
            </a:r>
            <a:r>
              <a:rPr lang="en-US" altLang="zh-CN" sz="2400" dirty="0">
                <a:latin typeface="微软雅黑 Light" charset="0"/>
                <a:ea typeface="微软雅黑 Light" charset="0"/>
                <a:cs typeface="微软雅黑 Light" charset="0"/>
              </a:rPr>
              <a:t>MATLAB</a:t>
            </a:r>
            <a:r>
              <a:rPr lang="zh-CN" altLang="en-US" sz="2400" dirty="0">
                <a:latin typeface="微软雅黑 Light" charset="0"/>
                <a:ea typeface="微软雅黑 Light" charset="0"/>
                <a:cs typeface="微软雅黑 Light" charset="0"/>
              </a:rPr>
              <a:t>、</a:t>
            </a:r>
            <a:r>
              <a:rPr lang="en-US" altLang="zh-CN" sz="2400" dirty="0">
                <a:latin typeface="微软雅黑 Light" charset="0"/>
                <a:ea typeface="微软雅黑 Light" charset="0"/>
                <a:cs typeface="微软雅黑 Light" charset="0"/>
              </a:rPr>
              <a:t>R</a:t>
            </a:r>
            <a:r>
              <a:rPr lang="zh-CN" altLang="en-US" sz="2400" dirty="0">
                <a:latin typeface="微软雅黑 Light" charset="0"/>
                <a:ea typeface="微软雅黑 Light" charset="0"/>
                <a:cs typeface="微软雅黑 Light" charset="0"/>
              </a:rPr>
              <a:t>等特定编程语言</a:t>
            </a:r>
            <a:r>
              <a:rPr lang="en-US" altLang="zh-CN" sz="2400" dirty="0">
                <a:latin typeface="微软雅黑 Light" charset="0"/>
                <a:ea typeface="微软雅黑 Light" charset="0"/>
                <a:cs typeface="微软雅黑 Light" charset="0"/>
              </a:rPr>
              <a:t>/</a:t>
            </a:r>
            <a:r>
              <a:rPr lang="zh-CN" altLang="en-US" sz="2400" dirty="0">
                <a:latin typeface="微软雅黑 Light" charset="0"/>
                <a:ea typeface="微软雅黑 Light" charset="0"/>
                <a:cs typeface="微软雅黑 Light" charset="0"/>
              </a:rPr>
              <a:t>工具</a:t>
            </a:r>
          </a:p>
        </p:txBody>
      </p:sp>
      <p:sp>
        <p:nvSpPr>
          <p:cNvPr id="3" name="文本框 2"/>
          <p:cNvSpPr txBox="1"/>
          <p:nvPr/>
        </p:nvSpPr>
        <p:spPr>
          <a:xfrm>
            <a:off x="6600056" y="2852936"/>
            <a:ext cx="184731" cy="369332"/>
          </a:xfrm>
          <a:prstGeom prst="rect">
            <a:avLst/>
          </a:prstGeom>
          <a:noFill/>
        </p:spPr>
        <p:txBody>
          <a:bodyPr wrap="none" rtlCol="0">
            <a:spAutoFit/>
          </a:bodyPr>
          <a:lstStyle/>
          <a:p>
            <a:endParaRPr kumimoji="1" lang="zh-CN" altLang="en-US" dirty="0"/>
          </a:p>
        </p:txBody>
      </p:sp>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5105" y="1719547"/>
            <a:ext cx="5666895" cy="3908640"/>
          </a:xfrm>
          <a:prstGeom prst="rect">
            <a:avLst/>
          </a:prstGeom>
        </p:spPr>
      </p:pic>
      <p:sp>
        <p:nvSpPr>
          <p:cNvPr id="5" name="幻灯片编号占位符 4"/>
          <p:cNvSpPr>
            <a:spLocks noGrp="1"/>
          </p:cNvSpPr>
          <p:nvPr>
            <p:ph type="sldNum" sz="quarter" idx="12"/>
          </p:nvPr>
        </p:nvSpPr>
        <p:spPr/>
        <p:txBody>
          <a:bodyPr/>
          <a:lstStyle/>
          <a:p>
            <a:fld id="{370D8578-DDD4-487D-A316-C8E65CC577E1}" type="slidenum">
              <a:rPr lang="zh-CN" altLang="en-US" smtClean="0"/>
              <a:t>2</a:t>
            </a:fld>
            <a:endParaRPr lang="zh-CN" altLang="en-US"/>
          </a:p>
        </p:txBody>
      </p:sp>
      <p:sp>
        <p:nvSpPr>
          <p:cNvPr id="8"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en-US" altLang="zh-CN" sz="3200" b="1" dirty="0" smtClean="0">
                <a:solidFill>
                  <a:srgbClr val="942124"/>
                </a:solidFill>
                <a:cs typeface="+mn-cs"/>
              </a:rPr>
              <a:t>Python</a:t>
            </a:r>
            <a:r>
              <a:rPr lang="zh-CN" altLang="en-US" sz="3200" b="1" dirty="0" smtClean="0">
                <a:solidFill>
                  <a:srgbClr val="942124"/>
                </a:solidFill>
                <a:cs typeface="+mn-cs"/>
              </a:rPr>
              <a:t>科学计算生态圈</a:t>
            </a:r>
            <a:endParaRPr lang="en-US" altLang="zh-CN" sz="3200" b="1" dirty="0" smtClean="0">
              <a:solidFill>
                <a:srgbClr val="942124"/>
              </a:solidFill>
              <a:cs typeface="+mn-cs"/>
            </a:endParaRPr>
          </a:p>
        </p:txBody>
      </p:sp>
      <p:sp>
        <p:nvSpPr>
          <p:cNvPr id="9"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4" name="日期占位符 3"/>
          <p:cNvSpPr>
            <a:spLocks noGrp="1"/>
          </p:cNvSpPr>
          <p:nvPr>
            <p:ph type="dt" sz="half" idx="10"/>
          </p:nvPr>
        </p:nvSpPr>
        <p:spPr/>
        <p:txBody>
          <a:bodyPr/>
          <a:lstStyle/>
          <a:p>
            <a:fld id="{8E0FCCF8-3EAB-4D86-A62E-98130CC19969}" type="datetime1">
              <a:rPr lang="zh-CN" altLang="en-US" smtClean="0"/>
              <a:t>2018/10/9</a:t>
            </a:fld>
            <a:endParaRPr lang="zh-CN" altLang="en-US"/>
          </a:p>
        </p:txBody>
      </p:sp>
    </p:spTree>
    <p:extLst>
      <p:ext uri="{BB962C8B-B14F-4D97-AF65-F5344CB8AC3E}">
        <p14:creationId xmlns:p14="http://schemas.microsoft.com/office/powerpoint/2010/main" val="728055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51709"/>
            <a:ext cx="10515600" cy="1325563"/>
          </a:xfrm>
        </p:spPr>
        <p:txBody>
          <a:bodyPr/>
          <a:lstStyle/>
          <a:p>
            <a:pPr eaLnBrk="1" hangingPunct="1"/>
            <a:r>
              <a:rPr lang="zh-CN" altLang="en-US" sz="3600" dirty="0"/>
              <a:t>存取元素</a:t>
            </a:r>
          </a:p>
        </p:txBody>
      </p:sp>
      <p:sp>
        <p:nvSpPr>
          <p:cNvPr id="29699" name="Rectangle 3"/>
          <p:cNvSpPr>
            <a:spLocks noGrp="1" noChangeArrowheads="1"/>
          </p:cNvSpPr>
          <p:nvPr>
            <p:ph type="body" idx="1"/>
          </p:nvPr>
        </p:nvSpPr>
        <p:spPr>
          <a:xfrm>
            <a:off x="-1" y="871468"/>
            <a:ext cx="4723075" cy="4351338"/>
          </a:xfrm>
        </p:spPr>
        <p:txBody>
          <a:bodyPr>
            <a:normAutofit/>
          </a:bodyPr>
          <a:lstStyle/>
          <a:p>
            <a:r>
              <a:rPr lang="zh-CN" altLang="en-US" dirty="0" smtClean="0"/>
              <a:t>使用布尔数组</a:t>
            </a:r>
          </a:p>
          <a:p>
            <a:pPr>
              <a:buFont typeface="Wingdings" panose="05000000000000000000" pitchFamily="2" charset="2"/>
              <a:buNone/>
            </a:pPr>
            <a:r>
              <a:rPr lang="zh-CN" altLang="en-US" dirty="0" smtClean="0"/>
              <a:t>          当使用布尔数组</a:t>
            </a:r>
            <a:r>
              <a:rPr lang="en-US" altLang="zh-CN" dirty="0" smtClean="0"/>
              <a:t>b</a:t>
            </a:r>
            <a:r>
              <a:rPr lang="zh-CN" altLang="en-US" dirty="0" smtClean="0"/>
              <a:t>作为下标存取数组</a:t>
            </a:r>
            <a:r>
              <a:rPr lang="en-US" altLang="zh-CN" dirty="0" smtClean="0"/>
              <a:t>x</a:t>
            </a:r>
            <a:r>
              <a:rPr lang="zh-CN" altLang="en-US" dirty="0" smtClean="0"/>
              <a:t>中的元素时，将收集数组</a:t>
            </a:r>
            <a:r>
              <a:rPr lang="en-US" altLang="zh-CN" dirty="0" smtClean="0"/>
              <a:t>x</a:t>
            </a:r>
            <a:r>
              <a:rPr lang="zh-CN" altLang="en-US" dirty="0" smtClean="0"/>
              <a:t>中所有在数组</a:t>
            </a:r>
            <a:r>
              <a:rPr lang="en-US" altLang="zh-CN" dirty="0" smtClean="0"/>
              <a:t>b</a:t>
            </a:r>
            <a:r>
              <a:rPr lang="zh-CN" altLang="en-US" dirty="0" smtClean="0"/>
              <a:t>中对应下标为</a:t>
            </a:r>
            <a:r>
              <a:rPr lang="en-US" altLang="zh-CN" dirty="0" smtClean="0"/>
              <a:t>True</a:t>
            </a:r>
            <a:r>
              <a:rPr lang="zh-CN" altLang="en-US" dirty="0" smtClean="0"/>
              <a:t>的元素</a:t>
            </a:r>
            <a:r>
              <a:rPr lang="zh-CN" altLang="en-US" dirty="0" smtClean="0"/>
              <a:t>。</a:t>
            </a:r>
            <a:endParaRPr lang="en-US" altLang="zh-CN" dirty="0" smtClean="0"/>
          </a:p>
          <a:p>
            <a:pPr>
              <a:buFont typeface="Wingdings" panose="05000000000000000000" pitchFamily="2" charset="2"/>
              <a:buNone/>
            </a:pPr>
            <a:r>
              <a:rPr lang="en-US" altLang="zh-CN" dirty="0"/>
              <a:t> </a:t>
            </a:r>
            <a:r>
              <a:rPr lang="en-US" altLang="zh-CN" dirty="0" smtClean="0"/>
              <a:t>         </a:t>
            </a:r>
            <a:r>
              <a:rPr lang="zh-CN" altLang="en-US" dirty="0" smtClean="0"/>
              <a:t>使用</a:t>
            </a:r>
            <a:r>
              <a:rPr lang="zh-CN" altLang="en-US" dirty="0" smtClean="0"/>
              <a:t>布尔数组作为下标获得的数组</a:t>
            </a:r>
            <a:r>
              <a:rPr lang="zh-CN" altLang="en-US" dirty="0" smtClean="0">
                <a:solidFill>
                  <a:srgbClr val="FF0000"/>
                </a:solidFill>
              </a:rPr>
              <a:t>不和</a:t>
            </a:r>
            <a:r>
              <a:rPr lang="zh-CN" altLang="en-US" dirty="0" smtClean="0"/>
              <a:t>原始数组共享数据空间，注意这种方式只对应于布尔数组，</a:t>
            </a:r>
            <a:r>
              <a:rPr lang="zh-CN" altLang="en-US" dirty="0" smtClean="0">
                <a:solidFill>
                  <a:srgbClr val="FF0000"/>
                </a:solidFill>
              </a:rPr>
              <a:t>不能使用布尔列表</a:t>
            </a:r>
            <a:r>
              <a:rPr lang="zh-CN" altLang="en-US" dirty="0" smtClean="0"/>
              <a:t>。</a:t>
            </a:r>
            <a:endParaRPr lang="en-US" altLang="zh-CN" dirty="0" smtClean="0"/>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60C5010-1266-4B71-9F03-FA73D85EDEB9}" type="slidenum">
              <a:rPr lang="en-US" altLang="zh-CN" sz="1200"/>
              <a:pPr>
                <a:spcBef>
                  <a:spcPct val="0"/>
                </a:spcBef>
                <a:buClrTx/>
                <a:buFontTx/>
                <a:buNone/>
              </a:pPr>
              <a:t>20</a:t>
            </a:fld>
            <a:endParaRPr lang="en-US" altLang="zh-CN" sz="1200"/>
          </a:p>
        </p:txBody>
      </p:sp>
      <p:sp>
        <p:nvSpPr>
          <p:cNvPr id="29701" name="Text Box 4"/>
          <p:cNvSpPr txBox="1">
            <a:spLocks noChangeArrowheads="1"/>
          </p:cNvSpPr>
          <p:nvPr/>
        </p:nvSpPr>
        <p:spPr bwMode="auto">
          <a:xfrm>
            <a:off x="221311" y="5340350"/>
            <a:ext cx="3770243"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a:t>&gt;&gt;&gt; x = np.arange(5,0,-1)</a:t>
            </a:r>
          </a:p>
          <a:p>
            <a:pPr eaLnBrk="1" hangingPunct="1">
              <a:spcBef>
                <a:spcPct val="0"/>
              </a:spcBef>
              <a:buClrTx/>
              <a:buFontTx/>
              <a:buNone/>
            </a:pPr>
            <a:r>
              <a:rPr lang="en-US" altLang="zh-CN" sz="2000"/>
              <a:t>&gt;&gt;&gt; x</a:t>
            </a:r>
          </a:p>
          <a:p>
            <a:pPr eaLnBrk="1" hangingPunct="1">
              <a:spcBef>
                <a:spcPct val="0"/>
              </a:spcBef>
              <a:buClrTx/>
              <a:buFontTx/>
              <a:buNone/>
            </a:pPr>
            <a:r>
              <a:rPr lang="en-US" altLang="zh-CN" sz="2000"/>
              <a:t>array([5, 4, 3, 2, 1])</a:t>
            </a:r>
          </a:p>
        </p:txBody>
      </p:sp>
      <p:sp>
        <p:nvSpPr>
          <p:cNvPr id="6" name="矩形 5"/>
          <p:cNvSpPr/>
          <p:nvPr/>
        </p:nvSpPr>
        <p:spPr>
          <a:xfrm>
            <a:off x="4723074" y="394692"/>
            <a:ext cx="7235688" cy="6463308"/>
          </a:xfrm>
          <a:prstGeom prst="rect">
            <a:avLst/>
          </a:prstGeom>
        </p:spPr>
        <p:txBody>
          <a:bodyPr wrap="square">
            <a:spAutoFit/>
          </a:bodyPr>
          <a:lstStyle/>
          <a:p>
            <a:r>
              <a:rPr lang="zh-CN" altLang="en-US" dirty="0" smtClean="0">
                <a:solidFill>
                  <a:srgbClr val="FF0000"/>
                </a:solidFill>
              </a:rPr>
              <a:t>&gt;&gt;&gt; </a:t>
            </a:r>
            <a:r>
              <a:rPr lang="zh-CN" altLang="en-US" dirty="0">
                <a:solidFill>
                  <a:srgbClr val="FF0000"/>
                </a:solidFill>
              </a:rPr>
              <a:t>x=np.random.rand(10)</a:t>
            </a:r>
          </a:p>
          <a:p>
            <a:r>
              <a:rPr lang="zh-CN" altLang="en-US" dirty="0" smtClean="0">
                <a:solidFill>
                  <a:srgbClr val="FF0000"/>
                </a:solidFill>
              </a:rPr>
              <a:t>&gt;&gt;&gt; </a:t>
            </a:r>
            <a:r>
              <a:rPr lang="zh-CN" altLang="en-US" dirty="0">
                <a:solidFill>
                  <a:srgbClr val="FF0000"/>
                </a:solidFill>
              </a:rPr>
              <a:t>x</a:t>
            </a:r>
          </a:p>
          <a:p>
            <a:r>
              <a:rPr lang="zh-CN" altLang="en-US" dirty="0" smtClean="0"/>
              <a:t>array</a:t>
            </a:r>
            <a:r>
              <a:rPr lang="zh-CN" altLang="en-US" dirty="0"/>
              <a:t>([ 0.5993579 ,  0.68693925,  0.74380945,  0.40993085,  0.72345401</a:t>
            </a:r>
            <a:r>
              <a:rPr lang="zh-CN" altLang="en-US" dirty="0" smtClean="0"/>
              <a:t>, 0</a:t>
            </a:r>
            <a:r>
              <a:rPr lang="zh-CN" altLang="en-US" dirty="0"/>
              <a:t>.64499497,  0.48715468,  0.80924589,  0.43362779,  0.06554248])</a:t>
            </a:r>
          </a:p>
          <a:p>
            <a:r>
              <a:rPr lang="zh-CN" altLang="en-US" dirty="0" smtClean="0">
                <a:solidFill>
                  <a:srgbClr val="FF0000"/>
                </a:solidFill>
              </a:rPr>
              <a:t>&gt;&gt;&gt; </a:t>
            </a:r>
            <a:r>
              <a:rPr lang="zh-CN" altLang="en-US" dirty="0">
                <a:solidFill>
                  <a:srgbClr val="FF0000"/>
                </a:solidFill>
              </a:rPr>
              <a:t>x&gt;0.5 #对每个元素都比较</a:t>
            </a:r>
          </a:p>
          <a:p>
            <a:r>
              <a:rPr lang="zh-CN" altLang="en-US" dirty="0" smtClean="0"/>
              <a:t>array</a:t>
            </a:r>
            <a:r>
              <a:rPr lang="zh-CN" altLang="en-US" dirty="0"/>
              <a:t>([ True,  True,  True, False,  True,  True, False,  True, False, False], dtype=bool)</a:t>
            </a:r>
          </a:p>
          <a:p>
            <a:r>
              <a:rPr lang="zh-CN" altLang="en-US" dirty="0" smtClean="0">
                <a:solidFill>
                  <a:srgbClr val="FF0000"/>
                </a:solidFill>
              </a:rPr>
              <a:t>&gt;&gt;&gt; </a:t>
            </a:r>
            <a:r>
              <a:rPr lang="zh-CN" altLang="en-US" dirty="0">
                <a:solidFill>
                  <a:srgbClr val="FF0000"/>
                </a:solidFill>
              </a:rPr>
              <a:t>x[x&gt;0.5] #将它当做索引传回原数组，只获取那些&gt;0.5的</a:t>
            </a:r>
          </a:p>
          <a:p>
            <a:r>
              <a:rPr lang="zh-CN" altLang="en-US" dirty="0" smtClean="0"/>
              <a:t>array</a:t>
            </a:r>
            <a:r>
              <a:rPr lang="zh-CN" altLang="en-US" dirty="0"/>
              <a:t>([ 0.5993579 ,  0.68693925,  0.74380945,  0.72345401,  0.64499497</a:t>
            </a:r>
            <a:r>
              <a:rPr lang="zh-CN" altLang="en-US" dirty="0" smtClean="0"/>
              <a:t>, </a:t>
            </a:r>
            <a:r>
              <a:rPr lang="zh-CN" altLang="en-US" dirty="0"/>
              <a:t>0.80924589])</a:t>
            </a:r>
          </a:p>
          <a:p>
            <a:r>
              <a:rPr lang="zh-CN" altLang="en-US" dirty="0" smtClean="0">
                <a:solidFill>
                  <a:srgbClr val="FF0000"/>
                </a:solidFill>
              </a:rPr>
              <a:t>&gt;&gt;&gt; </a:t>
            </a:r>
            <a:r>
              <a:rPr lang="zh-CN" altLang="en-US" dirty="0">
                <a:solidFill>
                  <a:srgbClr val="FF0000"/>
                </a:solidFill>
              </a:rPr>
              <a:t>np.all(x&lt;1) </a:t>
            </a:r>
            <a:r>
              <a:rPr lang="zh-CN" altLang="en-US" dirty="0"/>
              <a:t>#测试x&lt;1所返回的数组(传给all)中所有元素是否都等价</a:t>
            </a:r>
            <a:r>
              <a:rPr lang="zh-CN" altLang="en-US" dirty="0" smtClean="0"/>
              <a:t>True  </a:t>
            </a:r>
            <a:endParaRPr lang="en-US" altLang="zh-CN" dirty="0" smtClean="0"/>
          </a:p>
          <a:p>
            <a:r>
              <a:rPr lang="zh-CN" altLang="en-US" dirty="0" smtClean="0">
                <a:solidFill>
                  <a:srgbClr val="FF0000"/>
                </a:solidFill>
              </a:rPr>
              <a:t>&gt;&gt;&gt; </a:t>
            </a:r>
            <a:r>
              <a:rPr lang="zh-CN" altLang="en-US" dirty="0">
                <a:solidFill>
                  <a:srgbClr val="FF0000"/>
                </a:solidFill>
              </a:rPr>
              <a:t>a=np.array([1,2,3])</a:t>
            </a:r>
          </a:p>
          <a:p>
            <a:r>
              <a:rPr lang="zh-CN" altLang="en-US" dirty="0" smtClean="0">
                <a:solidFill>
                  <a:srgbClr val="FF0000"/>
                </a:solidFill>
              </a:rPr>
              <a:t>&gt;&gt;&gt; </a:t>
            </a:r>
            <a:r>
              <a:rPr lang="zh-CN" altLang="en-US" dirty="0">
                <a:solidFill>
                  <a:srgbClr val="FF0000"/>
                </a:solidFill>
              </a:rPr>
              <a:t>b=np.array([3,2,1])</a:t>
            </a:r>
          </a:p>
          <a:p>
            <a:r>
              <a:rPr lang="zh-CN" altLang="en-US" dirty="0" smtClean="0">
                <a:solidFill>
                  <a:srgbClr val="FF0000"/>
                </a:solidFill>
              </a:rPr>
              <a:t>&gt;&gt;&gt; </a:t>
            </a:r>
            <a:r>
              <a:rPr lang="zh-CN" altLang="en-US" dirty="0">
                <a:solidFill>
                  <a:srgbClr val="FF0000"/>
                </a:solidFill>
              </a:rPr>
              <a:t>a&gt;b #对应位置作比较</a:t>
            </a:r>
          </a:p>
          <a:p>
            <a:r>
              <a:rPr lang="zh-CN" altLang="en-US" dirty="0" smtClean="0"/>
              <a:t>array</a:t>
            </a:r>
            <a:r>
              <a:rPr lang="zh-CN" altLang="en-US" dirty="0"/>
              <a:t>([False, False,  True], dtype=bool)</a:t>
            </a:r>
          </a:p>
          <a:p>
            <a:r>
              <a:rPr lang="zh-CN" altLang="en-US" dirty="0" smtClean="0">
                <a:solidFill>
                  <a:srgbClr val="FF0000"/>
                </a:solidFill>
              </a:rPr>
              <a:t>&gt;&gt;&gt; </a:t>
            </a:r>
            <a:r>
              <a:rPr lang="zh-CN" altLang="en-US" dirty="0">
                <a:solidFill>
                  <a:srgbClr val="FF0000"/>
                </a:solidFill>
              </a:rPr>
              <a:t>a[a==b] #获取一样的</a:t>
            </a:r>
          </a:p>
          <a:p>
            <a:r>
              <a:rPr lang="zh-CN" altLang="en-US" dirty="0" smtClean="0"/>
              <a:t>array</a:t>
            </a:r>
            <a:r>
              <a:rPr lang="zh-CN" altLang="en-US" dirty="0"/>
              <a:t>([2</a:t>
            </a:r>
            <a:r>
              <a:rPr lang="zh-CN" altLang="en-US" dirty="0" smtClean="0"/>
              <a:t>])</a:t>
            </a:r>
            <a:endParaRPr lang="en-US" altLang="zh-CN" dirty="0" smtClean="0"/>
          </a:p>
          <a:p>
            <a:r>
              <a:rPr lang="en-US" altLang="zh-CN" dirty="0" smtClean="0">
                <a:solidFill>
                  <a:srgbClr val="FF0000"/>
                </a:solidFill>
              </a:rPr>
              <a:t>&gt;&gt;&gt;(a==b).all()</a:t>
            </a:r>
          </a:p>
          <a:p>
            <a:r>
              <a:rPr lang="en-US" altLang="zh-CN" dirty="0" smtClean="0">
                <a:solidFill>
                  <a:srgbClr val="FF0000"/>
                </a:solidFill>
              </a:rPr>
              <a:t>&gt;&gt;&gt;(a==b).any()</a:t>
            </a:r>
            <a:endParaRPr lang="zh-CN" altLang="en-US" dirty="0">
              <a:solidFill>
                <a:srgbClr val="FF0000"/>
              </a:solidFill>
            </a:endParaRPr>
          </a:p>
          <a:p>
            <a:r>
              <a:rPr lang="zh-CN" altLang="en-US" dirty="0" smtClean="0">
                <a:solidFill>
                  <a:srgbClr val="FF0000"/>
                </a:solidFill>
              </a:rPr>
              <a:t>&gt;&gt;&gt; </a:t>
            </a:r>
            <a:r>
              <a:rPr lang="zh-CN" altLang="en-US" dirty="0">
                <a:solidFill>
                  <a:srgbClr val="FF0000"/>
                </a:solidFill>
              </a:rPr>
              <a:t>np.any([1,2,3,4]) </a:t>
            </a:r>
            <a:r>
              <a:rPr lang="zh-CN" altLang="en-US" dirty="0"/>
              <a:t>#如果传入的数组中有至少一个元素等价True都返回True</a:t>
            </a:r>
          </a:p>
          <a:p>
            <a:r>
              <a:rPr lang="zh-CN" altLang="en-US" dirty="0" smtClean="0"/>
              <a:t>True</a:t>
            </a:r>
            <a:endParaRPr lang="zh-CN" altLang="en-US" dirty="0"/>
          </a:p>
        </p:txBody>
      </p:sp>
    </p:spTree>
    <p:extLst>
      <p:ext uri="{BB962C8B-B14F-4D97-AF65-F5344CB8AC3E}">
        <p14:creationId xmlns:p14="http://schemas.microsoft.com/office/powerpoint/2010/main" val="1121986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z="3600"/>
              <a:t>多维数组</a:t>
            </a:r>
          </a:p>
        </p:txBody>
      </p:sp>
      <p:sp>
        <p:nvSpPr>
          <p:cNvPr id="26627" name="内容占位符 2"/>
          <p:cNvSpPr>
            <a:spLocks noGrp="1"/>
          </p:cNvSpPr>
          <p:nvPr>
            <p:ph idx="1"/>
          </p:nvPr>
        </p:nvSpPr>
        <p:spPr/>
        <p:txBody>
          <a:bodyPr/>
          <a:lstStyle/>
          <a:p>
            <a:pPr>
              <a:buFont typeface="Wingdings" panose="05000000000000000000" pitchFamily="2" charset="2"/>
              <a:buNone/>
              <a:defRPr/>
            </a:pPr>
            <a:r>
              <a:rPr lang="zh-CN" altLang="en-US" dirty="0"/>
              <a:t>         多维数组的存取和一维数组类似，因为多维数组有多个轴，因此它的下标需要用多个值来表示，</a:t>
            </a:r>
            <a:r>
              <a:rPr lang="en-US" altLang="zh-CN" dirty="0" err="1"/>
              <a:t>NumPy</a:t>
            </a:r>
            <a:r>
              <a:rPr lang="zh-CN" altLang="en-US" dirty="0"/>
              <a:t>采用组元</a:t>
            </a:r>
            <a:r>
              <a:rPr lang="en-US" altLang="zh-CN" dirty="0"/>
              <a:t>(</a:t>
            </a:r>
            <a:r>
              <a:rPr lang="en-US" altLang="zh-CN" dirty="0" err="1"/>
              <a:t>tuple</a:t>
            </a:r>
            <a:r>
              <a:rPr lang="en-US" altLang="zh-CN" dirty="0"/>
              <a:t>)</a:t>
            </a:r>
            <a:r>
              <a:rPr lang="zh-CN" altLang="en-US" dirty="0"/>
              <a:t>作为数组的下标。如下图所示，</a:t>
            </a:r>
            <a:r>
              <a:rPr lang="en-US" altLang="zh-CN" dirty="0"/>
              <a:t>a</a:t>
            </a:r>
            <a:r>
              <a:rPr lang="zh-CN" altLang="en-US" dirty="0"/>
              <a:t>为一个</a:t>
            </a:r>
            <a:r>
              <a:rPr lang="en-US" altLang="zh-CN" dirty="0"/>
              <a:t>6x6</a:t>
            </a:r>
            <a:r>
              <a:rPr lang="zh-CN" altLang="en-US" dirty="0"/>
              <a:t>的数组，图中用颜色区分了各个下标以及其对应的选择区域。</a:t>
            </a:r>
            <a:endParaRPr lang="en-US" altLang="zh-CN" dirty="0"/>
          </a:p>
          <a:p>
            <a:pPr>
              <a:buFont typeface="Wingdings" panose="05000000000000000000" pitchFamily="2" charset="2"/>
              <a:buNone/>
              <a:defRPr/>
            </a:pPr>
            <a:r>
              <a:rPr lang="zh-CN" altLang="en-US" dirty="0"/>
              <a:t>    组元不需要圆括号</a:t>
            </a:r>
          </a:p>
          <a:p>
            <a:pPr>
              <a:buFont typeface="Wingdings" panose="05000000000000000000" pitchFamily="2" charset="2"/>
              <a:buNone/>
              <a:defRPr/>
            </a:pPr>
            <a:r>
              <a:rPr lang="zh-CN" altLang="en-US" dirty="0"/>
              <a:t>         虽然我们经常在</a:t>
            </a:r>
            <a:r>
              <a:rPr lang="en-US" altLang="zh-CN" dirty="0"/>
              <a:t>Python</a:t>
            </a:r>
            <a:r>
              <a:rPr lang="zh-CN" altLang="en-US" dirty="0"/>
              <a:t>中用圆括号将组元括起来，但是其实组元的语法定义只需要用逗号隔开即可，例如</a:t>
            </a:r>
            <a:r>
              <a:rPr lang="en-US" altLang="zh-CN" dirty="0" err="1"/>
              <a:t>x,y</a:t>
            </a:r>
            <a:r>
              <a:rPr lang="en-US" altLang="zh-CN" dirty="0"/>
              <a:t>=</a:t>
            </a:r>
            <a:r>
              <a:rPr lang="en-US" altLang="zh-CN" dirty="0" err="1"/>
              <a:t>y,x</a:t>
            </a:r>
            <a:r>
              <a:rPr lang="en-US" altLang="zh-CN" dirty="0"/>
              <a:t> </a:t>
            </a:r>
            <a:r>
              <a:rPr lang="zh-CN" altLang="en-US" dirty="0"/>
              <a:t>就是用组元交换变量值的一个例子。</a:t>
            </a:r>
            <a:endParaRPr lang="zh-CN" altLang="en-US" dirty="0">
              <a:solidFill>
                <a:schemeClr val="tx2"/>
              </a:solidFill>
              <a:latin typeface="+mj-lt"/>
              <a:ea typeface="+mj-ea"/>
              <a:cs typeface="+mj-cs"/>
            </a:endParaRPr>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2AF142C-D0E6-448D-A140-F7C7870E397D}" type="slidenum">
              <a:rPr lang="en-US" altLang="zh-CN" sz="1200"/>
              <a:pPr>
                <a:spcBef>
                  <a:spcPct val="0"/>
                </a:spcBef>
                <a:buClrTx/>
                <a:buFontTx/>
                <a:buNone/>
              </a:pPr>
              <a:t>21</a:t>
            </a:fld>
            <a:endParaRPr lang="en-US" altLang="zh-CN" sz="1200"/>
          </a:p>
        </p:txBody>
      </p:sp>
    </p:spTree>
    <p:extLst>
      <p:ext uri="{BB962C8B-B14F-4D97-AF65-F5344CB8AC3E}">
        <p14:creationId xmlns:p14="http://schemas.microsoft.com/office/powerpoint/2010/main" val="4090119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5" name="矩形 4"/>
          <p:cNvSpPr/>
          <p:nvPr/>
        </p:nvSpPr>
        <p:spPr>
          <a:xfrm>
            <a:off x="479375" y="674237"/>
            <a:ext cx="2520281"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切片索引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2"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802" y="1916832"/>
            <a:ext cx="7072188" cy="3422838"/>
          </a:xfrm>
          <a:prstGeom prst="rect">
            <a:avLst/>
          </a:prstGeom>
        </p:spPr>
      </p:pic>
      <p:sp>
        <p:nvSpPr>
          <p:cNvPr id="2" name="日期占位符 1"/>
          <p:cNvSpPr>
            <a:spLocks noGrp="1"/>
          </p:cNvSpPr>
          <p:nvPr>
            <p:ph type="dt" sz="half" idx="10"/>
          </p:nvPr>
        </p:nvSpPr>
        <p:spPr/>
        <p:txBody>
          <a:bodyPr/>
          <a:lstStyle/>
          <a:p>
            <a:fld id="{4F9B9EBC-F035-4D66-A2BA-7D28D29FC7BF}"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22</a:t>
            </a:fld>
            <a:endParaRPr lang="zh-CN" altLang="en-US"/>
          </a:p>
        </p:txBody>
      </p:sp>
      <p:sp>
        <p:nvSpPr>
          <p:cNvPr id="5" name="矩形 4"/>
          <p:cNvSpPr/>
          <p:nvPr/>
        </p:nvSpPr>
        <p:spPr>
          <a:xfrm>
            <a:off x="-153418" y="4549168"/>
            <a:ext cx="1983235" cy="369332"/>
          </a:xfrm>
          <a:prstGeom prst="rect">
            <a:avLst/>
          </a:prstGeom>
        </p:spPr>
        <p:txBody>
          <a:bodyPr wrap="none">
            <a:spAutoFit/>
          </a:bodyPr>
          <a:lstStyle/>
          <a:p>
            <a:r>
              <a:rPr lang="en-US" altLang="zh-CN" dirty="0" smtClean="0">
                <a:solidFill>
                  <a:srgbClr val="333333"/>
                </a:solidFill>
              </a:rPr>
              <a:t>【</a:t>
            </a:r>
            <a:r>
              <a:rPr lang="en-US" altLang="zh-CN" dirty="0" err="1" smtClean="0">
                <a:solidFill>
                  <a:srgbClr val="333333"/>
                </a:solidFill>
              </a:rPr>
              <a:t>start:end:step</a:t>
            </a:r>
            <a:r>
              <a:rPr lang="en-US" altLang="zh-CN" dirty="0">
                <a:solidFill>
                  <a:srgbClr val="333333"/>
                </a:solidFill>
              </a:rPr>
              <a:t>】</a:t>
            </a:r>
            <a:endParaRPr lang="zh-CN" altLang="en-US" dirty="0"/>
          </a:p>
        </p:txBody>
      </p:sp>
      <p:cxnSp>
        <p:nvCxnSpPr>
          <p:cNvPr id="7" name="直接箭头连接符 6"/>
          <p:cNvCxnSpPr/>
          <p:nvPr/>
        </p:nvCxnSpPr>
        <p:spPr>
          <a:xfrm flipV="1">
            <a:off x="1623802" y="4410160"/>
            <a:ext cx="641968" cy="2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69324" y="1232705"/>
            <a:ext cx="6096000" cy="646331"/>
          </a:xfrm>
          <a:prstGeom prst="rect">
            <a:avLst/>
          </a:prstGeom>
        </p:spPr>
        <p:txBody>
          <a:bodyPr>
            <a:spAutoFit/>
          </a:bodyPr>
          <a:lstStyle/>
          <a:p>
            <a:r>
              <a:rPr lang="zh-CN" altLang="en-US" dirty="0"/>
              <a:t>如下图所示，</a:t>
            </a:r>
            <a:r>
              <a:rPr lang="en-US" altLang="zh-CN" dirty="0"/>
              <a:t>a</a:t>
            </a:r>
            <a:r>
              <a:rPr lang="zh-CN" altLang="en-US" dirty="0"/>
              <a:t>为一个</a:t>
            </a:r>
            <a:r>
              <a:rPr lang="en-US" altLang="zh-CN" dirty="0"/>
              <a:t>6x6</a:t>
            </a:r>
            <a:r>
              <a:rPr lang="zh-CN" altLang="en-US" dirty="0"/>
              <a:t>的数组，图中用颜色区分了各个下标以及其对应的选择区域。</a:t>
            </a:r>
          </a:p>
        </p:txBody>
      </p:sp>
    </p:spTree>
    <p:extLst>
      <p:ext uri="{BB962C8B-B14F-4D97-AF65-F5344CB8AC3E}">
        <p14:creationId xmlns:p14="http://schemas.microsoft.com/office/powerpoint/2010/main" val="363869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600"/>
              <a:t>多维数组</a:t>
            </a:r>
            <a:endParaRPr lang="en-US" altLang="zh-CN" sz="3400"/>
          </a:p>
        </p:txBody>
      </p:sp>
      <p:sp>
        <p:nvSpPr>
          <p:cNvPr id="38915" name="Rectangle 3"/>
          <p:cNvSpPr>
            <a:spLocks noGrp="1" noChangeArrowheads="1"/>
          </p:cNvSpPr>
          <p:nvPr>
            <p:ph type="body" idx="1"/>
          </p:nvPr>
        </p:nvSpPr>
        <p:spPr>
          <a:xfrm>
            <a:off x="1981200" y="1585913"/>
            <a:ext cx="8001000" cy="5272087"/>
          </a:xfrm>
        </p:spPr>
        <p:txBody>
          <a:bodyPr/>
          <a:lstStyle/>
          <a:p>
            <a:pPr>
              <a:buFont typeface="Wingdings" panose="05000000000000000000" pitchFamily="2" charset="2"/>
              <a:buNone/>
            </a:pPr>
            <a:r>
              <a:rPr lang="en-US" altLang="zh-CN" dirty="0"/>
              <a:t>• a[(0,1,2,3,4),(1,2,3,4,5)] : </a:t>
            </a:r>
            <a:r>
              <a:rPr lang="zh-CN" altLang="en-US" dirty="0"/>
              <a:t>用于存取数组的下标和仍然是一个有两个元素的组元，组元中的每个元素都是整数序列，分别对应数组的第</a:t>
            </a:r>
            <a:r>
              <a:rPr lang="en-US" altLang="zh-CN" dirty="0"/>
              <a:t>0</a:t>
            </a:r>
            <a:r>
              <a:rPr lang="zh-CN" altLang="en-US" dirty="0"/>
              <a:t>轴和第</a:t>
            </a:r>
            <a:r>
              <a:rPr lang="en-US" altLang="zh-CN" dirty="0"/>
              <a:t>1</a:t>
            </a:r>
            <a:r>
              <a:rPr lang="zh-CN" altLang="en-US" dirty="0"/>
              <a:t>轴。从两个序列的对应位置取出两个整数组成下标： </a:t>
            </a:r>
            <a:r>
              <a:rPr lang="en-US" altLang="zh-CN" dirty="0"/>
              <a:t>a[0,1], a[1,2], ..., a[4,5]</a:t>
            </a:r>
            <a:r>
              <a:rPr lang="zh-CN" altLang="en-US" dirty="0"/>
              <a:t>。</a:t>
            </a:r>
          </a:p>
          <a:p>
            <a:pPr>
              <a:buFont typeface="Wingdings" panose="05000000000000000000" pitchFamily="2" charset="2"/>
              <a:buNone/>
            </a:pPr>
            <a:r>
              <a:rPr lang="en-US" altLang="zh-CN" dirty="0"/>
              <a:t>• a[3:, [0, 2, 5]] : </a:t>
            </a:r>
            <a:r>
              <a:rPr lang="zh-CN" altLang="en-US" dirty="0"/>
              <a:t>下标中的第</a:t>
            </a:r>
            <a:r>
              <a:rPr lang="en-US" altLang="zh-CN" dirty="0"/>
              <a:t>0</a:t>
            </a:r>
            <a:r>
              <a:rPr lang="zh-CN" altLang="en-US" dirty="0"/>
              <a:t>轴是一个范围，它选取第</a:t>
            </a:r>
            <a:r>
              <a:rPr lang="en-US" altLang="zh-CN" dirty="0"/>
              <a:t>3</a:t>
            </a:r>
            <a:r>
              <a:rPr lang="zh-CN" altLang="en-US" dirty="0"/>
              <a:t>行之后的所有行；第</a:t>
            </a:r>
            <a:r>
              <a:rPr lang="en-US" altLang="zh-CN" dirty="0"/>
              <a:t>1</a:t>
            </a:r>
            <a:r>
              <a:rPr lang="zh-CN" altLang="en-US" dirty="0"/>
              <a:t>轴是整数序列，它选取第</a:t>
            </a:r>
            <a:r>
              <a:rPr lang="en-US" altLang="zh-CN" dirty="0"/>
              <a:t>0, 2, 5</a:t>
            </a:r>
            <a:r>
              <a:rPr lang="zh-CN" altLang="en-US" dirty="0"/>
              <a:t>三列。</a:t>
            </a:r>
          </a:p>
          <a:p>
            <a:pPr>
              <a:buFont typeface="Wingdings" panose="05000000000000000000" pitchFamily="2" charset="2"/>
              <a:buNone/>
            </a:pPr>
            <a:r>
              <a:rPr lang="en-US" altLang="zh-CN" dirty="0" smtClean="0"/>
              <a:t>•</a:t>
            </a:r>
            <a:endParaRPr lang="zh-CN" altLang="en-US" b="1" dirty="0"/>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18C5BBE-53F0-46DC-A7CF-1BE475E23FC8}" type="slidenum">
              <a:rPr lang="en-US" altLang="zh-CN" sz="1200"/>
              <a:pPr>
                <a:spcBef>
                  <a:spcPct val="0"/>
                </a:spcBef>
                <a:buClrTx/>
                <a:buFontTx/>
                <a:buNone/>
              </a:pPr>
              <a:t>23</a:t>
            </a:fld>
            <a:endParaRPr lang="en-US" altLang="zh-CN" sz="1200"/>
          </a:p>
        </p:txBody>
      </p:sp>
    </p:spTree>
    <p:extLst>
      <p:ext uri="{BB962C8B-B14F-4D97-AF65-F5344CB8AC3E}">
        <p14:creationId xmlns:p14="http://schemas.microsoft.com/office/powerpoint/2010/main" val="1141827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91316" y="1556792"/>
            <a:ext cx="9933666" cy="1754326"/>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将数据转为</a:t>
            </a:r>
            <a:r>
              <a:rPr lang="en-US" altLang="zh-CN" sz="2400" dirty="0" err="1" smtClean="0">
                <a:solidFill>
                  <a:prstClr val="black"/>
                </a:solidFill>
                <a:latin typeface="Monaco" charset="0"/>
                <a:ea typeface="Monaco" charset="0"/>
                <a:cs typeface="Monaco" charset="0"/>
              </a:rPr>
              <a:t>ndarray</a:t>
            </a:r>
            <a:r>
              <a:rPr lang="zh-CN" altLang="en-US" sz="2400" dirty="0" smtClean="0">
                <a:solidFill>
                  <a:prstClr val="black"/>
                </a:solidFill>
                <a:latin typeface="微软雅黑 Light" panose="020B0502040204020203" pitchFamily="34" charset="-122"/>
                <a:ea typeface="微软雅黑 Light" panose="020B0502040204020203" pitchFamily="34" charset="-122"/>
              </a:rPr>
              <a:t>对象后，会需要按某种方式来抽取数据</a:t>
            </a:r>
            <a:endParaRPr lang="en-US" altLang="zh-CN" sz="2400" dirty="0" smtClean="0">
              <a:solidFill>
                <a:prstClr val="black"/>
              </a:solidFill>
              <a:latin typeface="微软雅黑 Light" panose="020B0502040204020203" pitchFamily="34" charset="-122"/>
              <a:ea typeface="微软雅黑 Light" panose="020B0502040204020203" pitchFamily="34" charset="-122"/>
            </a:endParaRPr>
          </a:p>
          <a:p>
            <a:pPr marL="800100" lvl="1" indent="-342900">
              <a:lnSpc>
                <a:spcPct val="150000"/>
              </a:lnSpc>
              <a:buClr>
                <a:schemeClr val="tx1"/>
              </a:buClr>
              <a:buFont typeface="Arial"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切片索引：</a:t>
            </a:r>
            <a:r>
              <a:rPr lang="zh-CN" altLang="en-US" sz="2400" dirty="0">
                <a:solidFill>
                  <a:prstClr val="black"/>
                </a:solidFill>
                <a:latin typeface="微软雅黑 Light" panose="020B0502040204020203" pitchFamily="34" charset="-122"/>
                <a:ea typeface="微软雅黑 Light" panose="020B0502040204020203" pitchFamily="34" charset="-122"/>
              </a:rPr>
              <a:t>切片索引和对列表</a:t>
            </a:r>
            <a:r>
              <a:rPr lang="en-US" altLang="zh-CN" sz="2400" dirty="0">
                <a:solidFill>
                  <a:prstClr val="black"/>
                </a:solidFill>
                <a:latin typeface="Monaco" charset="0"/>
                <a:ea typeface="Monaco" charset="0"/>
                <a:cs typeface="Monaco" charset="0"/>
              </a:rPr>
              <a:t>list</a:t>
            </a:r>
            <a:r>
              <a:rPr lang="zh-CN" altLang="en-US" sz="2400" dirty="0">
                <a:solidFill>
                  <a:prstClr val="black"/>
                </a:solidFill>
                <a:latin typeface="微软雅黑 Light" panose="020B0502040204020203" pitchFamily="34" charset="-122"/>
                <a:ea typeface="微软雅黑 Light" panose="020B0502040204020203" pitchFamily="34" charset="-122"/>
              </a:rPr>
              <a:t>的切片索引相似，不过由原本的一维切片变为</a:t>
            </a:r>
            <a:r>
              <a:rPr lang="zh-CN" altLang="en-US" sz="2400" dirty="0" smtClean="0">
                <a:solidFill>
                  <a:prstClr val="black"/>
                </a:solidFill>
                <a:latin typeface="微软雅黑 Light" panose="020B0502040204020203" pitchFamily="34" charset="-122"/>
                <a:ea typeface="微软雅黑 Light" panose="020B0502040204020203" pitchFamily="34" charset="-122"/>
              </a:rPr>
              <a:t>多维</a:t>
            </a:r>
            <a:endParaRPr lang="en-US" altLang="zh-CN"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en-US" altLang="zh-CN" sz="3200" b="1" dirty="0" err="1" smtClean="0">
                <a:solidFill>
                  <a:srgbClr val="942124"/>
                </a:solidFill>
                <a:latin typeface="Monaco" charset="0"/>
                <a:ea typeface="Monaco" charset="0"/>
                <a:cs typeface="Monaco" charset="0"/>
              </a:rPr>
              <a:t>ndarray</a:t>
            </a:r>
            <a:r>
              <a:rPr lang="zh-CN" altLang="en-US" sz="3200" b="1" dirty="0" smtClean="0">
                <a:solidFill>
                  <a:srgbClr val="942124"/>
                </a:solidFill>
                <a:cs typeface="+mn-cs"/>
              </a:rPr>
              <a:t>相关操作：索引</a:t>
            </a:r>
            <a:endParaRPr lang="zh-CN" altLang="en-US" sz="3200" b="1" dirty="0">
              <a:solidFill>
                <a:srgbClr val="942124"/>
              </a:solidFill>
              <a:cs typeface="+mn-cs"/>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24" y="3865116"/>
            <a:ext cx="5854700" cy="25019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263" y="3843133"/>
            <a:ext cx="5867400" cy="1498600"/>
          </a:xfrm>
          <a:prstGeom prst="rect">
            <a:avLst/>
          </a:prstGeom>
        </p:spPr>
      </p:pic>
      <p:sp>
        <p:nvSpPr>
          <p:cNvPr id="4" name="日期占位符 3"/>
          <p:cNvSpPr>
            <a:spLocks noGrp="1"/>
          </p:cNvSpPr>
          <p:nvPr>
            <p:ph type="dt" sz="half" idx="10"/>
          </p:nvPr>
        </p:nvSpPr>
        <p:spPr/>
        <p:txBody>
          <a:bodyPr/>
          <a:lstStyle/>
          <a:p>
            <a:fld id="{2DFE3DDC-467B-483D-A126-C6C90231DBBA}" type="datetime1">
              <a:rPr lang="zh-CN" altLang="en-US" smtClean="0"/>
              <a:t>2018/10/9</a:t>
            </a:fld>
            <a:endParaRPr lang="zh-CN" altLang="en-US"/>
          </a:p>
        </p:txBody>
      </p:sp>
      <p:sp>
        <p:nvSpPr>
          <p:cNvPr id="5" name="灯片编号占位符 4"/>
          <p:cNvSpPr>
            <a:spLocks noGrp="1"/>
          </p:cNvSpPr>
          <p:nvPr>
            <p:ph type="sldNum" sz="quarter" idx="12"/>
          </p:nvPr>
        </p:nvSpPr>
        <p:spPr/>
        <p:txBody>
          <a:bodyPr/>
          <a:lstStyle/>
          <a:p>
            <a:fld id="{370D8578-DDD4-487D-A316-C8E65CC577E1}" type="slidenum">
              <a:rPr lang="zh-CN" altLang="en-US" smtClean="0"/>
              <a:t>24</a:t>
            </a:fld>
            <a:endParaRPr lang="zh-CN" altLang="en-US"/>
          </a:p>
        </p:txBody>
      </p:sp>
    </p:spTree>
    <p:extLst>
      <p:ext uri="{BB962C8B-B14F-4D97-AF65-F5344CB8AC3E}">
        <p14:creationId xmlns:p14="http://schemas.microsoft.com/office/powerpoint/2010/main" val="237127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5" name="矩形 4"/>
          <p:cNvSpPr/>
          <p:nvPr/>
        </p:nvSpPr>
        <p:spPr>
          <a:xfrm>
            <a:off x="479375" y="674237"/>
            <a:ext cx="2520281"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切片索引</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2"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1" name="Freeform 37"/>
          <p:cNvSpPr>
            <a:spLocks noChangeArrowheads="1"/>
          </p:cNvSpPr>
          <p:nvPr/>
        </p:nvSpPr>
        <p:spPr bwMode="auto">
          <a:xfrm>
            <a:off x="4619872" y="6065477"/>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 name="TextBox 4"/>
          <p:cNvSpPr txBox="1"/>
          <p:nvPr/>
        </p:nvSpPr>
        <p:spPr>
          <a:xfrm>
            <a:off x="5159896" y="5957429"/>
            <a:ext cx="6623095"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hlinkClick r:id="rId3"/>
              </a:rPr>
              <a:t>http://</a:t>
            </a:r>
            <a:r>
              <a:rPr lang="en-US" altLang="zh-CN" sz="2400" dirty="0" smtClean="0">
                <a:latin typeface="微软雅黑 Light" panose="020B0502040204020203" pitchFamily="34" charset="-122"/>
                <a:ea typeface="微软雅黑 Light" panose="020B0502040204020203" pitchFamily="34" charset="-122"/>
                <a:hlinkClick r:id="rId3"/>
              </a:rPr>
              <a:t>hackdata.cn/learn/course/2/lecture/154/</a:t>
            </a:r>
            <a:endParaRPr lang="zh-CN" altLang="en-US" sz="2400" dirty="0">
              <a:latin typeface="Monaco" charset="0"/>
              <a:ea typeface="Monaco" charset="0"/>
              <a:cs typeface="Monaco"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590" y="2060848"/>
            <a:ext cx="7374612" cy="3240360"/>
          </a:xfrm>
          <a:prstGeom prst="rect">
            <a:avLst/>
          </a:prstGeom>
        </p:spPr>
      </p:pic>
      <p:sp>
        <p:nvSpPr>
          <p:cNvPr id="3" name="日期占位符 2"/>
          <p:cNvSpPr>
            <a:spLocks noGrp="1"/>
          </p:cNvSpPr>
          <p:nvPr>
            <p:ph type="dt" sz="half" idx="10"/>
          </p:nvPr>
        </p:nvSpPr>
        <p:spPr/>
        <p:txBody>
          <a:bodyPr/>
          <a:lstStyle/>
          <a:p>
            <a:fld id="{EE7FAA03-5D2F-4065-9094-F30A6B798DC6}"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25</a:t>
            </a:fld>
            <a:endParaRPr lang="zh-CN" altLang="en-US"/>
          </a:p>
        </p:txBody>
      </p:sp>
    </p:spTree>
    <p:extLst>
      <p:ext uri="{BB962C8B-B14F-4D97-AF65-F5344CB8AC3E}">
        <p14:creationId xmlns:p14="http://schemas.microsoft.com/office/powerpoint/2010/main" val="1574634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对位运算</a:t>
            </a:r>
            <a:endParaRPr lang="zh-CN" altLang="en-US" sz="3200" b="1" dirty="0">
              <a:solidFill>
                <a:srgbClr val="942124"/>
              </a:solidFill>
              <a:latin typeface="Microsoft YaHei Light" charset="-122"/>
              <a:ea typeface="Microsoft YaHei Light" charset="-122"/>
              <a:cs typeface="Microsoft YaHei Light" charset="-122"/>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TextBox 17"/>
          <p:cNvSpPr txBox="1"/>
          <p:nvPr/>
        </p:nvSpPr>
        <p:spPr>
          <a:xfrm>
            <a:off x="491316" y="1558533"/>
            <a:ext cx="10573236" cy="646331"/>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latin typeface="Microsoft YaHei Light" charset="-122"/>
                <a:ea typeface="Microsoft YaHei Light" charset="-122"/>
                <a:cs typeface="Microsoft YaHei Light" charset="-122"/>
              </a:rPr>
              <a:t>指 </a:t>
            </a:r>
            <a:r>
              <a:rPr lang="en-US" altLang="zh-CN" sz="2400" dirty="0" err="1" smtClean="0">
                <a:latin typeface="Monaco" charset="0"/>
                <a:ea typeface="Monaco" charset="0"/>
                <a:cs typeface="Monaco" charset="0"/>
              </a:rPr>
              <a:t>ndarray</a:t>
            </a:r>
            <a:r>
              <a:rPr lang="zh-CN" altLang="en-US" sz="2400" dirty="0" smtClean="0">
                <a:latin typeface="Microsoft YaHei Light" charset="-122"/>
                <a:ea typeface="Microsoft YaHei Light" charset="-122"/>
                <a:cs typeface="Microsoft YaHei Light" charset="-122"/>
              </a:rPr>
              <a:t> 进行</a:t>
            </a:r>
            <a:r>
              <a:rPr lang="zh-CN" altLang="en-US" sz="2400" dirty="0">
                <a:latin typeface="Microsoft YaHei Light" charset="-122"/>
                <a:ea typeface="Microsoft YaHei Light" charset="-122"/>
                <a:cs typeface="Microsoft YaHei Light" charset="-122"/>
              </a:rPr>
              <a:t>加减乘除运算时，使对应位置的数值进行加减乘除运算</a:t>
            </a:r>
            <a:endParaRPr lang="en-US" altLang="zh-CN" sz="2400" dirty="0">
              <a:latin typeface="Microsoft YaHei Light" charset="-122"/>
              <a:ea typeface="Microsoft YaHei Light" charset="-122"/>
              <a:cs typeface="Microsoft YaHei Light"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92" y="2402536"/>
            <a:ext cx="8389767" cy="4301714"/>
          </a:xfrm>
          <a:prstGeom prst="rect">
            <a:avLst/>
          </a:prstGeom>
        </p:spPr>
      </p:pic>
      <p:sp>
        <p:nvSpPr>
          <p:cNvPr id="2" name="日期占位符 1"/>
          <p:cNvSpPr>
            <a:spLocks noGrp="1"/>
          </p:cNvSpPr>
          <p:nvPr>
            <p:ph type="dt" sz="half" idx="10"/>
          </p:nvPr>
        </p:nvSpPr>
        <p:spPr/>
        <p:txBody>
          <a:bodyPr/>
          <a:lstStyle/>
          <a:p>
            <a:fld id="{E368EB1F-434D-4301-A864-F580398488A8}" type="datetime1">
              <a:rPr lang="zh-CN" altLang="en-US" smtClean="0"/>
              <a:t>2018/10/9</a:t>
            </a:fld>
            <a:endParaRPr lang="zh-CN" altLang="en-US"/>
          </a:p>
        </p:txBody>
      </p:sp>
      <p:sp>
        <p:nvSpPr>
          <p:cNvPr id="3" name="灯片编号占位符 2"/>
          <p:cNvSpPr>
            <a:spLocks noGrp="1"/>
          </p:cNvSpPr>
          <p:nvPr>
            <p:ph type="sldNum" sz="quarter" idx="12"/>
          </p:nvPr>
        </p:nvSpPr>
        <p:spPr/>
        <p:txBody>
          <a:bodyPr/>
          <a:lstStyle/>
          <a:p>
            <a:fld id="{370D8578-DDD4-487D-A316-C8E65CC577E1}" type="slidenum">
              <a:rPr lang="zh-CN" altLang="en-US" smtClean="0"/>
              <a:t>26</a:t>
            </a:fld>
            <a:endParaRPr lang="zh-CN" altLang="en-US"/>
          </a:p>
        </p:txBody>
      </p:sp>
    </p:spTree>
    <p:extLst>
      <p:ext uri="{BB962C8B-B14F-4D97-AF65-F5344CB8AC3E}">
        <p14:creationId xmlns:p14="http://schemas.microsoft.com/office/powerpoint/2010/main" val="882875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对位运算</a:t>
            </a:r>
            <a:endParaRPr lang="zh-CN" altLang="en-US" sz="3200" b="1" dirty="0">
              <a:solidFill>
                <a:srgbClr val="942124"/>
              </a:solidFill>
              <a:latin typeface="Microsoft YaHei Light" charset="-122"/>
              <a:ea typeface="Microsoft YaHei Light" charset="-122"/>
              <a:cs typeface="Microsoft YaHei Light" charset="-122"/>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TextBox 17"/>
          <p:cNvSpPr txBox="1"/>
          <p:nvPr/>
        </p:nvSpPr>
        <p:spPr>
          <a:xfrm>
            <a:off x="491316" y="1558533"/>
            <a:ext cx="10213196" cy="1200329"/>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a:latin typeface="Microsoft YaHei Light" charset="-122"/>
                <a:ea typeface="Microsoft YaHei Light" charset="-122"/>
                <a:cs typeface="Microsoft YaHei Light" charset="-122"/>
              </a:rPr>
              <a:t>当两</a:t>
            </a:r>
            <a:r>
              <a:rPr lang="zh-CN" altLang="en-US" sz="2400" dirty="0" smtClean="0">
                <a:latin typeface="Microsoft YaHei Light" charset="-122"/>
                <a:ea typeface="Microsoft YaHei Light" charset="-122"/>
                <a:cs typeface="Microsoft YaHei Light" charset="-122"/>
              </a:rPr>
              <a:t>个 </a:t>
            </a:r>
            <a:r>
              <a:rPr lang="en-US" altLang="zh-CN" sz="2400" dirty="0" err="1" smtClean="0">
                <a:latin typeface="Monaco" charset="0"/>
                <a:ea typeface="Monaco" charset="0"/>
                <a:cs typeface="Monaco" charset="0"/>
              </a:rPr>
              <a:t>ndarray</a:t>
            </a:r>
            <a:r>
              <a:rPr lang="zh-CN" altLang="en-US" sz="2400" dirty="0" smtClean="0">
                <a:latin typeface="Microsoft YaHei Light" charset="-122"/>
                <a:ea typeface="Microsoft YaHei Light" charset="-122"/>
                <a:cs typeface="Microsoft YaHei Light" charset="-122"/>
              </a:rPr>
              <a:t> 的</a:t>
            </a:r>
            <a:r>
              <a:rPr lang="zh-CN" altLang="en-US" sz="2400" dirty="0">
                <a:latin typeface="Microsoft YaHei Light" charset="-122"/>
                <a:ea typeface="Microsoft YaHei Light" charset="-122"/>
                <a:cs typeface="Microsoft YaHei Light" charset="-122"/>
              </a:rPr>
              <a:t>维度不一致时，则没有对齐的维度上会分别执行对位运算，这种机制叫做广播（</a:t>
            </a:r>
            <a:r>
              <a:rPr lang="en-US" altLang="zh-CN" sz="2400" dirty="0">
                <a:latin typeface="Microsoft YaHei Light" charset="-122"/>
                <a:ea typeface="Microsoft YaHei Light" charset="-122"/>
                <a:cs typeface="Microsoft YaHei Light" charset="-122"/>
              </a:rPr>
              <a:t>broadcasting</a:t>
            </a:r>
            <a:r>
              <a:rPr lang="zh-CN" altLang="en-US" sz="2400" dirty="0">
                <a:latin typeface="Microsoft YaHei Light" charset="-122"/>
                <a:ea typeface="Microsoft YaHei Light" charset="-122"/>
                <a:cs typeface="Microsoft YaHei Light" charset="-122"/>
              </a:rPr>
              <a:t>）</a:t>
            </a:r>
            <a:endParaRPr lang="en-US" altLang="zh-CN" sz="2400" dirty="0">
              <a:latin typeface="Microsoft YaHei Light" charset="-122"/>
              <a:ea typeface="Microsoft YaHei Light" charset="-122"/>
              <a:cs typeface="Microsoft YaHei Light"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34" y="2692400"/>
            <a:ext cx="7429500" cy="4165600"/>
          </a:xfrm>
          <a:prstGeom prst="rect">
            <a:avLst/>
          </a:prstGeom>
        </p:spPr>
      </p:pic>
      <p:sp>
        <p:nvSpPr>
          <p:cNvPr id="3" name="日期占位符 2"/>
          <p:cNvSpPr>
            <a:spLocks noGrp="1"/>
          </p:cNvSpPr>
          <p:nvPr>
            <p:ph type="dt" sz="half" idx="10"/>
          </p:nvPr>
        </p:nvSpPr>
        <p:spPr/>
        <p:txBody>
          <a:bodyPr/>
          <a:lstStyle/>
          <a:p>
            <a:fld id="{C21B024C-A049-49E5-9AAA-F932BABCFB46}"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27</a:t>
            </a:fld>
            <a:endParaRPr lang="zh-CN" altLang="en-US"/>
          </a:p>
        </p:txBody>
      </p:sp>
    </p:spTree>
    <p:extLst>
      <p:ext uri="{BB962C8B-B14F-4D97-AF65-F5344CB8AC3E}">
        <p14:creationId xmlns:p14="http://schemas.microsoft.com/office/powerpoint/2010/main" val="3158666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广播的原则：如果两个数组的后缘维度（</a:t>
            </a:r>
            <a:r>
              <a:rPr lang="en-US" altLang="zh-CN" dirty="0"/>
              <a:t>trailing dimension</a:t>
            </a:r>
            <a:r>
              <a:rPr lang="zh-CN" altLang="en-US" dirty="0"/>
              <a:t>，即从末尾开始算起的维度）的轴长度相符，或其中的一方的长度为</a:t>
            </a:r>
            <a:r>
              <a:rPr lang="en-US" altLang="zh-CN" dirty="0"/>
              <a:t>1</a:t>
            </a:r>
            <a:r>
              <a:rPr lang="zh-CN" altLang="en-US" dirty="0"/>
              <a:t>，则认为它们是广播兼容的。广播会在缺失和（或）长度为</a:t>
            </a:r>
            <a:r>
              <a:rPr lang="en-US" altLang="zh-CN" dirty="0"/>
              <a:t>1</a:t>
            </a:r>
            <a:r>
              <a:rPr lang="zh-CN" altLang="en-US" dirty="0"/>
              <a:t>的维度上进行。</a:t>
            </a:r>
          </a:p>
          <a:p>
            <a:endParaRPr lang="zh-CN" altLang="en-US" dirty="0"/>
          </a:p>
          <a:p>
            <a:r>
              <a:rPr lang="zh-CN" altLang="en-US" dirty="0" smtClean="0"/>
              <a:t>广播</a:t>
            </a:r>
            <a:r>
              <a:rPr lang="zh-CN" altLang="en-US" dirty="0"/>
              <a:t>主要发生在两种情况，一种是两个数组的维数不相等，但是它们的后缘维度的轴长相符，另外一种是有一方的长度为</a:t>
            </a:r>
            <a:r>
              <a:rPr lang="en-US" altLang="zh-CN" dirty="0"/>
              <a:t>1</a:t>
            </a:r>
            <a:r>
              <a:rPr lang="zh-CN" altLang="en-US" dirty="0"/>
              <a:t>。</a:t>
            </a:r>
          </a:p>
        </p:txBody>
      </p:sp>
    </p:spTree>
    <p:extLst>
      <p:ext uri="{BB962C8B-B14F-4D97-AF65-F5344CB8AC3E}">
        <p14:creationId xmlns:p14="http://schemas.microsoft.com/office/powerpoint/2010/main" val="3358221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数组维度不同，后缘维度的轴长相符</a:t>
            </a:r>
          </a:p>
        </p:txBody>
      </p:sp>
      <p:sp>
        <p:nvSpPr>
          <p:cNvPr id="4" name="矩形 3"/>
          <p:cNvSpPr/>
          <p:nvPr/>
        </p:nvSpPr>
        <p:spPr>
          <a:xfrm>
            <a:off x="469127" y="2054794"/>
            <a:ext cx="7251590" cy="3139321"/>
          </a:xfrm>
          <a:prstGeom prst="rect">
            <a:avLst/>
          </a:prstGeom>
        </p:spPr>
        <p:txBody>
          <a:bodyPr wrap="square">
            <a:spAutoFit/>
          </a:bodyPr>
          <a:lstStyle/>
          <a:p>
            <a:r>
              <a:rPr lang="zh-CN" altLang="en-US" dirty="0"/>
              <a:t>arr1 = np.array([[0, 0, 0],[1, 1, 1],[2, 2, 2], [3, 3, 3]])  </a:t>
            </a:r>
            <a:r>
              <a:rPr lang="zh-CN" altLang="en-US" dirty="0">
                <a:solidFill>
                  <a:srgbClr val="FF0000"/>
                </a:solidFill>
              </a:rPr>
              <a:t>#arr1.shape = (4,3)</a:t>
            </a:r>
          </a:p>
          <a:p>
            <a:r>
              <a:rPr lang="zh-CN" altLang="en-US" dirty="0"/>
              <a:t>arr2 = np.array([1, 2, 3])    </a:t>
            </a:r>
            <a:r>
              <a:rPr lang="zh-CN" altLang="en-US" dirty="0">
                <a:solidFill>
                  <a:srgbClr val="FF0000"/>
                </a:solidFill>
              </a:rPr>
              <a:t>#arr2.shape = (3,)</a:t>
            </a:r>
          </a:p>
          <a:p>
            <a:r>
              <a:rPr lang="zh-CN" altLang="en-US" dirty="0"/>
              <a:t>arr_sum = arr1 + arr2</a:t>
            </a:r>
          </a:p>
          <a:p>
            <a:r>
              <a:rPr lang="zh-CN" altLang="en-US" dirty="0"/>
              <a:t>print(arr_sum)</a:t>
            </a:r>
          </a:p>
          <a:p>
            <a:endParaRPr lang="zh-CN" altLang="en-US" dirty="0"/>
          </a:p>
          <a:p>
            <a:r>
              <a:rPr lang="zh-CN" altLang="en-US" dirty="0"/>
              <a:t>输入结果如下:</a:t>
            </a:r>
          </a:p>
          <a:p>
            <a:r>
              <a:rPr lang="zh-CN" altLang="en-US" dirty="0"/>
              <a:t>'''</a:t>
            </a:r>
          </a:p>
          <a:p>
            <a:r>
              <a:rPr lang="zh-CN" altLang="en-US" dirty="0"/>
              <a:t>[[1 2 3]</a:t>
            </a:r>
          </a:p>
          <a:p>
            <a:r>
              <a:rPr lang="zh-CN" altLang="en-US" dirty="0"/>
              <a:t> [2 3 4]</a:t>
            </a:r>
          </a:p>
          <a:p>
            <a:r>
              <a:rPr lang="zh-CN" altLang="en-US" dirty="0"/>
              <a:t>[3 4 5]</a:t>
            </a:r>
          </a:p>
          <a:p>
            <a:r>
              <a:rPr lang="zh-CN" altLang="en-US" dirty="0"/>
              <a:t>[4 5 6]]</a:t>
            </a:r>
          </a:p>
        </p:txBody>
      </p:sp>
      <p:pic>
        <p:nvPicPr>
          <p:cNvPr id="5" name="图片 4"/>
          <p:cNvPicPr>
            <a:picLocks noChangeAspect="1"/>
          </p:cNvPicPr>
          <p:nvPr/>
        </p:nvPicPr>
        <p:blipFill>
          <a:blip r:embed="rId2"/>
          <a:stretch>
            <a:fillRect/>
          </a:stretch>
        </p:blipFill>
        <p:spPr>
          <a:xfrm>
            <a:off x="2113391" y="3067629"/>
            <a:ext cx="5389993" cy="2617554"/>
          </a:xfrm>
          <a:prstGeom prst="rect">
            <a:avLst/>
          </a:prstGeom>
        </p:spPr>
      </p:pic>
    </p:spTree>
    <p:extLst>
      <p:ext uri="{BB962C8B-B14F-4D97-AF65-F5344CB8AC3E}">
        <p14:creationId xmlns:p14="http://schemas.microsoft.com/office/powerpoint/2010/main" val="2707123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3600"/>
              <a:t>NumPy</a:t>
            </a:r>
            <a:r>
              <a:rPr lang="zh-CN" altLang="en-US" sz="3600"/>
              <a:t>的导入</a:t>
            </a:r>
            <a:endParaRPr lang="en-US" altLang="zh-CN" sz="3600"/>
          </a:p>
        </p:txBody>
      </p:sp>
      <p:sp>
        <p:nvSpPr>
          <p:cNvPr id="7171" name="Rectangle 3"/>
          <p:cNvSpPr>
            <a:spLocks noGrp="1" noChangeArrowheads="1"/>
          </p:cNvSpPr>
          <p:nvPr>
            <p:ph type="body" idx="1"/>
          </p:nvPr>
        </p:nvSpPr>
        <p:spPr/>
        <p:txBody>
          <a:bodyPr/>
          <a:lstStyle/>
          <a:p>
            <a:r>
              <a:rPr lang="zh-CN" altLang="en-US" smtClean="0"/>
              <a:t>标准的</a:t>
            </a:r>
            <a:r>
              <a:rPr lang="en-US" altLang="zh-CN" smtClean="0"/>
              <a:t>Python </a:t>
            </a:r>
            <a:r>
              <a:rPr lang="zh-CN" altLang="en-US" smtClean="0"/>
              <a:t>中用列表</a:t>
            </a:r>
            <a:r>
              <a:rPr lang="en-US" altLang="zh-CN" smtClean="0"/>
              <a:t>(list)</a:t>
            </a:r>
            <a:r>
              <a:rPr lang="zh-CN" altLang="en-US" smtClean="0"/>
              <a:t>保存一组值，可以当作数组使用。但由于列表的元素可以是任何对象，因此列表中保存的是对象的指针。对于数值运算来说，这种结构显然比较浪费内存和</a:t>
            </a:r>
            <a:r>
              <a:rPr lang="en-US" altLang="zh-CN" smtClean="0"/>
              <a:t>CPU </a:t>
            </a:r>
            <a:r>
              <a:rPr lang="zh-CN" altLang="en-US" smtClean="0"/>
              <a:t>计算</a:t>
            </a:r>
            <a:endParaRPr lang="en-US" altLang="zh-CN" smtClean="0"/>
          </a:p>
          <a:p>
            <a:endParaRPr lang="zh-CN" altLang="en-US" smtClean="0"/>
          </a:p>
          <a:p>
            <a:r>
              <a:rPr lang="en-US" altLang="zh-CN" smtClean="0"/>
              <a:t>Python </a:t>
            </a:r>
            <a:r>
              <a:rPr lang="zh-CN" altLang="en-US" smtClean="0"/>
              <a:t>提供了</a:t>
            </a:r>
            <a:r>
              <a:rPr lang="en-US" altLang="zh-CN" smtClean="0"/>
              <a:t>array </a:t>
            </a:r>
            <a:r>
              <a:rPr lang="zh-CN" altLang="en-US" smtClean="0"/>
              <a:t>模块，它和列表不同，能直接保存数值，但是由于它不支持多维数组，也没有各种运算函数，因此也不适合</a:t>
            </a:r>
          </a:p>
          <a:p>
            <a:pPr>
              <a:buFont typeface="Wingdings" panose="05000000000000000000" pitchFamily="2" charset="2"/>
              <a:buNone/>
            </a:pPr>
            <a:r>
              <a:rPr lang="zh-CN" altLang="en-US" smtClean="0"/>
              <a:t>    做数值运算。</a:t>
            </a:r>
            <a:endParaRPr lang="en-US" altLang="zh-CN" smtClean="0"/>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2AE6F31-0412-424E-BA3B-338E55F61F34}" type="slidenum">
              <a:rPr lang="en-US" altLang="zh-CN" sz="1200"/>
              <a:pPr>
                <a:spcBef>
                  <a:spcPct val="0"/>
                </a:spcBef>
                <a:buClrTx/>
                <a:buFontTx/>
                <a:buNone/>
              </a:pPr>
              <a:t>3</a:t>
            </a:fld>
            <a:endParaRPr lang="en-US" altLang="zh-CN" sz="1200"/>
          </a:p>
        </p:txBody>
      </p:sp>
    </p:spTree>
    <p:extLst>
      <p:ext uri="{BB962C8B-B14F-4D97-AF65-F5344CB8AC3E}">
        <p14:creationId xmlns:p14="http://schemas.microsoft.com/office/powerpoint/2010/main" val="3402193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a:t>4,2,3</a:t>
            </a:r>
            <a:r>
              <a:rPr lang="zh-CN" altLang="en-US" dirty="0"/>
              <a:t>）和（</a:t>
            </a:r>
            <a:r>
              <a:rPr lang="en-US" altLang="zh-CN" dirty="0"/>
              <a:t>2,3</a:t>
            </a:r>
            <a:r>
              <a:rPr lang="zh-CN" altLang="en-US" dirty="0"/>
              <a:t>）是兼容的，（</a:t>
            </a:r>
            <a:r>
              <a:rPr lang="en-US" altLang="zh-CN" dirty="0"/>
              <a:t>4,2,3</a:t>
            </a:r>
            <a:r>
              <a:rPr lang="zh-CN" altLang="en-US" dirty="0"/>
              <a:t>）还和（</a:t>
            </a:r>
            <a:r>
              <a:rPr lang="en-US" altLang="zh-CN" dirty="0"/>
              <a:t>3</a:t>
            </a:r>
            <a:r>
              <a:rPr lang="zh-CN" altLang="en-US" dirty="0"/>
              <a:t>）是兼容的，后者需要在两个轴上面进行扩展。</a:t>
            </a:r>
          </a:p>
        </p:txBody>
      </p:sp>
      <p:pic>
        <p:nvPicPr>
          <p:cNvPr id="4" name="图片 3"/>
          <p:cNvPicPr>
            <a:picLocks noChangeAspect="1"/>
          </p:cNvPicPr>
          <p:nvPr/>
        </p:nvPicPr>
        <p:blipFill>
          <a:blip r:embed="rId2"/>
          <a:stretch>
            <a:fillRect/>
          </a:stretch>
        </p:blipFill>
        <p:spPr>
          <a:xfrm>
            <a:off x="2431964" y="3180522"/>
            <a:ext cx="6346276" cy="3292586"/>
          </a:xfrm>
          <a:prstGeom prst="rect">
            <a:avLst/>
          </a:prstGeom>
        </p:spPr>
      </p:pic>
    </p:spTree>
    <p:extLst>
      <p:ext uri="{BB962C8B-B14F-4D97-AF65-F5344CB8AC3E}">
        <p14:creationId xmlns:p14="http://schemas.microsoft.com/office/powerpoint/2010/main" val="3753568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数组维度相同，其中有个轴为</a:t>
            </a:r>
            <a:r>
              <a:rPr lang="en-US" altLang="zh-CN" dirty="0"/>
              <a:t>1</a:t>
            </a:r>
            <a:endParaRPr lang="zh-CN" altLang="en-US" dirty="0"/>
          </a:p>
        </p:txBody>
      </p:sp>
      <p:sp>
        <p:nvSpPr>
          <p:cNvPr id="4" name="矩形 3"/>
          <p:cNvSpPr/>
          <p:nvPr/>
        </p:nvSpPr>
        <p:spPr>
          <a:xfrm>
            <a:off x="654658" y="1690688"/>
            <a:ext cx="7074010" cy="3139321"/>
          </a:xfrm>
          <a:prstGeom prst="rect">
            <a:avLst/>
          </a:prstGeom>
        </p:spPr>
        <p:txBody>
          <a:bodyPr wrap="square">
            <a:spAutoFit/>
          </a:bodyPr>
          <a:lstStyle/>
          <a:p>
            <a:r>
              <a:rPr lang="zh-CN" altLang="en-US" dirty="0"/>
              <a:t>arr1 = np.array([[0, 0, 0],[1, 1, 1],[2, 2, 2], [3, 3, 3]])  </a:t>
            </a:r>
            <a:r>
              <a:rPr lang="zh-CN" altLang="en-US" dirty="0">
                <a:solidFill>
                  <a:srgbClr val="FF0000"/>
                </a:solidFill>
              </a:rPr>
              <a:t>#arr1.shape = (4,3)</a:t>
            </a:r>
          </a:p>
          <a:p>
            <a:r>
              <a:rPr lang="zh-CN" altLang="en-US" dirty="0"/>
              <a:t>arr2 = np.array([[1],[2],[3],[4]])    </a:t>
            </a:r>
            <a:r>
              <a:rPr lang="zh-CN" altLang="en-US" dirty="0">
                <a:solidFill>
                  <a:srgbClr val="FF0000"/>
                </a:solidFill>
              </a:rPr>
              <a:t>#arr2.shape = (4, 1)</a:t>
            </a:r>
          </a:p>
          <a:p>
            <a:endParaRPr lang="zh-CN" altLang="en-US" dirty="0"/>
          </a:p>
          <a:p>
            <a:r>
              <a:rPr lang="zh-CN" altLang="en-US" dirty="0"/>
              <a:t>arr_sum = arr1 + arr2</a:t>
            </a:r>
          </a:p>
          <a:p>
            <a:r>
              <a:rPr lang="zh-CN" altLang="en-US" dirty="0"/>
              <a:t>print(arr_sum)</a:t>
            </a:r>
          </a:p>
          <a:p>
            <a:endParaRPr lang="zh-CN" altLang="en-US" dirty="0"/>
          </a:p>
          <a:p>
            <a:r>
              <a:rPr lang="zh-CN" altLang="en-US" dirty="0"/>
              <a:t>输出结果如下：</a:t>
            </a:r>
          </a:p>
          <a:p>
            <a:r>
              <a:rPr lang="zh-CN" altLang="en-US" dirty="0"/>
              <a:t>[[1 1 1]</a:t>
            </a:r>
          </a:p>
          <a:p>
            <a:r>
              <a:rPr lang="zh-CN" altLang="en-US" dirty="0"/>
              <a:t> [3 3 3]</a:t>
            </a:r>
          </a:p>
          <a:p>
            <a:r>
              <a:rPr lang="zh-CN" altLang="en-US" dirty="0"/>
              <a:t> [5 5 5]</a:t>
            </a:r>
          </a:p>
          <a:p>
            <a:r>
              <a:rPr lang="zh-CN" altLang="en-US" dirty="0"/>
              <a:t> [7 7 7]]</a:t>
            </a:r>
          </a:p>
        </p:txBody>
      </p:sp>
      <p:pic>
        <p:nvPicPr>
          <p:cNvPr id="5" name="图片 4"/>
          <p:cNvPicPr>
            <a:picLocks noChangeAspect="1"/>
          </p:cNvPicPr>
          <p:nvPr/>
        </p:nvPicPr>
        <p:blipFill>
          <a:blip r:embed="rId2"/>
          <a:stretch>
            <a:fillRect/>
          </a:stretch>
        </p:blipFill>
        <p:spPr>
          <a:xfrm>
            <a:off x="3880194" y="2837208"/>
            <a:ext cx="6657975" cy="3409950"/>
          </a:xfrm>
          <a:prstGeom prst="rect">
            <a:avLst/>
          </a:prstGeom>
        </p:spPr>
      </p:pic>
    </p:spTree>
    <p:extLst>
      <p:ext uri="{BB962C8B-B14F-4D97-AF65-F5344CB8AC3E}">
        <p14:creationId xmlns:p14="http://schemas.microsoft.com/office/powerpoint/2010/main" val="2839280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两个数组的维度要保证相等，其中有一个轴的长度为</a:t>
            </a:r>
            <a:r>
              <a:rPr lang="en-US" altLang="zh-CN" dirty="0"/>
              <a:t>1</a:t>
            </a:r>
            <a:r>
              <a:rPr lang="zh-CN" altLang="en-US" dirty="0"/>
              <a:t>，这样就会沿着长度为</a:t>
            </a:r>
            <a:r>
              <a:rPr lang="en-US" altLang="zh-CN" dirty="0"/>
              <a:t>1</a:t>
            </a:r>
            <a:r>
              <a:rPr lang="zh-CN" altLang="en-US" dirty="0"/>
              <a:t>的轴进行扩展</a:t>
            </a:r>
            <a:r>
              <a:rPr lang="zh-CN" altLang="en-US" dirty="0" smtClean="0"/>
              <a:t>。</a:t>
            </a:r>
            <a:endParaRPr lang="en-US" altLang="zh-CN" dirty="0" smtClean="0"/>
          </a:p>
          <a:p>
            <a:r>
              <a:rPr lang="zh-CN" altLang="en-US" dirty="0" smtClean="0"/>
              <a:t>这样</a:t>
            </a:r>
            <a:r>
              <a:rPr lang="zh-CN" altLang="en-US" dirty="0"/>
              <a:t>的例子还有：（</a:t>
            </a:r>
            <a:r>
              <a:rPr lang="en-US" altLang="zh-CN" dirty="0"/>
              <a:t>4,6</a:t>
            </a:r>
            <a:r>
              <a:rPr lang="zh-CN" altLang="en-US" dirty="0"/>
              <a:t>）和（</a:t>
            </a:r>
            <a:r>
              <a:rPr lang="en-US" altLang="zh-CN" dirty="0"/>
              <a:t>1,6</a:t>
            </a:r>
            <a:r>
              <a:rPr lang="zh-CN" altLang="en-US" dirty="0"/>
              <a:t>） 。（</a:t>
            </a:r>
            <a:r>
              <a:rPr lang="en-US" altLang="zh-CN" dirty="0"/>
              <a:t>3,5,6</a:t>
            </a:r>
            <a:r>
              <a:rPr lang="zh-CN" altLang="en-US" dirty="0"/>
              <a:t>）和（</a:t>
            </a:r>
            <a:r>
              <a:rPr lang="en-US" altLang="zh-CN" dirty="0"/>
              <a:t>1,5,6</a:t>
            </a:r>
            <a:r>
              <a:rPr lang="zh-CN" altLang="en-US" dirty="0"/>
              <a:t>）、（</a:t>
            </a:r>
            <a:r>
              <a:rPr lang="en-US" altLang="zh-CN" dirty="0"/>
              <a:t>3,1,6</a:t>
            </a:r>
            <a:r>
              <a:rPr lang="zh-CN" altLang="en-US" dirty="0"/>
              <a:t>）、（</a:t>
            </a:r>
            <a:r>
              <a:rPr lang="en-US" altLang="zh-CN" dirty="0"/>
              <a:t>3,5,1</a:t>
            </a:r>
            <a:r>
              <a:rPr lang="zh-CN" altLang="en-US" dirty="0"/>
              <a:t>），后面三个分别会沿着</a:t>
            </a:r>
            <a:r>
              <a:rPr lang="en-US" altLang="zh-CN" dirty="0"/>
              <a:t>0</a:t>
            </a:r>
            <a:r>
              <a:rPr lang="zh-CN" altLang="en-US" dirty="0"/>
              <a:t>轴，</a:t>
            </a:r>
            <a:r>
              <a:rPr lang="en-US" altLang="zh-CN" dirty="0"/>
              <a:t>1</a:t>
            </a:r>
            <a:r>
              <a:rPr lang="zh-CN" altLang="en-US" dirty="0"/>
              <a:t>轴，</a:t>
            </a:r>
            <a:r>
              <a:rPr lang="en-US" altLang="zh-CN" dirty="0"/>
              <a:t>2</a:t>
            </a:r>
            <a:r>
              <a:rPr lang="zh-CN" altLang="en-US" dirty="0"/>
              <a:t>轴进行广播</a:t>
            </a:r>
          </a:p>
        </p:txBody>
      </p:sp>
    </p:spTree>
    <p:extLst>
      <p:ext uri="{BB962C8B-B14F-4D97-AF65-F5344CB8AC3E}">
        <p14:creationId xmlns:p14="http://schemas.microsoft.com/office/powerpoint/2010/main" val="1332883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91316" y="1613906"/>
            <a:ext cx="9933666" cy="646331"/>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给你的变量命名</a:t>
            </a:r>
            <a:endParaRPr lang="en-US" altLang="zh-CN" sz="2400" dirty="0">
              <a:solidFill>
                <a:prstClr val="black"/>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324" y="2588835"/>
            <a:ext cx="8007100" cy="3037546"/>
          </a:xfrm>
          <a:prstGeom prst="rect">
            <a:avLst/>
          </a:prstGeom>
        </p:spPr>
      </p:pic>
      <p:sp>
        <p:nvSpPr>
          <p:cNvPr id="11"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结构化的数据</a:t>
            </a:r>
            <a:endParaRPr lang="zh-CN" altLang="en-US" sz="3200" b="1" dirty="0">
              <a:solidFill>
                <a:srgbClr val="942124"/>
              </a:solidFill>
              <a:cs typeface="+mn-cs"/>
            </a:endParaRPr>
          </a:p>
        </p:txBody>
      </p:sp>
      <p:sp>
        <p:nvSpPr>
          <p:cNvPr id="13"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3" name="矩形 2"/>
          <p:cNvSpPr/>
          <p:nvPr/>
        </p:nvSpPr>
        <p:spPr>
          <a:xfrm>
            <a:off x="2567608" y="2996952"/>
            <a:ext cx="7128792" cy="504056"/>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日期占位符 3"/>
          <p:cNvSpPr>
            <a:spLocks noGrp="1"/>
          </p:cNvSpPr>
          <p:nvPr>
            <p:ph type="dt" sz="half" idx="10"/>
          </p:nvPr>
        </p:nvSpPr>
        <p:spPr/>
        <p:txBody>
          <a:bodyPr/>
          <a:lstStyle/>
          <a:p>
            <a:fld id="{F25C3416-AAF1-4194-9B2B-12C081AAF312}" type="datetime1">
              <a:rPr lang="zh-CN" altLang="en-US" smtClean="0"/>
              <a:t>2018/10/9</a:t>
            </a:fld>
            <a:endParaRPr lang="zh-CN" altLang="en-US"/>
          </a:p>
        </p:txBody>
      </p:sp>
      <p:sp>
        <p:nvSpPr>
          <p:cNvPr id="5" name="灯片编号占位符 4"/>
          <p:cNvSpPr>
            <a:spLocks noGrp="1"/>
          </p:cNvSpPr>
          <p:nvPr>
            <p:ph type="sldNum" sz="quarter" idx="12"/>
          </p:nvPr>
        </p:nvSpPr>
        <p:spPr/>
        <p:txBody>
          <a:bodyPr/>
          <a:lstStyle/>
          <a:p>
            <a:fld id="{370D8578-DDD4-487D-A316-C8E65CC577E1}" type="slidenum">
              <a:rPr lang="zh-CN" altLang="en-US" smtClean="0"/>
              <a:t>33</a:t>
            </a:fld>
            <a:endParaRPr lang="zh-CN" altLang="en-US"/>
          </a:p>
        </p:txBody>
      </p:sp>
    </p:spTree>
    <p:extLst>
      <p:ext uri="{BB962C8B-B14F-4D97-AF65-F5344CB8AC3E}">
        <p14:creationId xmlns:p14="http://schemas.microsoft.com/office/powerpoint/2010/main" val="4289886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600"/>
              <a:t>结构数组</a:t>
            </a:r>
          </a:p>
        </p:txBody>
      </p:sp>
      <p:sp>
        <p:nvSpPr>
          <p:cNvPr id="39939" name="内容占位符 2"/>
          <p:cNvSpPr>
            <a:spLocks noGrp="1"/>
          </p:cNvSpPr>
          <p:nvPr>
            <p:ph idx="1"/>
          </p:nvPr>
        </p:nvSpPr>
        <p:spPr>
          <a:xfrm>
            <a:off x="2090738" y="1052514"/>
            <a:ext cx="8001000" cy="5500687"/>
          </a:xfrm>
        </p:spPr>
        <p:txBody>
          <a:bodyPr/>
          <a:lstStyle/>
          <a:p>
            <a:pPr>
              <a:buFont typeface="Wingdings" panose="05000000000000000000" pitchFamily="2" charset="2"/>
              <a:buNone/>
            </a:pPr>
            <a:r>
              <a:rPr lang="zh-CN" altLang="en-US"/>
              <a:t>          假设需要定义一个结构数组，它的每个元素都有</a:t>
            </a:r>
            <a:r>
              <a:rPr lang="en-US" altLang="zh-CN"/>
              <a:t>name, age</a:t>
            </a:r>
            <a:r>
              <a:rPr lang="zh-CN" altLang="en-US"/>
              <a:t>和</a:t>
            </a:r>
            <a:r>
              <a:rPr lang="en-US" altLang="zh-CN"/>
              <a:t>weight</a:t>
            </a:r>
            <a:r>
              <a:rPr lang="zh-CN" altLang="en-US"/>
              <a:t>字段。在</a:t>
            </a:r>
            <a:r>
              <a:rPr lang="en-US" altLang="zh-CN"/>
              <a:t>NumPy</a:t>
            </a:r>
            <a:r>
              <a:rPr lang="zh-CN" altLang="en-US"/>
              <a:t>中可以如下定义：</a:t>
            </a:r>
            <a:endParaRPr lang="en-US" altLang="zh-CN"/>
          </a:p>
          <a:p>
            <a:pPr>
              <a:buFont typeface="Wingdings" panose="05000000000000000000" pitchFamily="2" charset="2"/>
              <a:buNone/>
            </a:pPr>
            <a:r>
              <a:rPr lang="zh-CN" altLang="en-US"/>
              <a:t>    文件名：</a:t>
            </a:r>
            <a:r>
              <a:rPr lang="en-US" altLang="zh-CN"/>
              <a:t>numpy_struct_array.py</a:t>
            </a:r>
            <a:endParaRPr lang="zh-CN" altLang="en-US"/>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7DBB1EC-9C1A-424D-A979-8438DB691CA8}" type="slidenum">
              <a:rPr lang="en-US" altLang="zh-CN" sz="1200"/>
              <a:pPr>
                <a:spcBef>
                  <a:spcPct val="0"/>
                </a:spcBef>
                <a:buClrTx/>
                <a:buFontTx/>
                <a:buNone/>
              </a:pPr>
              <a:t>34</a:t>
            </a:fld>
            <a:endParaRPr lang="en-US" altLang="zh-CN" sz="1200"/>
          </a:p>
        </p:txBody>
      </p:sp>
      <p:sp>
        <p:nvSpPr>
          <p:cNvPr id="39941" name="Text Box 4"/>
          <p:cNvSpPr txBox="1">
            <a:spLocks noChangeArrowheads="1"/>
          </p:cNvSpPr>
          <p:nvPr/>
        </p:nvSpPr>
        <p:spPr bwMode="auto">
          <a:xfrm>
            <a:off x="2514600" y="2971801"/>
            <a:ext cx="7467600" cy="34782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a:t>import numpy as np</a:t>
            </a:r>
          </a:p>
          <a:p>
            <a:pPr eaLnBrk="1" hangingPunct="1">
              <a:spcBef>
                <a:spcPct val="0"/>
              </a:spcBef>
              <a:buClrTx/>
              <a:buFontTx/>
              <a:buNone/>
            </a:pPr>
            <a:r>
              <a:rPr lang="en-US" altLang="zh-CN" sz="2000"/>
              <a:t>persontype = np.dtype({</a:t>
            </a:r>
          </a:p>
          <a:p>
            <a:pPr eaLnBrk="1" hangingPunct="1">
              <a:spcBef>
                <a:spcPct val="0"/>
              </a:spcBef>
              <a:buClrTx/>
              <a:buFontTx/>
              <a:buNone/>
            </a:pPr>
            <a:r>
              <a:rPr lang="en-US" altLang="zh-CN" sz="2000"/>
              <a:t>'names':['name', 'age', 'weight'],</a:t>
            </a:r>
          </a:p>
          <a:p>
            <a:pPr eaLnBrk="1" hangingPunct="1">
              <a:spcBef>
                <a:spcPct val="0"/>
              </a:spcBef>
              <a:buClrTx/>
              <a:buFontTx/>
              <a:buNone/>
            </a:pPr>
            <a:r>
              <a:rPr lang="en-US" altLang="zh-CN" sz="2000"/>
              <a:t>'formats':['S32','i', 'f']})</a:t>
            </a:r>
          </a:p>
          <a:p>
            <a:pPr eaLnBrk="1" hangingPunct="1">
              <a:spcBef>
                <a:spcPct val="0"/>
              </a:spcBef>
              <a:buClrTx/>
              <a:buFontTx/>
              <a:buNone/>
            </a:pPr>
            <a:endParaRPr lang="en-US" altLang="zh-CN" sz="2000"/>
          </a:p>
          <a:p>
            <a:pPr eaLnBrk="1" hangingPunct="1">
              <a:spcBef>
                <a:spcPct val="0"/>
              </a:spcBef>
              <a:buClrTx/>
              <a:buFontTx/>
              <a:buNone/>
            </a:pPr>
            <a:r>
              <a:rPr lang="en-US" altLang="zh-CN" sz="2000"/>
              <a:t>a = np.array([("Zhang",32,75.5),("Wang",24,65.2)],</a:t>
            </a:r>
          </a:p>
          <a:p>
            <a:pPr eaLnBrk="1" hangingPunct="1">
              <a:spcBef>
                <a:spcPct val="0"/>
              </a:spcBef>
              <a:buClrTx/>
              <a:buFontTx/>
              <a:buNone/>
            </a:pPr>
            <a:r>
              <a:rPr lang="en-US" altLang="zh-CN" sz="2000"/>
              <a:t>dtype=persontype)</a:t>
            </a:r>
          </a:p>
          <a:p>
            <a:pPr eaLnBrk="1" hangingPunct="1">
              <a:spcBef>
                <a:spcPct val="0"/>
              </a:spcBef>
              <a:buClrTx/>
              <a:buFontTx/>
              <a:buNone/>
            </a:pPr>
            <a:endParaRPr lang="en-US" altLang="zh-CN" sz="2000"/>
          </a:p>
          <a:p>
            <a:pPr eaLnBrk="1" hangingPunct="1">
              <a:spcBef>
                <a:spcPct val="0"/>
              </a:spcBef>
              <a:buClrTx/>
              <a:buFontTx/>
              <a:buNone/>
            </a:pPr>
            <a:r>
              <a:rPr lang="en-US" altLang="zh-CN" sz="2000"/>
              <a:t>&gt;&gt;&gt;run numpy_struct_array.py</a:t>
            </a:r>
          </a:p>
          <a:p>
            <a:pPr eaLnBrk="1" hangingPunct="1">
              <a:spcBef>
                <a:spcPct val="0"/>
              </a:spcBef>
              <a:buClrTx/>
              <a:buFontTx/>
              <a:buNone/>
            </a:pPr>
            <a:r>
              <a:rPr lang="en-US" altLang="zh-CN" sz="2000"/>
              <a:t>&gt;&gt;&gt; a.dtype</a:t>
            </a:r>
          </a:p>
          <a:p>
            <a:pPr eaLnBrk="1" hangingPunct="1">
              <a:spcBef>
                <a:spcPct val="0"/>
              </a:spcBef>
              <a:buClrTx/>
              <a:buFontTx/>
              <a:buNone/>
            </a:pPr>
            <a:r>
              <a:rPr lang="en-US" altLang="zh-CN" sz="2000"/>
              <a:t>dtype([('name', '|S32'), ('age', '&lt;i4'), ('weight', '&lt;f4')])</a:t>
            </a:r>
          </a:p>
        </p:txBody>
      </p:sp>
    </p:spTree>
    <p:extLst>
      <p:ext uri="{BB962C8B-B14F-4D97-AF65-F5344CB8AC3E}">
        <p14:creationId xmlns:p14="http://schemas.microsoft.com/office/powerpoint/2010/main" val="1625314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内置操作函数</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内置操作函数</a:t>
            </a:r>
            <a:endParaRPr lang="zh-CN" altLang="en-US" sz="3200" b="1" dirty="0">
              <a:solidFill>
                <a:srgbClr val="942124"/>
              </a:solidFill>
              <a:cs typeface="+mn-cs"/>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3" name="文本框 12"/>
          <p:cNvSpPr txBox="1"/>
          <p:nvPr/>
        </p:nvSpPr>
        <p:spPr>
          <a:xfrm>
            <a:off x="482170" y="3505153"/>
            <a:ext cx="8390438" cy="461665"/>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kumimoji="1" lang="en-US" altLang="zh-CN" sz="2400" dirty="0">
                <a:latin typeface="Monaco" charset="0"/>
                <a:ea typeface="Monaco" charset="0"/>
                <a:cs typeface="Monaco" charset="0"/>
              </a:rPr>
              <a:t>numpy.log()</a:t>
            </a:r>
            <a:r>
              <a:rPr lang="zh-CN" altLang="en-US" sz="2400" dirty="0" smtClean="0">
                <a:latin typeface="微软雅黑 Light" panose="020B0502040204020203" pitchFamily="34" charset="-122"/>
                <a:ea typeface="微软雅黑 Light" panose="020B0502040204020203" pitchFamily="34" charset="-122"/>
              </a:rPr>
              <a:t>函数</a:t>
            </a:r>
            <a:r>
              <a:rPr lang="zh-CN" altLang="en-US" sz="2400" dirty="0">
                <a:latin typeface="微软雅黑 Light" panose="020B0502040204020203" pitchFamily="34" charset="-122"/>
                <a:ea typeface="微软雅黑 Light" panose="020B0502040204020203" pitchFamily="34" charset="-122"/>
              </a:rPr>
              <a:t>是</a:t>
            </a:r>
            <a:r>
              <a:rPr lang="en-US" altLang="zh-CN" sz="2400" dirty="0" err="1">
                <a:latin typeface="微软雅黑 Light" panose="020B0502040204020203" pitchFamily="34" charset="-122"/>
                <a:ea typeface="微软雅黑 Light" panose="020B0502040204020203" pitchFamily="34" charset="-122"/>
              </a:rPr>
              <a:t>numpy</a:t>
            </a:r>
            <a:r>
              <a:rPr lang="zh-CN" altLang="en-US" sz="2400" dirty="0">
                <a:latin typeface="微软雅黑 Light" panose="020B0502040204020203" pitchFamily="34" charset="-122"/>
                <a:ea typeface="微软雅黑 Light" panose="020B0502040204020203" pitchFamily="34" charset="-122"/>
              </a:rPr>
              <a:t>模块提供的现成自然对数</a:t>
            </a:r>
            <a:r>
              <a:rPr lang="zh-CN" altLang="en-US" sz="2400" dirty="0" smtClean="0">
                <a:latin typeface="微软雅黑 Light" panose="020B0502040204020203" pitchFamily="34" charset="-122"/>
                <a:ea typeface="微软雅黑 Light" panose="020B0502040204020203" pitchFamily="34" charset="-122"/>
              </a:rPr>
              <a:t>函数</a:t>
            </a:r>
            <a:endParaRPr lang="en-US" altLang="zh-CN" sz="2400" dirty="0" smtClean="0">
              <a:latin typeface="微软雅黑 Light" panose="020B0502040204020203" pitchFamily="34" charset="-122"/>
              <a:ea typeface="微软雅黑 Light" panose="020B0502040204020203" pitchFamily="34" charset="-122"/>
            </a:endParaRPr>
          </a:p>
        </p:txBody>
      </p:sp>
      <p:sp>
        <p:nvSpPr>
          <p:cNvPr id="2" name="矩形 1"/>
          <p:cNvSpPr/>
          <p:nvPr/>
        </p:nvSpPr>
        <p:spPr>
          <a:xfrm>
            <a:off x="503545" y="1524592"/>
            <a:ext cx="2619431" cy="646331"/>
          </a:xfrm>
          <a:prstGeom prst="rect">
            <a:avLst/>
          </a:prstGeom>
        </p:spPr>
        <p:txBody>
          <a:bodyPr wrap="square">
            <a:spAutoFit/>
          </a:bodyPr>
          <a:lstStyle/>
          <a:p>
            <a:pPr marL="914400" lvl="1" indent="-457200">
              <a:lnSpc>
                <a:spcPct val="150000"/>
              </a:lnSpc>
              <a:buClr>
                <a:schemeClr val="tx1"/>
              </a:buClr>
              <a:buFont typeface="Arial" charset="0"/>
              <a:buChar char="•"/>
            </a:pPr>
            <a:r>
              <a:rPr lang="zh-CN" altLang="en-US" sz="2400" dirty="0">
                <a:solidFill>
                  <a:prstClr val="black"/>
                </a:solidFill>
                <a:latin typeface="微软雅黑 Light" panose="020B0502040204020203" pitchFamily="34" charset="-122"/>
                <a:ea typeface="微软雅黑 Light" panose="020B0502040204020203" pitchFamily="34" charset="-122"/>
              </a:rPr>
              <a:t>数学</a:t>
            </a:r>
            <a:r>
              <a:rPr lang="zh-CN" altLang="en-US" sz="2400" dirty="0" smtClean="0">
                <a:solidFill>
                  <a:prstClr val="black"/>
                </a:solidFill>
                <a:latin typeface="微软雅黑 Light" panose="020B0502040204020203" pitchFamily="34" charset="-122"/>
                <a:ea typeface="微软雅黑 Light" panose="020B0502040204020203" pitchFamily="34" charset="-122"/>
              </a:rPr>
              <a:t>函数</a:t>
            </a:r>
            <a:endParaRPr lang="en-US" altLang="zh-CN" sz="2400" dirty="0" smtClean="0">
              <a:solidFill>
                <a:prstClr val="black"/>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4223160"/>
            <a:ext cx="8585200" cy="17526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8772" y="3000025"/>
            <a:ext cx="2819400" cy="2984500"/>
          </a:xfrm>
          <a:prstGeom prst="rect">
            <a:avLst/>
          </a:prstGeom>
        </p:spPr>
      </p:pic>
      <p:sp>
        <p:nvSpPr>
          <p:cNvPr id="6" name="矩形 5"/>
          <p:cNvSpPr/>
          <p:nvPr/>
        </p:nvSpPr>
        <p:spPr>
          <a:xfrm>
            <a:off x="8085131"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a:solidFill>
                  <a:schemeClr val="bg2">
                    <a:lumMod val="75000"/>
                  </a:schemeClr>
                </a:solidFill>
                <a:latin typeface="微软雅黑 Light" panose="020B0502040204020203" pitchFamily="34" charset="-122"/>
                <a:ea typeface="微软雅黑 Light" panose="020B0502040204020203" pitchFamily="34" charset="-122"/>
              </a:rPr>
              <a:t>统计函数</a:t>
            </a:r>
            <a:endParaRPr lang="zh-CN" altLang="en-US"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7" name="矩形 6"/>
          <p:cNvSpPr/>
          <p:nvPr/>
        </p:nvSpPr>
        <p:spPr>
          <a:xfrm>
            <a:off x="4126726"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运算函数</a:t>
            </a:r>
            <a:endParaRPr lang="en-US" altLang="zh-CN"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4" name="日期占位符 3"/>
          <p:cNvSpPr>
            <a:spLocks noGrp="1"/>
          </p:cNvSpPr>
          <p:nvPr>
            <p:ph type="dt" sz="half" idx="10"/>
          </p:nvPr>
        </p:nvSpPr>
        <p:spPr/>
        <p:txBody>
          <a:bodyPr/>
          <a:lstStyle/>
          <a:p>
            <a:fld id="{403EF3B0-3D43-45D9-B57B-27E1017FE0D6}" type="datetime1">
              <a:rPr lang="zh-CN" altLang="en-US" smtClean="0"/>
              <a:t>2018/10/9</a:t>
            </a:fld>
            <a:endParaRPr lang="zh-CN" altLang="en-US"/>
          </a:p>
        </p:txBody>
      </p:sp>
      <p:sp>
        <p:nvSpPr>
          <p:cNvPr id="8" name="灯片编号占位符 7"/>
          <p:cNvSpPr>
            <a:spLocks noGrp="1"/>
          </p:cNvSpPr>
          <p:nvPr>
            <p:ph type="sldNum" sz="quarter" idx="12"/>
          </p:nvPr>
        </p:nvSpPr>
        <p:spPr/>
        <p:txBody>
          <a:bodyPr/>
          <a:lstStyle/>
          <a:p>
            <a:fld id="{370D8578-DDD4-487D-A316-C8E65CC577E1}" type="slidenum">
              <a:rPr lang="zh-CN" altLang="en-US" smtClean="0"/>
              <a:t>35</a:t>
            </a:fld>
            <a:endParaRPr lang="zh-CN" altLang="en-US"/>
          </a:p>
        </p:txBody>
      </p:sp>
    </p:spTree>
    <p:extLst>
      <p:ext uri="{BB962C8B-B14F-4D97-AF65-F5344CB8AC3E}">
        <p14:creationId xmlns:p14="http://schemas.microsoft.com/office/powerpoint/2010/main" val="1245908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316" y="2512472"/>
            <a:ext cx="10729219" cy="1200329"/>
          </a:xfrm>
          <a:prstGeom prst="rect">
            <a:avLst/>
          </a:prstGeom>
          <a:noFill/>
        </p:spPr>
        <p:txBody>
          <a:bodyPr wrap="none" rtlCol="0">
            <a:spAutoFit/>
          </a:bodyPr>
          <a:lstStyle/>
          <a:p>
            <a:pPr marL="285750" indent="-285750">
              <a:lnSpc>
                <a:spcPct val="150000"/>
              </a:lnSpc>
              <a:buClr>
                <a:schemeClr val="tx1"/>
              </a:buClr>
              <a:buFont typeface="Arial" panose="020B0604020202020204" pitchFamily="34"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在计算的时候，会用到差分、累加的情况。</a:t>
            </a:r>
            <a:r>
              <a:rPr lang="en-US" altLang="zh-CN" sz="2400" dirty="0" smtClean="0">
                <a:solidFill>
                  <a:prstClr val="black"/>
                </a:solidFill>
                <a:latin typeface="微软雅黑 Light" panose="020B0502040204020203" pitchFamily="34" charset="-122"/>
                <a:ea typeface="微软雅黑 Light" panose="020B0502040204020203" pitchFamily="34" charset="-122"/>
              </a:rPr>
              <a:t>Numpy</a:t>
            </a:r>
            <a:r>
              <a:rPr lang="zh-CN" altLang="en-US" sz="2400" dirty="0" smtClean="0">
                <a:solidFill>
                  <a:prstClr val="black"/>
                </a:solidFill>
                <a:latin typeface="微软雅黑 Light" panose="020B0502040204020203" pitchFamily="34" charset="-122"/>
                <a:ea typeface="微软雅黑 Light" panose="020B0502040204020203" pitchFamily="34" charset="-122"/>
              </a:rPr>
              <a:t>提供很多相关的运算函数</a:t>
            </a:r>
            <a:endParaRPr lang="en-US" altLang="zh-CN" sz="2400" dirty="0" smtClean="0">
              <a:solidFill>
                <a:prstClr val="black"/>
              </a:solidFill>
              <a:latin typeface="微软雅黑 Light" panose="020B0502040204020203" pitchFamily="34" charset="-122"/>
              <a:ea typeface="微软雅黑 Light" panose="020B0502040204020203" pitchFamily="34" charset="-122"/>
            </a:endParaRPr>
          </a:p>
          <a:p>
            <a:pPr marL="285750" indent="-285750">
              <a:lnSpc>
                <a:spcPct val="150000"/>
              </a:lnSpc>
              <a:buClr>
                <a:schemeClr val="tx1"/>
              </a:buClr>
              <a:buFont typeface="Arial" panose="020B0604020202020204" pitchFamily="34"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以计算差分的</a:t>
            </a:r>
            <a:r>
              <a:rPr lang="en-US" altLang="zh-CN" sz="2400" dirty="0" err="1">
                <a:solidFill>
                  <a:prstClr val="black"/>
                </a:solidFill>
                <a:latin typeface="Monaco" charset="0"/>
                <a:ea typeface="Monaco" charset="0"/>
                <a:cs typeface="Monaco" charset="0"/>
              </a:rPr>
              <a:t>numpy.diff</a:t>
            </a:r>
            <a:r>
              <a:rPr lang="en-US" altLang="zh-CN" sz="2400" dirty="0">
                <a:solidFill>
                  <a:prstClr val="black"/>
                </a:solidFill>
                <a:latin typeface="Monaco" charset="0"/>
                <a:ea typeface="Monaco" charset="0"/>
                <a:cs typeface="Monaco" charset="0"/>
              </a:rPr>
              <a:t>()</a:t>
            </a:r>
            <a:r>
              <a:rPr lang="zh-CN" altLang="en-US" sz="2400" dirty="0">
                <a:solidFill>
                  <a:prstClr val="black"/>
                </a:solidFill>
                <a:latin typeface="微软雅黑 Light" panose="020B0502040204020203" pitchFamily="34" charset="-122"/>
                <a:ea typeface="微软雅黑 Light" panose="020B0502040204020203" pitchFamily="34" charset="-122"/>
              </a:rPr>
              <a:t>方法</a:t>
            </a:r>
            <a:r>
              <a:rPr lang="zh-CN" altLang="en-US" sz="2400" dirty="0" smtClean="0">
                <a:solidFill>
                  <a:prstClr val="black"/>
                </a:solidFill>
                <a:latin typeface="微软雅黑 Light" panose="020B0502040204020203" pitchFamily="34" charset="-122"/>
                <a:ea typeface="微软雅黑 Light" panose="020B0502040204020203" pitchFamily="34" charset="-122"/>
              </a:rPr>
              <a:t>为例：</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sp>
        <p:nvSpPr>
          <p:cNvPr id="11"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内置操作函数</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3"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内置操作函数</a:t>
            </a:r>
            <a:endParaRPr lang="zh-CN" altLang="en-US" sz="3200" b="1" dirty="0">
              <a:solidFill>
                <a:srgbClr val="942124"/>
              </a:solidFill>
              <a:cs typeface="+mn-cs"/>
            </a:endParaRPr>
          </a:p>
        </p:txBody>
      </p:sp>
      <p:sp>
        <p:nvSpPr>
          <p:cNvPr id="17"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9" name="矩形 18"/>
          <p:cNvSpPr/>
          <p:nvPr/>
        </p:nvSpPr>
        <p:spPr>
          <a:xfrm>
            <a:off x="503545" y="1524592"/>
            <a:ext cx="2619431" cy="646331"/>
          </a:xfrm>
          <a:prstGeom prst="rect">
            <a:avLst/>
          </a:prstGeom>
        </p:spPr>
        <p:txBody>
          <a:bodyPr wrap="square">
            <a:spAutoFit/>
          </a:bodyPr>
          <a:lstStyle/>
          <a:p>
            <a:pPr marL="914400" lvl="1" indent="-457200">
              <a:lnSpc>
                <a:spcPct val="150000"/>
              </a:lnSpc>
              <a:buClr>
                <a:schemeClr val="tx1"/>
              </a:buClr>
              <a:buFont typeface="Arial" charset="0"/>
              <a:buChar char="•"/>
            </a:pPr>
            <a:r>
              <a:rPr lang="zh-CN" altLang="en-US" sz="2400" dirty="0">
                <a:solidFill>
                  <a:schemeClr val="bg2">
                    <a:lumMod val="75000"/>
                  </a:schemeClr>
                </a:solidFill>
                <a:latin typeface="微软雅黑 Light" panose="020B0502040204020203" pitchFamily="34" charset="-122"/>
                <a:ea typeface="微软雅黑 Light" panose="020B0502040204020203" pitchFamily="34" charset="-122"/>
              </a:rPr>
              <a:t>数学</a:t>
            </a: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函数</a:t>
            </a:r>
            <a:endParaRPr lang="en-US" altLang="zh-CN" sz="2400" dirty="0" smtClean="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8085131"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a:solidFill>
                  <a:schemeClr val="bg2">
                    <a:lumMod val="75000"/>
                  </a:schemeClr>
                </a:solidFill>
                <a:latin typeface="微软雅黑 Light" panose="020B0502040204020203" pitchFamily="34" charset="-122"/>
                <a:ea typeface="微软雅黑 Light" panose="020B0502040204020203" pitchFamily="34" charset="-122"/>
              </a:rPr>
              <a:t>统计函数</a:t>
            </a:r>
            <a:endParaRPr lang="zh-CN" altLang="en-US"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4126726"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smtClean="0">
                <a:latin typeface="微软雅黑 Light" panose="020B0502040204020203" pitchFamily="34" charset="-122"/>
                <a:ea typeface="微软雅黑 Light" panose="020B0502040204020203" pitchFamily="34" charset="-122"/>
              </a:rPr>
              <a:t>运算函数</a:t>
            </a:r>
            <a:endParaRPr lang="en-US" altLang="zh-CN" sz="2400" dirty="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71" y="3712800"/>
            <a:ext cx="9419501" cy="202045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277" y="3725375"/>
            <a:ext cx="6057900" cy="1320800"/>
          </a:xfrm>
          <a:prstGeom prst="rect">
            <a:avLst/>
          </a:prstGeom>
        </p:spPr>
      </p:pic>
      <p:sp>
        <p:nvSpPr>
          <p:cNvPr id="4" name="日期占位符 3"/>
          <p:cNvSpPr>
            <a:spLocks noGrp="1"/>
          </p:cNvSpPr>
          <p:nvPr>
            <p:ph type="dt" sz="half" idx="10"/>
          </p:nvPr>
        </p:nvSpPr>
        <p:spPr/>
        <p:txBody>
          <a:bodyPr/>
          <a:lstStyle/>
          <a:p>
            <a:fld id="{B507F865-FAF8-4423-875B-46401C93A2B1}" type="datetime1">
              <a:rPr lang="zh-CN" altLang="en-US" smtClean="0"/>
              <a:t>2018/10/9</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36</a:t>
            </a:fld>
            <a:endParaRPr lang="zh-CN" altLang="en-US"/>
          </a:p>
        </p:txBody>
      </p:sp>
    </p:spTree>
    <p:extLst>
      <p:ext uri="{BB962C8B-B14F-4D97-AF65-F5344CB8AC3E}">
        <p14:creationId xmlns:p14="http://schemas.microsoft.com/office/powerpoint/2010/main" val="384528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611" y="3069009"/>
            <a:ext cx="8610600" cy="3670300"/>
          </a:xfrm>
          <a:prstGeom prst="rect">
            <a:avLst/>
          </a:prstGeom>
        </p:spPr>
      </p:pic>
      <p:sp>
        <p:nvSpPr>
          <p:cNvPr id="2" name="文本框 1"/>
          <p:cNvSpPr txBox="1"/>
          <p:nvPr/>
        </p:nvSpPr>
        <p:spPr>
          <a:xfrm>
            <a:off x="491316" y="2421850"/>
            <a:ext cx="11437332" cy="646331"/>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对于二维</a:t>
            </a:r>
            <a:r>
              <a:rPr lang="zh-CN" altLang="en-US" sz="2400" dirty="0">
                <a:latin typeface="微软雅黑 Light" panose="020B0502040204020203" pitchFamily="34" charset="-122"/>
                <a:ea typeface="微软雅黑 Light" panose="020B0502040204020203" pitchFamily="34" charset="-122"/>
              </a:rPr>
              <a:t>矩阵</a:t>
            </a:r>
            <a:r>
              <a:rPr lang="zh-CN" altLang="en-US" sz="2400" dirty="0" smtClean="0">
                <a:latin typeface="微软雅黑 Light" panose="020B0502040204020203" pitchFamily="34" charset="-122"/>
                <a:ea typeface="微软雅黑 Light" panose="020B0502040204020203" pitchFamily="34" charset="-122"/>
              </a:rPr>
              <a:t>，需要</a:t>
            </a:r>
            <a:r>
              <a:rPr lang="zh-CN" altLang="en-US" sz="2400" dirty="0">
                <a:latin typeface="微软雅黑 Light" panose="020B0502040204020203" pitchFamily="34" charset="-122"/>
                <a:ea typeface="微软雅黑 Light" panose="020B0502040204020203" pitchFamily="34" charset="-122"/>
              </a:rPr>
              <a:t>指明是对哪一个维度进行</a:t>
            </a:r>
            <a:r>
              <a:rPr lang="zh-CN" altLang="en-US" sz="2400" dirty="0" smtClean="0">
                <a:latin typeface="微软雅黑 Light" panose="020B0502040204020203" pitchFamily="34" charset="-122"/>
                <a:ea typeface="微软雅黑 Light" panose="020B0502040204020203" pitchFamily="34" charset="-122"/>
              </a:rPr>
              <a:t>差分</a:t>
            </a:r>
            <a:endParaRPr lang="en-US" altLang="zh-CN" sz="2400" dirty="0" smtClean="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277" y="3101372"/>
            <a:ext cx="6130747" cy="2810822"/>
          </a:xfrm>
          <a:prstGeom prst="rect">
            <a:avLst/>
          </a:prstGeom>
        </p:spPr>
      </p:pic>
      <p:sp>
        <p:nvSpPr>
          <p:cNvPr id="11"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内置操作函数</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3"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内置操作函数</a:t>
            </a:r>
            <a:endParaRPr lang="zh-CN" altLang="en-US" sz="3200" b="1" dirty="0">
              <a:solidFill>
                <a:srgbClr val="942124"/>
              </a:solidFill>
              <a:cs typeface="+mn-cs"/>
            </a:endParaRPr>
          </a:p>
        </p:txBody>
      </p:sp>
      <p:sp>
        <p:nvSpPr>
          <p:cNvPr id="17"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20" name="矩形 19"/>
          <p:cNvSpPr/>
          <p:nvPr/>
        </p:nvSpPr>
        <p:spPr>
          <a:xfrm>
            <a:off x="8085131"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a:solidFill>
                  <a:schemeClr val="bg2">
                    <a:lumMod val="75000"/>
                  </a:schemeClr>
                </a:solidFill>
                <a:latin typeface="微软雅黑 Light" panose="020B0502040204020203" pitchFamily="34" charset="-122"/>
                <a:ea typeface="微软雅黑 Light" panose="020B0502040204020203" pitchFamily="34" charset="-122"/>
              </a:rPr>
              <a:t>统计函数</a:t>
            </a:r>
            <a:endParaRPr lang="zh-CN" altLang="en-US"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4126726"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smtClean="0">
                <a:latin typeface="微软雅黑 Light" panose="020B0502040204020203" pitchFamily="34" charset="-122"/>
                <a:ea typeface="微软雅黑 Light" panose="020B0502040204020203" pitchFamily="34" charset="-122"/>
              </a:rPr>
              <a:t>运算函数</a:t>
            </a:r>
            <a:endParaRPr lang="en-US" altLang="zh-CN" sz="24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503545" y="1524592"/>
            <a:ext cx="2619431" cy="646331"/>
          </a:xfrm>
          <a:prstGeom prst="rect">
            <a:avLst/>
          </a:prstGeom>
        </p:spPr>
        <p:txBody>
          <a:bodyPr wrap="square">
            <a:spAutoFit/>
          </a:bodyPr>
          <a:lstStyle/>
          <a:p>
            <a:pPr marL="914400" lvl="1" indent="-457200">
              <a:lnSpc>
                <a:spcPct val="150000"/>
              </a:lnSpc>
              <a:buClr>
                <a:schemeClr val="tx1"/>
              </a:buClr>
              <a:buFont typeface="Arial" charset="0"/>
              <a:buChar char="•"/>
            </a:pPr>
            <a:r>
              <a:rPr lang="zh-CN" altLang="en-US" sz="2400" dirty="0">
                <a:solidFill>
                  <a:schemeClr val="bg2">
                    <a:lumMod val="75000"/>
                  </a:schemeClr>
                </a:solidFill>
                <a:latin typeface="微软雅黑 Light" panose="020B0502040204020203" pitchFamily="34" charset="-122"/>
                <a:ea typeface="微软雅黑 Light" panose="020B0502040204020203" pitchFamily="34" charset="-122"/>
              </a:rPr>
              <a:t>数学</a:t>
            </a: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函数</a:t>
            </a:r>
            <a:endParaRPr lang="en-US" altLang="zh-CN" sz="2400" dirty="0" smtClean="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5" name="日期占位符 4"/>
          <p:cNvSpPr>
            <a:spLocks noGrp="1"/>
          </p:cNvSpPr>
          <p:nvPr>
            <p:ph type="dt" sz="half" idx="10"/>
          </p:nvPr>
        </p:nvSpPr>
        <p:spPr/>
        <p:txBody>
          <a:bodyPr/>
          <a:lstStyle/>
          <a:p>
            <a:fld id="{53C8E3D0-ADAF-4423-8293-C552616B1489}" type="datetime1">
              <a:rPr lang="zh-CN" altLang="en-US" smtClean="0"/>
              <a:t>2018/10/9</a:t>
            </a:fld>
            <a:endParaRPr lang="zh-CN" altLang="en-US"/>
          </a:p>
        </p:txBody>
      </p:sp>
      <p:sp>
        <p:nvSpPr>
          <p:cNvPr id="6" name="灯片编号占位符 5"/>
          <p:cNvSpPr>
            <a:spLocks noGrp="1"/>
          </p:cNvSpPr>
          <p:nvPr>
            <p:ph type="sldNum" sz="quarter" idx="12"/>
          </p:nvPr>
        </p:nvSpPr>
        <p:spPr/>
        <p:txBody>
          <a:bodyPr/>
          <a:lstStyle/>
          <a:p>
            <a:fld id="{370D8578-DDD4-487D-A316-C8E65CC577E1}" type="slidenum">
              <a:rPr lang="zh-CN" altLang="en-US" smtClean="0"/>
              <a:t>37</a:t>
            </a:fld>
            <a:endParaRPr lang="zh-CN" altLang="en-US"/>
          </a:p>
        </p:txBody>
      </p:sp>
    </p:spTree>
    <p:extLst>
      <p:ext uri="{BB962C8B-B14F-4D97-AF65-F5344CB8AC3E}">
        <p14:creationId xmlns:p14="http://schemas.microsoft.com/office/powerpoint/2010/main" val="770167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8818" y="2313559"/>
            <a:ext cx="9621678" cy="1200329"/>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altLang="zh-CN" sz="2400" dirty="0" err="1">
                <a:solidFill>
                  <a:prstClr val="black"/>
                </a:solidFill>
                <a:latin typeface="微软雅黑 Light" panose="020B0502040204020203" pitchFamily="34" charset="-122"/>
                <a:ea typeface="微软雅黑 Light" panose="020B0502040204020203" pitchFamily="34" charset="-122"/>
              </a:rPr>
              <a:t>numpy</a:t>
            </a:r>
            <a:r>
              <a:rPr lang="zh-CN" altLang="en-US" sz="2400" dirty="0">
                <a:solidFill>
                  <a:prstClr val="black"/>
                </a:solidFill>
                <a:latin typeface="微软雅黑 Light" panose="020B0502040204020203" pitchFamily="34" charset="-122"/>
                <a:ea typeface="微软雅黑 Light" panose="020B0502040204020203" pitchFamily="34" charset="-122"/>
              </a:rPr>
              <a:t>提供了很多计算最大值、最小值、均值、中位数等统计量的函数，比如统计最大值的函数</a:t>
            </a:r>
            <a:r>
              <a:rPr lang="en-US" altLang="zh-CN" sz="2400" dirty="0" err="1" smtClean="0">
                <a:solidFill>
                  <a:prstClr val="black"/>
                </a:solidFill>
                <a:latin typeface="Monaco" charset="0"/>
                <a:ea typeface="Monaco" charset="0"/>
                <a:cs typeface="Monaco" charset="0"/>
              </a:rPr>
              <a:t>numpy.amax</a:t>
            </a:r>
            <a:r>
              <a:rPr lang="en-US" altLang="zh-CN" sz="2400" dirty="0" smtClean="0">
                <a:solidFill>
                  <a:prstClr val="black"/>
                </a:solidFill>
                <a:latin typeface="Monaco" charset="0"/>
                <a:ea typeface="Monaco" charset="0"/>
                <a:cs typeface="Monaco" charset="0"/>
              </a:rPr>
              <a:t>()</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sp>
        <p:nvSpPr>
          <p:cNvPr id="17"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内置操作函数</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内置操作函数</a:t>
            </a:r>
            <a:endParaRPr lang="zh-CN" altLang="en-US" sz="3200" b="1" dirty="0">
              <a:solidFill>
                <a:srgbClr val="942124"/>
              </a:solidFill>
              <a:cs typeface="+mn-cs"/>
            </a:endParaRPr>
          </a:p>
        </p:txBody>
      </p:sp>
      <p:sp>
        <p:nvSpPr>
          <p:cNvPr id="20"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21" name="矩形 20"/>
          <p:cNvSpPr/>
          <p:nvPr/>
        </p:nvSpPr>
        <p:spPr>
          <a:xfrm>
            <a:off x="8085131"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a:latin typeface="微软雅黑 Light" panose="020B0502040204020203" pitchFamily="34" charset="-122"/>
                <a:ea typeface="微软雅黑 Light" panose="020B0502040204020203" pitchFamily="34" charset="-122"/>
              </a:rPr>
              <a:t>统计函数</a:t>
            </a:r>
          </a:p>
        </p:txBody>
      </p:sp>
      <p:sp>
        <p:nvSpPr>
          <p:cNvPr id="22" name="矩形 21"/>
          <p:cNvSpPr/>
          <p:nvPr/>
        </p:nvSpPr>
        <p:spPr>
          <a:xfrm>
            <a:off x="4126726"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运算函数</a:t>
            </a:r>
            <a:endParaRPr lang="en-US" altLang="zh-CN"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23" name="矩形 22"/>
          <p:cNvSpPr/>
          <p:nvPr/>
        </p:nvSpPr>
        <p:spPr>
          <a:xfrm>
            <a:off x="503545" y="1524592"/>
            <a:ext cx="2619431" cy="646331"/>
          </a:xfrm>
          <a:prstGeom prst="rect">
            <a:avLst/>
          </a:prstGeom>
        </p:spPr>
        <p:txBody>
          <a:bodyPr wrap="square">
            <a:spAutoFit/>
          </a:bodyPr>
          <a:lstStyle/>
          <a:p>
            <a:pPr marL="914400" lvl="1" indent="-457200">
              <a:lnSpc>
                <a:spcPct val="150000"/>
              </a:lnSpc>
              <a:buClr>
                <a:schemeClr val="tx1"/>
              </a:buClr>
              <a:buFont typeface="Arial" charset="0"/>
              <a:buChar char="•"/>
            </a:pPr>
            <a:r>
              <a:rPr lang="zh-CN" altLang="en-US" sz="2400" dirty="0">
                <a:solidFill>
                  <a:schemeClr val="bg2">
                    <a:lumMod val="75000"/>
                  </a:schemeClr>
                </a:solidFill>
                <a:latin typeface="微软雅黑 Light" panose="020B0502040204020203" pitchFamily="34" charset="-122"/>
                <a:ea typeface="微软雅黑 Light" panose="020B0502040204020203" pitchFamily="34" charset="-122"/>
              </a:rPr>
              <a:t>数学</a:t>
            </a: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函数</a:t>
            </a:r>
            <a:endParaRPr lang="en-US" altLang="zh-CN" sz="2400" dirty="0" smtClean="0">
              <a:solidFill>
                <a:schemeClr val="bg2">
                  <a:lumMod val="75000"/>
                </a:schemeClr>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453" y="3499446"/>
            <a:ext cx="9998729" cy="967139"/>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453" y="4466585"/>
            <a:ext cx="8623300" cy="14478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221" y="5289125"/>
            <a:ext cx="8737600" cy="1270000"/>
          </a:xfrm>
          <a:prstGeom prst="rect">
            <a:avLst/>
          </a:prstGeom>
        </p:spPr>
      </p:pic>
      <p:sp>
        <p:nvSpPr>
          <p:cNvPr id="3" name="日期占位符 2"/>
          <p:cNvSpPr>
            <a:spLocks noGrp="1"/>
          </p:cNvSpPr>
          <p:nvPr>
            <p:ph type="dt" sz="half" idx="10"/>
          </p:nvPr>
        </p:nvSpPr>
        <p:spPr/>
        <p:txBody>
          <a:bodyPr/>
          <a:lstStyle/>
          <a:p>
            <a:fld id="{C1EB78C5-5DAA-4A6D-9D2F-1AF7328FC13A}"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38</a:t>
            </a:fld>
            <a:endParaRPr lang="zh-CN" altLang="en-US"/>
          </a:p>
        </p:txBody>
      </p:sp>
    </p:spTree>
    <p:extLst>
      <p:ext uri="{BB962C8B-B14F-4D97-AF65-F5344CB8AC3E}">
        <p14:creationId xmlns:p14="http://schemas.microsoft.com/office/powerpoint/2010/main" val="3986776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内置操作函数</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23"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内置操作函数</a:t>
            </a:r>
            <a:endParaRPr lang="zh-CN" altLang="en-US" sz="3200" b="1" dirty="0">
              <a:solidFill>
                <a:srgbClr val="942124"/>
              </a:solidFill>
              <a:cs typeface="+mn-cs"/>
            </a:endParaRPr>
          </a:p>
        </p:txBody>
      </p:sp>
      <p:sp>
        <p:nvSpPr>
          <p:cNvPr id="24"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25" name="矩形 24"/>
          <p:cNvSpPr/>
          <p:nvPr/>
        </p:nvSpPr>
        <p:spPr>
          <a:xfrm>
            <a:off x="8085131"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a:latin typeface="微软雅黑 Light" panose="020B0502040204020203" pitchFamily="34" charset="-122"/>
                <a:ea typeface="微软雅黑 Light" panose="020B0502040204020203" pitchFamily="34" charset="-122"/>
              </a:rPr>
              <a:t>统计函数</a:t>
            </a:r>
          </a:p>
        </p:txBody>
      </p:sp>
      <p:sp>
        <p:nvSpPr>
          <p:cNvPr id="26" name="矩形 25"/>
          <p:cNvSpPr/>
          <p:nvPr/>
        </p:nvSpPr>
        <p:spPr>
          <a:xfrm>
            <a:off x="4126726" y="1524592"/>
            <a:ext cx="2339102" cy="646331"/>
          </a:xfrm>
          <a:prstGeom prst="rect">
            <a:avLst/>
          </a:prstGeom>
        </p:spPr>
        <p:txBody>
          <a:bodyPr wrap="none">
            <a:spAutoFit/>
          </a:bodyPr>
          <a:lstStyle/>
          <a:p>
            <a:pPr marL="914400" lvl="1" indent="-457200">
              <a:lnSpc>
                <a:spcPct val="150000"/>
              </a:lnSpc>
              <a:buClr>
                <a:schemeClr val="tx1"/>
              </a:buClr>
              <a:buFont typeface="Arial" charset="0"/>
              <a:buChar char="•"/>
            </a:pP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运算函数</a:t>
            </a:r>
            <a:endParaRPr lang="en-US" altLang="zh-CN" sz="2400" dirty="0">
              <a:solidFill>
                <a:schemeClr val="bg2">
                  <a:lumMod val="75000"/>
                </a:schemeClr>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503545" y="1524592"/>
            <a:ext cx="2619431" cy="646331"/>
          </a:xfrm>
          <a:prstGeom prst="rect">
            <a:avLst/>
          </a:prstGeom>
        </p:spPr>
        <p:txBody>
          <a:bodyPr wrap="square">
            <a:spAutoFit/>
          </a:bodyPr>
          <a:lstStyle/>
          <a:p>
            <a:pPr marL="914400" lvl="1" indent="-457200">
              <a:lnSpc>
                <a:spcPct val="150000"/>
              </a:lnSpc>
              <a:buClr>
                <a:schemeClr val="tx1"/>
              </a:buClr>
              <a:buFont typeface="Arial" charset="0"/>
              <a:buChar char="•"/>
            </a:pPr>
            <a:r>
              <a:rPr lang="zh-CN" altLang="en-US" sz="2400" dirty="0">
                <a:solidFill>
                  <a:schemeClr val="bg2">
                    <a:lumMod val="75000"/>
                  </a:schemeClr>
                </a:solidFill>
                <a:latin typeface="微软雅黑 Light" panose="020B0502040204020203" pitchFamily="34" charset="-122"/>
                <a:ea typeface="微软雅黑 Light" panose="020B0502040204020203" pitchFamily="34" charset="-122"/>
              </a:rPr>
              <a:t>数学</a:t>
            </a:r>
            <a:r>
              <a:rPr lang="zh-CN" altLang="en-US" sz="2400" dirty="0" smtClean="0">
                <a:solidFill>
                  <a:schemeClr val="bg2">
                    <a:lumMod val="75000"/>
                  </a:schemeClr>
                </a:solidFill>
                <a:latin typeface="微软雅黑 Light" panose="020B0502040204020203" pitchFamily="34" charset="-122"/>
                <a:ea typeface="微软雅黑 Light" panose="020B0502040204020203" pitchFamily="34" charset="-122"/>
              </a:rPr>
              <a:t>函数</a:t>
            </a:r>
            <a:endParaRPr lang="en-US" altLang="zh-CN" sz="2400" dirty="0" smtClean="0">
              <a:solidFill>
                <a:schemeClr val="bg2">
                  <a:lumMod val="75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58" y="2564904"/>
            <a:ext cx="7662738" cy="3422194"/>
          </a:xfrm>
          <a:prstGeom prst="rect">
            <a:avLst/>
          </a:prstGeom>
        </p:spPr>
      </p:pic>
      <p:sp>
        <p:nvSpPr>
          <p:cNvPr id="3" name="日期占位符 2"/>
          <p:cNvSpPr>
            <a:spLocks noGrp="1"/>
          </p:cNvSpPr>
          <p:nvPr>
            <p:ph type="dt" sz="half" idx="10"/>
          </p:nvPr>
        </p:nvSpPr>
        <p:spPr/>
        <p:txBody>
          <a:bodyPr/>
          <a:lstStyle/>
          <a:p>
            <a:fld id="{88F397F9-0EB7-4EC9-AB4E-FB8CEB57BF10}"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39</a:t>
            </a:fld>
            <a:endParaRPr lang="zh-CN" altLang="en-US"/>
          </a:p>
        </p:txBody>
      </p:sp>
    </p:spTree>
    <p:extLst>
      <p:ext uri="{BB962C8B-B14F-4D97-AF65-F5344CB8AC3E}">
        <p14:creationId xmlns:p14="http://schemas.microsoft.com/office/powerpoint/2010/main" val="4206910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z="3600"/>
              <a:t>NumPy</a:t>
            </a:r>
            <a:r>
              <a:rPr lang="zh-CN" altLang="en-US" sz="3600"/>
              <a:t>的导入</a:t>
            </a:r>
            <a:endParaRPr lang="en-US" altLang="zh-CN" sz="3600"/>
          </a:p>
        </p:txBody>
      </p:sp>
      <p:sp>
        <p:nvSpPr>
          <p:cNvPr id="8195" name="内容占位符 2"/>
          <p:cNvSpPr>
            <a:spLocks noGrp="1"/>
          </p:cNvSpPr>
          <p:nvPr>
            <p:ph idx="1"/>
          </p:nvPr>
        </p:nvSpPr>
        <p:spPr>
          <a:xfrm>
            <a:off x="2090738" y="1052514"/>
            <a:ext cx="8001000" cy="5272087"/>
          </a:xfrm>
        </p:spPr>
        <p:txBody>
          <a:bodyPr/>
          <a:lstStyle/>
          <a:p>
            <a:r>
              <a:rPr lang="en-US" altLang="zh-CN"/>
              <a:t>NumPy </a:t>
            </a:r>
            <a:r>
              <a:rPr lang="zh-CN" altLang="en-US"/>
              <a:t>的诞生弥补了这些不足，</a:t>
            </a:r>
            <a:r>
              <a:rPr lang="en-US" altLang="zh-CN"/>
              <a:t>NumPy </a:t>
            </a:r>
            <a:r>
              <a:rPr lang="zh-CN" altLang="en-US"/>
              <a:t>提供了两种基本的对象：</a:t>
            </a:r>
            <a:r>
              <a:rPr lang="en-US" altLang="zh-CN"/>
              <a:t>ndarray</a:t>
            </a:r>
            <a:r>
              <a:rPr lang="zh-CN" altLang="en-US"/>
              <a:t>（</a:t>
            </a:r>
            <a:r>
              <a:rPr lang="en-US" altLang="zh-CN"/>
              <a:t>n-dimensional array object</a:t>
            </a:r>
            <a:r>
              <a:rPr lang="zh-CN" altLang="en-US"/>
              <a:t>）和</a:t>
            </a:r>
            <a:r>
              <a:rPr lang="en-US" altLang="zh-CN"/>
              <a:t>ufunc</a:t>
            </a:r>
            <a:r>
              <a:rPr lang="zh-CN" altLang="en-US"/>
              <a:t>（</a:t>
            </a:r>
            <a:r>
              <a:rPr lang="en-US" altLang="zh-CN"/>
              <a:t>universal function object</a:t>
            </a:r>
            <a:r>
              <a:rPr lang="zh-CN" altLang="en-US"/>
              <a:t>）。</a:t>
            </a:r>
            <a:endParaRPr lang="en-US" altLang="zh-CN"/>
          </a:p>
          <a:p>
            <a:endParaRPr lang="zh-CN" altLang="en-US"/>
          </a:p>
          <a:p>
            <a:r>
              <a:rPr lang="en-US" altLang="zh-CN"/>
              <a:t>ndarray(</a:t>
            </a:r>
            <a:r>
              <a:rPr lang="zh-CN" altLang="en-US"/>
              <a:t>下文统一称之为数组</a:t>
            </a:r>
            <a:r>
              <a:rPr lang="en-US" altLang="zh-CN"/>
              <a:t>)</a:t>
            </a:r>
            <a:r>
              <a:rPr lang="zh-CN" altLang="en-US"/>
              <a:t>是存储单一数据类型的多维数组，而</a:t>
            </a:r>
            <a:r>
              <a:rPr lang="en-US" altLang="zh-CN"/>
              <a:t>ufunc </a:t>
            </a:r>
            <a:r>
              <a:rPr lang="zh-CN" altLang="en-US"/>
              <a:t>则是能够对数组进行处理的函数</a:t>
            </a:r>
            <a:r>
              <a:rPr lang="zh-CN" altLang="en-US" sz="2400"/>
              <a:t>。</a:t>
            </a:r>
            <a:endParaRPr lang="en-US" altLang="zh-CN" sz="2400"/>
          </a:p>
          <a:p>
            <a:endParaRPr lang="en-US" altLang="zh-CN" sz="2400"/>
          </a:p>
          <a:p>
            <a:r>
              <a:rPr lang="zh-CN" altLang="en-US"/>
              <a:t>函数库的导入</a:t>
            </a:r>
            <a:endParaRPr lang="en-US" altLang="zh-CN"/>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6B56A7B-EF49-4808-A6AE-5E545AF96192}" type="slidenum">
              <a:rPr lang="en-US" altLang="zh-CN" sz="1200"/>
              <a:pPr>
                <a:spcBef>
                  <a:spcPct val="0"/>
                </a:spcBef>
                <a:buClrTx/>
                <a:buFontTx/>
                <a:buNone/>
              </a:pPr>
              <a:t>4</a:t>
            </a:fld>
            <a:endParaRPr lang="en-US" altLang="zh-CN" sz="1200"/>
          </a:p>
        </p:txBody>
      </p:sp>
      <p:sp>
        <p:nvSpPr>
          <p:cNvPr id="8197" name="Text Box 4"/>
          <p:cNvSpPr txBox="1">
            <a:spLocks noChangeArrowheads="1"/>
          </p:cNvSpPr>
          <p:nvPr/>
        </p:nvSpPr>
        <p:spPr bwMode="auto">
          <a:xfrm>
            <a:off x="3733800" y="5715001"/>
            <a:ext cx="4114800" cy="5238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t>import numpy as np</a:t>
            </a:r>
          </a:p>
        </p:txBody>
      </p:sp>
    </p:spTree>
    <p:extLst>
      <p:ext uri="{BB962C8B-B14F-4D97-AF65-F5344CB8AC3E}">
        <p14:creationId xmlns:p14="http://schemas.microsoft.com/office/powerpoint/2010/main" val="4073251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线性代数模块</a:t>
            </a:r>
            <a:r>
              <a:rPr lang="en-US" altLang="zh-CN" sz="3200" b="1" dirty="0" err="1" smtClean="0">
                <a:solidFill>
                  <a:srgbClr val="942124"/>
                </a:solidFill>
                <a:latin typeface="Monaco" charset="0"/>
                <a:ea typeface="Monaco" charset="0"/>
                <a:cs typeface="Monaco" charset="0"/>
              </a:rPr>
              <a:t>linalg</a:t>
            </a:r>
            <a:endParaRPr lang="zh-CN" altLang="en-US" sz="3200" b="1" dirty="0">
              <a:solidFill>
                <a:srgbClr val="942124"/>
              </a:solidFill>
              <a:latin typeface="Monaco" charset="0"/>
              <a:ea typeface="Monaco" charset="0"/>
              <a:cs typeface="Monaco" charset="0"/>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TextBox 17"/>
          <p:cNvSpPr txBox="1"/>
          <p:nvPr/>
        </p:nvSpPr>
        <p:spPr>
          <a:xfrm>
            <a:off x="893749" y="1556792"/>
            <a:ext cx="10213196" cy="1200329"/>
          </a:xfrm>
          <a:prstGeom prst="rect">
            <a:avLst/>
          </a:prstGeom>
          <a:noFill/>
        </p:spPr>
        <p:txBody>
          <a:bodyPr wrap="square" rtlCol="0">
            <a:spAutoFit/>
          </a:bodyPr>
          <a:lstStyle/>
          <a:p>
            <a:pPr marL="342900" indent="-342900">
              <a:lnSpc>
                <a:spcPct val="150000"/>
              </a:lnSpc>
              <a:buClr>
                <a:schemeClr val="tx1"/>
              </a:buClr>
              <a:buFont typeface="Arial" charset="0"/>
              <a:buChar char="•"/>
            </a:pPr>
            <a:r>
              <a:rPr lang="en-US" altLang="zh-CN" sz="2400" dirty="0" smtClean="0">
                <a:latin typeface="Microsoft YaHei Light" charset="-122"/>
                <a:ea typeface="Microsoft YaHei Light" charset="-122"/>
                <a:cs typeface="Microsoft YaHei Light" charset="-122"/>
              </a:rPr>
              <a:t>Numpy</a:t>
            </a:r>
            <a:r>
              <a:rPr lang="zh-CN" altLang="en-US" sz="2400" dirty="0" smtClean="0">
                <a:latin typeface="Microsoft YaHei Light" charset="-122"/>
                <a:ea typeface="Microsoft YaHei Light" charset="-122"/>
                <a:cs typeface="Microsoft YaHei Light" charset="-122"/>
              </a:rPr>
              <a:t> 广泛</a:t>
            </a:r>
            <a:r>
              <a:rPr lang="zh-CN" altLang="en-US" sz="2400" dirty="0">
                <a:latin typeface="Microsoft YaHei Light" charset="-122"/>
                <a:ea typeface="Microsoft YaHei Light" charset="-122"/>
                <a:cs typeface="Microsoft YaHei Light" charset="-122"/>
              </a:rPr>
              <a:t>应用于数值计算过程，其线性代数</a:t>
            </a:r>
            <a:r>
              <a:rPr lang="zh-CN" altLang="en-US" sz="2400" dirty="0" smtClean="0">
                <a:latin typeface="Microsoft YaHei Light" charset="-122"/>
                <a:ea typeface="Microsoft YaHei Light" charset="-122"/>
                <a:cs typeface="Microsoft YaHei Light" charset="-122"/>
              </a:rPr>
              <a:t>模块 </a:t>
            </a:r>
            <a:r>
              <a:rPr lang="en-US" altLang="zh-CN" sz="2400" dirty="0" err="1" smtClean="0">
                <a:latin typeface="Monaco" charset="0"/>
                <a:ea typeface="Monaco" charset="0"/>
                <a:cs typeface="Monaco" charset="0"/>
              </a:rPr>
              <a:t>linalg</a:t>
            </a:r>
            <a:r>
              <a:rPr lang="zh-CN" altLang="en-US" sz="2400" dirty="0" smtClean="0">
                <a:latin typeface="Microsoft YaHei Light" charset="-122"/>
                <a:ea typeface="Microsoft YaHei Light" charset="-122"/>
                <a:cs typeface="Microsoft YaHei Light" charset="-122"/>
              </a:rPr>
              <a:t> 常</a:t>
            </a:r>
            <a:r>
              <a:rPr lang="zh-CN" altLang="en-US" sz="2400" dirty="0">
                <a:latin typeface="Microsoft YaHei Light" charset="-122"/>
                <a:ea typeface="Microsoft YaHei Light" charset="-122"/>
                <a:cs typeface="Microsoft YaHei Light" charset="-122"/>
              </a:rPr>
              <a:t>用于向量及矩阵的基本运算以及特征值分解、</a:t>
            </a:r>
            <a:r>
              <a:rPr lang="en-US" altLang="zh-CN" sz="2400" dirty="0">
                <a:latin typeface="Microsoft YaHei Light" charset="-122"/>
                <a:ea typeface="Microsoft YaHei Light" charset="-122"/>
                <a:cs typeface="Microsoft YaHei Light" charset="-122"/>
              </a:rPr>
              <a:t>SVD</a:t>
            </a:r>
            <a:r>
              <a:rPr lang="zh-CN" altLang="en-US" sz="2400" dirty="0">
                <a:latin typeface="Microsoft YaHei Light" charset="-122"/>
                <a:ea typeface="Microsoft YaHei Light" charset="-122"/>
                <a:cs typeface="Microsoft YaHei Light" charset="-122"/>
              </a:rPr>
              <a:t>分解等矩阵分解过程</a:t>
            </a:r>
            <a:endParaRPr lang="en-US" altLang="zh-CN" sz="2400" dirty="0">
              <a:latin typeface="Microsoft YaHei Light" charset="-122"/>
              <a:ea typeface="Microsoft YaHei Light" charset="-122"/>
              <a:cs typeface="Microsoft YaHei Light"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64" y="2742549"/>
            <a:ext cx="8568952" cy="3865582"/>
          </a:xfrm>
          <a:prstGeom prst="rect">
            <a:avLst/>
          </a:prstGeom>
        </p:spPr>
      </p:pic>
      <p:sp>
        <p:nvSpPr>
          <p:cNvPr id="2" name="日期占位符 1"/>
          <p:cNvSpPr>
            <a:spLocks noGrp="1"/>
          </p:cNvSpPr>
          <p:nvPr>
            <p:ph type="dt" sz="half" idx="10"/>
          </p:nvPr>
        </p:nvSpPr>
        <p:spPr/>
        <p:txBody>
          <a:bodyPr/>
          <a:lstStyle/>
          <a:p>
            <a:fld id="{A1A39976-A044-4D39-A155-EA1F0463EABA}"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40</a:t>
            </a:fld>
            <a:endParaRPr lang="zh-CN" altLang="en-US"/>
          </a:p>
        </p:txBody>
      </p:sp>
    </p:spTree>
    <p:extLst>
      <p:ext uri="{BB962C8B-B14F-4D97-AF65-F5344CB8AC3E}">
        <p14:creationId xmlns:p14="http://schemas.microsoft.com/office/powerpoint/2010/main" val="2293970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线性代数模块</a:t>
            </a:r>
            <a:r>
              <a:rPr lang="en-US" altLang="zh-CN" sz="3200" b="1" dirty="0" err="1" smtClean="0">
                <a:solidFill>
                  <a:srgbClr val="942124"/>
                </a:solidFill>
                <a:latin typeface="Monaco" charset="0"/>
                <a:ea typeface="Monaco" charset="0"/>
                <a:cs typeface="Monaco" charset="0"/>
              </a:rPr>
              <a:t>linalg</a:t>
            </a:r>
            <a:endParaRPr lang="zh-CN" altLang="en-US" sz="3200" b="1" dirty="0">
              <a:solidFill>
                <a:srgbClr val="942124"/>
              </a:solidFill>
              <a:latin typeface="Monaco" charset="0"/>
              <a:ea typeface="Monaco" charset="0"/>
              <a:cs typeface="Monaco" charset="0"/>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TextBox 17"/>
          <p:cNvSpPr txBox="1"/>
          <p:nvPr/>
        </p:nvSpPr>
        <p:spPr>
          <a:xfrm>
            <a:off x="893749" y="1556792"/>
            <a:ext cx="10213196" cy="646331"/>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latin typeface="Microsoft YaHei Light" charset="-122"/>
                <a:ea typeface="Microsoft YaHei Light" charset="-122"/>
                <a:cs typeface="Microsoft YaHei Light" charset="-122"/>
              </a:rPr>
              <a:t>特征值分解、</a:t>
            </a:r>
            <a:r>
              <a:rPr lang="en-US" altLang="zh-CN" sz="2400" dirty="0" err="1" smtClean="0">
                <a:latin typeface="Microsoft YaHei Light" charset="-122"/>
                <a:ea typeface="Microsoft YaHei Light" charset="-122"/>
                <a:cs typeface="Microsoft YaHei Light" charset="-122"/>
              </a:rPr>
              <a:t>Cholesky</a:t>
            </a:r>
            <a:r>
              <a:rPr lang="zh-CN" altLang="en-US" sz="2400" dirty="0" smtClean="0">
                <a:latin typeface="Microsoft YaHei Light" charset="-122"/>
                <a:ea typeface="Microsoft YaHei Light" charset="-122"/>
                <a:cs typeface="Microsoft YaHei Light" charset="-122"/>
              </a:rPr>
              <a:t>分解、</a:t>
            </a:r>
            <a:r>
              <a:rPr lang="en-US" altLang="zh-CN" sz="2400" dirty="0" smtClean="0">
                <a:latin typeface="Microsoft YaHei Light" charset="-122"/>
                <a:ea typeface="Microsoft YaHei Light" charset="-122"/>
                <a:cs typeface="Microsoft YaHei Light" charset="-122"/>
              </a:rPr>
              <a:t>SVD</a:t>
            </a:r>
            <a:r>
              <a:rPr lang="zh-CN" altLang="en-US" sz="2400" dirty="0" smtClean="0">
                <a:latin typeface="Microsoft YaHei Light" charset="-122"/>
                <a:ea typeface="Microsoft YaHei Light" charset="-122"/>
                <a:cs typeface="Microsoft YaHei Light" charset="-122"/>
              </a:rPr>
              <a:t>分解</a:t>
            </a:r>
            <a:endParaRPr lang="en-US" altLang="zh-CN" sz="2400" dirty="0" smtClean="0">
              <a:latin typeface="Microsoft YaHei Light" charset="-122"/>
              <a:ea typeface="Microsoft YaHei Light" charset="-122"/>
              <a:cs typeface="Microsoft YaHei Light"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2636912"/>
            <a:ext cx="9045019" cy="2385159"/>
          </a:xfrm>
          <a:prstGeom prst="rect">
            <a:avLst/>
          </a:prstGeom>
        </p:spPr>
      </p:pic>
      <p:sp>
        <p:nvSpPr>
          <p:cNvPr id="3" name="日期占位符 2"/>
          <p:cNvSpPr>
            <a:spLocks noGrp="1"/>
          </p:cNvSpPr>
          <p:nvPr>
            <p:ph type="dt" sz="half" idx="10"/>
          </p:nvPr>
        </p:nvSpPr>
        <p:spPr/>
        <p:txBody>
          <a:bodyPr/>
          <a:lstStyle/>
          <a:p>
            <a:fld id="{9A167D17-82FC-4845-8A39-0624EECDED35}"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41</a:t>
            </a:fld>
            <a:endParaRPr lang="zh-CN" altLang="en-US"/>
          </a:p>
        </p:txBody>
      </p:sp>
    </p:spTree>
    <p:extLst>
      <p:ext uri="{BB962C8B-B14F-4D97-AF65-F5344CB8AC3E}">
        <p14:creationId xmlns:p14="http://schemas.microsoft.com/office/powerpoint/2010/main" val="3691093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线性代数模块</a:t>
            </a:r>
            <a:r>
              <a:rPr lang="en-US" altLang="zh-CN" sz="3200" b="1" dirty="0" err="1" smtClean="0">
                <a:solidFill>
                  <a:srgbClr val="942124"/>
                </a:solidFill>
                <a:latin typeface="Monaco" charset="0"/>
                <a:ea typeface="Monaco" charset="0"/>
                <a:cs typeface="Monaco" charset="0"/>
              </a:rPr>
              <a:t>linalg</a:t>
            </a:r>
            <a:endParaRPr lang="zh-CN" altLang="en-US" sz="3200" b="1" dirty="0">
              <a:solidFill>
                <a:srgbClr val="942124"/>
              </a:solidFill>
              <a:latin typeface="Monaco" charset="0"/>
              <a:ea typeface="Monaco" charset="0"/>
              <a:cs typeface="Monaco" charset="0"/>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55" y="1628799"/>
            <a:ext cx="7693025" cy="162365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54" y="3553037"/>
            <a:ext cx="10624509" cy="1964195"/>
          </a:xfrm>
          <a:prstGeom prst="rect">
            <a:avLst/>
          </a:prstGeom>
        </p:spPr>
      </p:pic>
      <p:sp>
        <p:nvSpPr>
          <p:cNvPr id="2" name="日期占位符 1"/>
          <p:cNvSpPr>
            <a:spLocks noGrp="1"/>
          </p:cNvSpPr>
          <p:nvPr>
            <p:ph type="dt" sz="half" idx="10"/>
          </p:nvPr>
        </p:nvSpPr>
        <p:spPr/>
        <p:txBody>
          <a:bodyPr/>
          <a:lstStyle/>
          <a:p>
            <a:fld id="{5AA88199-9ACF-4A01-AAB4-A3D713EA570B}" type="datetime1">
              <a:rPr lang="zh-CN" altLang="en-US" smtClean="0"/>
              <a:t>2018/10/9</a:t>
            </a:fld>
            <a:endParaRPr lang="zh-CN" altLang="en-US"/>
          </a:p>
        </p:txBody>
      </p:sp>
      <p:sp>
        <p:nvSpPr>
          <p:cNvPr id="5" name="灯片编号占位符 4"/>
          <p:cNvSpPr>
            <a:spLocks noGrp="1"/>
          </p:cNvSpPr>
          <p:nvPr>
            <p:ph type="sldNum" sz="quarter" idx="12"/>
          </p:nvPr>
        </p:nvSpPr>
        <p:spPr/>
        <p:txBody>
          <a:bodyPr/>
          <a:lstStyle/>
          <a:p>
            <a:fld id="{370D8578-DDD4-487D-A316-C8E65CC577E1}" type="slidenum">
              <a:rPr lang="zh-CN" altLang="en-US" smtClean="0"/>
              <a:t>42</a:t>
            </a:fld>
            <a:endParaRPr lang="zh-CN" altLang="en-US"/>
          </a:p>
        </p:txBody>
      </p:sp>
    </p:spTree>
    <p:extLst>
      <p:ext uri="{BB962C8B-B14F-4D97-AF65-F5344CB8AC3E}">
        <p14:creationId xmlns:p14="http://schemas.microsoft.com/office/powerpoint/2010/main" val="941190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latin typeface="Microsoft YaHei Light" charset="-122"/>
                <a:ea typeface="Microsoft YaHei Light" charset="-122"/>
                <a:cs typeface="Microsoft YaHei Light" charset="-122"/>
              </a:rPr>
              <a:t>随机模块</a:t>
            </a:r>
            <a:r>
              <a:rPr lang="en-US" altLang="zh-CN" sz="3200" b="1" dirty="0" smtClean="0">
                <a:solidFill>
                  <a:srgbClr val="942124"/>
                </a:solidFill>
                <a:latin typeface="Monaco" charset="0"/>
                <a:ea typeface="Monaco" charset="0"/>
                <a:cs typeface="Monaco" charset="0"/>
              </a:rPr>
              <a:t>random</a:t>
            </a:r>
            <a:endParaRPr lang="zh-CN" altLang="en-US" sz="3200" b="1" dirty="0">
              <a:solidFill>
                <a:srgbClr val="942124"/>
              </a:solidFill>
              <a:latin typeface="Monaco" charset="0"/>
              <a:ea typeface="Monaco" charset="0"/>
              <a:cs typeface="Monaco" charset="0"/>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TextBox 17"/>
          <p:cNvSpPr txBox="1"/>
          <p:nvPr/>
        </p:nvSpPr>
        <p:spPr>
          <a:xfrm>
            <a:off x="911424" y="1556792"/>
            <a:ext cx="10213196" cy="1754326"/>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latin typeface="Microsoft YaHei Light" charset="-122"/>
                <a:ea typeface="Microsoft YaHei Light" charset="-122"/>
                <a:cs typeface="Microsoft YaHei Light" charset="-122"/>
              </a:rPr>
              <a:t>伪随机数的产生，可从离散分布和连续分布中产生</a:t>
            </a:r>
            <a:endParaRPr lang="en-US" altLang="zh-CN" sz="2400" dirty="0" smtClean="0">
              <a:latin typeface="Microsoft YaHei Light" charset="-122"/>
              <a:ea typeface="Microsoft YaHei Light" charset="-122"/>
              <a:cs typeface="Microsoft YaHei Light" charset="-122"/>
            </a:endParaRPr>
          </a:p>
          <a:p>
            <a:pPr marL="342900" indent="-342900">
              <a:lnSpc>
                <a:spcPct val="150000"/>
              </a:lnSpc>
              <a:buClr>
                <a:schemeClr val="tx1"/>
              </a:buClr>
              <a:buFont typeface="Arial" charset="0"/>
              <a:buChar char="•"/>
            </a:pPr>
            <a:r>
              <a:rPr lang="zh-CN" altLang="en-US" sz="2400" dirty="0">
                <a:latin typeface="Microsoft YaHei Light" charset="-122"/>
                <a:ea typeface="Microsoft YaHei Light" charset="-122"/>
                <a:cs typeface="Microsoft YaHei Light" charset="-122"/>
              </a:rPr>
              <a:t>在蒙特卡洛方法、随机积分、随机过程模拟等很多方面都有</a:t>
            </a:r>
            <a:r>
              <a:rPr lang="zh-CN" altLang="en-US" sz="2400" dirty="0" smtClean="0">
                <a:latin typeface="Microsoft YaHei Light" charset="-122"/>
                <a:ea typeface="Microsoft YaHei Light" charset="-122"/>
                <a:cs typeface="Microsoft YaHei Light" charset="-122"/>
              </a:rPr>
              <a:t>应用</a:t>
            </a:r>
            <a:endParaRPr lang="en-US" altLang="zh-CN" sz="2400" dirty="0">
              <a:latin typeface="Microsoft YaHei Light" charset="-122"/>
              <a:ea typeface="Microsoft YaHei Light" charset="-122"/>
              <a:cs typeface="Microsoft YaHei Light" charset="-122"/>
            </a:endParaRPr>
          </a:p>
          <a:p>
            <a:pPr marL="342900" indent="-342900">
              <a:lnSpc>
                <a:spcPct val="150000"/>
              </a:lnSpc>
              <a:buClr>
                <a:schemeClr val="tx1"/>
              </a:buClr>
              <a:buFont typeface="Arial" charset="0"/>
              <a:buChar char="•"/>
            </a:pPr>
            <a:r>
              <a:rPr lang="zh-CN" altLang="en-US" sz="2400" dirty="0" smtClean="0">
                <a:latin typeface="Microsoft YaHei Light" charset="-122"/>
                <a:ea typeface="Microsoft YaHei Light" charset="-122"/>
                <a:cs typeface="Microsoft YaHei Light" charset="-122"/>
              </a:rPr>
              <a:t>指定随机种子（</a:t>
            </a:r>
            <a:r>
              <a:rPr lang="en-US" altLang="zh-CN" sz="2400" dirty="0" smtClean="0">
                <a:latin typeface="Microsoft YaHei Light" charset="-122"/>
                <a:ea typeface="Microsoft YaHei Light" charset="-122"/>
                <a:cs typeface="Microsoft YaHei Light" charset="-122"/>
              </a:rPr>
              <a:t>seed</a:t>
            </a:r>
            <a:r>
              <a:rPr lang="zh-CN" altLang="en-US" sz="2400" dirty="0" smtClean="0">
                <a:latin typeface="Microsoft YaHei Light" charset="-122"/>
                <a:ea typeface="Microsoft YaHei Light" charset="-122"/>
                <a:cs typeface="Microsoft YaHei Light" charset="-122"/>
              </a:rPr>
              <a:t>）产生相同的随机数序列</a:t>
            </a:r>
            <a:endParaRPr lang="en-US" altLang="zh-CN" sz="2400" dirty="0" smtClean="0">
              <a:latin typeface="Microsoft YaHei Light" charset="-122"/>
              <a:ea typeface="Microsoft YaHei Light" charset="-122"/>
              <a:cs typeface="Microsoft YaHei Light"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672" y="3507048"/>
            <a:ext cx="10185728" cy="1938175"/>
          </a:xfrm>
          <a:prstGeom prst="rect">
            <a:avLst/>
          </a:prstGeom>
        </p:spPr>
      </p:pic>
      <p:sp>
        <p:nvSpPr>
          <p:cNvPr id="2" name="日期占位符 1"/>
          <p:cNvSpPr>
            <a:spLocks noGrp="1"/>
          </p:cNvSpPr>
          <p:nvPr>
            <p:ph type="dt" sz="half" idx="10"/>
          </p:nvPr>
        </p:nvSpPr>
        <p:spPr/>
        <p:txBody>
          <a:bodyPr/>
          <a:lstStyle/>
          <a:p>
            <a:fld id="{26A70D0D-6AAC-4853-BEB0-4EF7E2F14E36}"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43</a:t>
            </a:fld>
            <a:endParaRPr lang="zh-CN" altLang="en-US"/>
          </a:p>
        </p:txBody>
      </p:sp>
    </p:spTree>
    <p:extLst>
      <p:ext uri="{BB962C8B-B14F-4D97-AF65-F5344CB8AC3E}">
        <p14:creationId xmlns:p14="http://schemas.microsoft.com/office/powerpoint/2010/main" val="1946970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7"/>
          <p:cNvSpPr txBox="1"/>
          <p:nvPr/>
        </p:nvSpPr>
        <p:spPr>
          <a:xfrm>
            <a:off x="911424" y="1556792"/>
            <a:ext cx="10213196" cy="1754326"/>
          </a:xfrm>
          <a:prstGeom prst="rect">
            <a:avLst/>
          </a:prstGeom>
          <a:noFill/>
        </p:spPr>
        <p:txBody>
          <a:bodyPr wrap="square" rtlCol="0">
            <a:spAutoFit/>
          </a:bodyPr>
          <a:lstStyle/>
          <a:p>
            <a:pPr marL="342900" indent="-342900">
              <a:lnSpc>
                <a:spcPct val="150000"/>
              </a:lnSpc>
              <a:buClr>
                <a:schemeClr val="tx1"/>
              </a:buClr>
              <a:buFont typeface="Arial" charset="0"/>
              <a:buChar char="•"/>
            </a:pPr>
            <a:r>
              <a:rPr lang="en-US" altLang="zh-CN" sz="2400" dirty="0" err="1" smtClean="0">
                <a:latin typeface="Monaco" charset="0"/>
                <a:ea typeface="Monaco" charset="0"/>
                <a:cs typeface="Monaco" charset="0"/>
              </a:rPr>
              <a:t>random.seed</a:t>
            </a:r>
            <a:r>
              <a:rPr lang="en-US" altLang="zh-CN" sz="2400" dirty="0" smtClean="0">
                <a:latin typeface="Monaco" charset="0"/>
                <a:ea typeface="Monaco" charset="0"/>
                <a:cs typeface="Monaco" charset="0"/>
              </a:rPr>
              <a:t>(666)</a:t>
            </a:r>
            <a:r>
              <a:rPr lang="zh-CN" altLang="en-US" sz="2400" dirty="0" smtClean="0">
                <a:latin typeface="微软雅黑 Light" panose="020B0502040204020203" pitchFamily="34" charset="-122"/>
                <a:ea typeface="微软雅黑 Light" panose="020B0502040204020203" pitchFamily="34" charset="-122"/>
              </a:rPr>
              <a:t> 指定</a:t>
            </a:r>
            <a:r>
              <a:rPr lang="zh-CN" altLang="en-US" sz="2400" dirty="0">
                <a:latin typeface="微软雅黑 Light" panose="020B0502040204020203" pitchFamily="34" charset="-122"/>
                <a:ea typeface="微软雅黑 Light" panose="020B0502040204020203" pitchFamily="34" charset="-122"/>
              </a:rPr>
              <a:t>全局种子，也可以</a:t>
            </a:r>
            <a:r>
              <a:rPr lang="zh-CN" altLang="en-US" sz="2400" dirty="0" smtClean="0">
                <a:latin typeface="微软雅黑 Light" panose="020B0502040204020203" pitchFamily="34" charset="-122"/>
                <a:ea typeface="微软雅黑 Light" panose="020B0502040204020203" pitchFamily="34" charset="-122"/>
              </a:rPr>
              <a:t>使用</a:t>
            </a:r>
            <a:r>
              <a:rPr lang="zh-CN" altLang="en-US" sz="2400" dirty="0">
                <a:latin typeface="微软雅黑 Light" panose="020B0502040204020203" pitchFamily="34" charset="-122"/>
                <a:ea typeface="微软雅黑 Light" panose="020B0502040204020203" pitchFamily="34" charset="-122"/>
              </a:rPr>
              <a:t> </a:t>
            </a:r>
            <a:r>
              <a:rPr lang="en-US" altLang="zh-CN" sz="2400" dirty="0" err="1" smtClean="0">
                <a:latin typeface="Monaco" charset="0"/>
                <a:ea typeface="Monaco" charset="0"/>
                <a:cs typeface="Monaco" charset="0"/>
              </a:rPr>
              <a:t>random.RandomState</a:t>
            </a:r>
            <a:r>
              <a:rPr lang="en-US" altLang="zh-CN" sz="2400" dirty="0" smtClean="0">
                <a:latin typeface="Monaco" charset="0"/>
                <a:ea typeface="Monaco" charset="0"/>
                <a:cs typeface="Monaco" charset="0"/>
              </a:rPr>
              <a:t>(666)</a:t>
            </a:r>
            <a:r>
              <a:rPr lang="zh-CN" altLang="en-US" sz="2400" dirty="0" smtClean="0">
                <a:latin typeface="Monaco" charset="0"/>
                <a:ea typeface="Monaco" charset="0"/>
                <a:cs typeface="Monaco" charset="0"/>
              </a:rPr>
              <a:t> </a:t>
            </a:r>
            <a:r>
              <a:rPr lang="zh-CN" altLang="en-US" sz="2400" dirty="0" smtClean="0">
                <a:latin typeface="微软雅黑 Light" panose="020B0502040204020203" pitchFamily="34" charset="-122"/>
                <a:ea typeface="微软雅黑 Light" panose="020B0502040204020203" pitchFamily="34" charset="-122"/>
              </a:rPr>
              <a:t>的</a:t>
            </a:r>
            <a:r>
              <a:rPr lang="zh-CN" altLang="en-US" sz="2400" dirty="0">
                <a:latin typeface="微软雅黑 Light" panose="020B0502040204020203" pitchFamily="34" charset="-122"/>
                <a:ea typeface="微软雅黑 Light" panose="020B0502040204020203" pitchFamily="34" charset="-122"/>
              </a:rPr>
              <a:t>方式指定局部种子，在指定局部种子的情况下，使用局部种子产生的随机数不改变</a:t>
            </a:r>
            <a:endParaRPr lang="en-US" altLang="zh-CN" sz="2400" dirty="0" smtClean="0">
              <a:latin typeface="Microsoft YaHei Light" charset="-122"/>
              <a:ea typeface="Microsoft YaHei Light" charset="-122"/>
              <a:cs typeface="Microsoft YaHei Light" charset="-122"/>
            </a:endParaRPr>
          </a:p>
        </p:txBody>
      </p:sp>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4320481"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全局种子与局部种子</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02" y="3584599"/>
            <a:ext cx="11652935" cy="2148657"/>
          </a:xfrm>
          <a:prstGeom prst="rect">
            <a:avLst/>
          </a:prstGeom>
        </p:spPr>
      </p:pic>
      <p:sp>
        <p:nvSpPr>
          <p:cNvPr id="3" name="日期占位符 2"/>
          <p:cNvSpPr>
            <a:spLocks noGrp="1"/>
          </p:cNvSpPr>
          <p:nvPr>
            <p:ph type="dt" sz="half" idx="10"/>
          </p:nvPr>
        </p:nvSpPr>
        <p:spPr/>
        <p:txBody>
          <a:bodyPr/>
          <a:lstStyle/>
          <a:p>
            <a:fld id="{626F1865-5549-4242-9AAD-EE62FA0A05F9}"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44</a:t>
            </a:fld>
            <a:endParaRPr lang="zh-CN" altLang="en-US"/>
          </a:p>
        </p:txBody>
      </p:sp>
    </p:spTree>
    <p:extLst>
      <p:ext uri="{BB962C8B-B14F-4D97-AF65-F5344CB8AC3E}">
        <p14:creationId xmlns:p14="http://schemas.microsoft.com/office/powerpoint/2010/main" val="3124053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4320481"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常见分布的产生方式</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71" y="2348880"/>
            <a:ext cx="11450466" cy="2808312"/>
          </a:xfrm>
          <a:prstGeom prst="rect">
            <a:avLst/>
          </a:prstGeom>
        </p:spPr>
      </p:pic>
      <p:sp>
        <p:nvSpPr>
          <p:cNvPr id="2" name="日期占位符 1"/>
          <p:cNvSpPr>
            <a:spLocks noGrp="1"/>
          </p:cNvSpPr>
          <p:nvPr>
            <p:ph type="dt" sz="half" idx="10"/>
          </p:nvPr>
        </p:nvSpPr>
        <p:spPr/>
        <p:txBody>
          <a:bodyPr/>
          <a:lstStyle/>
          <a:p>
            <a:fld id="{93F8BD1A-9557-48C3-8B8E-EC1FEDD29A93}"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45</a:t>
            </a:fld>
            <a:endParaRPr lang="zh-CN" altLang="en-US"/>
          </a:p>
        </p:txBody>
      </p:sp>
    </p:spTree>
    <p:extLst>
      <p:ext uri="{BB962C8B-B14F-4D97-AF65-F5344CB8AC3E}">
        <p14:creationId xmlns:p14="http://schemas.microsoft.com/office/powerpoint/2010/main" val="4185647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4320481"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产生二项分布图练习</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8" name="TextBox 17"/>
          <p:cNvSpPr txBox="1"/>
          <p:nvPr/>
        </p:nvSpPr>
        <p:spPr>
          <a:xfrm>
            <a:off x="767408" y="1412776"/>
            <a:ext cx="10213196" cy="1200329"/>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latin typeface="Microsoft YaHei Light" charset="-122"/>
                <a:ea typeface="Microsoft YaHei Light" charset="-122"/>
                <a:cs typeface="Microsoft YaHei Light" charset="-122"/>
              </a:rPr>
              <a:t>要求产生 </a:t>
            </a:r>
            <a:r>
              <a:rPr lang="en-US" altLang="zh-CN" sz="2400" dirty="0">
                <a:latin typeface="Microsoft YaHei Light" charset="-122"/>
                <a:ea typeface="Microsoft YaHei Light" charset="-122"/>
                <a:cs typeface="Microsoft YaHei Light" charset="-122"/>
              </a:rPr>
              <a:t>B(10,0.5) B(5,0.5) B(1,0.5</a:t>
            </a:r>
            <a:r>
              <a:rPr lang="en-US" altLang="zh-CN" sz="2400" dirty="0" smtClean="0">
                <a:latin typeface="Microsoft YaHei Light" charset="-122"/>
                <a:ea typeface="Microsoft YaHei Light" charset="-122"/>
                <a:cs typeface="Microsoft YaHei Light" charset="-122"/>
              </a:rPr>
              <a:t>)</a:t>
            </a:r>
            <a:r>
              <a:rPr lang="zh-CN" altLang="en-US" sz="2400" dirty="0" smtClean="0">
                <a:latin typeface="Microsoft YaHei Light" charset="-122"/>
                <a:ea typeface="Microsoft YaHei Light" charset="-122"/>
                <a:cs typeface="Microsoft YaHei Light" charset="-122"/>
              </a:rPr>
              <a:t> 二项分布图（分别</a:t>
            </a:r>
            <a:r>
              <a:rPr lang="zh-CN" altLang="en-US" sz="2400" dirty="0">
                <a:latin typeface="Microsoft YaHei Light" charset="-122"/>
                <a:ea typeface="Microsoft YaHei Light" charset="-122"/>
                <a:cs typeface="Microsoft YaHei Light" charset="-122"/>
              </a:rPr>
              <a:t>从二项</a:t>
            </a:r>
            <a:r>
              <a:rPr lang="zh-CN" altLang="en-US" sz="2400" dirty="0" smtClean="0">
                <a:latin typeface="Microsoft YaHei Light" charset="-122"/>
                <a:ea typeface="Microsoft YaHei Light" charset="-122"/>
                <a:cs typeface="Microsoft YaHei Light" charset="-122"/>
              </a:rPr>
              <a:t>分布</a:t>
            </a:r>
            <a:r>
              <a:rPr lang="en-US" altLang="zh-CN" sz="2400" dirty="0" smtClean="0">
                <a:latin typeface="Microsoft YaHei Light" charset="-122"/>
                <a:ea typeface="Microsoft YaHei Light" charset="-122"/>
                <a:cs typeface="Microsoft YaHei Light" charset="-122"/>
              </a:rPr>
              <a:t>B(10,0.5)</a:t>
            </a:r>
            <a:r>
              <a:rPr lang="zh-CN" altLang="en-US" sz="2400" dirty="0" smtClean="0">
                <a:latin typeface="Microsoft YaHei Light" charset="-122"/>
                <a:ea typeface="Microsoft YaHei Light" charset="-122"/>
                <a:cs typeface="Microsoft YaHei Light" charset="-122"/>
              </a:rPr>
              <a:t>、</a:t>
            </a:r>
            <a:r>
              <a:rPr lang="en-US" altLang="zh-CN" sz="2400" dirty="0" smtClean="0">
                <a:latin typeface="Microsoft YaHei Light" charset="-122"/>
                <a:ea typeface="Microsoft YaHei Light" charset="-122"/>
                <a:cs typeface="Microsoft YaHei Light" charset="-122"/>
              </a:rPr>
              <a:t>B(5,0.5)</a:t>
            </a:r>
            <a:r>
              <a:rPr lang="zh-CN" altLang="en-US" sz="2400" dirty="0" smtClean="0">
                <a:latin typeface="Microsoft YaHei Light" charset="-122"/>
                <a:ea typeface="Microsoft YaHei Light" charset="-122"/>
                <a:cs typeface="Microsoft YaHei Light" charset="-122"/>
              </a:rPr>
              <a:t>、</a:t>
            </a:r>
            <a:r>
              <a:rPr lang="en-US" altLang="zh-CN" sz="2400" dirty="0" smtClean="0">
                <a:latin typeface="Microsoft YaHei Light" charset="-122"/>
                <a:ea typeface="Microsoft YaHei Light" charset="-122"/>
                <a:cs typeface="Microsoft YaHei Light" charset="-122"/>
              </a:rPr>
              <a:t>B(1,0.5)</a:t>
            </a:r>
            <a:r>
              <a:rPr lang="zh-CN" altLang="en-US" sz="2400" dirty="0" smtClean="0">
                <a:latin typeface="Microsoft YaHei Light" charset="-122"/>
                <a:ea typeface="Microsoft YaHei Light" charset="-122"/>
                <a:cs typeface="Microsoft YaHei Light" charset="-122"/>
              </a:rPr>
              <a:t>中</a:t>
            </a:r>
            <a:r>
              <a:rPr lang="zh-CN" altLang="en-US" sz="2400" dirty="0">
                <a:latin typeface="Microsoft YaHei Light" charset="-122"/>
                <a:ea typeface="Microsoft YaHei Light" charset="-122"/>
                <a:cs typeface="Microsoft YaHei Light" charset="-122"/>
              </a:rPr>
              <a:t>产生</a:t>
            </a:r>
            <a:r>
              <a:rPr lang="en-US" altLang="zh-CN" sz="2400" dirty="0">
                <a:latin typeface="Microsoft YaHei Light" charset="-122"/>
                <a:ea typeface="Microsoft YaHei Light" charset="-122"/>
                <a:cs typeface="Microsoft YaHei Light" charset="-122"/>
              </a:rPr>
              <a:t>10000</a:t>
            </a:r>
            <a:r>
              <a:rPr lang="zh-CN" altLang="en-US" sz="2400" dirty="0">
                <a:latin typeface="Microsoft YaHei Light" charset="-122"/>
                <a:ea typeface="Microsoft YaHei Light" charset="-122"/>
                <a:cs typeface="Microsoft YaHei Light" charset="-122"/>
              </a:rPr>
              <a:t>个样本存入</a:t>
            </a:r>
            <a:r>
              <a:rPr lang="zh-CN" altLang="en-US" sz="2400" dirty="0" smtClean="0">
                <a:latin typeface="Microsoft YaHei Light" charset="-122"/>
                <a:ea typeface="Microsoft YaHei Light" charset="-122"/>
                <a:cs typeface="Microsoft YaHei Light" charset="-122"/>
              </a:rPr>
              <a:t>数组）</a:t>
            </a:r>
            <a:endParaRPr lang="en-US" altLang="zh-CN" sz="2400" dirty="0" smtClean="0">
              <a:latin typeface="Microsoft YaHei Light" charset="-122"/>
              <a:ea typeface="Microsoft YaHei Light" charset="-122"/>
              <a:cs typeface="Microsoft YaHei Light"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40044"/>
          <a:stretch/>
        </p:blipFill>
        <p:spPr>
          <a:xfrm>
            <a:off x="491316" y="2564904"/>
            <a:ext cx="10958537" cy="4111822"/>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61497" r="59382"/>
          <a:stretch/>
        </p:blipFill>
        <p:spPr>
          <a:xfrm>
            <a:off x="5874006" y="3300544"/>
            <a:ext cx="4451096" cy="2640541"/>
          </a:xfrm>
          <a:prstGeom prst="rect">
            <a:avLst/>
          </a:prstGeom>
        </p:spPr>
      </p:pic>
      <p:sp>
        <p:nvSpPr>
          <p:cNvPr id="3" name="日期占位符 2"/>
          <p:cNvSpPr>
            <a:spLocks noGrp="1"/>
          </p:cNvSpPr>
          <p:nvPr>
            <p:ph type="dt" sz="half" idx="10"/>
          </p:nvPr>
        </p:nvSpPr>
        <p:spPr/>
        <p:txBody>
          <a:bodyPr/>
          <a:lstStyle/>
          <a:p>
            <a:fld id="{A5DB21B7-CEB4-4393-8FC3-E207AE97FB0D}"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46</a:t>
            </a:fld>
            <a:endParaRPr lang="zh-CN" altLang="en-US"/>
          </a:p>
        </p:txBody>
      </p:sp>
    </p:spTree>
    <p:extLst>
      <p:ext uri="{BB962C8B-B14F-4D97-AF65-F5344CB8AC3E}">
        <p14:creationId xmlns:p14="http://schemas.microsoft.com/office/powerpoint/2010/main" val="3726365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2376265"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模拟实验</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8" name="TextBox 17"/>
          <p:cNvSpPr txBox="1"/>
          <p:nvPr/>
        </p:nvSpPr>
        <p:spPr>
          <a:xfrm>
            <a:off x="953786" y="1628800"/>
            <a:ext cx="10213196" cy="4524315"/>
          </a:xfrm>
          <a:prstGeom prst="rect">
            <a:avLst/>
          </a:prstGeom>
          <a:noFill/>
        </p:spPr>
        <p:txBody>
          <a:bodyPr wrap="square" rtlCol="0">
            <a:spAutoFit/>
          </a:bodyPr>
          <a:lstStyle/>
          <a:p>
            <a:pPr>
              <a:lnSpc>
                <a:spcPct val="150000"/>
              </a:lnSpc>
              <a:defRPr/>
            </a:pPr>
            <a:r>
              <a:rPr lang="zh-CN" altLang="en-US" sz="2400" dirty="0">
                <a:latin typeface="微软雅黑 Light" panose="020B0502040204020203" pitchFamily="34" charset="-122"/>
                <a:ea typeface="微软雅黑 Light" panose="020B0502040204020203" pitchFamily="34" charset="-122"/>
              </a:rPr>
              <a:t>三扇门，其中一扇门后有奖品，这扇门只有主持人知道。选手先随机选一扇门，但并不打开，主持人看到后，会打开其余两扇门中没有奖品的一扇门。然后，主持人问选手，是否要改变一开始的选择</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defRPr/>
            </a:pPr>
            <a:r>
              <a:rPr lang="zh-CN" altLang="en-US" sz="2400" dirty="0" smtClean="0">
                <a:latin typeface="微软雅黑 Light" panose="020B0502040204020203" pitchFamily="34" charset="-122"/>
                <a:ea typeface="微软雅黑 Light" panose="020B0502040204020203" pitchFamily="34" charset="-122"/>
              </a:rPr>
              <a:t>你会改变选择吗？</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defRPr/>
            </a:pPr>
            <a:endParaRPr lang="en-US" altLang="zh-CN" sz="2400" dirty="0">
              <a:latin typeface="微软雅黑 Light" panose="020B0502040204020203" pitchFamily="34" charset="-122"/>
              <a:ea typeface="微软雅黑 Light" panose="020B0502040204020203" pitchFamily="34" charset="-122"/>
            </a:endParaRPr>
          </a:p>
          <a:p>
            <a:pPr>
              <a:lnSpc>
                <a:spcPct val="150000"/>
              </a:lnSpc>
              <a:defRPr/>
            </a:pP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defRPr/>
            </a:pPr>
            <a:r>
              <a:rPr lang="zh-CN" altLang="en-US" sz="2400" dirty="0" smtClean="0">
                <a:latin typeface="微软雅黑 Light" panose="020B0502040204020203" pitchFamily="34" charset="-122"/>
                <a:ea typeface="微软雅黑 Light" panose="020B0502040204020203" pitchFamily="34" charset="-122"/>
              </a:rPr>
              <a:t>              改变 </a:t>
            </a:r>
            <a:r>
              <a:rPr lang="en-US" altLang="zh-CN" sz="2400" dirty="0" smtClean="0">
                <a:latin typeface="微软雅黑 Light" panose="020B0502040204020203" pitchFamily="34" charset="-122"/>
                <a:ea typeface="微软雅黑 Light" panose="020B0502040204020203" pitchFamily="34" charset="-122"/>
              </a:rPr>
              <a:t>2/3</a:t>
            </a:r>
            <a:r>
              <a:rPr lang="zh-CN" altLang="en-US" sz="2400" dirty="0" smtClean="0">
                <a:latin typeface="微软雅黑 Light" panose="020B0502040204020203" pitchFamily="34" charset="-122"/>
                <a:ea typeface="微软雅黑 Light" panose="020B0502040204020203" pitchFamily="34" charset="-122"/>
              </a:rPr>
              <a:t>选对</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defRPr/>
            </a:pPr>
            <a:r>
              <a:rPr lang="zh-CN" altLang="en-US" sz="2400" dirty="0" smtClean="0">
                <a:latin typeface="微软雅黑 Light" panose="020B0502040204020203" pitchFamily="34" charset="-122"/>
                <a:ea typeface="微软雅黑 Light" panose="020B0502040204020203" pitchFamily="34" charset="-122"/>
              </a:rPr>
              <a:t>              不改变 </a:t>
            </a:r>
            <a:r>
              <a:rPr lang="en-US" altLang="zh-CN" sz="2400" dirty="0" smtClean="0">
                <a:latin typeface="微软雅黑 Light" panose="020B0502040204020203" pitchFamily="34" charset="-122"/>
                <a:ea typeface="微软雅黑 Light" panose="020B0502040204020203" pitchFamily="34" charset="-122"/>
              </a:rPr>
              <a:t>1/3</a:t>
            </a:r>
            <a:r>
              <a:rPr lang="zh-CN" altLang="en-US" sz="2400" dirty="0" smtClean="0">
                <a:latin typeface="微软雅黑 Light" panose="020B0502040204020203" pitchFamily="34" charset="-122"/>
                <a:ea typeface="微软雅黑 Light" panose="020B0502040204020203" pitchFamily="34" charset="-122"/>
              </a:rPr>
              <a:t>选对</a:t>
            </a:r>
            <a:endParaRPr lang="en-US" altLang="zh-CN" sz="2400" dirty="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5920" y="3577728"/>
            <a:ext cx="1766061" cy="3280272"/>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6569" y="3577728"/>
            <a:ext cx="1766061" cy="3280272"/>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2630" y="3586130"/>
            <a:ext cx="1766061" cy="3280272"/>
          </a:xfrm>
          <a:prstGeom prst="rect">
            <a:avLst/>
          </a:prstGeom>
        </p:spPr>
      </p:pic>
      <p:sp>
        <p:nvSpPr>
          <p:cNvPr id="14" name="文本框 5"/>
          <p:cNvSpPr txBox="1"/>
          <p:nvPr/>
        </p:nvSpPr>
        <p:spPr>
          <a:xfrm>
            <a:off x="7369347" y="4617699"/>
            <a:ext cx="1346971" cy="1200329"/>
          </a:xfrm>
          <a:prstGeom prst="rect">
            <a:avLst/>
          </a:prstGeom>
          <a:noFill/>
        </p:spPr>
        <p:txBody>
          <a:bodyPr wrap="square" rtlCol="0">
            <a:spAutoFit/>
          </a:bodyPr>
          <a:lstStyle/>
          <a:p>
            <a:r>
              <a:rPr lang="zh-CN" altLang="en-US" sz="7200" b="1" dirty="0" smtClean="0">
                <a:solidFill>
                  <a:srgbClr val="942124"/>
                </a:solidFill>
                <a:latin typeface="微软雅黑 Light" panose="020B0502040204020203" pitchFamily="34" charset="-122"/>
                <a:ea typeface="微软雅黑 Light" panose="020B0502040204020203" pitchFamily="34" charset="-122"/>
              </a:rPr>
              <a:t>？</a:t>
            </a:r>
            <a:endParaRPr lang="zh-CN" altLang="en-US" sz="7200" b="1" dirty="0">
              <a:solidFill>
                <a:srgbClr val="942124"/>
              </a:solidFill>
              <a:latin typeface="微软雅黑 Light" panose="020B0502040204020203" pitchFamily="34" charset="-122"/>
              <a:ea typeface="微软雅黑 Light" panose="020B0502040204020203" pitchFamily="34" charset="-122"/>
            </a:endParaRPr>
          </a:p>
        </p:txBody>
      </p:sp>
      <p:sp>
        <p:nvSpPr>
          <p:cNvPr id="15" name="文本框 5"/>
          <p:cNvSpPr txBox="1"/>
          <p:nvPr/>
        </p:nvSpPr>
        <p:spPr>
          <a:xfrm>
            <a:off x="9045391" y="4626528"/>
            <a:ext cx="1346971" cy="1200329"/>
          </a:xfrm>
          <a:prstGeom prst="rect">
            <a:avLst/>
          </a:prstGeom>
          <a:noFill/>
        </p:spPr>
        <p:txBody>
          <a:bodyPr wrap="square" rtlCol="0">
            <a:spAutoFit/>
          </a:bodyPr>
          <a:lstStyle/>
          <a:p>
            <a:r>
              <a:rPr lang="zh-CN" altLang="en-US" sz="7200" b="1" dirty="0" smtClean="0">
                <a:solidFill>
                  <a:srgbClr val="942124"/>
                </a:solidFill>
                <a:latin typeface="微软雅黑 Light" panose="020B0502040204020203" pitchFamily="34" charset="-122"/>
                <a:ea typeface="微软雅黑 Light" panose="020B0502040204020203" pitchFamily="34" charset="-122"/>
              </a:rPr>
              <a:t>？</a:t>
            </a:r>
            <a:endParaRPr lang="zh-CN" altLang="en-US" sz="7200" b="1" dirty="0">
              <a:solidFill>
                <a:srgbClr val="942124"/>
              </a:solidFill>
              <a:latin typeface="微软雅黑 Light" panose="020B0502040204020203" pitchFamily="34" charset="-122"/>
              <a:ea typeface="微软雅黑 Light" panose="020B0502040204020203" pitchFamily="34" charset="-122"/>
            </a:endParaRPr>
          </a:p>
        </p:txBody>
      </p:sp>
      <p:sp>
        <p:nvSpPr>
          <p:cNvPr id="16" name="文本框 5"/>
          <p:cNvSpPr txBox="1"/>
          <p:nvPr/>
        </p:nvSpPr>
        <p:spPr>
          <a:xfrm>
            <a:off x="5537003" y="4617698"/>
            <a:ext cx="1346971" cy="1200329"/>
          </a:xfrm>
          <a:prstGeom prst="rect">
            <a:avLst/>
          </a:prstGeom>
          <a:noFill/>
        </p:spPr>
        <p:txBody>
          <a:bodyPr wrap="square" rtlCol="0">
            <a:spAutoFit/>
          </a:bodyPr>
          <a:lstStyle/>
          <a:p>
            <a:r>
              <a:rPr lang="zh-CN" altLang="en-US" sz="7200" b="1" dirty="0" smtClean="0">
                <a:solidFill>
                  <a:srgbClr val="942124"/>
                </a:solidFill>
                <a:latin typeface="微软雅黑 Light" panose="020B0502040204020203" pitchFamily="34" charset="-122"/>
                <a:ea typeface="微软雅黑 Light" panose="020B0502040204020203" pitchFamily="34" charset="-122"/>
              </a:rPr>
              <a:t>？</a:t>
            </a:r>
            <a:endParaRPr lang="zh-CN" altLang="en-US" sz="7200" b="1" dirty="0">
              <a:solidFill>
                <a:srgbClr val="942124"/>
              </a:solidFill>
              <a:latin typeface="微软雅黑 Light" panose="020B0502040204020203" pitchFamily="34" charset="-122"/>
              <a:ea typeface="微软雅黑 Light" panose="020B0502040204020203" pitchFamily="34" charset="-122"/>
            </a:endParaRPr>
          </a:p>
        </p:txBody>
      </p:sp>
      <p:sp>
        <p:nvSpPr>
          <p:cNvPr id="2" name="日期占位符 1"/>
          <p:cNvSpPr>
            <a:spLocks noGrp="1"/>
          </p:cNvSpPr>
          <p:nvPr>
            <p:ph type="dt" sz="half" idx="10"/>
          </p:nvPr>
        </p:nvSpPr>
        <p:spPr/>
        <p:txBody>
          <a:bodyPr/>
          <a:lstStyle/>
          <a:p>
            <a:fld id="{BA0E9A2A-23BB-405F-8C65-62D81ADC3DD6}"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47</a:t>
            </a:fld>
            <a:endParaRPr lang="zh-CN" altLang="en-US"/>
          </a:p>
        </p:txBody>
      </p:sp>
      <p:sp>
        <p:nvSpPr>
          <p:cNvPr id="5" name="页脚占位符 4"/>
          <p:cNvSpPr>
            <a:spLocks noGrp="1"/>
          </p:cNvSpPr>
          <p:nvPr>
            <p:ph type="ftr" sz="quarter" idx="11"/>
          </p:nvPr>
        </p:nvSpPr>
        <p:spPr/>
        <p:txBody>
          <a:bodyPr/>
          <a:lstStyle/>
          <a:p>
            <a:r>
              <a:rPr lang="zh-CN" altLang="en-US" smtClean="0"/>
              <a:t>外经贸</a:t>
            </a:r>
            <a:r>
              <a:rPr lang="en-US" altLang="zh-CN" smtClean="0"/>
              <a:t>-</a:t>
            </a:r>
            <a:r>
              <a:rPr lang="zh-CN" altLang="en-US" smtClean="0"/>
              <a:t>信息学院</a:t>
            </a:r>
            <a:endParaRPr lang="zh-CN" altLang="en-US"/>
          </a:p>
        </p:txBody>
      </p:sp>
    </p:spTree>
    <p:extLst>
      <p:ext uri="{BB962C8B-B14F-4D97-AF65-F5344CB8AC3E}">
        <p14:creationId xmlns:p14="http://schemas.microsoft.com/office/powerpoint/2010/main" val="1413038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2376265"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模拟实验</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110" y="826314"/>
            <a:ext cx="7391400" cy="5651500"/>
          </a:xfrm>
          <a:prstGeom prst="rect">
            <a:avLst/>
          </a:prstGeom>
        </p:spPr>
      </p:pic>
      <p:sp>
        <p:nvSpPr>
          <p:cNvPr id="3" name="日期占位符 2"/>
          <p:cNvSpPr>
            <a:spLocks noGrp="1"/>
          </p:cNvSpPr>
          <p:nvPr>
            <p:ph type="dt" sz="half" idx="10"/>
          </p:nvPr>
        </p:nvSpPr>
        <p:spPr/>
        <p:txBody>
          <a:bodyPr/>
          <a:lstStyle/>
          <a:p>
            <a:fld id="{8799251D-7171-483B-A76F-B439F5AFC275}"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48</a:t>
            </a:fld>
            <a:endParaRPr lang="zh-CN" altLang="en-US"/>
          </a:p>
        </p:txBody>
      </p:sp>
    </p:spTree>
    <p:extLst>
      <p:ext uri="{BB962C8B-B14F-4D97-AF65-F5344CB8AC3E}">
        <p14:creationId xmlns:p14="http://schemas.microsoft.com/office/powerpoint/2010/main" val="369944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7" name="矩形 4"/>
          <p:cNvSpPr/>
          <p:nvPr/>
        </p:nvSpPr>
        <p:spPr>
          <a:xfrm>
            <a:off x="479375" y="674237"/>
            <a:ext cx="2376265" cy="59522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81"/>
          <p:cNvSpPr>
            <a:spLocks noChangeArrowheads="1"/>
          </p:cNvSpPr>
          <p:nvPr/>
        </p:nvSpPr>
        <p:spPr bwMode="auto">
          <a:xfrm>
            <a:off x="86239" y="826314"/>
            <a:ext cx="288000" cy="288000"/>
          </a:xfrm>
          <a:custGeom>
            <a:avLst/>
            <a:gdLst>
              <a:gd name="T0" fmla="*/ 39678193 w 602"/>
              <a:gd name="T1" fmla="*/ 78442719 h 602"/>
              <a:gd name="T2" fmla="*/ 39678193 w 602"/>
              <a:gd name="T3" fmla="*/ 78442719 h 602"/>
              <a:gd name="T4" fmla="*/ 0 w 602"/>
              <a:gd name="T5" fmla="*/ 38764526 h 602"/>
              <a:gd name="T6" fmla="*/ 39678193 w 602"/>
              <a:gd name="T7" fmla="*/ 0 h 602"/>
              <a:gd name="T8" fmla="*/ 78442719 w 602"/>
              <a:gd name="T9" fmla="*/ 38764526 h 602"/>
              <a:gd name="T10" fmla="*/ 39678193 w 602"/>
              <a:gd name="T11" fmla="*/ 78442719 h 602"/>
              <a:gd name="T12" fmla="*/ 7439751 w 602"/>
              <a:gd name="T13" fmla="*/ 38764526 h 602"/>
              <a:gd name="T14" fmla="*/ 7439751 w 602"/>
              <a:gd name="T15" fmla="*/ 38764526 h 602"/>
              <a:gd name="T16" fmla="*/ 39678193 w 602"/>
              <a:gd name="T17" fmla="*/ 71002968 h 602"/>
              <a:gd name="T18" fmla="*/ 61866665 w 602"/>
              <a:gd name="T19" fmla="*/ 61735884 h 602"/>
              <a:gd name="T20" fmla="*/ 39678193 w 602"/>
              <a:gd name="T21" fmla="*/ 38764526 h 602"/>
              <a:gd name="T22" fmla="*/ 39678193 w 602"/>
              <a:gd name="T23" fmla="*/ 7308970 h 602"/>
              <a:gd name="T24" fmla="*/ 7439751 w 602"/>
              <a:gd name="T25" fmla="*/ 38764526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2" h="602">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prstClr val="black"/>
              </a:solidFill>
            </a:endParaRPr>
          </a:p>
        </p:txBody>
      </p:sp>
      <p:sp>
        <p:nvSpPr>
          <p:cNvPr id="12" name="文本框 5"/>
          <p:cNvSpPr txBox="1"/>
          <p:nvPr/>
        </p:nvSpPr>
        <p:spPr>
          <a:xfrm>
            <a:off x="953786" y="709485"/>
            <a:ext cx="3414022" cy="523220"/>
          </a:xfrm>
          <a:prstGeom prst="rect">
            <a:avLst/>
          </a:prstGeom>
          <a:noFill/>
        </p:spPr>
        <p:txBody>
          <a:bodyPr wrap="square" rtlCol="0">
            <a:spAutoFit/>
          </a:bodyPr>
          <a:lstStyle/>
          <a:p>
            <a:r>
              <a:rPr lang="zh-CN" altLang="en-US" sz="2800" dirty="0" smtClean="0">
                <a:solidFill>
                  <a:prstClr val="white"/>
                </a:solidFill>
                <a:latin typeface="微软雅黑 Light" panose="020B0502040204020203" pitchFamily="34" charset="-122"/>
                <a:ea typeface="微软雅黑 Light" panose="020B0502040204020203" pitchFamily="34" charset="-122"/>
              </a:rPr>
              <a:t>模拟实验</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28" y="0"/>
            <a:ext cx="7429500" cy="6642100"/>
          </a:xfrm>
          <a:prstGeom prst="rect">
            <a:avLst/>
          </a:prstGeom>
        </p:spPr>
      </p:pic>
      <p:sp>
        <p:nvSpPr>
          <p:cNvPr id="2" name="日期占位符 1"/>
          <p:cNvSpPr>
            <a:spLocks noGrp="1"/>
          </p:cNvSpPr>
          <p:nvPr>
            <p:ph type="dt" sz="half" idx="10"/>
          </p:nvPr>
        </p:nvSpPr>
        <p:spPr/>
        <p:txBody>
          <a:bodyPr/>
          <a:lstStyle/>
          <a:p>
            <a:fld id="{B25F9545-FD27-48EB-897F-17F1D1C936E7}" type="datetime1">
              <a:rPr lang="zh-CN" altLang="en-US" smtClean="0"/>
              <a:t>2018/10/9</a:t>
            </a:fld>
            <a:endParaRPr lang="zh-CN" altLang="en-US"/>
          </a:p>
        </p:txBody>
      </p:sp>
      <p:sp>
        <p:nvSpPr>
          <p:cNvPr id="3" name="灯片编号占位符 2"/>
          <p:cNvSpPr>
            <a:spLocks noGrp="1"/>
          </p:cNvSpPr>
          <p:nvPr>
            <p:ph type="sldNum" sz="quarter" idx="12"/>
          </p:nvPr>
        </p:nvSpPr>
        <p:spPr/>
        <p:txBody>
          <a:bodyPr/>
          <a:lstStyle/>
          <a:p>
            <a:fld id="{370D8578-DDD4-487D-A316-C8E65CC577E1}" type="slidenum">
              <a:rPr lang="zh-CN" altLang="en-US" smtClean="0"/>
              <a:t>49</a:t>
            </a:fld>
            <a:endParaRPr lang="zh-CN" altLang="en-US"/>
          </a:p>
        </p:txBody>
      </p:sp>
    </p:spTree>
    <p:extLst>
      <p:ext uri="{BB962C8B-B14F-4D97-AF65-F5344CB8AC3E}">
        <p14:creationId xmlns:p14="http://schemas.microsoft.com/office/powerpoint/2010/main" val="2744973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97119" y="1556792"/>
            <a:ext cx="9933666" cy="4524315"/>
          </a:xfrm>
          <a:prstGeom prst="rect">
            <a:avLst/>
          </a:prstGeom>
          <a:noFill/>
        </p:spPr>
        <p:txBody>
          <a:bodyPr wrap="square" rtlCol="0">
            <a:spAutoFit/>
          </a:bodyPr>
          <a:lstStyle/>
          <a:p>
            <a:pPr marL="342900" indent="-342900">
              <a:lnSpc>
                <a:spcPct val="150000"/>
              </a:lnSpc>
              <a:buClr>
                <a:schemeClr val="tx1"/>
              </a:buClr>
              <a:buFont typeface="Arial" charset="0"/>
              <a:buChar char="•"/>
            </a:pPr>
            <a:r>
              <a:rPr lang="en-US" altLang="zh-CN" sz="2400" dirty="0">
                <a:latin typeface="Microsoft YaHei Light" charset="-122"/>
                <a:ea typeface="Microsoft YaHei Light" charset="-122"/>
                <a:cs typeface="Microsoft YaHei Light" charset="-122"/>
              </a:rPr>
              <a:t>Numpy </a:t>
            </a:r>
            <a:r>
              <a:rPr lang="zh-CN" altLang="en-US" sz="2400" dirty="0">
                <a:latin typeface="Microsoft YaHei Light" charset="-122"/>
                <a:ea typeface="Microsoft YaHei Light" charset="-122"/>
                <a:cs typeface="Microsoft YaHei Light" charset="-122"/>
              </a:rPr>
              <a:t>是一个专门用于矩阵化运算、科学计算的开源</a:t>
            </a:r>
            <a:r>
              <a:rPr lang="en-US" altLang="zh-CN" sz="2400" dirty="0" smtClean="0">
                <a:latin typeface="Microsoft YaHei Light" charset="-122"/>
                <a:ea typeface="Microsoft YaHei Light" charset="-122"/>
                <a:cs typeface="Microsoft YaHei Light" charset="-122"/>
              </a:rPr>
              <a:t>Python</a:t>
            </a:r>
            <a:endParaRPr lang="en-US" altLang="zh-CN" sz="2400" dirty="0">
              <a:latin typeface="Microsoft YaHei Light" charset="-122"/>
              <a:ea typeface="Microsoft YaHei Light" charset="-122"/>
              <a:cs typeface="Microsoft YaHei Light" charset="-122"/>
            </a:endParaRPr>
          </a:p>
          <a:p>
            <a:pPr marL="342900" indent="-342900">
              <a:lnSpc>
                <a:spcPct val="150000"/>
              </a:lnSpc>
              <a:buClr>
                <a:schemeClr val="tx1"/>
              </a:buClr>
              <a:buFont typeface="Arial" charset="0"/>
              <a:buChar char="•"/>
            </a:pPr>
            <a:r>
              <a:rPr lang="en-US" altLang="zh-CN" sz="2400" dirty="0" err="1" smtClean="0">
                <a:latin typeface="Microsoft YaHei Light" charset="-122"/>
                <a:ea typeface="Microsoft YaHei Light" charset="-122"/>
                <a:cs typeface="Microsoft YaHei Light" charset="-122"/>
              </a:rPr>
              <a:t>NumPy</a:t>
            </a:r>
            <a:r>
              <a:rPr lang="zh-CN" altLang="en-US" sz="2400" dirty="0">
                <a:latin typeface="Microsoft YaHei Light" charset="-122"/>
                <a:ea typeface="Microsoft YaHei Light" charset="-122"/>
                <a:cs typeface="Microsoft YaHei Light" charset="-122"/>
              </a:rPr>
              <a:t>将</a:t>
            </a:r>
            <a:r>
              <a:rPr lang="en-US" altLang="zh-CN" sz="2400" dirty="0">
                <a:latin typeface="Microsoft YaHei Light" charset="-122"/>
                <a:ea typeface="Microsoft YaHei Light" charset="-122"/>
                <a:cs typeface="Microsoft YaHei Light" charset="-122"/>
              </a:rPr>
              <a:t>Python</a:t>
            </a:r>
            <a:r>
              <a:rPr lang="zh-CN" altLang="en-US" sz="2400" dirty="0">
                <a:latin typeface="Microsoft YaHei Light" charset="-122"/>
                <a:ea typeface="Microsoft YaHei Light" charset="-122"/>
                <a:cs typeface="Microsoft YaHei Light" charset="-122"/>
              </a:rPr>
              <a:t>相当于变成一种免费的更强大的</a:t>
            </a:r>
            <a:r>
              <a:rPr lang="en-US" altLang="zh-CN" sz="2400" dirty="0" err="1" smtClean="0">
                <a:latin typeface="Microsoft YaHei Light" charset="-122"/>
                <a:ea typeface="Microsoft YaHei Light" charset="-122"/>
                <a:cs typeface="Microsoft YaHei Light" charset="-122"/>
              </a:rPr>
              <a:t>Matlab</a:t>
            </a:r>
            <a:r>
              <a:rPr lang="zh-CN" altLang="en-US" sz="2400" dirty="0" smtClean="0">
                <a:latin typeface="Microsoft YaHei Light" charset="-122"/>
                <a:ea typeface="Microsoft YaHei Light" charset="-122"/>
                <a:cs typeface="Microsoft YaHei Light" charset="-122"/>
              </a:rPr>
              <a:t>系统</a:t>
            </a:r>
            <a:endParaRPr lang="en-US" altLang="zh-CN" sz="2400" dirty="0" smtClean="0">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r>
              <a:rPr lang="zh-CN" altLang="en-US" sz="2400" dirty="0" smtClean="0">
                <a:solidFill>
                  <a:prstClr val="black"/>
                </a:solidFill>
                <a:latin typeface="Microsoft YaHei Light" charset="-122"/>
                <a:ea typeface="Microsoft YaHei Light" charset="-122"/>
                <a:cs typeface="Microsoft YaHei Light" charset="-122"/>
              </a:rPr>
              <a:t>强大的 </a:t>
            </a:r>
            <a:r>
              <a:rPr lang="en-US" altLang="zh-CN" sz="2400" dirty="0" err="1" smtClean="0">
                <a:solidFill>
                  <a:prstClr val="black"/>
                </a:solidFill>
                <a:latin typeface="Monaco" charset="0"/>
                <a:ea typeface="Monaco" charset="0"/>
                <a:cs typeface="Monaco" charset="0"/>
              </a:rPr>
              <a:t>ndarray</a:t>
            </a:r>
            <a:r>
              <a:rPr lang="zh-CN" altLang="en-US" sz="2400" dirty="0" smtClean="0">
                <a:solidFill>
                  <a:prstClr val="black"/>
                </a:solidFill>
                <a:latin typeface="Microsoft YaHei Light" charset="-122"/>
                <a:ea typeface="Microsoft YaHei Light" charset="-122"/>
                <a:cs typeface="Microsoft YaHei Light" charset="-122"/>
              </a:rPr>
              <a:t> 多维数组结构</a:t>
            </a:r>
            <a:endParaRPr lang="en-US" altLang="zh-CN" sz="2400" dirty="0" smtClean="0">
              <a:solidFill>
                <a:prstClr val="black"/>
              </a:solidFill>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r>
              <a:rPr lang="zh-CN" altLang="en-US" sz="2400" dirty="0" smtClean="0">
                <a:solidFill>
                  <a:prstClr val="black"/>
                </a:solidFill>
                <a:latin typeface="Microsoft YaHei Light" charset="-122"/>
                <a:ea typeface="Microsoft YaHei Light" charset="-122"/>
                <a:cs typeface="Microsoft YaHei Light" charset="-122"/>
              </a:rPr>
              <a:t>成熟的函数库</a:t>
            </a:r>
            <a:endParaRPr lang="en-US" altLang="zh-CN" sz="2400" dirty="0" smtClean="0">
              <a:solidFill>
                <a:prstClr val="black"/>
              </a:solidFill>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r>
              <a:rPr lang="zh-CN" altLang="en-US" sz="2400" dirty="0" smtClean="0">
                <a:solidFill>
                  <a:prstClr val="black"/>
                </a:solidFill>
                <a:latin typeface="Microsoft YaHei Light" charset="-122"/>
                <a:ea typeface="Microsoft YaHei Light" charset="-122"/>
                <a:cs typeface="Microsoft YaHei Light" charset="-122"/>
              </a:rPr>
              <a:t>用于整合</a:t>
            </a:r>
            <a:r>
              <a:rPr lang="en-US" altLang="zh-CN" sz="2400" dirty="0" smtClean="0">
                <a:solidFill>
                  <a:prstClr val="black"/>
                </a:solidFill>
                <a:latin typeface="Microsoft YaHei Light" charset="-122"/>
                <a:ea typeface="Microsoft YaHei Light" charset="-122"/>
                <a:cs typeface="Microsoft YaHei Light" charset="-122"/>
              </a:rPr>
              <a:t>C/C++</a:t>
            </a:r>
            <a:r>
              <a:rPr lang="zh-CN" altLang="en-US" sz="2400" dirty="0" smtClean="0">
                <a:solidFill>
                  <a:prstClr val="black"/>
                </a:solidFill>
                <a:latin typeface="Microsoft YaHei Light" charset="-122"/>
                <a:ea typeface="Microsoft YaHei Light" charset="-122"/>
                <a:cs typeface="Microsoft YaHei Light" charset="-122"/>
              </a:rPr>
              <a:t>和</a:t>
            </a:r>
            <a:r>
              <a:rPr lang="en-US" altLang="zh-CN" sz="2400" dirty="0" smtClean="0">
                <a:solidFill>
                  <a:prstClr val="black"/>
                </a:solidFill>
                <a:latin typeface="Microsoft YaHei Light" charset="-122"/>
                <a:ea typeface="Microsoft YaHei Light" charset="-122"/>
                <a:cs typeface="Microsoft YaHei Light" charset="-122"/>
              </a:rPr>
              <a:t>Fortran</a:t>
            </a:r>
            <a:r>
              <a:rPr lang="zh-CN" altLang="en-US" sz="2400" dirty="0" smtClean="0">
                <a:solidFill>
                  <a:prstClr val="black"/>
                </a:solidFill>
                <a:latin typeface="Microsoft YaHei Light" charset="-122"/>
                <a:ea typeface="Microsoft YaHei Light" charset="-122"/>
                <a:cs typeface="Microsoft YaHei Light" charset="-122"/>
              </a:rPr>
              <a:t>代码的工具包</a:t>
            </a:r>
            <a:endParaRPr lang="en-US" altLang="zh-CN" sz="2400" dirty="0" smtClean="0">
              <a:solidFill>
                <a:prstClr val="black"/>
              </a:solidFill>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r>
              <a:rPr lang="zh-CN" altLang="en-US" sz="2400" dirty="0" smtClean="0">
                <a:solidFill>
                  <a:prstClr val="black"/>
                </a:solidFill>
                <a:latin typeface="Microsoft YaHei Light" charset="-122"/>
                <a:ea typeface="Microsoft YaHei Light" charset="-122"/>
                <a:cs typeface="Microsoft YaHei Light" charset="-122"/>
              </a:rPr>
              <a:t>实用的线性代数、傅里叶变换和随机数模块</a:t>
            </a:r>
            <a:endParaRPr lang="en-US" altLang="zh-CN" sz="2400" dirty="0" smtClean="0">
              <a:solidFill>
                <a:prstClr val="black"/>
              </a:solidFill>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r>
              <a:rPr lang="en-US" altLang="zh-CN" sz="2400" dirty="0" smtClean="0">
                <a:solidFill>
                  <a:prstClr val="black"/>
                </a:solidFill>
                <a:latin typeface="Microsoft YaHei Light" charset="-122"/>
                <a:ea typeface="Microsoft YaHei Light" charset="-122"/>
                <a:cs typeface="Microsoft YaHei Light" charset="-122"/>
              </a:rPr>
              <a:t>Numpy</a:t>
            </a:r>
            <a:r>
              <a:rPr lang="zh-CN" altLang="en-US" sz="2400" dirty="0" smtClean="0">
                <a:solidFill>
                  <a:prstClr val="black"/>
                </a:solidFill>
                <a:latin typeface="Microsoft YaHei Light" charset="-122"/>
                <a:ea typeface="Microsoft YaHei Light" charset="-122"/>
                <a:cs typeface="Microsoft YaHei Light" charset="-122"/>
              </a:rPr>
              <a:t> 和稀疏矩阵运算包</a:t>
            </a:r>
            <a:r>
              <a:rPr lang="en-US" altLang="zh-CN" sz="2400" dirty="0" err="1" smtClean="0">
                <a:solidFill>
                  <a:prstClr val="black"/>
                </a:solidFill>
                <a:latin typeface="Microsoft YaHei Light" charset="-122"/>
                <a:ea typeface="Microsoft YaHei Light" charset="-122"/>
                <a:cs typeface="Microsoft YaHei Light" charset="-122"/>
              </a:rPr>
              <a:t>scipy</a:t>
            </a:r>
            <a:r>
              <a:rPr lang="zh-CN" altLang="en-US" sz="2400" dirty="0" smtClean="0">
                <a:solidFill>
                  <a:prstClr val="black"/>
                </a:solidFill>
                <a:latin typeface="Microsoft YaHei Light" charset="-122"/>
                <a:ea typeface="Microsoft YaHei Light" charset="-122"/>
                <a:cs typeface="Microsoft YaHei Light" charset="-122"/>
              </a:rPr>
              <a:t> 配合使用非常方便</a:t>
            </a:r>
            <a:endParaRPr lang="en-US" altLang="zh-CN" sz="2400" dirty="0" smtClean="0">
              <a:solidFill>
                <a:prstClr val="black"/>
              </a:solidFill>
              <a:latin typeface="Microsoft YaHei Light" charset="-122"/>
              <a:ea typeface="Microsoft YaHei Light" charset="-122"/>
              <a:cs typeface="Microsoft YaHei Light" charset="-122"/>
            </a:endParaRPr>
          </a:p>
          <a:p>
            <a:pPr marL="914400" lvl="1" indent="-457200">
              <a:lnSpc>
                <a:spcPct val="150000"/>
              </a:lnSpc>
              <a:buClr>
                <a:schemeClr val="tx1"/>
              </a:buClr>
              <a:buFont typeface="+mj-lt"/>
              <a:buAutoNum type="arabicPeriod"/>
            </a:pPr>
            <a:endParaRPr lang="en-US" altLang="zh-CN" sz="2400" dirty="0">
              <a:solidFill>
                <a:prstClr val="black"/>
              </a:solidFill>
              <a:latin typeface="Microsoft YaHei Light" charset="-122"/>
              <a:ea typeface="Microsoft YaHei Light" charset="-122"/>
              <a:cs typeface="Microsoft YaHei Light"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224" y="3162146"/>
            <a:ext cx="3876212" cy="1313605"/>
          </a:xfrm>
          <a:prstGeom prst="rect">
            <a:avLst/>
          </a:prstGeom>
        </p:spPr>
      </p:pic>
      <p:sp>
        <p:nvSpPr>
          <p:cNvPr id="9"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en-US" altLang="zh-CN" sz="3200" b="1" dirty="0" smtClean="0">
                <a:solidFill>
                  <a:srgbClr val="942124"/>
                </a:solidFill>
                <a:cs typeface="+mn-cs"/>
              </a:rPr>
              <a:t>Numpy</a:t>
            </a:r>
            <a:r>
              <a:rPr lang="zh-CN" altLang="en-US" sz="3200" b="1" dirty="0" smtClean="0">
                <a:solidFill>
                  <a:srgbClr val="942124"/>
                </a:solidFill>
                <a:cs typeface="+mn-cs"/>
              </a:rPr>
              <a:t> 介绍</a:t>
            </a:r>
            <a:endParaRPr lang="en-US" altLang="zh-CN" sz="3200" b="1" dirty="0" smtClean="0">
              <a:solidFill>
                <a:srgbClr val="942124"/>
              </a:solidFill>
              <a:cs typeface="+mn-cs"/>
            </a:endParaRPr>
          </a:p>
        </p:txBody>
      </p:sp>
      <p:sp>
        <p:nvSpPr>
          <p:cNvPr id="11"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3" name="日期占位符 2"/>
          <p:cNvSpPr>
            <a:spLocks noGrp="1"/>
          </p:cNvSpPr>
          <p:nvPr>
            <p:ph type="dt" sz="half" idx="10"/>
          </p:nvPr>
        </p:nvSpPr>
        <p:spPr/>
        <p:txBody>
          <a:bodyPr/>
          <a:lstStyle/>
          <a:p>
            <a:fld id="{680E6101-FF8F-48A2-AA82-9CB7154E01FA}"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5</a:t>
            </a:fld>
            <a:endParaRPr lang="zh-CN" altLang="en-US"/>
          </a:p>
        </p:txBody>
      </p:sp>
    </p:spTree>
    <p:extLst>
      <p:ext uri="{BB962C8B-B14F-4D97-AF65-F5344CB8AC3E}">
        <p14:creationId xmlns:p14="http://schemas.microsoft.com/office/powerpoint/2010/main" val="18206290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总结</a:t>
            </a:r>
            <a:endParaRPr lang="zh-CN" altLang="en-US" sz="3200" b="1" dirty="0">
              <a:solidFill>
                <a:srgbClr val="942124"/>
              </a:solidFill>
              <a:cs typeface="+mn-cs"/>
            </a:endParaRPr>
          </a:p>
        </p:txBody>
      </p:sp>
      <p:sp>
        <p:nvSpPr>
          <p:cNvPr id="293" name="Freeform 37"/>
          <p:cNvSpPr>
            <a:spLocks noChangeArrowheads="1"/>
          </p:cNvSpPr>
          <p:nvPr/>
        </p:nvSpPr>
        <p:spPr bwMode="auto">
          <a:xfrm>
            <a:off x="1631504" y="2962209"/>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 name="TextBox 4"/>
          <p:cNvSpPr txBox="1"/>
          <p:nvPr/>
        </p:nvSpPr>
        <p:spPr>
          <a:xfrm>
            <a:off x="2135560" y="2893376"/>
            <a:ext cx="8246168" cy="461665"/>
          </a:xfrm>
          <a:prstGeom prst="rect">
            <a:avLst/>
          </a:prstGeom>
          <a:noFill/>
        </p:spPr>
        <p:txBody>
          <a:bodyPr wrap="none" rtlCol="0">
            <a:spAutoFit/>
          </a:bodyPr>
          <a:lstStyle/>
          <a:p>
            <a:r>
              <a:rPr lang="en-US" altLang="zh-CN" sz="2400" dirty="0" err="1" smtClean="0">
                <a:latin typeface="Monaco" charset="0"/>
                <a:ea typeface="Monaco" charset="0"/>
                <a:cs typeface="Monaco" charset="0"/>
              </a:rPr>
              <a:t>ndarray</a:t>
            </a:r>
            <a:r>
              <a:rPr lang="zh-CN" altLang="en-US" sz="2400" dirty="0" smtClean="0">
                <a:latin typeface="Microsoft YaHei Light" charset="-122"/>
                <a:ea typeface="Microsoft YaHei Light" charset="-122"/>
                <a:cs typeface="Microsoft YaHei Light" charset="-122"/>
              </a:rPr>
              <a:t>相关操作：索引、切分、重构、拼接、转置与翻转</a:t>
            </a:r>
            <a:endParaRPr lang="zh-CN" altLang="en-US" sz="2400" dirty="0">
              <a:latin typeface="Microsoft YaHei Light" charset="-122"/>
              <a:ea typeface="Microsoft YaHei Light" charset="-122"/>
              <a:cs typeface="Microsoft YaHei Light" charset="-122"/>
            </a:endParaRPr>
          </a:p>
        </p:txBody>
      </p:sp>
      <p:sp>
        <p:nvSpPr>
          <p:cNvPr id="307" name="Freeform 37"/>
          <p:cNvSpPr>
            <a:spLocks noChangeArrowheads="1"/>
          </p:cNvSpPr>
          <p:nvPr/>
        </p:nvSpPr>
        <p:spPr bwMode="auto">
          <a:xfrm>
            <a:off x="1631504" y="2345705"/>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8" name="TextBox 307"/>
          <p:cNvSpPr txBox="1"/>
          <p:nvPr/>
        </p:nvSpPr>
        <p:spPr>
          <a:xfrm>
            <a:off x="2135560" y="2276872"/>
            <a:ext cx="4435830" cy="461665"/>
          </a:xfrm>
          <a:prstGeom prst="rect">
            <a:avLst/>
          </a:prstGeom>
          <a:noFill/>
        </p:spPr>
        <p:txBody>
          <a:bodyPr wrap="none" rtlCol="0">
            <a:spAutoFit/>
          </a:bodyPr>
          <a:lstStyle/>
          <a:p>
            <a:r>
              <a:rPr lang="en-US" altLang="zh-CN" sz="2400" dirty="0" smtClean="0">
                <a:latin typeface="微软雅黑 Light" panose="020B0502040204020203" pitchFamily="34" charset="-122"/>
                <a:ea typeface="微软雅黑 Light" panose="020B0502040204020203" pitchFamily="34" charset="-122"/>
              </a:rPr>
              <a:t>Numpy</a:t>
            </a:r>
            <a:r>
              <a:rPr lang="zh-CN" altLang="en-US" sz="2400" dirty="0" smtClean="0">
                <a:latin typeface="微软雅黑 Light" panose="020B0502040204020203" pitchFamily="34" charset="-122"/>
                <a:ea typeface="微软雅黑 Light" panose="020B0502040204020203" pitchFamily="34" charset="-122"/>
              </a:rPr>
              <a:t>基本数据结构 </a:t>
            </a:r>
            <a:r>
              <a:rPr lang="en-US" altLang="zh-CN" sz="2400" dirty="0" err="1" smtClean="0">
                <a:latin typeface="Monaco" charset="0"/>
                <a:ea typeface="Monaco" charset="0"/>
                <a:cs typeface="Monaco" charset="0"/>
              </a:rPr>
              <a:t>ndarray</a:t>
            </a:r>
            <a:endParaRPr lang="zh-CN" altLang="en-US" sz="2400" dirty="0">
              <a:latin typeface="Monaco" charset="0"/>
              <a:ea typeface="Monaco" charset="0"/>
              <a:cs typeface="Monaco" charset="0"/>
            </a:endParaRPr>
          </a:p>
        </p:txBody>
      </p:sp>
      <p:sp>
        <p:nvSpPr>
          <p:cNvPr id="12"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8" name="Freeform 37"/>
          <p:cNvSpPr>
            <a:spLocks noChangeArrowheads="1"/>
          </p:cNvSpPr>
          <p:nvPr/>
        </p:nvSpPr>
        <p:spPr bwMode="auto">
          <a:xfrm>
            <a:off x="1622207" y="4188296"/>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TextBox 4"/>
          <p:cNvSpPr txBox="1"/>
          <p:nvPr/>
        </p:nvSpPr>
        <p:spPr>
          <a:xfrm>
            <a:off x="2126263" y="4119463"/>
            <a:ext cx="6647974" cy="461665"/>
          </a:xfrm>
          <a:prstGeom prst="rect">
            <a:avLst/>
          </a:prstGeom>
          <a:noFill/>
        </p:spPr>
        <p:txBody>
          <a:bodyPr wrap="none" rtlCol="0">
            <a:spAutoFit/>
          </a:bodyPr>
          <a:lstStyle/>
          <a:p>
            <a:r>
              <a:rPr lang="zh-CN" altLang="en-US" sz="2400" dirty="0" smtClean="0">
                <a:latin typeface="微软雅黑 Light" panose="020B0502040204020203" pitchFamily="34" charset="-122"/>
                <a:ea typeface="微软雅黑 Light" panose="020B0502040204020203" pitchFamily="34" charset="-122"/>
              </a:rPr>
              <a:t>内置操作函数：数学函数、运算函数、统计函数</a:t>
            </a:r>
            <a:endParaRPr lang="zh-CN" altLang="en-US" sz="2400" dirty="0">
              <a:latin typeface="微软雅黑 Light" panose="020B0502040204020203" pitchFamily="34" charset="-122"/>
              <a:ea typeface="微软雅黑 Light" panose="020B0502040204020203" pitchFamily="34" charset="-122"/>
            </a:endParaRPr>
          </a:p>
        </p:txBody>
      </p:sp>
      <p:sp>
        <p:nvSpPr>
          <p:cNvPr id="10" name="Freeform 37"/>
          <p:cNvSpPr>
            <a:spLocks noChangeArrowheads="1"/>
          </p:cNvSpPr>
          <p:nvPr/>
        </p:nvSpPr>
        <p:spPr bwMode="auto">
          <a:xfrm>
            <a:off x="1622207" y="3571792"/>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 name="TextBox 307"/>
          <p:cNvSpPr txBox="1"/>
          <p:nvPr/>
        </p:nvSpPr>
        <p:spPr>
          <a:xfrm>
            <a:off x="2126263" y="3502959"/>
            <a:ext cx="4185761" cy="461665"/>
          </a:xfrm>
          <a:prstGeom prst="rect">
            <a:avLst/>
          </a:prstGeom>
          <a:noFill/>
        </p:spPr>
        <p:txBody>
          <a:bodyPr wrap="none" rtlCol="0">
            <a:spAutoFit/>
          </a:bodyPr>
          <a:lstStyle/>
          <a:p>
            <a:r>
              <a:rPr lang="zh-CN" altLang="en-US" sz="2400" dirty="0" smtClean="0">
                <a:latin typeface="微软雅黑 Light" panose="020B0502040204020203" pitchFamily="34" charset="-122"/>
                <a:ea typeface="微软雅黑 Light" panose="020B0502040204020203" pitchFamily="34" charset="-122"/>
              </a:rPr>
              <a:t>对位运算原则，结构化的数据</a:t>
            </a:r>
            <a:endParaRPr lang="zh-CN" altLang="en-US" sz="2400" dirty="0">
              <a:latin typeface="微软雅黑 Light" panose="020B0502040204020203" pitchFamily="34" charset="-122"/>
              <a:ea typeface="微软雅黑 Light" panose="020B0502040204020203" pitchFamily="34" charset="-122"/>
            </a:endParaRPr>
          </a:p>
        </p:txBody>
      </p:sp>
      <p:sp>
        <p:nvSpPr>
          <p:cNvPr id="13" name="Freeform 37"/>
          <p:cNvSpPr>
            <a:spLocks noChangeArrowheads="1"/>
          </p:cNvSpPr>
          <p:nvPr/>
        </p:nvSpPr>
        <p:spPr bwMode="auto">
          <a:xfrm>
            <a:off x="1631504" y="4764360"/>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 name="TextBox 4"/>
          <p:cNvSpPr txBox="1"/>
          <p:nvPr/>
        </p:nvSpPr>
        <p:spPr>
          <a:xfrm>
            <a:off x="2135560" y="4695527"/>
            <a:ext cx="5782352" cy="461665"/>
          </a:xfrm>
          <a:prstGeom prst="rect">
            <a:avLst/>
          </a:prstGeom>
          <a:noFill/>
        </p:spPr>
        <p:txBody>
          <a:bodyPr wrap="none" rtlCol="0">
            <a:spAutoFit/>
          </a:bodyPr>
          <a:lstStyle/>
          <a:p>
            <a:r>
              <a:rPr lang="zh-CN" altLang="en-US" sz="2400" dirty="0" smtClean="0">
                <a:latin typeface="微软雅黑 Light" panose="020B0502040204020203" pitchFamily="34" charset="-122"/>
                <a:ea typeface="微软雅黑 Light" panose="020B0502040204020203" pitchFamily="34" charset="-122"/>
              </a:rPr>
              <a:t>线性代数模块</a:t>
            </a:r>
            <a:r>
              <a:rPr lang="en-US" altLang="zh-CN" sz="2400" dirty="0" err="1" smtClean="0">
                <a:latin typeface="Monaco" charset="0"/>
                <a:ea typeface="Monaco" charset="0"/>
                <a:cs typeface="Monaco" charset="0"/>
              </a:rPr>
              <a:t>linalg</a:t>
            </a:r>
            <a:r>
              <a:rPr lang="zh-CN" altLang="en-US" sz="2400" dirty="0" smtClean="0">
                <a:latin typeface="微软雅黑 Light" panose="020B0502040204020203" pitchFamily="34" charset="-122"/>
                <a:ea typeface="微软雅黑 Light" panose="020B0502040204020203" pitchFamily="34" charset="-122"/>
              </a:rPr>
              <a:t>，随机模块</a:t>
            </a:r>
            <a:r>
              <a:rPr lang="en-US" altLang="zh-CN" sz="2400" dirty="0" smtClean="0">
                <a:latin typeface="Monaco" charset="0"/>
                <a:ea typeface="Monaco" charset="0"/>
                <a:cs typeface="Monaco" charset="0"/>
              </a:rPr>
              <a:t>random</a:t>
            </a:r>
            <a:endParaRPr lang="zh-CN" altLang="en-US" sz="2400" dirty="0">
              <a:latin typeface="Monaco" charset="0"/>
              <a:ea typeface="Monaco" charset="0"/>
              <a:cs typeface="Monaco" charset="0"/>
            </a:endParaRPr>
          </a:p>
        </p:txBody>
      </p:sp>
      <p:sp>
        <p:nvSpPr>
          <p:cNvPr id="2" name="日期占位符 1"/>
          <p:cNvSpPr>
            <a:spLocks noGrp="1"/>
          </p:cNvSpPr>
          <p:nvPr>
            <p:ph type="dt" sz="half" idx="10"/>
          </p:nvPr>
        </p:nvSpPr>
        <p:spPr/>
        <p:txBody>
          <a:bodyPr/>
          <a:lstStyle/>
          <a:p>
            <a:fld id="{F4885B4F-A341-4E84-8420-087B9BC75B51}" type="datetime1">
              <a:rPr lang="zh-CN" altLang="en-US" smtClean="0"/>
              <a:t>2018/10/9</a:t>
            </a:fld>
            <a:endParaRPr lang="zh-CN" altLang="en-US"/>
          </a:p>
        </p:txBody>
      </p:sp>
      <p:sp>
        <p:nvSpPr>
          <p:cNvPr id="3" name="灯片编号占位符 2"/>
          <p:cNvSpPr>
            <a:spLocks noGrp="1"/>
          </p:cNvSpPr>
          <p:nvPr>
            <p:ph type="sldNum" sz="quarter" idx="12"/>
          </p:nvPr>
        </p:nvSpPr>
        <p:spPr/>
        <p:txBody>
          <a:bodyPr/>
          <a:lstStyle/>
          <a:p>
            <a:fld id="{370D8578-DDD4-487D-A316-C8E65CC577E1}" type="slidenum">
              <a:rPr lang="zh-CN" altLang="en-US" smtClean="0"/>
              <a:t>50</a:t>
            </a:fld>
            <a:endParaRPr lang="zh-CN" altLang="en-US"/>
          </a:p>
        </p:txBody>
      </p:sp>
    </p:spTree>
    <p:extLst>
      <p:ext uri="{BB962C8B-B14F-4D97-AF65-F5344CB8AC3E}">
        <p14:creationId xmlns:p14="http://schemas.microsoft.com/office/powerpoint/2010/main" val="1025409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91316" y="1769146"/>
            <a:ext cx="9933666" cy="646331"/>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矩阵表示：</a:t>
            </a:r>
            <a:r>
              <a:rPr lang="zh-CN" altLang="en-US" sz="2400" dirty="0" smtClean="0">
                <a:latin typeface="微软雅黑 Light" panose="020B0502040204020203" pitchFamily="34" charset="-122"/>
                <a:ea typeface="微软雅黑 Light" panose="020B0502040204020203" pitchFamily="34" charset="-122"/>
              </a:rPr>
              <a:t>使用</a:t>
            </a:r>
            <a:r>
              <a:rPr lang="en-US" altLang="zh-CN" sz="2400" dirty="0">
                <a:latin typeface="微软雅黑 Light" panose="020B0502040204020203" pitchFamily="34" charset="-122"/>
                <a:ea typeface="微软雅黑 Light" panose="020B0502040204020203" pitchFamily="34" charset="-122"/>
              </a:rPr>
              <a:t>Numpy</a:t>
            </a:r>
            <a:r>
              <a:rPr lang="zh-CN" altLang="en-US" sz="2400" dirty="0">
                <a:latin typeface="微软雅黑 Light" panose="020B0502040204020203" pitchFamily="34" charset="-122"/>
                <a:ea typeface="微软雅黑 Light" panose="020B0502040204020203" pitchFamily="34" charset="-122"/>
              </a:rPr>
              <a:t>，易得到二维</a:t>
            </a:r>
            <a:r>
              <a:rPr lang="zh-CN" altLang="en-US" sz="2400" dirty="0" smtClean="0">
                <a:latin typeface="微软雅黑 Light" panose="020B0502040204020203" pitchFamily="34" charset="-122"/>
                <a:ea typeface="微软雅黑 Light" panose="020B0502040204020203" pitchFamily="34" charset="-122"/>
              </a:rPr>
              <a:t>矩阵</a:t>
            </a:r>
            <a:endParaRPr lang="zh-CN" altLang="en-US" sz="2400" dirty="0">
              <a:latin typeface="微软雅黑 Light" panose="020B0502040204020203" pitchFamily="34" charset="-122"/>
              <a:ea typeface="微软雅黑 Light" panose="020B0502040204020203" pitchFamily="34" charset="-122"/>
            </a:endParaRPr>
          </a:p>
        </p:txBody>
      </p:sp>
      <p:sp>
        <p:nvSpPr>
          <p:cNvPr id="11"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基本数据结构</a:t>
            </a:r>
            <a:r>
              <a:rPr lang="zh-CN" altLang="en-US" sz="3200" b="1" dirty="0" smtClean="0">
                <a:solidFill>
                  <a:srgbClr val="942124"/>
                </a:solidFill>
                <a:latin typeface="Monaco" charset="0"/>
                <a:ea typeface="Monaco" charset="0"/>
                <a:cs typeface="Monaco" charset="0"/>
              </a:rPr>
              <a:t> </a:t>
            </a:r>
            <a:r>
              <a:rPr lang="en-US" altLang="zh-CN" sz="3200" b="1" dirty="0" err="1" smtClean="0">
                <a:solidFill>
                  <a:srgbClr val="942124"/>
                </a:solidFill>
                <a:latin typeface="Monaco" charset="0"/>
                <a:ea typeface="Monaco" charset="0"/>
                <a:cs typeface="Monaco" charset="0"/>
              </a:rPr>
              <a:t>ndarray</a:t>
            </a:r>
            <a:endParaRPr lang="zh-CN" altLang="en-US" sz="3200" b="1" dirty="0">
              <a:solidFill>
                <a:srgbClr val="942124"/>
              </a:solidFill>
              <a:latin typeface="Monaco" charset="0"/>
              <a:ea typeface="Monaco" charset="0"/>
              <a:cs typeface="Monaco" charset="0"/>
            </a:endParaRPr>
          </a:p>
        </p:txBody>
      </p:sp>
      <p:sp>
        <p:nvSpPr>
          <p:cNvPr id="12"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971" y="2749472"/>
            <a:ext cx="7835900" cy="27051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4721" y="4502072"/>
            <a:ext cx="2184400" cy="1905000"/>
          </a:xfrm>
          <a:prstGeom prst="rect">
            <a:avLst/>
          </a:prstGeom>
        </p:spPr>
      </p:pic>
      <p:sp>
        <p:nvSpPr>
          <p:cNvPr id="2" name="日期占位符 1"/>
          <p:cNvSpPr>
            <a:spLocks noGrp="1"/>
          </p:cNvSpPr>
          <p:nvPr>
            <p:ph type="dt" sz="half" idx="10"/>
          </p:nvPr>
        </p:nvSpPr>
        <p:spPr/>
        <p:txBody>
          <a:bodyPr/>
          <a:lstStyle/>
          <a:p>
            <a:fld id="{AE5739B0-8151-46BF-B55B-F2E4FC11A20D}"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6</a:t>
            </a:fld>
            <a:endParaRPr lang="zh-CN" altLang="en-US"/>
          </a:p>
        </p:txBody>
      </p:sp>
    </p:spTree>
    <p:extLst>
      <p:ext uri="{BB962C8B-B14F-4D97-AF65-F5344CB8AC3E}">
        <p14:creationId xmlns:p14="http://schemas.microsoft.com/office/powerpoint/2010/main" val="1748283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91316" y="1700808"/>
            <a:ext cx="11191170" cy="1200329"/>
          </a:xfrm>
          <a:prstGeom prst="rect">
            <a:avLst/>
          </a:prstGeom>
          <a:noFill/>
        </p:spPr>
        <p:txBody>
          <a:bodyPr wrap="square" rtlCol="0">
            <a:spAutoFit/>
          </a:bodyPr>
          <a:lstStyle/>
          <a:p>
            <a:pPr marL="342900" indent="-342900">
              <a:lnSpc>
                <a:spcPct val="150000"/>
              </a:lnSpc>
              <a:buClr>
                <a:schemeClr val="tx1"/>
              </a:buClr>
              <a:buFont typeface="Arial" charset="0"/>
              <a:buChar char="•"/>
            </a:pPr>
            <a:r>
              <a:rPr lang="zh-CN" altLang="en-US" sz="2400" dirty="0" smtClean="0">
                <a:solidFill>
                  <a:prstClr val="black"/>
                </a:solidFill>
                <a:latin typeface="微软雅黑 Light" panose="020B0502040204020203" pitchFamily="34" charset="-122"/>
                <a:ea typeface="微软雅黑 Light" panose="020B0502040204020203" pitchFamily="34" charset="-122"/>
              </a:rPr>
              <a:t>作为</a:t>
            </a:r>
            <a:r>
              <a:rPr lang="en-US" altLang="zh-CN" sz="2400" dirty="0" err="1" smtClean="0">
                <a:solidFill>
                  <a:prstClr val="black"/>
                </a:solidFill>
                <a:latin typeface="Monaco" charset="0"/>
                <a:ea typeface="Monaco" charset="0"/>
                <a:cs typeface="Monaco" charset="0"/>
              </a:rPr>
              <a:t>ndarray</a:t>
            </a:r>
            <a:r>
              <a:rPr lang="zh-CN" altLang="en-US" sz="2400" dirty="0" smtClean="0">
                <a:solidFill>
                  <a:prstClr val="black"/>
                </a:solidFill>
                <a:latin typeface="微软雅黑 Light" panose="020B0502040204020203" pitchFamily="34" charset="-122"/>
                <a:ea typeface="微软雅黑 Light" panose="020B0502040204020203" pitchFamily="34" charset="-122"/>
              </a:rPr>
              <a:t>对象里的数据有时并不是所需要的，那么可以</a:t>
            </a:r>
            <a:r>
              <a:rPr lang="zh-CN" altLang="en-US" sz="2400" dirty="0">
                <a:latin typeface="微软雅黑 Light" panose="020B0502040204020203" pitchFamily="34" charset="-122"/>
                <a:ea typeface="微软雅黑 Light" panose="020B0502040204020203" pitchFamily="34" charset="-122"/>
              </a:rPr>
              <a:t>使用</a:t>
            </a:r>
            <a:r>
              <a:rPr lang="en-US" altLang="zh-CN" sz="2400" dirty="0" err="1">
                <a:latin typeface="微软雅黑 Light" panose="020B0502040204020203" pitchFamily="34" charset="-122"/>
                <a:ea typeface="微软雅黑 Light" panose="020B0502040204020203" pitchFamily="34" charset="-122"/>
              </a:rPr>
              <a:t>ndarray</a:t>
            </a:r>
            <a:r>
              <a:rPr lang="zh-CN" altLang="en-US" sz="2400" dirty="0">
                <a:latin typeface="微软雅黑 Light" panose="020B0502040204020203" pitchFamily="34" charset="-122"/>
                <a:ea typeface="微软雅黑 Light" panose="020B0502040204020203" pitchFamily="34" charset="-122"/>
              </a:rPr>
              <a:t>对象</a:t>
            </a:r>
            <a:r>
              <a:rPr lang="zh-CN" altLang="en-US" sz="2400" dirty="0" smtClean="0">
                <a:latin typeface="微软雅黑 Light" panose="020B0502040204020203" pitchFamily="34" charset="-122"/>
                <a:ea typeface="微软雅黑 Light" panose="020B0502040204020203" pitchFamily="34" charset="-122"/>
              </a:rPr>
              <a:t>的</a:t>
            </a:r>
            <a:r>
              <a:rPr kumimoji="1" lang="en-US" altLang="zh-CN" sz="2400" dirty="0" err="1" smtClean="0">
                <a:latin typeface="Monaco" charset="0"/>
                <a:ea typeface="Monaco" charset="0"/>
                <a:cs typeface="Monaco" charset="0"/>
              </a:rPr>
              <a:t>astype</a:t>
            </a:r>
            <a:r>
              <a:rPr kumimoji="1" lang="en-US" altLang="zh-CN" sz="2400" dirty="0">
                <a:latin typeface="Monaco" charset="0"/>
                <a:ea typeface="Monaco" charset="0"/>
                <a:cs typeface="Monaco" charset="0"/>
              </a:rPr>
              <a:t>() </a:t>
            </a:r>
            <a:r>
              <a:rPr lang="zh-CN" altLang="en-US" sz="2400" dirty="0">
                <a:latin typeface="微软雅黑 Light" panose="020B0502040204020203" pitchFamily="34" charset="-122"/>
                <a:ea typeface="微软雅黑 Light" panose="020B0502040204020203" pitchFamily="34" charset="-122"/>
              </a:rPr>
              <a:t>方法</a:t>
            </a:r>
            <a:r>
              <a:rPr lang="zh-CN" altLang="en-US" sz="2400" dirty="0" smtClean="0">
                <a:solidFill>
                  <a:prstClr val="black"/>
                </a:solidFill>
                <a:latin typeface="微软雅黑 Light" panose="020B0502040204020203" pitchFamily="34" charset="-122"/>
                <a:ea typeface="微软雅黑 Light" panose="020B0502040204020203" pitchFamily="34" charset="-122"/>
              </a:rPr>
              <a:t>转为指定的数据类型</a:t>
            </a:r>
            <a:endParaRPr lang="zh-CN" altLang="en-US" sz="2400" dirty="0">
              <a:latin typeface="微软雅黑 Light" panose="020B0502040204020203" pitchFamily="34" charset="-122"/>
              <a:ea typeface="微软雅黑 Light" panose="020B0502040204020203" pitchFamily="34" charset="-122"/>
            </a:endParaRPr>
          </a:p>
        </p:txBody>
      </p:sp>
      <p:sp>
        <p:nvSpPr>
          <p:cNvPr id="11" name="标题 8"/>
          <p:cNvSpPr txBox="1">
            <a:spLocks/>
          </p:cNvSpPr>
          <p:nvPr/>
        </p:nvSpPr>
        <p:spPr>
          <a:xfrm>
            <a:off x="911424" y="579766"/>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sz="3200" b="1" dirty="0" smtClean="0">
                <a:solidFill>
                  <a:srgbClr val="942124"/>
                </a:solidFill>
                <a:cs typeface="+mn-cs"/>
              </a:rPr>
              <a:t>基本数据结构 </a:t>
            </a:r>
            <a:r>
              <a:rPr lang="en-US" altLang="zh-CN" sz="3200" b="1" dirty="0" err="1" smtClean="0">
                <a:solidFill>
                  <a:srgbClr val="942124"/>
                </a:solidFill>
                <a:latin typeface="Monaco" charset="0"/>
                <a:ea typeface="Monaco" charset="0"/>
                <a:cs typeface="Monaco" charset="0"/>
              </a:rPr>
              <a:t>ndarray</a:t>
            </a:r>
            <a:endParaRPr lang="zh-CN" altLang="en-US" sz="3200" b="1" dirty="0">
              <a:solidFill>
                <a:srgbClr val="942124"/>
              </a:solidFill>
              <a:latin typeface="Monaco" charset="0"/>
              <a:ea typeface="Monaco" charset="0"/>
              <a:cs typeface="Monaco" charset="0"/>
            </a:endParaRPr>
          </a:p>
        </p:txBody>
      </p:sp>
      <p:sp>
        <p:nvSpPr>
          <p:cNvPr id="13" name="矩形 28"/>
          <p:cNvSpPr/>
          <p:nvPr/>
        </p:nvSpPr>
        <p:spPr>
          <a:xfrm>
            <a:off x="-18898" y="671163"/>
            <a:ext cx="510214" cy="598302"/>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85" y="3099040"/>
            <a:ext cx="8936169" cy="2778232"/>
          </a:xfrm>
          <a:prstGeom prst="rect">
            <a:avLst/>
          </a:prstGeom>
        </p:spPr>
      </p:pic>
      <p:sp>
        <p:nvSpPr>
          <p:cNvPr id="17" name="Freeform 37"/>
          <p:cNvSpPr>
            <a:spLocks noChangeArrowheads="1"/>
          </p:cNvSpPr>
          <p:nvPr/>
        </p:nvSpPr>
        <p:spPr bwMode="auto">
          <a:xfrm>
            <a:off x="4382527" y="5523655"/>
            <a:ext cx="324000" cy="324000"/>
          </a:xfrm>
          <a:custGeom>
            <a:avLst/>
            <a:gdLst>
              <a:gd name="T0" fmla="*/ 38763987 w 602"/>
              <a:gd name="T1" fmla="*/ 78442719 h 602"/>
              <a:gd name="T2" fmla="*/ 38763987 w 602"/>
              <a:gd name="T3" fmla="*/ 78442719 h 602"/>
              <a:gd name="T4" fmla="*/ 0 w 602"/>
              <a:gd name="T5" fmla="*/ 38764526 h 602"/>
              <a:gd name="T6" fmla="*/ 38763987 w 602"/>
              <a:gd name="T7" fmla="*/ 0 h 602"/>
              <a:gd name="T8" fmla="*/ 78441997 w 602"/>
              <a:gd name="T9" fmla="*/ 38764526 h 602"/>
              <a:gd name="T10" fmla="*/ 38763987 w 602"/>
              <a:gd name="T11" fmla="*/ 78442719 h 602"/>
              <a:gd name="T12" fmla="*/ 38763987 w 602"/>
              <a:gd name="T13" fmla="*/ 7439751 h 602"/>
              <a:gd name="T14" fmla="*/ 38763987 w 602"/>
              <a:gd name="T15" fmla="*/ 7439751 h 602"/>
              <a:gd name="T16" fmla="*/ 7439717 w 602"/>
              <a:gd name="T17" fmla="*/ 38764526 h 602"/>
              <a:gd name="T18" fmla="*/ 38763987 w 602"/>
              <a:gd name="T19" fmla="*/ 71002968 h 602"/>
              <a:gd name="T20" fmla="*/ 71002280 w 602"/>
              <a:gd name="T21" fmla="*/ 38764526 h 602"/>
              <a:gd name="T22" fmla="*/ 38763987 w 602"/>
              <a:gd name="T23" fmla="*/ 7439751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rgbClr val="9421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 name="TextBox 4"/>
          <p:cNvSpPr txBox="1"/>
          <p:nvPr/>
        </p:nvSpPr>
        <p:spPr>
          <a:xfrm>
            <a:off x="4922551" y="5415607"/>
            <a:ext cx="6618287" cy="461665"/>
          </a:xfrm>
          <a:prstGeom prst="rect">
            <a:avLst/>
          </a:prstGeom>
          <a:noFill/>
        </p:spPr>
        <p:txBody>
          <a:bodyPr wrap="none" rtlCol="0">
            <a:spAutoFit/>
          </a:bodyPr>
          <a:lstStyle/>
          <a:p>
            <a:r>
              <a:rPr lang="en-US" altLang="zh-CN" sz="2400" dirty="0">
                <a:latin typeface="微软雅黑 Light" panose="020B0502040204020203" pitchFamily="34" charset="-122"/>
                <a:ea typeface="微软雅黑 Light" panose="020B0502040204020203" pitchFamily="34" charset="-122"/>
                <a:hlinkClick r:id="rId4"/>
              </a:rPr>
              <a:t>http://</a:t>
            </a:r>
            <a:r>
              <a:rPr lang="en-US" altLang="zh-CN" sz="2400" dirty="0" smtClean="0">
                <a:latin typeface="微软雅黑 Light" panose="020B0502040204020203" pitchFamily="34" charset="-122"/>
                <a:ea typeface="微软雅黑 Light" panose="020B0502040204020203" pitchFamily="34" charset="-122"/>
                <a:hlinkClick r:id="rId4"/>
              </a:rPr>
              <a:t>hackdata.cn/learn/course/2/lecture/132/</a:t>
            </a:r>
            <a:endParaRPr lang="zh-CN" altLang="en-US" sz="2400" dirty="0">
              <a:latin typeface="Monaco" charset="0"/>
              <a:ea typeface="Monaco" charset="0"/>
              <a:cs typeface="Monaco" charset="0"/>
            </a:endParaRPr>
          </a:p>
        </p:txBody>
      </p:sp>
      <p:sp>
        <p:nvSpPr>
          <p:cNvPr id="3" name="日期占位符 2"/>
          <p:cNvSpPr>
            <a:spLocks noGrp="1"/>
          </p:cNvSpPr>
          <p:nvPr>
            <p:ph type="dt" sz="half" idx="10"/>
          </p:nvPr>
        </p:nvSpPr>
        <p:spPr/>
        <p:txBody>
          <a:bodyPr/>
          <a:lstStyle/>
          <a:p>
            <a:fld id="{C328B551-7FA7-4651-B81A-D8DEB4CA368C}" type="datetime1">
              <a:rPr lang="zh-CN" altLang="en-US" smtClean="0"/>
              <a:t>2018/10/9</a:t>
            </a:fld>
            <a:endParaRPr lang="zh-CN" altLang="en-US"/>
          </a:p>
        </p:txBody>
      </p:sp>
      <p:sp>
        <p:nvSpPr>
          <p:cNvPr id="4" name="灯片编号占位符 3"/>
          <p:cNvSpPr>
            <a:spLocks noGrp="1"/>
          </p:cNvSpPr>
          <p:nvPr>
            <p:ph type="sldNum" sz="quarter" idx="12"/>
          </p:nvPr>
        </p:nvSpPr>
        <p:spPr/>
        <p:txBody>
          <a:bodyPr/>
          <a:lstStyle/>
          <a:p>
            <a:fld id="{370D8578-DDD4-487D-A316-C8E65CC577E1}" type="slidenum">
              <a:rPr lang="zh-CN" altLang="en-US" smtClean="0"/>
              <a:t>7</a:t>
            </a:fld>
            <a:endParaRPr lang="zh-CN" altLang="en-US"/>
          </a:p>
        </p:txBody>
      </p:sp>
    </p:spTree>
    <p:extLst>
      <p:ext uri="{BB962C8B-B14F-4D97-AF65-F5344CB8AC3E}">
        <p14:creationId xmlns:p14="http://schemas.microsoft.com/office/powerpoint/2010/main" val="307542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40341" y="-184853"/>
            <a:ext cx="10515600" cy="1325563"/>
          </a:xfrm>
        </p:spPr>
        <p:txBody>
          <a:bodyPr/>
          <a:lstStyle/>
          <a:p>
            <a:r>
              <a:rPr lang="zh-CN" altLang="en-US" sz="3600" dirty="0"/>
              <a:t>创建数组</a:t>
            </a:r>
          </a:p>
        </p:txBody>
      </p:sp>
      <p:sp>
        <p:nvSpPr>
          <p:cNvPr id="12291" name="内容占位符 2"/>
          <p:cNvSpPr>
            <a:spLocks noGrp="1"/>
          </p:cNvSpPr>
          <p:nvPr>
            <p:ph idx="1"/>
          </p:nvPr>
        </p:nvSpPr>
        <p:spPr>
          <a:xfrm>
            <a:off x="635899" y="1315827"/>
            <a:ext cx="10515600" cy="4351338"/>
          </a:xfrm>
        </p:spPr>
        <p:txBody>
          <a:bodyPr/>
          <a:lstStyle/>
          <a:p>
            <a:pPr>
              <a:buFont typeface="Wingdings" panose="05000000000000000000" pitchFamily="2" charset="2"/>
              <a:buNone/>
            </a:pPr>
            <a:r>
              <a:rPr lang="zh-CN" altLang="en-US" sz="2400" dirty="0"/>
              <a:t>     数组的大小可以通过其</a:t>
            </a:r>
            <a:r>
              <a:rPr lang="en-US" altLang="zh-CN" sz="2400" dirty="0"/>
              <a:t>shape</a:t>
            </a:r>
            <a:r>
              <a:rPr lang="zh-CN" altLang="en-US" sz="2400" dirty="0"/>
              <a:t>属性获得：</a:t>
            </a:r>
            <a:endParaRPr lang="en-US" altLang="zh-CN" sz="2400" dirty="0"/>
          </a:p>
          <a:p>
            <a:endParaRPr lang="en-US" altLang="zh-CN" sz="2400" dirty="0"/>
          </a:p>
          <a:p>
            <a:endParaRPr lang="en-US" altLang="zh-CN" sz="2400" dirty="0"/>
          </a:p>
          <a:p>
            <a:endParaRPr lang="en-US" altLang="zh-CN" sz="2400" dirty="0"/>
          </a:p>
          <a:p>
            <a:pPr>
              <a:buFont typeface="Wingdings" panose="05000000000000000000" pitchFamily="2" charset="2"/>
              <a:buNone/>
            </a:pPr>
            <a:r>
              <a:rPr lang="zh-CN" altLang="en-US" sz="2400" dirty="0" smtClean="0"/>
              <a:t>         </a:t>
            </a:r>
            <a:r>
              <a:rPr lang="zh-CN" altLang="en-US" sz="2400" dirty="0"/>
              <a:t>可以通过修改数组的</a:t>
            </a:r>
            <a:r>
              <a:rPr lang="en-US" altLang="zh-CN" sz="2400" dirty="0"/>
              <a:t>shape</a:t>
            </a:r>
            <a:r>
              <a:rPr lang="zh-CN" altLang="en-US" sz="2400" dirty="0"/>
              <a:t>属性，在保持数组元素个数不变的情况下，改变数组每个轴的长度。</a:t>
            </a:r>
          </a:p>
        </p:txBody>
      </p:sp>
      <p:sp>
        <p:nvSpPr>
          <p:cNvPr id="1229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4EFC1DE-680E-40B4-BD2B-F8CA2267EA97}" type="slidenum">
              <a:rPr lang="en-US" altLang="zh-CN" sz="1200"/>
              <a:pPr>
                <a:spcBef>
                  <a:spcPct val="0"/>
                </a:spcBef>
                <a:buClrTx/>
                <a:buFontTx/>
                <a:buNone/>
              </a:pPr>
              <a:t>8</a:t>
            </a:fld>
            <a:endParaRPr lang="en-US" altLang="zh-CN" sz="1200"/>
          </a:p>
        </p:txBody>
      </p:sp>
      <p:sp>
        <p:nvSpPr>
          <p:cNvPr id="12293" name="Text Box 4"/>
          <p:cNvSpPr txBox="1">
            <a:spLocks noChangeArrowheads="1"/>
          </p:cNvSpPr>
          <p:nvPr/>
        </p:nvSpPr>
        <p:spPr bwMode="auto">
          <a:xfrm>
            <a:off x="1536811" y="1788902"/>
            <a:ext cx="8123729" cy="1323439"/>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a:t>
            </a:r>
            <a:r>
              <a:rPr lang="en-US" altLang="zh-CN" sz="2000" dirty="0" err="1"/>
              <a:t>a.shape</a:t>
            </a:r>
            <a:r>
              <a:rPr lang="en-US" altLang="zh-CN" sz="2000" dirty="0"/>
              <a:t> #</a:t>
            </a:r>
            <a:r>
              <a:rPr lang="zh-CN" altLang="en-US" sz="2000" dirty="0"/>
              <a:t>一维数组</a:t>
            </a:r>
            <a:endParaRPr lang="en-US" altLang="zh-CN" sz="2000" dirty="0"/>
          </a:p>
          <a:p>
            <a:pPr eaLnBrk="1" hangingPunct="1">
              <a:spcBef>
                <a:spcPct val="0"/>
              </a:spcBef>
              <a:buClrTx/>
              <a:buFontTx/>
              <a:buNone/>
            </a:pPr>
            <a:r>
              <a:rPr lang="en-US" altLang="zh-CN" sz="2000" dirty="0">
                <a:solidFill>
                  <a:srgbClr val="FF0000"/>
                </a:solidFill>
              </a:rPr>
              <a:t>(4,)</a:t>
            </a:r>
          </a:p>
          <a:p>
            <a:pPr eaLnBrk="1" hangingPunct="1">
              <a:spcBef>
                <a:spcPct val="0"/>
              </a:spcBef>
              <a:buClrTx/>
              <a:buFontTx/>
              <a:buNone/>
            </a:pPr>
            <a:r>
              <a:rPr lang="en-US" altLang="zh-CN" sz="2000" dirty="0"/>
              <a:t>&gt;&gt;&gt; </a:t>
            </a:r>
            <a:r>
              <a:rPr lang="en-US" altLang="zh-CN" sz="2000" dirty="0" err="1"/>
              <a:t>c.shape</a:t>
            </a:r>
            <a:r>
              <a:rPr lang="en-US" altLang="zh-CN" sz="2000" dirty="0"/>
              <a:t> #</a:t>
            </a:r>
            <a:r>
              <a:rPr lang="zh-CN" altLang="en-US" sz="2000" dirty="0"/>
              <a:t>二维数组其中第</a:t>
            </a:r>
            <a:r>
              <a:rPr lang="en-US" altLang="zh-CN" sz="2000" dirty="0"/>
              <a:t>0 </a:t>
            </a:r>
            <a:r>
              <a:rPr lang="zh-CN" altLang="en-US" sz="2000" dirty="0"/>
              <a:t>轴的长度为</a:t>
            </a:r>
            <a:r>
              <a:rPr lang="en-US" altLang="zh-CN" sz="2000" dirty="0"/>
              <a:t>3</a:t>
            </a:r>
            <a:r>
              <a:rPr lang="zh-CN" altLang="en-US" sz="2000" dirty="0"/>
              <a:t>，第</a:t>
            </a:r>
            <a:r>
              <a:rPr lang="en-US" altLang="zh-CN" sz="2000" dirty="0"/>
              <a:t>1 </a:t>
            </a:r>
            <a:r>
              <a:rPr lang="zh-CN" altLang="en-US" sz="2000" dirty="0"/>
              <a:t>轴的长度为</a:t>
            </a:r>
            <a:r>
              <a:rPr lang="en-US" altLang="zh-CN" sz="2000" dirty="0"/>
              <a:t>4</a:t>
            </a:r>
            <a:r>
              <a:rPr lang="zh-CN" altLang="en-US" sz="2000" dirty="0"/>
              <a:t>。</a:t>
            </a:r>
            <a:endParaRPr lang="en-US" altLang="zh-CN" sz="2000" dirty="0"/>
          </a:p>
          <a:p>
            <a:pPr eaLnBrk="1" hangingPunct="1">
              <a:spcBef>
                <a:spcPct val="0"/>
              </a:spcBef>
              <a:buClrTx/>
              <a:buFontTx/>
              <a:buNone/>
            </a:pPr>
            <a:r>
              <a:rPr lang="en-US" altLang="zh-CN" sz="2000" dirty="0"/>
              <a:t>(3, 4)</a:t>
            </a:r>
            <a:endParaRPr lang="zh-CN" altLang="zh-CN" sz="2000" b="1" dirty="0"/>
          </a:p>
        </p:txBody>
      </p:sp>
      <p:sp>
        <p:nvSpPr>
          <p:cNvPr id="12294" name="Text Box 4"/>
          <p:cNvSpPr txBox="1">
            <a:spLocks noChangeArrowheads="1"/>
          </p:cNvSpPr>
          <p:nvPr/>
        </p:nvSpPr>
        <p:spPr bwMode="auto">
          <a:xfrm>
            <a:off x="1636275" y="3972051"/>
            <a:ext cx="7924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c.shape = 4,3  #</a:t>
            </a:r>
            <a:r>
              <a:rPr lang="zh-CN" altLang="en-US" sz="2000" dirty="0"/>
              <a:t>注意从</a:t>
            </a:r>
            <a:r>
              <a:rPr lang="en-US" altLang="zh-CN" sz="2000" dirty="0"/>
              <a:t>(3,4)</a:t>
            </a:r>
            <a:r>
              <a:rPr lang="zh-CN" altLang="en-US" sz="2000" dirty="0"/>
              <a:t>改为</a:t>
            </a:r>
            <a:r>
              <a:rPr lang="en-US" altLang="zh-CN" sz="2000" dirty="0"/>
              <a:t>(4,3)</a:t>
            </a:r>
            <a:r>
              <a:rPr lang="zh-CN" altLang="en-US" sz="2000" dirty="0"/>
              <a:t>并不是对数组进行转置，而只是改变每个轴的大小，数组元素在内存中的位置并没有改变：</a:t>
            </a:r>
            <a:endParaRPr lang="en-US" altLang="zh-CN" sz="2000" dirty="0"/>
          </a:p>
          <a:p>
            <a:pPr eaLnBrk="1" hangingPunct="1">
              <a:spcBef>
                <a:spcPct val="0"/>
              </a:spcBef>
              <a:buClrTx/>
              <a:buFontTx/>
              <a:buNone/>
            </a:pPr>
            <a:r>
              <a:rPr lang="en-US" altLang="zh-CN" sz="2000" dirty="0"/>
              <a:t>&gt;&gt;&gt; c</a:t>
            </a:r>
          </a:p>
          <a:p>
            <a:pPr eaLnBrk="1" hangingPunct="1">
              <a:spcBef>
                <a:spcPct val="0"/>
              </a:spcBef>
              <a:buClrTx/>
              <a:buFontTx/>
              <a:buNone/>
            </a:pPr>
            <a:r>
              <a:rPr lang="en-US" altLang="zh-CN" sz="2000" dirty="0"/>
              <a:t>array([[ 1, 2, 3],</a:t>
            </a:r>
          </a:p>
          <a:p>
            <a:pPr eaLnBrk="1" hangingPunct="1">
              <a:spcBef>
                <a:spcPct val="0"/>
              </a:spcBef>
              <a:buClrTx/>
              <a:buFontTx/>
              <a:buNone/>
            </a:pPr>
            <a:r>
              <a:rPr lang="en-US" altLang="zh-CN" sz="2000" dirty="0"/>
              <a:t>          [ 4, 4, 5],</a:t>
            </a:r>
          </a:p>
          <a:p>
            <a:pPr eaLnBrk="1" hangingPunct="1">
              <a:spcBef>
                <a:spcPct val="0"/>
              </a:spcBef>
              <a:buClrTx/>
              <a:buFontTx/>
              <a:buNone/>
            </a:pPr>
            <a:r>
              <a:rPr lang="en-US" altLang="zh-CN" sz="2000" dirty="0"/>
              <a:t>          [ 6, 7, 7],</a:t>
            </a:r>
          </a:p>
          <a:p>
            <a:pPr eaLnBrk="1" hangingPunct="1">
              <a:spcBef>
                <a:spcPct val="0"/>
              </a:spcBef>
              <a:buClrTx/>
              <a:buFontTx/>
              <a:buNone/>
            </a:pPr>
            <a:r>
              <a:rPr lang="en-US" altLang="zh-CN" sz="2000" dirty="0"/>
              <a:t>          [ 8, 9, 10]])</a:t>
            </a:r>
            <a:endParaRPr lang="zh-CN" altLang="zh-CN" sz="2000" b="1" dirty="0"/>
          </a:p>
        </p:txBody>
      </p:sp>
      <p:sp>
        <p:nvSpPr>
          <p:cNvPr id="2" name="矩形 1"/>
          <p:cNvSpPr/>
          <p:nvPr/>
        </p:nvSpPr>
        <p:spPr>
          <a:xfrm>
            <a:off x="2923410" y="272699"/>
            <a:ext cx="6096000" cy="707886"/>
          </a:xfrm>
          <a:prstGeom prst="rect">
            <a:avLst/>
          </a:prstGeom>
          <a:solidFill>
            <a:srgbClr val="85EB98"/>
          </a:solidFill>
        </p:spPr>
        <p:txBody>
          <a:bodyPr>
            <a:spAutoFit/>
          </a:bodyPr>
          <a:lstStyle/>
          <a:p>
            <a:pPr>
              <a:spcBef>
                <a:spcPct val="0"/>
              </a:spcBef>
            </a:pPr>
            <a:r>
              <a:rPr lang="en-US" altLang="zh-CN" sz="2000" b="1" dirty="0"/>
              <a:t>a = </a:t>
            </a:r>
            <a:r>
              <a:rPr lang="en-US" altLang="zh-CN" sz="2000" b="1" dirty="0" err="1"/>
              <a:t>np.array</a:t>
            </a:r>
            <a:r>
              <a:rPr lang="en-US" altLang="zh-CN" sz="2000" b="1" dirty="0"/>
              <a:t>([1, 2, 3, 4])</a:t>
            </a:r>
          </a:p>
          <a:p>
            <a:pPr>
              <a:spcBef>
                <a:spcPct val="0"/>
              </a:spcBef>
            </a:pPr>
            <a:r>
              <a:rPr lang="en-US" altLang="zh-CN" sz="2000" b="1" dirty="0" smtClean="0"/>
              <a:t>c </a:t>
            </a:r>
            <a:r>
              <a:rPr lang="en-US" altLang="zh-CN" sz="2000" b="1" dirty="0"/>
              <a:t>= </a:t>
            </a:r>
            <a:r>
              <a:rPr lang="en-US" altLang="zh-CN" sz="2000" b="1" dirty="0" err="1"/>
              <a:t>np.array</a:t>
            </a:r>
            <a:r>
              <a:rPr lang="en-US" altLang="zh-CN" sz="2000" b="1" dirty="0"/>
              <a:t>([[1, 2, 3, 4],[4, 5, 6, 7], [7, 8, 9, 10]])</a:t>
            </a:r>
          </a:p>
        </p:txBody>
      </p:sp>
    </p:spTree>
    <p:extLst>
      <p:ext uri="{BB962C8B-B14F-4D97-AF65-F5344CB8AC3E}">
        <p14:creationId xmlns:p14="http://schemas.microsoft.com/office/powerpoint/2010/main" val="3271231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600"/>
              <a:t>创建数组</a:t>
            </a:r>
          </a:p>
        </p:txBody>
      </p:sp>
      <p:sp>
        <p:nvSpPr>
          <p:cNvPr id="13315" name="内容占位符 2"/>
          <p:cNvSpPr>
            <a:spLocks noGrp="1"/>
          </p:cNvSpPr>
          <p:nvPr>
            <p:ph idx="1"/>
          </p:nvPr>
        </p:nvSpPr>
        <p:spPr>
          <a:xfrm>
            <a:off x="2133600" y="1066800"/>
            <a:ext cx="8001000" cy="4967288"/>
          </a:xfrm>
        </p:spPr>
        <p:txBody>
          <a:bodyPr/>
          <a:lstStyle/>
          <a:p>
            <a:endParaRPr lang="zh-CN" altLang="en-US" sz="2400"/>
          </a:p>
        </p:txBody>
      </p:sp>
      <p:sp>
        <p:nvSpPr>
          <p:cNvPr id="1331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05BB9DC-4AF2-4588-99C5-DF0D8D8A0271}" type="slidenum">
              <a:rPr lang="en-US" altLang="zh-CN" sz="1200"/>
              <a:pPr>
                <a:spcBef>
                  <a:spcPct val="0"/>
                </a:spcBef>
                <a:buClrTx/>
                <a:buFontTx/>
                <a:buNone/>
              </a:pPr>
              <a:t>9</a:t>
            </a:fld>
            <a:endParaRPr lang="en-US" altLang="zh-CN" sz="1200"/>
          </a:p>
        </p:txBody>
      </p:sp>
      <p:sp>
        <p:nvSpPr>
          <p:cNvPr id="13317" name="Text Box 4"/>
          <p:cNvSpPr txBox="1">
            <a:spLocks noChangeArrowheads="1"/>
          </p:cNvSpPr>
          <p:nvPr/>
        </p:nvSpPr>
        <p:spPr bwMode="auto">
          <a:xfrm>
            <a:off x="1739462" y="3622077"/>
            <a:ext cx="7848600" cy="255454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None/>
            </a:pPr>
            <a:r>
              <a:rPr lang="en-US" altLang="zh-CN" sz="2000" dirty="0" smtClean="0"/>
              <a:t>&gt;&gt;&gt;</a:t>
            </a:r>
            <a:r>
              <a:rPr lang="en-US" altLang="zh-CN" sz="2000" b="1" dirty="0"/>
              <a:t>a = </a:t>
            </a:r>
            <a:r>
              <a:rPr lang="en-US" altLang="zh-CN" sz="2000" b="1" dirty="0" err="1"/>
              <a:t>np.array</a:t>
            </a:r>
            <a:r>
              <a:rPr lang="en-US" altLang="zh-CN" sz="2000" b="1" dirty="0"/>
              <a:t>([1, 2, 3, 4])</a:t>
            </a:r>
          </a:p>
          <a:p>
            <a:pPr eaLnBrk="1" hangingPunct="1">
              <a:spcBef>
                <a:spcPct val="0"/>
              </a:spcBef>
              <a:buClrTx/>
              <a:buFontTx/>
              <a:buNone/>
            </a:pPr>
            <a:r>
              <a:rPr lang="en-US" altLang="zh-CN" sz="2000" dirty="0" smtClean="0"/>
              <a:t>&gt;&gt;&gt; </a:t>
            </a:r>
            <a:r>
              <a:rPr lang="en-US" altLang="zh-CN" sz="2000" dirty="0"/>
              <a:t>d = </a:t>
            </a:r>
            <a:r>
              <a:rPr lang="en-US" altLang="zh-CN" sz="2000" dirty="0" err="1"/>
              <a:t>a.reshape</a:t>
            </a:r>
            <a:r>
              <a:rPr lang="en-US" altLang="zh-CN" sz="2000" dirty="0"/>
              <a:t>((2,2))  #</a:t>
            </a:r>
            <a:r>
              <a:rPr lang="zh-CN" altLang="en-US" sz="2000" dirty="0"/>
              <a:t>使用数组的</a:t>
            </a:r>
            <a:r>
              <a:rPr lang="en-US" altLang="zh-CN" sz="2000" dirty="0"/>
              <a:t>reshape</a:t>
            </a:r>
            <a:r>
              <a:rPr lang="zh-CN" altLang="en-US" sz="2000" dirty="0"/>
              <a:t>方法，可以创建一个改变了尺寸的新数组，原数组的</a:t>
            </a:r>
            <a:r>
              <a:rPr lang="en-US" altLang="zh-CN" sz="2000" dirty="0"/>
              <a:t>shape</a:t>
            </a:r>
            <a:r>
              <a:rPr lang="zh-CN" altLang="en-US" sz="2000" dirty="0"/>
              <a:t>保持不变。</a:t>
            </a:r>
            <a:endParaRPr lang="en-US" altLang="zh-CN" sz="2000" dirty="0"/>
          </a:p>
          <a:p>
            <a:pPr eaLnBrk="1" hangingPunct="1">
              <a:spcBef>
                <a:spcPct val="0"/>
              </a:spcBef>
              <a:buClrTx/>
              <a:buFontTx/>
              <a:buNone/>
            </a:pPr>
            <a:r>
              <a:rPr lang="en-US" altLang="zh-CN" sz="2000" dirty="0"/>
              <a:t>&gt;&gt;&gt; d</a:t>
            </a:r>
          </a:p>
          <a:p>
            <a:pPr eaLnBrk="1" hangingPunct="1">
              <a:spcBef>
                <a:spcPct val="0"/>
              </a:spcBef>
              <a:buClrTx/>
              <a:buFontTx/>
              <a:buNone/>
            </a:pPr>
            <a:r>
              <a:rPr lang="en-US" altLang="zh-CN" sz="2000" dirty="0"/>
              <a:t>array([[1, 2],</a:t>
            </a:r>
          </a:p>
          <a:p>
            <a:pPr eaLnBrk="1" hangingPunct="1">
              <a:spcBef>
                <a:spcPct val="0"/>
              </a:spcBef>
              <a:buClrTx/>
              <a:buFontTx/>
              <a:buNone/>
            </a:pPr>
            <a:r>
              <a:rPr lang="en-US" altLang="zh-CN" sz="2000" dirty="0"/>
              <a:t>[3, 4]])</a:t>
            </a:r>
          </a:p>
          <a:p>
            <a:pPr eaLnBrk="1" hangingPunct="1">
              <a:spcBef>
                <a:spcPct val="0"/>
              </a:spcBef>
              <a:buClrTx/>
              <a:buFontTx/>
              <a:buNone/>
            </a:pPr>
            <a:r>
              <a:rPr lang="en-US" altLang="zh-CN" sz="2000" dirty="0"/>
              <a:t>&gt;&gt;&gt; a</a:t>
            </a:r>
          </a:p>
          <a:p>
            <a:pPr eaLnBrk="1" hangingPunct="1">
              <a:spcBef>
                <a:spcPct val="0"/>
              </a:spcBef>
              <a:buClrTx/>
              <a:buFontTx/>
              <a:buNone/>
            </a:pPr>
            <a:r>
              <a:rPr lang="en-US" altLang="zh-CN" sz="2000" dirty="0"/>
              <a:t>array([1, 2, 3, 4])</a:t>
            </a:r>
          </a:p>
        </p:txBody>
      </p:sp>
      <p:sp>
        <p:nvSpPr>
          <p:cNvPr id="13318" name="Text Box 4"/>
          <p:cNvSpPr txBox="1">
            <a:spLocks noChangeArrowheads="1"/>
          </p:cNvSpPr>
          <p:nvPr/>
        </p:nvSpPr>
        <p:spPr bwMode="auto">
          <a:xfrm>
            <a:off x="685800" y="1244601"/>
            <a:ext cx="7924800" cy="1938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dirty="0"/>
              <a:t>&gt;&gt;&gt; c.shape = 2,-1 #</a:t>
            </a:r>
            <a:r>
              <a:rPr lang="zh-CN" altLang="en-US" sz="2000" dirty="0"/>
              <a:t>当某个轴的元素为</a:t>
            </a:r>
            <a:r>
              <a:rPr lang="en-US" altLang="zh-CN" sz="2000" dirty="0"/>
              <a:t>-1</a:t>
            </a:r>
            <a:r>
              <a:rPr lang="zh-CN" altLang="en-US" sz="2000" dirty="0"/>
              <a:t>时，将根据数组元素的个数自动计算此轴的长度，因此下面的程序将数组</a:t>
            </a:r>
            <a:r>
              <a:rPr lang="en-US" altLang="zh-CN" sz="2000" dirty="0"/>
              <a:t>c</a:t>
            </a:r>
            <a:r>
              <a:rPr lang="zh-CN" altLang="en-US" sz="2000" dirty="0"/>
              <a:t>的</a:t>
            </a:r>
          </a:p>
          <a:p>
            <a:pPr eaLnBrk="1" hangingPunct="1">
              <a:spcBef>
                <a:spcPct val="0"/>
              </a:spcBef>
              <a:buClrTx/>
              <a:buFontTx/>
              <a:buNone/>
            </a:pPr>
            <a:r>
              <a:rPr lang="en-US" altLang="zh-CN" sz="2000" dirty="0"/>
              <a:t>shape</a:t>
            </a:r>
            <a:r>
              <a:rPr lang="zh-CN" altLang="en-US" sz="2000" dirty="0"/>
              <a:t>改为了</a:t>
            </a:r>
            <a:r>
              <a:rPr lang="en-US" altLang="zh-CN" sz="2000" dirty="0"/>
              <a:t>(2,6)</a:t>
            </a:r>
            <a:r>
              <a:rPr lang="zh-CN" altLang="en-US" sz="2000" dirty="0"/>
              <a:t>。</a:t>
            </a:r>
            <a:endParaRPr lang="en-US" altLang="zh-CN" sz="2000" dirty="0"/>
          </a:p>
          <a:p>
            <a:pPr eaLnBrk="1" hangingPunct="1">
              <a:spcBef>
                <a:spcPct val="0"/>
              </a:spcBef>
              <a:buClrTx/>
              <a:buFontTx/>
              <a:buNone/>
            </a:pPr>
            <a:r>
              <a:rPr lang="en-US" altLang="zh-CN" sz="2000" dirty="0"/>
              <a:t>&gt;&gt;&gt; c</a:t>
            </a:r>
          </a:p>
          <a:p>
            <a:pPr eaLnBrk="1" hangingPunct="1">
              <a:spcBef>
                <a:spcPct val="0"/>
              </a:spcBef>
              <a:buClrTx/>
              <a:buFontTx/>
              <a:buNone/>
            </a:pPr>
            <a:r>
              <a:rPr lang="en-US" altLang="zh-CN" sz="2000" dirty="0"/>
              <a:t>array([[ 1, 2, 3, 4, 4, 5],</a:t>
            </a:r>
          </a:p>
          <a:p>
            <a:pPr eaLnBrk="1" hangingPunct="1">
              <a:spcBef>
                <a:spcPct val="0"/>
              </a:spcBef>
              <a:buClrTx/>
              <a:buFontTx/>
              <a:buNone/>
            </a:pPr>
            <a:r>
              <a:rPr lang="en-US" altLang="zh-CN" sz="2000" dirty="0"/>
              <a:t>[ 6, 7, 7, 8, 9, 10]])</a:t>
            </a:r>
            <a:endParaRPr lang="zh-CN" altLang="zh-CN" sz="2000" b="1" dirty="0"/>
          </a:p>
        </p:txBody>
      </p:sp>
      <p:sp>
        <p:nvSpPr>
          <p:cNvPr id="2" name="矩形 1"/>
          <p:cNvSpPr/>
          <p:nvPr/>
        </p:nvSpPr>
        <p:spPr>
          <a:xfrm>
            <a:off x="6696913" y="2110858"/>
            <a:ext cx="5046574" cy="923330"/>
          </a:xfrm>
          <a:prstGeom prst="rect">
            <a:avLst/>
          </a:prstGeom>
          <a:solidFill>
            <a:srgbClr val="F62D1E">
              <a:alpha val="59000"/>
            </a:srgbClr>
          </a:solidFill>
        </p:spPr>
        <p:txBody>
          <a:bodyPr wrap="none">
            <a:spAutoFit/>
          </a:bodyPr>
          <a:lstStyle/>
          <a:p>
            <a:r>
              <a:rPr lang="zh-CN" altLang="en-US" dirty="0"/>
              <a:t>如果</a:t>
            </a:r>
            <a:r>
              <a:rPr lang="zh-CN" altLang="en-US" dirty="0" smtClean="0"/>
              <a:t>c </a:t>
            </a:r>
            <a:r>
              <a:rPr lang="zh-CN" altLang="en-US" dirty="0"/>
              <a:t>= np.array([[1, 2, 3, 4],[4, 5, 6], [7, 8, 9, 10</a:t>
            </a:r>
            <a:r>
              <a:rPr lang="zh-CN" altLang="en-US" dirty="0" smtClean="0"/>
              <a:t>]])</a:t>
            </a:r>
            <a:endParaRPr lang="en-US" altLang="zh-CN" dirty="0" smtClean="0"/>
          </a:p>
          <a:p>
            <a:r>
              <a:rPr lang="en-US" altLang="zh-CN" dirty="0" smtClean="0"/>
              <a:t>c.shape=2,-1</a:t>
            </a:r>
          </a:p>
          <a:p>
            <a:r>
              <a:rPr lang="en-US" altLang="zh-CN" dirty="0" smtClean="0"/>
              <a:t>C?</a:t>
            </a:r>
            <a:endParaRPr lang="zh-CN" altLang="en-US" dirty="0"/>
          </a:p>
        </p:txBody>
      </p:sp>
      <p:sp>
        <p:nvSpPr>
          <p:cNvPr id="8" name="矩形 7"/>
          <p:cNvSpPr/>
          <p:nvPr/>
        </p:nvSpPr>
        <p:spPr>
          <a:xfrm>
            <a:off x="6696913" y="5110758"/>
            <a:ext cx="3278462" cy="923330"/>
          </a:xfrm>
          <a:prstGeom prst="rect">
            <a:avLst/>
          </a:prstGeom>
          <a:solidFill>
            <a:srgbClr val="F62D1E">
              <a:alpha val="59000"/>
            </a:srgbClr>
          </a:solidFill>
        </p:spPr>
        <p:txBody>
          <a:bodyPr wrap="none">
            <a:spAutoFit/>
          </a:bodyPr>
          <a:lstStyle/>
          <a:p>
            <a:r>
              <a:rPr lang="zh-CN" altLang="en-US" dirty="0" smtClean="0"/>
              <a:t>如果</a:t>
            </a:r>
            <a:r>
              <a:rPr lang="en-US" altLang="zh-CN" b="1" dirty="0"/>
              <a:t>a = </a:t>
            </a:r>
            <a:r>
              <a:rPr lang="en-US" altLang="zh-CN" b="1" dirty="0" err="1"/>
              <a:t>np.array</a:t>
            </a:r>
            <a:r>
              <a:rPr lang="en-US" altLang="zh-CN" b="1" dirty="0"/>
              <a:t>([1, 2, 3, </a:t>
            </a:r>
            <a:r>
              <a:rPr lang="en-US" altLang="zh-CN" b="1" dirty="0" smtClean="0"/>
              <a:t>4,6])</a:t>
            </a:r>
            <a:endParaRPr lang="en-US" altLang="zh-CN" b="1" dirty="0"/>
          </a:p>
          <a:p>
            <a:r>
              <a:rPr lang="en-US" altLang="zh-CN" dirty="0"/>
              <a:t>d = </a:t>
            </a:r>
            <a:r>
              <a:rPr lang="en-US" altLang="zh-CN" dirty="0" err="1"/>
              <a:t>a.reshape</a:t>
            </a:r>
            <a:r>
              <a:rPr lang="en-US" altLang="zh-CN" dirty="0"/>
              <a:t>((2,2)) </a:t>
            </a:r>
            <a:endParaRPr lang="en-US" altLang="zh-CN" dirty="0" smtClean="0"/>
          </a:p>
          <a:p>
            <a:r>
              <a:rPr lang="en-US" altLang="zh-CN" dirty="0" smtClean="0"/>
              <a:t>d?</a:t>
            </a:r>
            <a:endParaRPr lang="zh-CN" altLang="en-US" dirty="0"/>
          </a:p>
        </p:txBody>
      </p:sp>
    </p:spTree>
    <p:extLst>
      <p:ext uri="{BB962C8B-B14F-4D97-AF65-F5344CB8AC3E}">
        <p14:creationId xmlns:p14="http://schemas.microsoft.com/office/powerpoint/2010/main" val="2947515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4710</Words>
  <Application>Microsoft Office PowerPoint</Application>
  <PresentationFormat>宽屏</PresentationFormat>
  <Paragraphs>474</Paragraphs>
  <Slides>50</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Microsoft YaHei Light</vt:lpstr>
      <vt:lpstr>Monaco</vt:lpstr>
      <vt:lpstr>等线</vt:lpstr>
      <vt:lpstr>等线 Light</vt:lpstr>
      <vt:lpstr>FangSong_GB2312</vt:lpstr>
      <vt:lpstr>宋体</vt:lpstr>
      <vt:lpstr>Microsoft YaHei</vt:lpstr>
      <vt:lpstr>微软雅黑 Light</vt:lpstr>
      <vt:lpstr>Arial</vt:lpstr>
      <vt:lpstr>Verdana</vt:lpstr>
      <vt:lpstr>Wingdings</vt:lpstr>
      <vt:lpstr>Office 主题​​</vt:lpstr>
      <vt:lpstr>PowerPoint 演示文稿</vt:lpstr>
      <vt:lpstr>PowerPoint 演示文稿</vt:lpstr>
      <vt:lpstr>NumPy的导入</vt:lpstr>
      <vt:lpstr>NumPy的导入</vt:lpstr>
      <vt:lpstr>PowerPoint 演示文稿</vt:lpstr>
      <vt:lpstr>PowerPoint 演示文稿</vt:lpstr>
      <vt:lpstr>PowerPoint 演示文稿</vt:lpstr>
      <vt:lpstr>创建数组</vt:lpstr>
      <vt:lpstr>创建数组</vt:lpstr>
      <vt:lpstr>创建数组</vt:lpstr>
      <vt:lpstr>创建数组</vt:lpstr>
      <vt:lpstr>创建数组</vt:lpstr>
      <vt:lpstr>创建数组</vt:lpstr>
      <vt:lpstr>创建数组</vt:lpstr>
      <vt:lpstr>创建数组</vt:lpstr>
      <vt:lpstr>存取元素</vt:lpstr>
      <vt:lpstr>存取元素</vt:lpstr>
      <vt:lpstr>存取元素</vt:lpstr>
      <vt:lpstr>存取元素</vt:lpstr>
      <vt:lpstr>存取元素</vt:lpstr>
      <vt:lpstr>多维数组</vt:lpstr>
      <vt:lpstr>PowerPoint 演示文稿</vt:lpstr>
      <vt:lpstr>多维数组</vt:lpstr>
      <vt:lpstr>PowerPoint 演示文稿</vt:lpstr>
      <vt:lpstr>PowerPoint 演示文稿</vt:lpstr>
      <vt:lpstr>PowerPoint 演示文稿</vt:lpstr>
      <vt:lpstr>PowerPoint 演示文稿</vt:lpstr>
      <vt:lpstr>PowerPoint 演示文稿</vt:lpstr>
      <vt:lpstr>数组维度不同，后缘维度的轴长相符</vt:lpstr>
      <vt:lpstr>PowerPoint 演示文稿</vt:lpstr>
      <vt:lpstr>数组维度相同，其中有个轴为1</vt:lpstr>
      <vt:lpstr>PowerPoint 演示文稿</vt:lpstr>
      <vt:lpstr>PowerPoint 演示文稿</vt:lpstr>
      <vt:lpstr>结构数组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dc:creator>
  <cp:lastModifiedBy>sams</cp:lastModifiedBy>
  <cp:revision>30</cp:revision>
  <dcterms:created xsi:type="dcterms:W3CDTF">2018-10-01T03:47:37Z</dcterms:created>
  <dcterms:modified xsi:type="dcterms:W3CDTF">2018-10-09T04:46:01Z</dcterms:modified>
</cp:coreProperties>
</file>