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05"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5" r:id="rId42"/>
    <p:sldId id="298" r:id="rId43"/>
    <p:sldId id="299" r:id="rId44"/>
    <p:sldId id="300" r:id="rId45"/>
    <p:sldId id="301" r:id="rId46"/>
    <p:sldId id="302" r:id="rId47"/>
    <p:sldId id="306"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50961-3A9F-4FF0-8F9C-4F2DA7E13834}" type="datetimeFigureOut">
              <a:rPr lang="en-SG" smtClean="0"/>
              <a:t>20/1/2025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0F3C2-23D0-4B6F-995F-CA20F43DA183}" type="slidenum">
              <a:rPr lang="en-SG" smtClean="0"/>
              <a:t>‹#›</a:t>
            </a:fld>
            <a:endParaRPr lang="en-SG"/>
          </a:p>
        </p:txBody>
      </p:sp>
    </p:spTree>
    <p:extLst>
      <p:ext uri="{BB962C8B-B14F-4D97-AF65-F5344CB8AC3E}">
        <p14:creationId xmlns:p14="http://schemas.microsoft.com/office/powerpoint/2010/main" val="318364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55350BCD-43BC-4C04-8F2D-8FBE1940EF93}" type="slidenum">
              <a:rPr lang="zh-CN" altLang="en-US" smtClean="0"/>
              <a:pPr/>
              <a:t>1</a:t>
            </a:fld>
            <a:endParaRPr lang="zh-CN" altLang="en-US"/>
          </a:p>
        </p:txBody>
      </p:sp>
    </p:spTree>
    <p:extLst>
      <p:ext uri="{BB962C8B-B14F-4D97-AF65-F5344CB8AC3E}">
        <p14:creationId xmlns:p14="http://schemas.microsoft.com/office/powerpoint/2010/main" val="401034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41418CCA-1513-439F-B3C1-8676537FF4EB}" type="datetimeFigureOut">
              <a:rPr lang="en-SG" smtClean="0"/>
              <a:t>20/1/2025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310621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1418CCA-1513-439F-B3C1-8676537FF4EB}" type="datetimeFigureOut">
              <a:rPr lang="en-SG" smtClean="0"/>
              <a:t>20/1/2025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320713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1418CCA-1513-439F-B3C1-8676537FF4EB}" type="datetimeFigureOut">
              <a:rPr lang="en-SG" smtClean="0"/>
              <a:t>20/1/2025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960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1418CCA-1513-439F-B3C1-8676537FF4EB}" type="datetimeFigureOut">
              <a:rPr lang="en-SG" smtClean="0"/>
              <a:t>20/1/2025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100008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418CCA-1513-439F-B3C1-8676537FF4EB}" type="datetimeFigureOut">
              <a:rPr lang="en-SG" smtClean="0"/>
              <a:t>20/1/2025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16157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1418CCA-1513-439F-B3C1-8676537FF4EB}" type="datetimeFigureOut">
              <a:rPr lang="en-SG" smtClean="0"/>
              <a:t>20/1/2025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45561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1418CCA-1513-439F-B3C1-8676537FF4EB}" type="datetimeFigureOut">
              <a:rPr lang="en-SG" smtClean="0"/>
              <a:t>20/1/2025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170769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1418CCA-1513-439F-B3C1-8676537FF4EB}" type="datetimeFigureOut">
              <a:rPr lang="en-SG" smtClean="0"/>
              <a:t>20/1/2025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207516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18CCA-1513-439F-B3C1-8676537FF4EB}" type="datetimeFigureOut">
              <a:rPr lang="en-SG" smtClean="0"/>
              <a:t>20/1/2025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124094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418CCA-1513-439F-B3C1-8676537FF4EB}" type="datetimeFigureOut">
              <a:rPr lang="en-SG" smtClean="0"/>
              <a:t>20/1/2025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50604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418CCA-1513-439F-B3C1-8676537FF4EB}" type="datetimeFigureOut">
              <a:rPr lang="en-SG" smtClean="0"/>
              <a:t>20/1/2025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48727D4-0A67-4841-A78B-2CE1569E2230}" type="slidenum">
              <a:rPr lang="en-SG" smtClean="0"/>
              <a:t>‹#›</a:t>
            </a:fld>
            <a:endParaRPr lang="en-SG"/>
          </a:p>
        </p:txBody>
      </p:sp>
    </p:spTree>
    <p:extLst>
      <p:ext uri="{BB962C8B-B14F-4D97-AF65-F5344CB8AC3E}">
        <p14:creationId xmlns:p14="http://schemas.microsoft.com/office/powerpoint/2010/main" val="195758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18CCA-1513-439F-B3C1-8676537FF4EB}" type="datetimeFigureOut">
              <a:rPr lang="en-SG" smtClean="0"/>
              <a:t>20/1/2025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727D4-0A67-4841-A78B-2CE1569E2230}" type="slidenum">
              <a:rPr lang="en-SG" smtClean="0"/>
              <a:t>‹#›</a:t>
            </a:fld>
            <a:endParaRPr lang="en-SG"/>
          </a:p>
        </p:txBody>
      </p:sp>
    </p:spTree>
    <p:extLst>
      <p:ext uri="{BB962C8B-B14F-4D97-AF65-F5344CB8AC3E}">
        <p14:creationId xmlns:p14="http://schemas.microsoft.com/office/powerpoint/2010/main" val="205257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tambaraienne94@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94etienne.github.io/profil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youtu.be/91SGaK7_eeY?si=s0zpCN60m6jSgNbh"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www.youtube.com/watch?v=XKS1mulk7AQ"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074" y="555513"/>
            <a:ext cx="10855235" cy="1470025"/>
          </a:xfrm>
        </p:spPr>
        <p:txBody>
          <a:bodyPr>
            <a:noAutofit/>
          </a:bodyPr>
          <a:lstStyle/>
          <a:p>
            <a:r>
              <a:rPr lang="en-US" sz="3600" b="1" spc="-150" dirty="0" smtClean="0">
                <a:solidFill>
                  <a:schemeClr val="tx1"/>
                </a:solidFill>
                <a:latin typeface="Times New Roman" panose="02020603050405020304" pitchFamily="18" charset="0"/>
                <a:cs typeface="Times New Roman" panose="02020603050405020304" pitchFamily="18" charset="0"/>
              </a:rPr>
              <a:t>ITLPA701: PYTHON AND FUNDAMENTALS OF AI</a:t>
            </a:r>
            <a:endParaRPr lang="en-SG" sz="2400" dirty="0"/>
          </a:p>
        </p:txBody>
      </p:sp>
      <p:sp>
        <p:nvSpPr>
          <p:cNvPr id="7" name="Subtitle 2"/>
          <p:cNvSpPr txBox="1">
            <a:spLocks/>
          </p:cNvSpPr>
          <p:nvPr/>
        </p:nvSpPr>
        <p:spPr bwMode="auto">
          <a:xfrm>
            <a:off x="2063552" y="3814354"/>
            <a:ext cx="8136904" cy="22054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2000">
                <a:solidFill>
                  <a:srgbClr val="000099"/>
                </a:solidFill>
                <a:latin typeface="+mn-lt"/>
                <a:ea typeface="+mn-ea"/>
                <a:cs typeface="+mn-cs"/>
              </a:defRPr>
            </a:lvl1pPr>
            <a:lvl2pPr marL="457200" indent="0" algn="ctr" rtl="0" eaLnBrk="1" fontAlgn="base" hangingPunct="1">
              <a:spcBef>
                <a:spcPct val="20000"/>
              </a:spcBef>
              <a:spcAft>
                <a:spcPct val="0"/>
              </a:spcAft>
              <a:buNone/>
              <a:defRPr sz="2000">
                <a:solidFill>
                  <a:schemeClr val="tx1"/>
                </a:solidFill>
                <a:latin typeface="+mn-lt"/>
                <a:cs typeface="+mn-cs"/>
              </a:defRPr>
            </a:lvl2pPr>
            <a:lvl3pPr marL="914400" indent="0" algn="ctr" rtl="0" eaLnBrk="1" fontAlgn="base" hangingPunct="1">
              <a:spcBef>
                <a:spcPct val="20000"/>
              </a:spcBef>
              <a:spcAft>
                <a:spcPct val="0"/>
              </a:spcAft>
              <a:buNone/>
              <a:defRPr sz="2000">
                <a:solidFill>
                  <a:schemeClr val="tx1"/>
                </a:solidFill>
                <a:latin typeface="+mn-lt"/>
                <a:cs typeface="+mn-cs"/>
              </a:defRPr>
            </a:lvl3pPr>
            <a:lvl4pPr marL="1371600" indent="0" algn="ctr" rtl="0" eaLnBrk="1" fontAlgn="base" hangingPunct="1">
              <a:spcBef>
                <a:spcPct val="20000"/>
              </a:spcBef>
              <a:spcAft>
                <a:spcPct val="0"/>
              </a:spcAft>
              <a:buNone/>
              <a:defRPr sz="2000">
                <a:solidFill>
                  <a:schemeClr val="tx1"/>
                </a:solidFill>
                <a:latin typeface="+mn-lt"/>
                <a:cs typeface="+mn-cs"/>
              </a:defRPr>
            </a:lvl4pPr>
            <a:lvl5pPr marL="1828800" indent="0" algn="ctr" rtl="0" eaLnBrk="1" fontAlgn="base" hangingPunct="1">
              <a:spcBef>
                <a:spcPct val="20000"/>
              </a:spcBef>
              <a:spcAft>
                <a:spcPct val="0"/>
              </a:spcAft>
              <a:buNone/>
              <a:defRPr sz="2000">
                <a:solidFill>
                  <a:schemeClr val="tx1"/>
                </a:solidFill>
                <a:latin typeface="+mn-lt"/>
                <a:cs typeface="+mn-cs"/>
              </a:defRPr>
            </a:lvl5pPr>
            <a:lvl6pPr marL="2286000" indent="0" algn="ctr" rtl="0" eaLnBrk="1" fontAlgn="base" hangingPunct="1">
              <a:spcBef>
                <a:spcPct val="20000"/>
              </a:spcBef>
              <a:spcAft>
                <a:spcPct val="0"/>
              </a:spcAft>
              <a:buNone/>
              <a:defRPr sz="2000">
                <a:solidFill>
                  <a:schemeClr val="tx1"/>
                </a:solidFill>
                <a:latin typeface="+mn-lt"/>
                <a:cs typeface="+mn-cs"/>
              </a:defRPr>
            </a:lvl6pPr>
            <a:lvl7pPr marL="2743200" indent="0" algn="ctr" rtl="0" eaLnBrk="1" fontAlgn="base" hangingPunct="1">
              <a:spcBef>
                <a:spcPct val="20000"/>
              </a:spcBef>
              <a:spcAft>
                <a:spcPct val="0"/>
              </a:spcAft>
              <a:buNone/>
              <a:defRPr sz="2000">
                <a:solidFill>
                  <a:schemeClr val="tx1"/>
                </a:solidFill>
                <a:latin typeface="+mn-lt"/>
                <a:cs typeface="+mn-cs"/>
              </a:defRPr>
            </a:lvl7pPr>
            <a:lvl8pPr marL="3200400" indent="0" algn="ctr" rtl="0" eaLnBrk="1" fontAlgn="base" hangingPunct="1">
              <a:spcBef>
                <a:spcPct val="20000"/>
              </a:spcBef>
              <a:spcAft>
                <a:spcPct val="0"/>
              </a:spcAft>
              <a:buNone/>
              <a:defRPr sz="2000">
                <a:solidFill>
                  <a:schemeClr val="tx1"/>
                </a:solidFill>
                <a:latin typeface="+mn-lt"/>
                <a:cs typeface="+mn-cs"/>
              </a:defRPr>
            </a:lvl8pPr>
            <a:lvl9pPr marL="3657600" indent="0" algn="ctr" rtl="0" eaLnBrk="1" fontAlgn="base" hangingPunct="1">
              <a:spcBef>
                <a:spcPct val="20000"/>
              </a:spcBef>
              <a:spcAft>
                <a:spcPct val="0"/>
              </a:spcAft>
              <a:buNone/>
              <a:defRPr sz="2000">
                <a:solidFill>
                  <a:schemeClr val="tx1"/>
                </a:solidFill>
                <a:latin typeface="+mn-lt"/>
                <a:cs typeface="+mn-cs"/>
              </a:defRPr>
            </a:lvl9pPr>
          </a:lstStyle>
          <a:p>
            <a:r>
              <a:rPr lang="en-US" sz="2400" b="1" u="sng" kern="0" dirty="0" smtClean="0">
                <a:latin typeface="Times New Roman" pitchFamily="18" charset="0"/>
                <a:cs typeface="Times New Roman" pitchFamily="18" charset="0"/>
              </a:rPr>
              <a:t>Mr. Etienne NTAMBARA</a:t>
            </a:r>
            <a:endParaRPr lang="en-US" sz="2400" b="1" u="sng" kern="0" dirty="0">
              <a:latin typeface="Times New Roman" pitchFamily="18" charset="0"/>
              <a:cs typeface="Times New Roman" pitchFamily="18" charset="0"/>
            </a:endParaRPr>
          </a:p>
          <a:p>
            <a:r>
              <a:rPr lang="en-US" sz="2400" b="1" u="sng" kern="0" dirty="0" smtClean="0">
                <a:latin typeface="Times New Roman" pitchFamily="18" charset="0"/>
                <a:cs typeface="Times New Roman" pitchFamily="18" charset="0"/>
                <a:hlinkClick r:id="rId3"/>
              </a:rPr>
              <a:t>ntambaraienne94@gmail.com</a:t>
            </a:r>
            <a:endParaRPr lang="en-US" sz="2400" b="1" u="sng" kern="0" dirty="0" smtClean="0">
              <a:latin typeface="Times New Roman" pitchFamily="18" charset="0"/>
              <a:cs typeface="Times New Roman" pitchFamily="18" charset="0"/>
            </a:endParaRPr>
          </a:p>
          <a:p>
            <a:r>
              <a:rPr lang="en-US" sz="2400" b="1" u="sng" kern="0" dirty="0" smtClean="0">
                <a:latin typeface="Times New Roman" pitchFamily="18" charset="0"/>
                <a:cs typeface="Times New Roman" pitchFamily="18" charset="0"/>
              </a:rPr>
              <a:t>Assistant Lecturer in ICT Department</a:t>
            </a:r>
            <a:endParaRPr lang="en-US" sz="2400" b="1" u="sng" kern="0" dirty="0">
              <a:latin typeface="Times New Roman" pitchFamily="18" charset="0"/>
              <a:cs typeface="Times New Roman" pitchFamily="18" charset="0"/>
            </a:endParaRPr>
          </a:p>
          <a:p>
            <a:r>
              <a:rPr lang="en-US" kern="0" dirty="0" smtClean="0">
                <a:solidFill>
                  <a:schemeClr val="tx1"/>
                </a:solidFill>
                <a:latin typeface="Times New Roman" pitchFamily="18" charset="0"/>
                <a:cs typeface="Times New Roman" pitchFamily="18" charset="0"/>
              </a:rPr>
              <a:t>Rwanda Polytechnic, IPRC-HUYE</a:t>
            </a:r>
          </a:p>
          <a:p>
            <a:r>
              <a:rPr lang="en-US" kern="0" dirty="0" smtClean="0">
                <a:solidFill>
                  <a:schemeClr val="tx1"/>
                </a:solidFill>
                <a:latin typeface="Times New Roman" pitchFamily="18" charset="0"/>
                <a:cs typeface="Times New Roman" pitchFamily="18" charset="0"/>
              </a:rPr>
              <a:t>Homepage</a:t>
            </a:r>
            <a:r>
              <a:rPr lang="en-US" kern="0" dirty="0">
                <a:solidFill>
                  <a:schemeClr val="tx1"/>
                </a:solidFill>
                <a:latin typeface="Times New Roman" pitchFamily="18" charset="0"/>
                <a:cs typeface="Times New Roman" pitchFamily="18" charset="0"/>
              </a:rPr>
              <a:t>: </a:t>
            </a:r>
            <a:r>
              <a:rPr lang="en-US" kern="0" dirty="0">
                <a:solidFill>
                  <a:schemeClr val="tx1"/>
                </a:solidFill>
                <a:latin typeface="Times New Roman" pitchFamily="18" charset="0"/>
                <a:cs typeface="Times New Roman" pitchFamily="18" charset="0"/>
                <a:hlinkClick r:id="rId4"/>
              </a:rPr>
              <a:t>https://94etienne.github.io/profile</a:t>
            </a:r>
            <a:r>
              <a:rPr lang="en-US" kern="0" dirty="0" smtClean="0">
                <a:solidFill>
                  <a:schemeClr val="tx1"/>
                </a:solidFill>
                <a:latin typeface="Times New Roman" pitchFamily="18" charset="0"/>
                <a:cs typeface="Times New Roman" pitchFamily="18" charset="0"/>
                <a:hlinkClick r:id="rId4"/>
              </a:rPr>
              <a:t>/</a:t>
            </a:r>
            <a:r>
              <a:rPr lang="en-US" kern="0" dirty="0" smtClean="0">
                <a:solidFill>
                  <a:schemeClr val="tx1"/>
                </a:solidFill>
                <a:latin typeface="Times New Roman" pitchFamily="18" charset="0"/>
                <a:cs typeface="Times New Roman" pitchFamily="18" charset="0"/>
              </a:rPr>
              <a:t> </a:t>
            </a:r>
            <a:endParaRPr lang="en-US" kern="0" dirty="0">
              <a:solidFill>
                <a:schemeClr val="tx1"/>
              </a:solidFill>
              <a:latin typeface="Times New Roman" pitchFamily="18" charset="0"/>
              <a:cs typeface="Times New Roman" pitchFamily="18" charset="0"/>
            </a:endParaRPr>
          </a:p>
        </p:txBody>
      </p:sp>
      <p:sp>
        <p:nvSpPr>
          <p:cNvPr id="8" name="Rectangle 7"/>
          <p:cNvSpPr/>
          <p:nvPr/>
        </p:nvSpPr>
        <p:spPr>
          <a:xfrm>
            <a:off x="2703052" y="3093720"/>
            <a:ext cx="6857903" cy="523220"/>
          </a:xfrm>
          <a:prstGeom prst="rect">
            <a:avLst/>
          </a:prstGeom>
        </p:spPr>
        <p:txBody>
          <a:bodyPr wrap="none">
            <a:spAutoFit/>
          </a:bodyPr>
          <a:lstStyle/>
          <a:p>
            <a:r>
              <a:rPr lang="en-US" altLang="zh-CN" sz="2800" b="1" dirty="0" smtClean="0">
                <a:latin typeface="+mj-lt"/>
                <a:ea typeface="+mj-ea"/>
                <a:cs typeface="+mj-cs"/>
              </a:rPr>
              <a:t>LEARNING UNIT 2–DEVELOP PYTHON CONCEPT</a:t>
            </a:r>
            <a:endParaRPr lang="en-US" sz="2800" b="1" dirty="0">
              <a:latin typeface="+mj-lt"/>
              <a:ea typeface="+mj-ea"/>
              <a:cs typeface="+mj-cs"/>
            </a:endParaRPr>
          </a:p>
        </p:txBody>
      </p:sp>
      <p:pic>
        <p:nvPicPr>
          <p:cNvPr id="3" name="Picture 2"/>
          <p:cNvPicPr>
            <a:picLocks noChangeAspect="1"/>
          </p:cNvPicPr>
          <p:nvPr/>
        </p:nvPicPr>
        <p:blipFill>
          <a:blip r:embed="rId5"/>
          <a:stretch>
            <a:fillRect/>
          </a:stretch>
        </p:blipFill>
        <p:spPr>
          <a:xfrm>
            <a:off x="9395942" y="6069268"/>
            <a:ext cx="2190750" cy="552450"/>
          </a:xfrm>
          <a:prstGeom prst="rect">
            <a:avLst/>
          </a:prstGeom>
        </p:spPr>
      </p:pic>
      <p:sp>
        <p:nvSpPr>
          <p:cNvPr id="9" name="Rectangle 8"/>
          <p:cNvSpPr/>
          <p:nvPr/>
        </p:nvSpPr>
        <p:spPr>
          <a:xfrm>
            <a:off x="0" y="6360108"/>
            <a:ext cx="3931920" cy="523220"/>
          </a:xfrm>
          <a:prstGeom prst="rect">
            <a:avLst/>
          </a:prstGeom>
        </p:spPr>
        <p:txBody>
          <a:bodyPr wrap="square">
            <a:spAutoFit/>
          </a:bodyPr>
          <a:lstStyle/>
          <a:p>
            <a:r>
              <a:rPr lang="en-US" sz="2800" b="1" dirty="0" smtClean="0">
                <a:solidFill>
                  <a:schemeClr val="accent1"/>
                </a:solidFill>
                <a:latin typeface="+mj-lt"/>
                <a:ea typeface="+mj-ea"/>
                <a:cs typeface="+mj-cs"/>
              </a:rPr>
              <a:t>Learning hours: 9</a:t>
            </a:r>
            <a:endParaRPr lang="en-US" sz="2800" b="1" dirty="0">
              <a:solidFill>
                <a:schemeClr val="accent1"/>
              </a:solidFill>
              <a:latin typeface="+mj-lt"/>
              <a:ea typeface="+mj-ea"/>
              <a:cs typeface="+mj-cs"/>
            </a:endParaRPr>
          </a:p>
        </p:txBody>
      </p:sp>
      <p:sp>
        <p:nvSpPr>
          <p:cNvPr id="10" name="Rectangle 9"/>
          <p:cNvSpPr/>
          <p:nvPr/>
        </p:nvSpPr>
        <p:spPr>
          <a:xfrm>
            <a:off x="9100457" y="109520"/>
            <a:ext cx="3091543" cy="523220"/>
          </a:xfrm>
          <a:prstGeom prst="rect">
            <a:avLst/>
          </a:prstGeom>
        </p:spPr>
        <p:txBody>
          <a:bodyPr wrap="square">
            <a:spAutoFit/>
          </a:bodyPr>
          <a:lstStyle/>
          <a:p>
            <a:fld id="{BB2CA8D3-C72D-4C61-A91F-BD291393FA9B}" type="datetime4">
              <a:rPr lang="en-US" sz="2800" b="1" smtClean="0">
                <a:solidFill>
                  <a:schemeClr val="accent1"/>
                </a:solidFill>
                <a:latin typeface="+mj-lt"/>
                <a:ea typeface="+mj-ea"/>
                <a:cs typeface="+mj-cs"/>
              </a:rPr>
              <a:t>January 20, 2025</a:t>
            </a:fld>
            <a:endParaRPr lang="en-US" sz="2800" b="1" dirty="0">
              <a:solidFill>
                <a:schemeClr val="accent1"/>
              </a:solidFill>
              <a:latin typeface="+mj-lt"/>
              <a:ea typeface="+mj-ea"/>
              <a:cs typeface="+mj-cs"/>
            </a:endParaRPr>
          </a:p>
        </p:txBody>
      </p:sp>
    </p:spTree>
    <p:extLst>
      <p:ext uri="{BB962C8B-B14F-4D97-AF65-F5344CB8AC3E}">
        <p14:creationId xmlns:p14="http://schemas.microsoft.com/office/powerpoint/2010/main" val="96326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normAutofit/>
          </a:bodyPr>
          <a:lstStyle/>
          <a:p>
            <a:pPr marL="342900" indent="-342900" algn="l">
              <a:buFont typeface="Wingdings" panose="05000000000000000000" pitchFamily="2" charset="2"/>
              <a:buChar char="Ø"/>
            </a:pPr>
            <a:r>
              <a:rPr lang="en-SG" b="1" dirty="0" smtClean="0">
                <a:solidFill>
                  <a:schemeClr val="accent1"/>
                </a:solidFill>
              </a:rPr>
              <a:t>Use of python</a:t>
            </a:r>
          </a:p>
          <a:p>
            <a:pPr algn="l"/>
            <a:r>
              <a:rPr lang="en-US" b="1" dirty="0" smtClean="0"/>
              <a:t>Examples of scripts include:</a:t>
            </a:r>
          </a:p>
          <a:p>
            <a:pPr algn="l"/>
            <a:endParaRPr lang="en-US"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pic>
        <p:nvPicPr>
          <p:cNvPr id="5" name="Picture 4"/>
          <p:cNvPicPr>
            <a:picLocks noChangeAspect="1"/>
          </p:cNvPicPr>
          <p:nvPr/>
        </p:nvPicPr>
        <p:blipFill>
          <a:blip r:embed="rId2"/>
          <a:stretch>
            <a:fillRect/>
          </a:stretch>
        </p:blipFill>
        <p:spPr>
          <a:xfrm>
            <a:off x="1404801" y="2285999"/>
            <a:ext cx="8572500" cy="2400300"/>
          </a:xfrm>
          <a:prstGeom prst="rect">
            <a:avLst/>
          </a:prstGeom>
        </p:spPr>
      </p:pic>
    </p:spTree>
    <p:extLst>
      <p:ext uri="{BB962C8B-B14F-4D97-AF65-F5344CB8AC3E}">
        <p14:creationId xmlns:p14="http://schemas.microsoft.com/office/powerpoint/2010/main" val="3967208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normAutofit/>
          </a:bodyPr>
          <a:lstStyle/>
          <a:p>
            <a:pPr marL="342900" indent="-342900" algn="l">
              <a:buFont typeface="Wingdings" panose="05000000000000000000" pitchFamily="2" charset="2"/>
              <a:buChar char="Ø"/>
            </a:pPr>
            <a:r>
              <a:rPr lang="en-SG" b="1" dirty="0" smtClean="0">
                <a:solidFill>
                  <a:schemeClr val="accent1"/>
                </a:solidFill>
              </a:rPr>
              <a:t>Use of python</a:t>
            </a:r>
          </a:p>
          <a:p>
            <a:pPr algn="l"/>
            <a:r>
              <a:rPr lang="en-US" b="1" dirty="0" smtClean="0"/>
              <a:t>Examples of scripts include:</a:t>
            </a:r>
          </a:p>
          <a:p>
            <a:pPr algn="l"/>
            <a:endParaRPr lang="en-US"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pic>
        <p:nvPicPr>
          <p:cNvPr id="6" name="Picture 5"/>
          <p:cNvPicPr>
            <a:picLocks noChangeAspect="1"/>
          </p:cNvPicPr>
          <p:nvPr/>
        </p:nvPicPr>
        <p:blipFill>
          <a:blip r:embed="rId2"/>
          <a:stretch>
            <a:fillRect/>
          </a:stretch>
        </p:blipFill>
        <p:spPr>
          <a:xfrm>
            <a:off x="1276622" y="2665865"/>
            <a:ext cx="8515350" cy="4048444"/>
          </a:xfrm>
          <a:prstGeom prst="rect">
            <a:avLst/>
          </a:prstGeom>
        </p:spPr>
      </p:pic>
    </p:spTree>
    <p:extLst>
      <p:ext uri="{BB962C8B-B14F-4D97-AF65-F5344CB8AC3E}">
        <p14:creationId xmlns:p14="http://schemas.microsoft.com/office/powerpoint/2010/main" val="3952824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normAutofit/>
          </a:bodyPr>
          <a:lstStyle/>
          <a:p>
            <a:pPr marL="342900" indent="-342900" algn="l">
              <a:buFont typeface="Wingdings" panose="05000000000000000000" pitchFamily="2" charset="2"/>
              <a:buChar char="Ø"/>
            </a:pPr>
            <a:r>
              <a:rPr lang="en-SG" b="1" dirty="0" smtClean="0">
                <a:solidFill>
                  <a:schemeClr val="accent1"/>
                </a:solidFill>
              </a:rPr>
              <a:t>Use of python</a:t>
            </a:r>
          </a:p>
          <a:p>
            <a:pPr algn="l"/>
            <a:r>
              <a:rPr lang="en-US" b="1" dirty="0" smtClean="0"/>
              <a:t>Examples of scripts include:</a:t>
            </a:r>
          </a:p>
          <a:p>
            <a:pPr algn="l"/>
            <a:endParaRPr lang="en-US"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pic>
        <p:nvPicPr>
          <p:cNvPr id="5" name="Picture 4"/>
          <p:cNvPicPr>
            <a:picLocks noChangeAspect="1"/>
          </p:cNvPicPr>
          <p:nvPr/>
        </p:nvPicPr>
        <p:blipFill>
          <a:blip r:embed="rId2"/>
          <a:stretch>
            <a:fillRect/>
          </a:stretch>
        </p:blipFill>
        <p:spPr>
          <a:xfrm>
            <a:off x="1524000" y="2942681"/>
            <a:ext cx="8162925" cy="2305050"/>
          </a:xfrm>
          <a:prstGeom prst="rect">
            <a:avLst/>
          </a:prstGeom>
        </p:spPr>
      </p:pic>
    </p:spTree>
    <p:extLst>
      <p:ext uri="{BB962C8B-B14F-4D97-AF65-F5344CB8AC3E}">
        <p14:creationId xmlns:p14="http://schemas.microsoft.com/office/powerpoint/2010/main" val="1554757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normAutofit/>
          </a:bodyPr>
          <a:lstStyle/>
          <a:p>
            <a:pPr marL="342900" indent="-342900" algn="l">
              <a:buFont typeface="Wingdings" panose="05000000000000000000" pitchFamily="2" charset="2"/>
              <a:buChar char="Ø"/>
            </a:pPr>
            <a:r>
              <a:rPr lang="en-SG" b="1" dirty="0" smtClean="0">
                <a:solidFill>
                  <a:schemeClr val="accent1"/>
                </a:solidFill>
              </a:rPr>
              <a:t>Use of python</a:t>
            </a:r>
          </a:p>
          <a:p>
            <a:pPr algn="l"/>
            <a:r>
              <a:rPr lang="en-US" b="1" dirty="0" smtClean="0"/>
              <a:t>Examples of scripts include:</a:t>
            </a:r>
          </a:p>
          <a:p>
            <a:pPr algn="l"/>
            <a:endParaRPr lang="en-US"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pic>
        <p:nvPicPr>
          <p:cNvPr id="6" name="Picture 5"/>
          <p:cNvPicPr>
            <a:picLocks noChangeAspect="1"/>
          </p:cNvPicPr>
          <p:nvPr/>
        </p:nvPicPr>
        <p:blipFill>
          <a:blip r:embed="rId2"/>
          <a:stretch>
            <a:fillRect/>
          </a:stretch>
        </p:blipFill>
        <p:spPr>
          <a:xfrm>
            <a:off x="1524000" y="2665865"/>
            <a:ext cx="8277225" cy="4192136"/>
          </a:xfrm>
          <a:prstGeom prst="rect">
            <a:avLst/>
          </a:prstGeom>
        </p:spPr>
      </p:pic>
    </p:spTree>
    <p:extLst>
      <p:ext uri="{BB962C8B-B14F-4D97-AF65-F5344CB8AC3E}">
        <p14:creationId xmlns:p14="http://schemas.microsoft.com/office/powerpoint/2010/main" val="3531473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normAutofit/>
          </a:bodyPr>
          <a:lstStyle/>
          <a:p>
            <a:pPr marL="342900" indent="-342900" algn="l">
              <a:buFont typeface="Wingdings" panose="05000000000000000000" pitchFamily="2" charset="2"/>
              <a:buChar char="Ø"/>
            </a:pPr>
            <a:r>
              <a:rPr lang="en-SG" b="1" dirty="0" smtClean="0">
                <a:solidFill>
                  <a:schemeClr val="accent1"/>
                </a:solidFill>
              </a:rPr>
              <a:t>Use of python</a:t>
            </a:r>
          </a:p>
          <a:p>
            <a:pPr algn="l"/>
            <a:r>
              <a:rPr lang="en-US" b="1" dirty="0" smtClean="0"/>
              <a:t>Examples of scripts include:</a:t>
            </a:r>
          </a:p>
          <a:p>
            <a:pPr algn="l"/>
            <a:endParaRPr lang="en-US"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pic>
        <p:nvPicPr>
          <p:cNvPr id="5" name="Picture 4"/>
          <p:cNvPicPr>
            <a:picLocks noChangeAspect="1"/>
          </p:cNvPicPr>
          <p:nvPr/>
        </p:nvPicPr>
        <p:blipFill>
          <a:blip r:embed="rId2"/>
          <a:stretch>
            <a:fillRect/>
          </a:stretch>
        </p:blipFill>
        <p:spPr>
          <a:xfrm>
            <a:off x="1524000" y="2892062"/>
            <a:ext cx="8134350" cy="1047750"/>
          </a:xfrm>
          <a:prstGeom prst="rect">
            <a:avLst/>
          </a:prstGeom>
        </p:spPr>
      </p:pic>
    </p:spTree>
    <p:extLst>
      <p:ext uri="{BB962C8B-B14F-4D97-AF65-F5344CB8AC3E}">
        <p14:creationId xmlns:p14="http://schemas.microsoft.com/office/powerpoint/2010/main" val="3655826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1.1.2 Characteristic of python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normAutofit/>
          </a:bodyPr>
          <a:lstStyle/>
          <a:p>
            <a:pPr marL="342900" indent="-342900" algn="l">
              <a:buFont typeface="Wingdings" panose="05000000000000000000" pitchFamily="2" charset="2"/>
              <a:buChar char="Ø"/>
            </a:pPr>
            <a:r>
              <a:rPr lang="en-US" dirty="0" smtClean="0"/>
              <a:t>Python is a versatile programming language known for its simplicity, readability, and flexibility.</a:t>
            </a:r>
          </a:p>
          <a:p>
            <a:pPr algn="l"/>
            <a:r>
              <a:rPr lang="en-US" dirty="0" smtClean="0">
                <a:solidFill>
                  <a:schemeClr val="accent1"/>
                </a:solidFill>
              </a:rPr>
              <a:t>Here are some key characteristics of Python:</a:t>
            </a:r>
          </a:p>
          <a:p>
            <a:pPr marL="342900" indent="-342900" algn="l">
              <a:buFont typeface="Wingdings" panose="05000000000000000000" pitchFamily="2" charset="2"/>
              <a:buChar char="Ø"/>
            </a:pPr>
            <a:r>
              <a:rPr lang="en-US" b="1" dirty="0" smtClean="0"/>
              <a:t>Readable and Simple Syntax: </a:t>
            </a:r>
            <a:r>
              <a:rPr lang="en-US" dirty="0" smtClean="0"/>
              <a:t>Python emphasizes readability and a clean syntax, making it easy for developers to express concepts with fewer lines of code. This readability is supported by the use of indentation to define code blocks.</a:t>
            </a:r>
          </a:p>
          <a:p>
            <a:pPr marL="342900" indent="-342900" algn="l">
              <a:buFont typeface="Wingdings" panose="05000000000000000000" pitchFamily="2" charset="2"/>
              <a:buChar char="Ø"/>
            </a:pPr>
            <a:r>
              <a:rPr lang="en-US" b="1" dirty="0" smtClean="0"/>
              <a:t>Interpreted Language: </a:t>
            </a:r>
            <a:r>
              <a:rPr lang="en-US" dirty="0" smtClean="0"/>
              <a:t>Python is an interpreted language, meaning that the source code is executed line by line by an interpreter at runtime. This allows for quick testing and debugging.</a:t>
            </a:r>
          </a:p>
        </p:txBody>
      </p:sp>
    </p:spTree>
    <p:extLst>
      <p:ext uri="{BB962C8B-B14F-4D97-AF65-F5344CB8AC3E}">
        <p14:creationId xmlns:p14="http://schemas.microsoft.com/office/powerpoint/2010/main" val="3055526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1.1.2 Characteristic of python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normAutofit/>
          </a:bodyPr>
          <a:lstStyle/>
          <a:p>
            <a:pPr marL="342900" indent="-342900" algn="l">
              <a:buFont typeface="Wingdings" panose="05000000000000000000" pitchFamily="2" charset="2"/>
              <a:buChar char="Ø"/>
            </a:pPr>
            <a:r>
              <a:rPr lang="en-US" b="1" dirty="0" smtClean="0"/>
              <a:t>High-Level Language</a:t>
            </a:r>
            <a:r>
              <a:rPr lang="en-US" dirty="0" smtClean="0"/>
              <a:t>: Python is a high-level programming language, abstracting low-level details and providing a more straightforward and human-readable syntax. This makes it accessible for beginners and efficient for experienced developers.</a:t>
            </a:r>
          </a:p>
          <a:p>
            <a:pPr marL="342900" indent="-342900" algn="l">
              <a:buFont typeface="Wingdings" panose="05000000000000000000" pitchFamily="2" charset="2"/>
              <a:buChar char="Ø"/>
            </a:pPr>
            <a:r>
              <a:rPr lang="en-US" b="1" dirty="0" smtClean="0"/>
              <a:t>Object-Oriented Programming (OOP): </a:t>
            </a:r>
            <a:r>
              <a:rPr lang="en-US" dirty="0" smtClean="0"/>
              <a:t>Python supports object-oriented programming, allowing developers to structure code using classes and objects. Encapsulation, inheritance, and polymorphism are fundamental concepts in Python's OOP paradigm.</a:t>
            </a:r>
          </a:p>
          <a:p>
            <a:pPr marL="342900" indent="-342900" algn="l">
              <a:buFont typeface="Wingdings" panose="05000000000000000000" pitchFamily="2" charset="2"/>
              <a:buChar char="Ø"/>
            </a:pPr>
            <a:r>
              <a:rPr lang="en-US" b="1" dirty="0" smtClean="0"/>
              <a:t>Dynamic Typing</a:t>
            </a:r>
            <a:r>
              <a:rPr lang="en-US" dirty="0" smtClean="0"/>
              <a:t>: Python is dynamically typed, meaning that the data type of a variable is interpreted at runtime. This provides flexibility but requires careful attention to variable types during development.</a:t>
            </a:r>
          </a:p>
        </p:txBody>
      </p:sp>
    </p:spTree>
    <p:extLst>
      <p:ext uri="{BB962C8B-B14F-4D97-AF65-F5344CB8AC3E}">
        <p14:creationId xmlns:p14="http://schemas.microsoft.com/office/powerpoint/2010/main" val="622612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1.1.2 Characteristic of python</a:t>
            </a:r>
            <a:endParaRPr lang="en-SG" dirty="0">
              <a:solidFill>
                <a:schemeClr val="accent1"/>
              </a:solidFill>
            </a:endParaRPr>
          </a:p>
        </p:txBody>
      </p:sp>
      <p:sp>
        <p:nvSpPr>
          <p:cNvPr id="3" name="Subtitle 2"/>
          <p:cNvSpPr>
            <a:spLocks noGrp="1"/>
          </p:cNvSpPr>
          <p:nvPr>
            <p:ph type="subTitle" idx="1"/>
          </p:nvPr>
        </p:nvSpPr>
        <p:spPr>
          <a:xfrm>
            <a:off x="1524000" y="1789611"/>
            <a:ext cx="9144000" cy="4441372"/>
          </a:xfrm>
        </p:spPr>
        <p:txBody>
          <a:bodyPr>
            <a:normAutofit/>
          </a:bodyPr>
          <a:lstStyle/>
          <a:p>
            <a:pPr marL="342900" indent="-342900" algn="l">
              <a:buFont typeface="Wingdings" panose="05000000000000000000" pitchFamily="2" charset="2"/>
              <a:buChar char="Ø"/>
            </a:pPr>
            <a:r>
              <a:rPr lang="en-US" b="1" dirty="0" smtClean="0"/>
              <a:t>Cross-Platform Compatibility: </a:t>
            </a:r>
            <a:r>
              <a:rPr lang="en-US" dirty="0" smtClean="0"/>
              <a:t>Python code is generally platform-independent. A Python program written on one operating system (e.g., Windows) can run on another (e.g., Linux) with minimal or no modifications.</a:t>
            </a:r>
          </a:p>
          <a:p>
            <a:pPr marL="342900" indent="-342900" algn="l">
              <a:buFont typeface="Wingdings" panose="05000000000000000000" pitchFamily="2" charset="2"/>
              <a:buChar char="Ø"/>
            </a:pPr>
            <a:r>
              <a:rPr lang="en-US" b="1" dirty="0" smtClean="0"/>
              <a:t>Extensive Standard Library: </a:t>
            </a:r>
            <a:r>
              <a:rPr lang="en-US" dirty="0" smtClean="0"/>
              <a:t>Python comes with a comprehensive standard library that includes modules and packages for various tasks. This eliminates the need for developers to write code from scratch for common functionalities.</a:t>
            </a:r>
          </a:p>
          <a:p>
            <a:pPr marL="342900" indent="-342900" algn="l">
              <a:buFont typeface="Wingdings" panose="05000000000000000000" pitchFamily="2" charset="2"/>
              <a:buChar char="Ø"/>
            </a:pPr>
            <a:r>
              <a:rPr lang="en-US" b="1" dirty="0" smtClean="0"/>
              <a:t>Integration Capabilities: </a:t>
            </a:r>
            <a:r>
              <a:rPr lang="en-US" dirty="0" smtClean="0"/>
              <a:t>Python can easily integrate with other languages and technologies, making it a popular choice for building complex and integrated systems. It supports interfacing with C, C++, and Java, among others.</a:t>
            </a:r>
          </a:p>
        </p:txBody>
      </p:sp>
    </p:spTree>
    <p:extLst>
      <p:ext uri="{BB962C8B-B14F-4D97-AF65-F5344CB8AC3E}">
        <p14:creationId xmlns:p14="http://schemas.microsoft.com/office/powerpoint/2010/main" val="513795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1.1.3 Application of python</a:t>
            </a:r>
            <a:endParaRPr lang="en-SG" dirty="0">
              <a:solidFill>
                <a:schemeClr val="accent1"/>
              </a:solidFill>
            </a:endParaRPr>
          </a:p>
        </p:txBody>
      </p:sp>
      <p:sp>
        <p:nvSpPr>
          <p:cNvPr id="3" name="Subtitle 2"/>
          <p:cNvSpPr>
            <a:spLocks noGrp="1"/>
          </p:cNvSpPr>
          <p:nvPr>
            <p:ph type="subTitle" idx="1"/>
          </p:nvPr>
        </p:nvSpPr>
        <p:spPr>
          <a:xfrm>
            <a:off x="1523999" y="1789610"/>
            <a:ext cx="9710057" cy="4794069"/>
          </a:xfrm>
        </p:spPr>
        <p:txBody>
          <a:bodyPr>
            <a:normAutofit/>
          </a:bodyPr>
          <a:lstStyle/>
          <a:p>
            <a:pPr marL="342900" indent="-342900" algn="l">
              <a:buFont typeface="Wingdings" panose="05000000000000000000" pitchFamily="2" charset="2"/>
              <a:buChar char="Ø"/>
            </a:pPr>
            <a:r>
              <a:rPr lang="en-US" dirty="0" smtClean="0">
                <a:solidFill>
                  <a:schemeClr val="accent1"/>
                </a:solidFill>
              </a:rPr>
              <a:t>Based on </a:t>
            </a:r>
            <a:r>
              <a:rPr lang="en-SG" dirty="0" smtClean="0">
                <a:solidFill>
                  <a:schemeClr val="accent1"/>
                </a:solidFill>
              </a:rPr>
              <a:t>Flexibility:</a:t>
            </a:r>
          </a:p>
          <a:p>
            <a:pPr marL="457200" indent="-457200" algn="l">
              <a:buFont typeface="+mj-lt"/>
              <a:buAutoNum type="arabicPeriod"/>
            </a:pPr>
            <a:r>
              <a:rPr lang="en-US" b="1" dirty="0" smtClean="0"/>
              <a:t>Web Development</a:t>
            </a:r>
            <a:r>
              <a:rPr lang="en-US" dirty="0" smtClean="0"/>
              <a:t>: Python's frameworks like Django and Flask make it flexible for creating web applications of varying complexity.</a:t>
            </a:r>
          </a:p>
          <a:p>
            <a:pPr marL="457200" indent="-457200" algn="l">
              <a:buFont typeface="+mj-lt"/>
              <a:buAutoNum type="arabicPeriod"/>
            </a:pPr>
            <a:r>
              <a:rPr lang="en-US" b="1" dirty="0" smtClean="0"/>
              <a:t>Automation and Scripting</a:t>
            </a:r>
            <a:r>
              <a:rPr lang="en-US" dirty="0" smtClean="0"/>
              <a:t>: Python's simplicity and adaptability make it highly flexible for scripting tasks and automating workflows.</a:t>
            </a:r>
          </a:p>
          <a:p>
            <a:pPr marL="457200" indent="-457200" algn="l">
              <a:buFont typeface="+mj-lt"/>
              <a:buAutoNum type="arabicPeriod"/>
            </a:pPr>
            <a:r>
              <a:rPr lang="en-US" b="1" dirty="0" smtClean="0"/>
              <a:t>Scientific Computing</a:t>
            </a:r>
            <a:r>
              <a:rPr lang="en-US" dirty="0" smtClean="0"/>
              <a:t>: Python's libraries like </a:t>
            </a:r>
            <a:r>
              <a:rPr lang="en-US" dirty="0" err="1" smtClean="0"/>
              <a:t>SciPy</a:t>
            </a:r>
            <a:r>
              <a:rPr lang="en-US" dirty="0" smtClean="0"/>
              <a:t> and </a:t>
            </a:r>
            <a:r>
              <a:rPr lang="en-US" dirty="0" err="1" smtClean="0"/>
              <a:t>Matplotlib</a:t>
            </a:r>
            <a:r>
              <a:rPr lang="en-US" dirty="0" smtClean="0"/>
              <a:t> provide flexibility for performing various scientific tasks, from visualization to numerical analysis.</a:t>
            </a:r>
          </a:p>
          <a:p>
            <a:pPr marL="457200" indent="-457200" algn="l">
              <a:buFont typeface="+mj-lt"/>
              <a:buAutoNum type="arabicPeriod"/>
            </a:pPr>
            <a:r>
              <a:rPr lang="en-US" b="1" dirty="0" smtClean="0"/>
              <a:t>Embedded Systems</a:t>
            </a:r>
            <a:r>
              <a:rPr lang="en-US" dirty="0" smtClean="0"/>
              <a:t>: Python's lightweight frameworks make it suitable for programming embedded systems and </a:t>
            </a:r>
            <a:r>
              <a:rPr lang="en-US" dirty="0" err="1" smtClean="0"/>
              <a:t>IoT</a:t>
            </a:r>
            <a:r>
              <a:rPr lang="en-US" dirty="0" smtClean="0"/>
              <a:t> devices</a:t>
            </a:r>
          </a:p>
        </p:txBody>
      </p:sp>
    </p:spTree>
    <p:extLst>
      <p:ext uri="{BB962C8B-B14F-4D97-AF65-F5344CB8AC3E}">
        <p14:creationId xmlns:p14="http://schemas.microsoft.com/office/powerpoint/2010/main" val="501912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1.1.3 Application of python</a:t>
            </a:r>
            <a:endParaRPr lang="en-SG" dirty="0">
              <a:solidFill>
                <a:schemeClr val="accent1"/>
              </a:solidFill>
            </a:endParaRPr>
          </a:p>
        </p:txBody>
      </p:sp>
      <p:sp>
        <p:nvSpPr>
          <p:cNvPr id="3" name="Subtitle 2"/>
          <p:cNvSpPr>
            <a:spLocks noGrp="1"/>
          </p:cNvSpPr>
          <p:nvPr>
            <p:ph type="subTitle" idx="1"/>
          </p:nvPr>
        </p:nvSpPr>
        <p:spPr>
          <a:xfrm>
            <a:off x="1523999" y="1789610"/>
            <a:ext cx="9710057" cy="4794069"/>
          </a:xfrm>
        </p:spPr>
        <p:txBody>
          <a:bodyPr>
            <a:normAutofit/>
          </a:bodyPr>
          <a:lstStyle/>
          <a:p>
            <a:pPr marL="342900" indent="-342900" algn="l">
              <a:buFont typeface="Wingdings" panose="05000000000000000000" pitchFamily="2" charset="2"/>
              <a:buChar char="Ø"/>
            </a:pPr>
            <a:r>
              <a:rPr lang="en-US" dirty="0" smtClean="0">
                <a:solidFill>
                  <a:schemeClr val="accent1"/>
                </a:solidFill>
              </a:rPr>
              <a:t>Based on </a:t>
            </a:r>
            <a:r>
              <a:rPr lang="en-SG" dirty="0" smtClean="0">
                <a:solidFill>
                  <a:schemeClr val="accent1"/>
                </a:solidFill>
              </a:rPr>
              <a:t>Audience:</a:t>
            </a:r>
          </a:p>
          <a:p>
            <a:pPr marL="457200" indent="-457200" algn="l">
              <a:buFont typeface="+mj-lt"/>
              <a:buAutoNum type="arabicPeriod"/>
            </a:pPr>
            <a:r>
              <a:rPr lang="en-US" b="1" dirty="0" smtClean="0"/>
              <a:t>Data Science and Machine Learning</a:t>
            </a:r>
            <a:r>
              <a:rPr lang="en-US" dirty="0" smtClean="0"/>
              <a:t>: Targeted towards data scientists, researchers, and AI engineers who rely on Python's libraries like </a:t>
            </a:r>
            <a:r>
              <a:rPr lang="en-US" dirty="0" err="1" smtClean="0"/>
              <a:t>NumPy</a:t>
            </a:r>
            <a:r>
              <a:rPr lang="en-US" dirty="0" smtClean="0"/>
              <a:t>, Pandas, </a:t>
            </a:r>
            <a:r>
              <a:rPr lang="en-US" dirty="0" err="1" smtClean="0"/>
              <a:t>Scikit</a:t>
            </a:r>
            <a:r>
              <a:rPr lang="en-US" dirty="0" smtClean="0"/>
              <a:t>-learn, and </a:t>
            </a:r>
            <a:r>
              <a:rPr lang="en-US" dirty="0" err="1" smtClean="0"/>
              <a:t>TensorFlow</a:t>
            </a:r>
            <a:r>
              <a:rPr lang="en-US" dirty="0" smtClean="0"/>
              <a:t>.</a:t>
            </a:r>
          </a:p>
          <a:p>
            <a:pPr marL="457200" indent="-457200" algn="l">
              <a:buFont typeface="+mj-lt"/>
              <a:buAutoNum type="arabicPeriod"/>
            </a:pPr>
            <a:r>
              <a:rPr lang="en-US" b="1" dirty="0" smtClean="0"/>
              <a:t>Game Development</a:t>
            </a:r>
            <a:r>
              <a:rPr lang="en-US" dirty="0" smtClean="0"/>
              <a:t>: Primarily for game developers and hobbyists using libraries like </a:t>
            </a:r>
            <a:r>
              <a:rPr lang="en-US" dirty="0" err="1" smtClean="0"/>
              <a:t>Pygame</a:t>
            </a:r>
            <a:r>
              <a:rPr lang="en-US" dirty="0" smtClean="0"/>
              <a:t>.</a:t>
            </a:r>
          </a:p>
          <a:p>
            <a:pPr marL="457200" indent="-457200" algn="l">
              <a:buFont typeface="+mj-lt"/>
              <a:buAutoNum type="arabicPeriod"/>
            </a:pPr>
            <a:r>
              <a:rPr lang="en-US" b="1" dirty="0" smtClean="0"/>
              <a:t>Network Programming</a:t>
            </a:r>
            <a:r>
              <a:rPr lang="en-US" dirty="0" smtClean="0"/>
              <a:t>: Designed for network engineers and developers creating tools and applications for network systems.</a:t>
            </a:r>
          </a:p>
          <a:p>
            <a:pPr marL="457200" indent="-457200" algn="l">
              <a:buFont typeface="+mj-lt"/>
              <a:buAutoNum type="arabicPeriod"/>
            </a:pPr>
            <a:r>
              <a:rPr lang="en-US" b="1" dirty="0" smtClean="0"/>
              <a:t>Desktop GUI Applications</a:t>
            </a:r>
            <a:r>
              <a:rPr lang="en-US" dirty="0" smtClean="0"/>
              <a:t>: Geared towards developers building user-friendly desktop applications for end-users.</a:t>
            </a:r>
            <a:endParaRPr lang="en-SG" dirty="0" smtClean="0"/>
          </a:p>
          <a:p>
            <a:pPr marL="342900" indent="-342900" algn="l">
              <a:buFont typeface="Wingdings" panose="05000000000000000000" pitchFamily="2" charset="2"/>
              <a:buChar char="Ø"/>
            </a:pPr>
            <a:endParaRPr lang="en-SG" dirty="0" smtClean="0">
              <a:solidFill>
                <a:schemeClr val="accent1"/>
              </a:solidFill>
            </a:endParaRPr>
          </a:p>
        </p:txBody>
      </p:sp>
    </p:spTree>
    <p:extLst>
      <p:ext uri="{BB962C8B-B14F-4D97-AF65-F5344CB8AC3E}">
        <p14:creationId xmlns:p14="http://schemas.microsoft.com/office/powerpoint/2010/main" val="261568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6254"/>
          </a:xfrm>
        </p:spPr>
        <p:txBody>
          <a:bodyPr>
            <a:normAutofit fontScale="90000"/>
          </a:bodyPr>
          <a:lstStyle/>
          <a:p>
            <a:r>
              <a:rPr lang="en-US" dirty="0" smtClean="0"/>
              <a:t>Content</a:t>
            </a:r>
            <a:endParaRPr lang="en-SG" dirty="0"/>
          </a:p>
        </p:txBody>
      </p:sp>
      <p:sp>
        <p:nvSpPr>
          <p:cNvPr id="3" name="Subtitle 2"/>
          <p:cNvSpPr>
            <a:spLocks noGrp="1"/>
          </p:cNvSpPr>
          <p:nvPr>
            <p:ph type="subTitle" idx="1"/>
          </p:nvPr>
        </p:nvSpPr>
        <p:spPr/>
        <p:txBody>
          <a:bodyPr/>
          <a:lstStyle/>
          <a:p>
            <a:pPr marL="342900" indent="-342900" algn="l">
              <a:buFont typeface="Wingdings" panose="05000000000000000000" pitchFamily="2" charset="2"/>
              <a:buChar char="Ø"/>
            </a:pPr>
            <a:r>
              <a:rPr lang="en-SG" dirty="0" smtClean="0"/>
              <a:t>Definition of terms</a:t>
            </a:r>
          </a:p>
          <a:p>
            <a:pPr marL="342900" indent="-342900" algn="l">
              <a:buFont typeface="Wingdings" panose="05000000000000000000" pitchFamily="2" charset="2"/>
              <a:buChar char="Ø"/>
            </a:pPr>
            <a:r>
              <a:rPr lang="en-SG" dirty="0" smtClean="0"/>
              <a:t>Characteristic of python</a:t>
            </a:r>
          </a:p>
          <a:p>
            <a:pPr marL="342900" indent="-342900" algn="l">
              <a:buFont typeface="Wingdings" panose="05000000000000000000" pitchFamily="2" charset="2"/>
              <a:buChar char="Ø"/>
            </a:pPr>
            <a:r>
              <a:rPr lang="en-SG" dirty="0" smtClean="0"/>
              <a:t>Application of python</a:t>
            </a:r>
            <a:endParaRPr lang="en-SG" dirty="0"/>
          </a:p>
        </p:txBody>
      </p:sp>
      <p:sp>
        <p:nvSpPr>
          <p:cNvPr id="4" name="Title 1"/>
          <p:cNvSpPr txBox="1">
            <a:spLocks/>
          </p:cNvSpPr>
          <p:nvPr/>
        </p:nvSpPr>
        <p:spPr>
          <a:xfrm>
            <a:off x="1637211" y="2362200"/>
            <a:ext cx="9144000" cy="876254"/>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Learning Outcome 1.1: Identify Python Version</a:t>
            </a:r>
            <a:endParaRPr lang="en-SG" dirty="0"/>
          </a:p>
        </p:txBody>
      </p:sp>
    </p:spTree>
    <p:extLst>
      <p:ext uri="{BB962C8B-B14F-4D97-AF65-F5344CB8AC3E}">
        <p14:creationId xmlns:p14="http://schemas.microsoft.com/office/powerpoint/2010/main" val="215140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1.1.3 Application of python</a:t>
            </a:r>
            <a:endParaRPr lang="en-SG" dirty="0">
              <a:solidFill>
                <a:schemeClr val="accent1"/>
              </a:solidFill>
            </a:endParaRPr>
          </a:p>
        </p:txBody>
      </p:sp>
      <p:sp>
        <p:nvSpPr>
          <p:cNvPr id="3" name="Subtitle 2"/>
          <p:cNvSpPr>
            <a:spLocks noGrp="1"/>
          </p:cNvSpPr>
          <p:nvPr>
            <p:ph type="subTitle" idx="1"/>
          </p:nvPr>
        </p:nvSpPr>
        <p:spPr>
          <a:xfrm>
            <a:off x="1523999" y="1789610"/>
            <a:ext cx="9710057" cy="4794069"/>
          </a:xfrm>
        </p:spPr>
        <p:txBody>
          <a:bodyPr>
            <a:normAutofit fontScale="92500" lnSpcReduction="20000"/>
          </a:bodyPr>
          <a:lstStyle/>
          <a:p>
            <a:pPr marL="342900" indent="-342900" algn="l">
              <a:buFont typeface="Wingdings" panose="05000000000000000000" pitchFamily="2" charset="2"/>
              <a:buChar char="Ø"/>
            </a:pPr>
            <a:r>
              <a:rPr lang="en-US" dirty="0" smtClean="0">
                <a:solidFill>
                  <a:schemeClr val="accent1"/>
                </a:solidFill>
              </a:rPr>
              <a:t>Based on </a:t>
            </a:r>
            <a:r>
              <a:rPr lang="en-SG" dirty="0" smtClean="0">
                <a:solidFill>
                  <a:schemeClr val="accent1"/>
                </a:solidFill>
              </a:rPr>
              <a:t>Prerequisite:</a:t>
            </a:r>
          </a:p>
          <a:p>
            <a:pPr marL="457200" indent="-457200" algn="l">
              <a:buFont typeface="+mj-lt"/>
              <a:buAutoNum type="arabicPeriod"/>
            </a:pPr>
            <a:r>
              <a:rPr lang="en-US" b="1" dirty="0" smtClean="0"/>
              <a:t>Web Development</a:t>
            </a:r>
            <a:r>
              <a:rPr lang="en-US" dirty="0" smtClean="0"/>
              <a:t>: Requires knowledge of web technologies like HTML, CSS, JavaScript, and server-side scripting.</a:t>
            </a:r>
          </a:p>
          <a:p>
            <a:pPr marL="457200" indent="-457200" algn="l">
              <a:buFont typeface="+mj-lt"/>
              <a:buAutoNum type="arabicPeriod"/>
            </a:pPr>
            <a:r>
              <a:rPr lang="en-US" b="1" dirty="0" smtClean="0"/>
              <a:t>Data Science and Machine Learning</a:t>
            </a:r>
            <a:r>
              <a:rPr lang="en-US" dirty="0" smtClean="0"/>
              <a:t>: Requires a basic understanding of mathematics, statistics, and machine learning concepts.</a:t>
            </a:r>
          </a:p>
          <a:p>
            <a:pPr marL="457200" indent="-457200" algn="l">
              <a:buFont typeface="+mj-lt"/>
              <a:buAutoNum type="arabicPeriod"/>
            </a:pPr>
            <a:r>
              <a:rPr lang="en-US" b="1" dirty="0" smtClean="0"/>
              <a:t>Scientific Computing</a:t>
            </a:r>
            <a:r>
              <a:rPr lang="en-US" dirty="0" smtClean="0"/>
              <a:t>: Assumes knowledge of numerical methods and data visualization techniques.</a:t>
            </a:r>
          </a:p>
          <a:p>
            <a:pPr marL="457200" indent="-457200" algn="l">
              <a:buFont typeface="+mj-lt"/>
              <a:buAutoNum type="arabicPeriod"/>
            </a:pPr>
            <a:r>
              <a:rPr lang="en-US" b="1" dirty="0" smtClean="0"/>
              <a:t>Game Development</a:t>
            </a:r>
            <a:r>
              <a:rPr lang="en-US" dirty="0" smtClean="0"/>
              <a:t>: Requires understanding of game mechanics and design principles.</a:t>
            </a:r>
          </a:p>
          <a:p>
            <a:pPr marL="457200" indent="-457200" algn="l">
              <a:buFont typeface="+mj-lt"/>
              <a:buAutoNum type="arabicPeriod"/>
            </a:pPr>
            <a:r>
              <a:rPr lang="en-US" b="1" dirty="0" smtClean="0"/>
              <a:t>Network Programming</a:t>
            </a:r>
            <a:r>
              <a:rPr lang="en-US" dirty="0" smtClean="0"/>
              <a:t>: Requires knowledge of networking protocols and systems.</a:t>
            </a:r>
          </a:p>
          <a:p>
            <a:pPr marL="457200" indent="-457200" algn="l">
              <a:buFont typeface="+mj-lt"/>
              <a:buAutoNum type="arabicPeriod"/>
            </a:pPr>
            <a:r>
              <a:rPr lang="en-US" b="1" dirty="0" smtClean="0"/>
              <a:t>Desktop GUI Applications</a:t>
            </a:r>
            <a:r>
              <a:rPr lang="en-US" dirty="0" smtClean="0"/>
              <a:t>: Assumes familiarity with event-driven programming and GUI design.</a:t>
            </a:r>
          </a:p>
          <a:p>
            <a:pPr marL="457200" indent="-457200" algn="l">
              <a:buFont typeface="+mj-lt"/>
              <a:buAutoNum type="arabicPeriod"/>
            </a:pPr>
            <a:r>
              <a:rPr lang="en-US" b="1" dirty="0" smtClean="0"/>
              <a:t>Embedded Systems</a:t>
            </a:r>
            <a:r>
              <a:rPr lang="en-US" dirty="0" smtClean="0"/>
              <a:t>: Requires knowledge of hardware interfaces and low-level programming.</a:t>
            </a:r>
            <a:endParaRPr lang="en-SG" dirty="0" smtClean="0">
              <a:solidFill>
                <a:schemeClr val="accent1"/>
              </a:solidFill>
            </a:endParaRPr>
          </a:p>
          <a:p>
            <a:pPr algn="l"/>
            <a:endParaRPr lang="en-SG" dirty="0" smtClean="0"/>
          </a:p>
          <a:p>
            <a:pPr marL="342900" indent="-342900" algn="l">
              <a:buFont typeface="Wingdings" panose="05000000000000000000" pitchFamily="2" charset="2"/>
              <a:buChar char="Ø"/>
            </a:pPr>
            <a:endParaRPr lang="en-SG" dirty="0" smtClean="0">
              <a:solidFill>
                <a:schemeClr val="accent1"/>
              </a:solidFill>
            </a:endParaRPr>
          </a:p>
        </p:txBody>
      </p:sp>
    </p:spTree>
    <p:extLst>
      <p:ext uri="{BB962C8B-B14F-4D97-AF65-F5344CB8AC3E}">
        <p14:creationId xmlns:p14="http://schemas.microsoft.com/office/powerpoint/2010/main" val="845627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QUIZ</a:t>
            </a:r>
            <a:endParaRPr lang="en-SG" dirty="0">
              <a:solidFill>
                <a:schemeClr val="accent1"/>
              </a:solidFill>
            </a:endParaRPr>
          </a:p>
        </p:txBody>
      </p:sp>
      <p:sp>
        <p:nvSpPr>
          <p:cNvPr id="3" name="Subtitle 2"/>
          <p:cNvSpPr>
            <a:spLocks noGrp="1"/>
          </p:cNvSpPr>
          <p:nvPr>
            <p:ph type="subTitle" idx="1"/>
          </p:nvPr>
        </p:nvSpPr>
        <p:spPr>
          <a:xfrm>
            <a:off x="1523999" y="1789610"/>
            <a:ext cx="9710057" cy="4794069"/>
          </a:xfrm>
        </p:spPr>
        <p:txBody>
          <a:bodyPr>
            <a:normAutofit/>
          </a:bodyPr>
          <a:lstStyle/>
          <a:p>
            <a:pPr marL="342900" indent="-342900" algn="l">
              <a:buFont typeface="Wingdings" panose="05000000000000000000" pitchFamily="2" charset="2"/>
              <a:buChar char="Ø"/>
            </a:pPr>
            <a:r>
              <a:rPr lang="en-US" dirty="0" smtClean="0"/>
              <a:t>Duration Five minutes</a:t>
            </a:r>
          </a:p>
          <a:p>
            <a:pPr marL="342900" indent="-342900" algn="l">
              <a:buFont typeface="Wingdings" panose="05000000000000000000" pitchFamily="2" charset="2"/>
              <a:buChar char="Ø"/>
            </a:pPr>
            <a:endParaRPr lang="en-SG" dirty="0" smtClean="0"/>
          </a:p>
        </p:txBody>
      </p:sp>
    </p:spTree>
    <p:extLst>
      <p:ext uri="{BB962C8B-B14F-4D97-AF65-F5344CB8AC3E}">
        <p14:creationId xmlns:p14="http://schemas.microsoft.com/office/powerpoint/2010/main" val="2484937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1.2 Add python Directory</a:t>
            </a:r>
            <a:endParaRPr lang="en-SG" dirty="0">
              <a:solidFill>
                <a:schemeClr val="accent1"/>
              </a:solidFill>
            </a:endParaRPr>
          </a:p>
        </p:txBody>
      </p:sp>
      <p:sp>
        <p:nvSpPr>
          <p:cNvPr id="3" name="Subtitle 2"/>
          <p:cNvSpPr>
            <a:spLocks noGrp="1"/>
          </p:cNvSpPr>
          <p:nvPr>
            <p:ph type="subTitle" idx="1"/>
          </p:nvPr>
        </p:nvSpPr>
        <p:spPr>
          <a:xfrm>
            <a:off x="1523999" y="1789610"/>
            <a:ext cx="9710057" cy="4794069"/>
          </a:xfrm>
        </p:spPr>
        <p:txBody>
          <a:bodyPr>
            <a:normAutofit/>
          </a:bodyPr>
          <a:lstStyle/>
          <a:p>
            <a:pPr algn="l"/>
            <a:r>
              <a:rPr lang="en-US" b="1" dirty="0" smtClean="0"/>
              <a:t>1.2.1 Local Environment set up</a:t>
            </a:r>
          </a:p>
          <a:p>
            <a:pPr algn="l"/>
            <a:r>
              <a:rPr lang="en-US" dirty="0" smtClean="0"/>
              <a:t>Setting up a local development environment for Python involves installing the necessary tools and libraries on your computer.</a:t>
            </a:r>
          </a:p>
          <a:p>
            <a:pPr algn="l"/>
            <a:r>
              <a:rPr lang="en-US" dirty="0" smtClean="0"/>
              <a:t> Here are the general steps for setting up a Python environment on your local machine:</a:t>
            </a:r>
          </a:p>
          <a:p>
            <a:pPr algn="l"/>
            <a:r>
              <a:rPr lang="en-SG" b="1" dirty="0" smtClean="0"/>
              <a:t>1.2.1.1 Windows</a:t>
            </a:r>
          </a:p>
          <a:p>
            <a:pPr algn="l"/>
            <a:r>
              <a:rPr lang="en-US" dirty="0" smtClean="0"/>
              <a:t>Steps to Install Python on Windows:</a:t>
            </a:r>
          </a:p>
          <a:p>
            <a:pPr algn="l"/>
            <a:r>
              <a:rPr lang="en-US" b="1" dirty="0" smtClean="0"/>
              <a:t>1. Download Python Installer</a:t>
            </a:r>
            <a:r>
              <a:rPr lang="en-US" dirty="0" smtClean="0"/>
              <a:t>:</a:t>
            </a:r>
          </a:p>
          <a:p>
            <a:r>
              <a:rPr lang="en-US" dirty="0" smtClean="0"/>
              <a:t>Go to the </a:t>
            </a:r>
            <a:r>
              <a:rPr lang="en-US" dirty="0" smtClean="0">
                <a:hlinkClick r:id="rId2" tooltip="https://www.python.org/downloads/"/>
              </a:rPr>
              <a:t>https://www.python.org/downloads/</a:t>
            </a:r>
            <a:endParaRPr lang="en-US" dirty="0" smtClean="0"/>
          </a:p>
          <a:p>
            <a:r>
              <a:rPr lang="en-US" dirty="0" smtClean="0"/>
              <a:t>Click on the "</a:t>
            </a:r>
            <a:r>
              <a:rPr lang="en-US" b="1" dirty="0" smtClean="0"/>
              <a:t>Download Python</a:t>
            </a:r>
            <a:r>
              <a:rPr lang="en-US" dirty="0" smtClean="0"/>
              <a:t>" button for the latest version suitable for Windows.</a:t>
            </a:r>
          </a:p>
          <a:p>
            <a:pPr algn="l"/>
            <a:endParaRPr lang="en-SG" b="1" dirty="0" smtClean="0"/>
          </a:p>
        </p:txBody>
      </p:sp>
    </p:spTree>
    <p:extLst>
      <p:ext uri="{BB962C8B-B14F-4D97-AF65-F5344CB8AC3E}">
        <p14:creationId xmlns:p14="http://schemas.microsoft.com/office/powerpoint/2010/main" val="1838731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1.2 Add python Directory</a:t>
            </a:r>
            <a:endParaRPr lang="en-SG" dirty="0">
              <a:solidFill>
                <a:schemeClr val="accent1"/>
              </a:solidFill>
            </a:endParaRPr>
          </a:p>
        </p:txBody>
      </p:sp>
      <p:sp>
        <p:nvSpPr>
          <p:cNvPr id="3" name="Subtitle 2"/>
          <p:cNvSpPr>
            <a:spLocks noGrp="1"/>
          </p:cNvSpPr>
          <p:nvPr>
            <p:ph type="subTitle" idx="1"/>
          </p:nvPr>
        </p:nvSpPr>
        <p:spPr>
          <a:xfrm>
            <a:off x="1523999" y="1789610"/>
            <a:ext cx="9710057" cy="4794069"/>
          </a:xfrm>
        </p:spPr>
        <p:txBody>
          <a:bodyPr>
            <a:normAutofit lnSpcReduction="10000"/>
          </a:bodyPr>
          <a:lstStyle/>
          <a:p>
            <a:pPr algn="l"/>
            <a:r>
              <a:rPr lang="en-US" b="1" dirty="0" smtClean="0"/>
              <a:t>2. Run the Installer:</a:t>
            </a:r>
          </a:p>
          <a:p>
            <a:pPr algn="l"/>
            <a:r>
              <a:rPr lang="en-US" dirty="0" smtClean="0"/>
              <a:t>Locate the downloaded installer (usually in the </a:t>
            </a:r>
            <a:r>
              <a:rPr lang="en-US" b="1" dirty="0" smtClean="0"/>
              <a:t>Downloads</a:t>
            </a:r>
            <a:r>
              <a:rPr lang="en-US" dirty="0" smtClean="0"/>
              <a:t> folder) and double-click to run it.</a:t>
            </a:r>
          </a:p>
          <a:p>
            <a:pPr algn="l"/>
            <a:r>
              <a:rPr lang="en-US" b="1" dirty="0" smtClean="0"/>
              <a:t>3. Select Installation Options:</a:t>
            </a:r>
          </a:p>
          <a:p>
            <a:pPr algn="l"/>
            <a:r>
              <a:rPr lang="en-US" dirty="0" smtClean="0"/>
              <a:t>    Important: Check the box labeled "</a:t>
            </a:r>
            <a:r>
              <a:rPr lang="en-US" b="1" dirty="0" smtClean="0"/>
              <a:t>Add Python to PATH</a:t>
            </a:r>
            <a:r>
              <a:rPr lang="en-US" dirty="0" smtClean="0"/>
              <a:t>" to ensure Python is accessible from the command line.</a:t>
            </a:r>
          </a:p>
          <a:p>
            <a:pPr algn="l"/>
            <a:r>
              <a:rPr lang="en-US" dirty="0" smtClean="0"/>
              <a:t>    Click on "</a:t>
            </a:r>
            <a:r>
              <a:rPr lang="en-US" b="1" dirty="0" smtClean="0"/>
              <a:t>Customize Installation</a:t>
            </a:r>
            <a:r>
              <a:rPr lang="en-US" dirty="0" smtClean="0"/>
              <a:t>" if you want to modify default options, or simply choose "</a:t>
            </a:r>
            <a:r>
              <a:rPr lang="en-US" b="1" dirty="0" smtClean="0"/>
              <a:t>Install Now</a:t>
            </a:r>
            <a:r>
              <a:rPr lang="en-US" dirty="0" smtClean="0"/>
              <a:t>" for the standard setup.</a:t>
            </a:r>
          </a:p>
          <a:p>
            <a:pPr algn="l"/>
            <a:r>
              <a:rPr lang="en-US" b="1" dirty="0" smtClean="0"/>
              <a:t>4. Customize Installation (Optional):</a:t>
            </a:r>
            <a:endParaRPr lang="en-US" dirty="0" smtClean="0"/>
          </a:p>
          <a:p>
            <a:pPr algn="l"/>
            <a:r>
              <a:rPr lang="en-US" dirty="0" smtClean="0"/>
              <a:t>    In the customization window, select optional features like </a:t>
            </a:r>
            <a:r>
              <a:rPr lang="en-US" b="1" dirty="0" smtClean="0"/>
              <a:t>pip</a:t>
            </a:r>
            <a:r>
              <a:rPr lang="en-US" dirty="0" smtClean="0"/>
              <a:t> (Python's package manager), </a:t>
            </a:r>
            <a:r>
              <a:rPr lang="en-US" b="1" dirty="0" smtClean="0"/>
              <a:t>IDLE</a:t>
            </a:r>
            <a:r>
              <a:rPr lang="en-US" dirty="0" smtClean="0"/>
              <a:t> (Python's development environment), and others.</a:t>
            </a:r>
          </a:p>
          <a:p>
            <a:pPr algn="l"/>
            <a:r>
              <a:rPr lang="en-US" dirty="0" smtClean="0"/>
              <a:t>    Choose the destination folder if you don't want the default location.</a:t>
            </a:r>
          </a:p>
          <a:p>
            <a:pPr algn="l"/>
            <a:endParaRPr lang="en-SG" dirty="0" smtClean="0"/>
          </a:p>
        </p:txBody>
      </p:sp>
    </p:spTree>
    <p:extLst>
      <p:ext uri="{BB962C8B-B14F-4D97-AF65-F5344CB8AC3E}">
        <p14:creationId xmlns:p14="http://schemas.microsoft.com/office/powerpoint/2010/main" val="1979904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1.2 Add python Directory</a:t>
            </a:r>
            <a:endParaRPr lang="en-SG" dirty="0">
              <a:solidFill>
                <a:schemeClr val="accent1"/>
              </a:solidFill>
            </a:endParaRPr>
          </a:p>
        </p:txBody>
      </p:sp>
      <p:sp>
        <p:nvSpPr>
          <p:cNvPr id="3" name="Subtitle 2"/>
          <p:cNvSpPr>
            <a:spLocks noGrp="1"/>
          </p:cNvSpPr>
          <p:nvPr>
            <p:ph type="subTitle" idx="1"/>
          </p:nvPr>
        </p:nvSpPr>
        <p:spPr>
          <a:xfrm>
            <a:off x="1523999" y="1789610"/>
            <a:ext cx="9710057" cy="4794069"/>
          </a:xfrm>
        </p:spPr>
        <p:txBody>
          <a:bodyPr>
            <a:normAutofit/>
          </a:bodyPr>
          <a:lstStyle/>
          <a:p>
            <a:pPr algn="l"/>
            <a:r>
              <a:rPr lang="en-US" b="1" dirty="0" smtClean="0"/>
              <a:t>5. Wait for Installation to Complete:</a:t>
            </a:r>
            <a:endParaRPr lang="en-US" dirty="0" smtClean="0"/>
          </a:p>
          <a:p>
            <a:pPr algn="l"/>
            <a:r>
              <a:rPr lang="en-US" dirty="0" smtClean="0"/>
              <a:t>    The installer will copy files and set up Python on your system. This may take a few minutes.</a:t>
            </a:r>
          </a:p>
          <a:p>
            <a:pPr algn="l"/>
            <a:r>
              <a:rPr lang="en-US" b="1" dirty="0" smtClean="0"/>
              <a:t>6. Verify Installation</a:t>
            </a:r>
            <a:r>
              <a:rPr lang="en-US" dirty="0" smtClean="0"/>
              <a:t>:</a:t>
            </a:r>
          </a:p>
          <a:p>
            <a:r>
              <a:rPr lang="en-US" dirty="0" smtClean="0"/>
              <a:t>Open a </a:t>
            </a:r>
            <a:r>
              <a:rPr lang="en-US" b="1" dirty="0" smtClean="0"/>
              <a:t>Command Prompt</a:t>
            </a:r>
            <a:r>
              <a:rPr lang="en-US" dirty="0" smtClean="0"/>
              <a:t> or </a:t>
            </a:r>
            <a:r>
              <a:rPr lang="en-US" b="1" dirty="0" smtClean="0"/>
              <a:t>PowerShell</a:t>
            </a:r>
            <a:r>
              <a:rPr lang="en-US" dirty="0" smtClean="0"/>
              <a:t> and type:</a:t>
            </a:r>
          </a:p>
          <a:p>
            <a:r>
              <a:rPr lang="en-US" dirty="0" smtClean="0">
                <a:solidFill>
                  <a:schemeClr val="accent1"/>
                </a:solidFill>
              </a:rPr>
              <a:t>python –version </a:t>
            </a:r>
            <a:r>
              <a:rPr lang="en-US" dirty="0" smtClean="0"/>
              <a:t>or </a:t>
            </a:r>
          </a:p>
          <a:p>
            <a:r>
              <a:rPr lang="en-US" dirty="0" smtClean="0">
                <a:solidFill>
                  <a:schemeClr val="accent1"/>
                </a:solidFill>
              </a:rPr>
              <a:t>python –V</a:t>
            </a:r>
          </a:p>
          <a:p>
            <a:pPr algn="l"/>
            <a:r>
              <a:rPr lang="en-US" dirty="0" smtClean="0"/>
              <a:t>7. Choose an editor you want to use like: </a:t>
            </a:r>
            <a:r>
              <a:rPr lang="en-US" dirty="0" err="1" smtClean="0"/>
              <a:t>vscode</a:t>
            </a:r>
            <a:r>
              <a:rPr lang="en-US" dirty="0" smtClean="0"/>
              <a:t>, </a:t>
            </a:r>
            <a:r>
              <a:rPr lang="en-US" dirty="0" err="1" smtClean="0"/>
              <a:t>pycharm</a:t>
            </a:r>
            <a:r>
              <a:rPr lang="en-US" dirty="0" smtClean="0"/>
              <a:t>, sublime, </a:t>
            </a:r>
            <a:r>
              <a:rPr lang="en-US" dirty="0" err="1" smtClean="0"/>
              <a:t>jupyter</a:t>
            </a:r>
            <a:r>
              <a:rPr lang="en-US" dirty="0" smtClean="0"/>
              <a:t> notebook, </a:t>
            </a:r>
            <a:r>
              <a:rPr lang="en-US" dirty="0" err="1" smtClean="0"/>
              <a:t>jupyter</a:t>
            </a:r>
            <a:r>
              <a:rPr lang="en-US" dirty="0" smtClean="0"/>
              <a:t> lab, atom. </a:t>
            </a:r>
          </a:p>
          <a:p>
            <a:pPr algn="l"/>
            <a:r>
              <a:rPr lang="en-US" dirty="0" smtClean="0"/>
              <a:t>8. Write your python codes with .</a:t>
            </a:r>
            <a:r>
              <a:rPr lang="en-US" dirty="0" err="1" smtClean="0"/>
              <a:t>py</a:t>
            </a:r>
            <a:r>
              <a:rPr lang="en-US" dirty="0" smtClean="0"/>
              <a:t> or .</a:t>
            </a:r>
            <a:r>
              <a:rPr lang="en-US" dirty="0" err="1" smtClean="0"/>
              <a:t>ipnb</a:t>
            </a:r>
            <a:r>
              <a:rPr lang="en-US" dirty="0" smtClean="0"/>
              <a:t> extension file.</a:t>
            </a:r>
          </a:p>
          <a:p>
            <a:pPr algn="l"/>
            <a:endParaRPr lang="en-SG" dirty="0" smtClean="0"/>
          </a:p>
        </p:txBody>
      </p:sp>
    </p:spTree>
    <p:extLst>
      <p:ext uri="{BB962C8B-B14F-4D97-AF65-F5344CB8AC3E}">
        <p14:creationId xmlns:p14="http://schemas.microsoft.com/office/powerpoint/2010/main" val="2995431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1.2 Add python Directory</a:t>
            </a:r>
            <a:endParaRPr lang="en-SG" dirty="0">
              <a:solidFill>
                <a:schemeClr val="accent1"/>
              </a:solidFill>
            </a:endParaRPr>
          </a:p>
        </p:txBody>
      </p:sp>
      <p:sp>
        <p:nvSpPr>
          <p:cNvPr id="3" name="Subtitle 2"/>
          <p:cNvSpPr>
            <a:spLocks noGrp="1"/>
          </p:cNvSpPr>
          <p:nvPr>
            <p:ph type="subTitle" idx="1"/>
          </p:nvPr>
        </p:nvSpPr>
        <p:spPr>
          <a:xfrm>
            <a:off x="1523999" y="1789610"/>
            <a:ext cx="9710057" cy="4794069"/>
          </a:xfrm>
        </p:spPr>
        <p:txBody>
          <a:bodyPr>
            <a:normAutofit/>
          </a:bodyPr>
          <a:lstStyle/>
          <a:p>
            <a:pPr algn="l"/>
            <a:r>
              <a:rPr lang="en-US" b="1" dirty="0" smtClean="0"/>
              <a:t>1.2.1.2 Linux/Unix (CentOS 7/</a:t>
            </a:r>
            <a:r>
              <a:rPr lang="en-US" b="1" dirty="0" err="1" smtClean="0"/>
              <a:t>Redhat</a:t>
            </a:r>
            <a:r>
              <a:rPr lang="en-US" b="1" dirty="0" smtClean="0"/>
              <a:t>/SUSE/UBUNTU)</a:t>
            </a:r>
          </a:p>
          <a:p>
            <a:pPr algn="l"/>
            <a:r>
              <a:rPr lang="fr-FR" b="1" dirty="0" smtClean="0"/>
              <a:t>1.2.1.3. Installation on Mac OS</a:t>
            </a:r>
            <a:endParaRPr lang="en-US" b="1" dirty="0" smtClean="0"/>
          </a:p>
          <a:p>
            <a:pPr algn="l"/>
            <a:endParaRPr lang="en-US" b="1" dirty="0"/>
          </a:p>
          <a:p>
            <a:pPr algn="l"/>
            <a:r>
              <a:rPr lang="en-US" b="1" dirty="0" smtClean="0"/>
              <a:t>Read lecture from page 16-17</a:t>
            </a:r>
            <a:endParaRPr lang="en-SG" dirty="0" smtClean="0"/>
          </a:p>
        </p:txBody>
      </p:sp>
    </p:spTree>
    <p:extLst>
      <p:ext uri="{BB962C8B-B14F-4D97-AF65-F5344CB8AC3E}">
        <p14:creationId xmlns:p14="http://schemas.microsoft.com/office/powerpoint/2010/main" val="719804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1.2 Add python Directory</a:t>
            </a:r>
            <a:endParaRPr lang="en-SG" dirty="0">
              <a:solidFill>
                <a:schemeClr val="accent1"/>
              </a:solidFill>
            </a:endParaRP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b="1" dirty="0" smtClean="0"/>
              <a:t>1.2.2 Set up path: </a:t>
            </a:r>
            <a:r>
              <a:rPr lang="en-US" b="1" dirty="0" smtClean="0">
                <a:hlinkClick r:id="rId2"/>
              </a:rPr>
              <a:t>https://youtu.be/91SGaK7_eeY?si=s0zpCN60m6jSgNbh</a:t>
            </a:r>
            <a:r>
              <a:rPr lang="en-US" b="1" dirty="0" smtClean="0"/>
              <a:t>  </a:t>
            </a:r>
          </a:p>
          <a:p>
            <a:pPr algn="l"/>
            <a:endParaRPr lang="en-SG" dirty="0" smtClean="0"/>
          </a:p>
        </p:txBody>
      </p:sp>
      <p:pic>
        <p:nvPicPr>
          <p:cNvPr id="6" name="Picture 5"/>
          <p:cNvPicPr>
            <a:picLocks noChangeAspect="1"/>
          </p:cNvPicPr>
          <p:nvPr/>
        </p:nvPicPr>
        <p:blipFill>
          <a:blip r:embed="rId3"/>
          <a:stretch>
            <a:fillRect/>
          </a:stretch>
        </p:blipFill>
        <p:spPr>
          <a:xfrm>
            <a:off x="1365204" y="1821180"/>
            <a:ext cx="8886825" cy="4762500"/>
          </a:xfrm>
          <a:prstGeom prst="rect">
            <a:avLst/>
          </a:prstGeom>
        </p:spPr>
      </p:pic>
    </p:spTree>
    <p:extLst>
      <p:ext uri="{BB962C8B-B14F-4D97-AF65-F5344CB8AC3E}">
        <p14:creationId xmlns:p14="http://schemas.microsoft.com/office/powerpoint/2010/main" val="3626056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1.2 Add python Directory</a:t>
            </a:r>
            <a:endParaRPr lang="en-SG" dirty="0">
              <a:solidFill>
                <a:schemeClr val="accent1"/>
              </a:solidFill>
            </a:endParaRP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b="1" dirty="0" smtClean="0"/>
              <a:t>User Variables: Application is accessed only by that user</a:t>
            </a:r>
          </a:p>
          <a:p>
            <a:pPr algn="l"/>
            <a:r>
              <a:rPr lang="en-US" b="1" dirty="0" smtClean="0"/>
              <a:t>System Variables: Application is accessible that all users of that system</a:t>
            </a:r>
          </a:p>
          <a:p>
            <a:pPr algn="l"/>
            <a:endParaRPr lang="en-US" b="1" dirty="0" smtClean="0"/>
          </a:p>
          <a:p>
            <a:pPr algn="l"/>
            <a:r>
              <a:rPr lang="en-SG" dirty="0" smtClean="0">
                <a:solidFill>
                  <a:schemeClr val="accent1"/>
                </a:solidFill>
              </a:rPr>
              <a:t>1.2.3.2 Running python</a:t>
            </a:r>
          </a:p>
          <a:p>
            <a:pPr algn="l"/>
            <a:r>
              <a:rPr lang="en-US" dirty="0" smtClean="0"/>
              <a:t>Interactive Interpreter You can start Python from Unix, DOS, or any other system that provides you a </a:t>
            </a:r>
            <a:r>
              <a:rPr lang="en-US" dirty="0" err="1" smtClean="0"/>
              <a:t>commandline</a:t>
            </a:r>
            <a:r>
              <a:rPr lang="en-US" dirty="0" smtClean="0"/>
              <a:t> interpreter or shell window. Enter python the command line</a:t>
            </a:r>
            <a:endParaRPr lang="en-SG" dirty="0" smtClean="0"/>
          </a:p>
        </p:txBody>
      </p:sp>
    </p:spTree>
    <p:extLst>
      <p:ext uri="{BB962C8B-B14F-4D97-AF65-F5344CB8AC3E}">
        <p14:creationId xmlns:p14="http://schemas.microsoft.com/office/powerpoint/2010/main" val="3574852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3998" y="4336732"/>
            <a:ext cx="9710058" cy="2090194"/>
          </a:xfrm>
          <a:prstGeom prst="rect">
            <a:avLst/>
          </a:prstGeom>
        </p:spPr>
      </p:pic>
      <p:pic>
        <p:nvPicPr>
          <p:cNvPr id="6" name="Picture 5"/>
          <p:cNvPicPr>
            <a:picLocks noChangeAspect="1"/>
          </p:cNvPicPr>
          <p:nvPr/>
        </p:nvPicPr>
        <p:blipFill>
          <a:blip r:embed="rId3"/>
          <a:stretch>
            <a:fillRect/>
          </a:stretch>
        </p:blipFill>
        <p:spPr>
          <a:xfrm>
            <a:off x="1523998" y="0"/>
            <a:ext cx="7791450" cy="4362926"/>
          </a:xfrm>
          <a:prstGeom prst="rect">
            <a:avLst/>
          </a:prstGeom>
        </p:spPr>
      </p:pic>
    </p:spTree>
    <p:extLst>
      <p:ext uri="{BB962C8B-B14F-4D97-AF65-F5344CB8AC3E}">
        <p14:creationId xmlns:p14="http://schemas.microsoft.com/office/powerpoint/2010/main" val="2198882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1.2 Add python Directory</a:t>
            </a:r>
            <a:endParaRPr lang="en-SG" dirty="0">
              <a:solidFill>
                <a:schemeClr val="accent1"/>
              </a:solidFill>
            </a:endParaRP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b="1" dirty="0" smtClean="0"/>
              <a:t>1.2.3.3 Integrated Development Environment(IDE) or GUI</a:t>
            </a:r>
          </a:p>
          <a:p>
            <a:pPr algn="l"/>
            <a:r>
              <a:rPr lang="en-US" dirty="0" smtClean="0"/>
              <a:t>Integrated Development Environment You can run Python from a Graphical User Interface (GUI) environment as well, if you have a GUI application on your system that supports Python.</a:t>
            </a:r>
          </a:p>
          <a:p>
            <a:pPr algn="l"/>
            <a:r>
              <a:rPr lang="en-US" dirty="0" smtClean="0"/>
              <a:t>To run python file: python filename.py</a:t>
            </a:r>
            <a:endParaRPr lang="en-SG" dirty="0" smtClean="0"/>
          </a:p>
        </p:txBody>
      </p:sp>
      <p:pic>
        <p:nvPicPr>
          <p:cNvPr id="6" name="Picture 5"/>
          <p:cNvPicPr>
            <a:picLocks noChangeAspect="1"/>
          </p:cNvPicPr>
          <p:nvPr/>
        </p:nvPicPr>
        <p:blipFill>
          <a:blip r:embed="rId2"/>
          <a:stretch>
            <a:fillRect/>
          </a:stretch>
        </p:blipFill>
        <p:spPr>
          <a:xfrm>
            <a:off x="809896" y="3366951"/>
            <a:ext cx="10894423" cy="2971800"/>
          </a:xfrm>
          <a:prstGeom prst="rect">
            <a:avLst/>
          </a:prstGeom>
        </p:spPr>
      </p:pic>
    </p:spTree>
    <p:extLst>
      <p:ext uri="{BB962C8B-B14F-4D97-AF65-F5344CB8AC3E}">
        <p14:creationId xmlns:p14="http://schemas.microsoft.com/office/powerpoint/2010/main" val="2125530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6254"/>
          </a:xfrm>
        </p:spPr>
        <p:txBody>
          <a:bodyPr>
            <a:normAutofit fontScale="90000"/>
          </a:bodyPr>
          <a:lstStyle/>
          <a:p>
            <a:r>
              <a:rPr lang="en-US" dirty="0" smtClean="0"/>
              <a:t>Content</a:t>
            </a:r>
            <a:endParaRPr lang="en-SG" dirty="0"/>
          </a:p>
        </p:txBody>
      </p:sp>
      <p:sp>
        <p:nvSpPr>
          <p:cNvPr id="3" name="Subtitle 2"/>
          <p:cNvSpPr>
            <a:spLocks noGrp="1"/>
          </p:cNvSpPr>
          <p:nvPr>
            <p:ph type="subTitle" idx="1"/>
          </p:nvPr>
        </p:nvSpPr>
        <p:spPr/>
        <p:txBody>
          <a:bodyPr/>
          <a:lstStyle/>
          <a:p>
            <a:pPr marL="342900" indent="-342900" algn="l">
              <a:buFont typeface="Wingdings" panose="05000000000000000000" pitchFamily="2" charset="2"/>
              <a:buChar char="Ø"/>
            </a:pPr>
            <a:r>
              <a:rPr lang="en-SG" dirty="0" smtClean="0"/>
              <a:t>Local Environment set up</a:t>
            </a:r>
          </a:p>
          <a:p>
            <a:pPr marL="342900" indent="-342900" algn="l">
              <a:buFont typeface="Wingdings" panose="05000000000000000000" pitchFamily="2" charset="2"/>
              <a:buChar char="Ø"/>
            </a:pPr>
            <a:r>
              <a:rPr lang="en-SG" dirty="0" smtClean="0"/>
              <a:t>Getting python set up</a:t>
            </a:r>
          </a:p>
          <a:p>
            <a:pPr marL="342900" indent="-342900" algn="l">
              <a:buFont typeface="Wingdings" panose="05000000000000000000" pitchFamily="2" charset="2"/>
              <a:buChar char="Ø"/>
            </a:pPr>
            <a:r>
              <a:rPr lang="en-SG" dirty="0" smtClean="0"/>
              <a:t>Set up path</a:t>
            </a:r>
          </a:p>
        </p:txBody>
      </p:sp>
      <p:sp>
        <p:nvSpPr>
          <p:cNvPr id="4" name="Title 1"/>
          <p:cNvSpPr txBox="1">
            <a:spLocks/>
          </p:cNvSpPr>
          <p:nvPr/>
        </p:nvSpPr>
        <p:spPr>
          <a:xfrm>
            <a:off x="1637211" y="2362200"/>
            <a:ext cx="9144000" cy="876254"/>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Learning Outcome 1.2: Add python directory</a:t>
            </a:r>
            <a:endParaRPr lang="en-SG" dirty="0"/>
          </a:p>
        </p:txBody>
      </p:sp>
    </p:spTree>
    <p:extLst>
      <p:ext uri="{BB962C8B-B14F-4D97-AF65-F5344CB8AC3E}">
        <p14:creationId xmlns:p14="http://schemas.microsoft.com/office/powerpoint/2010/main" val="2019066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QUIZ (PRACTICE) / 5 marks</a:t>
            </a:r>
            <a:endParaRPr lang="en-SG" dirty="0">
              <a:solidFill>
                <a:schemeClr val="accent1"/>
              </a:solidFill>
            </a:endParaRPr>
          </a:p>
        </p:txBody>
      </p:sp>
      <p:sp>
        <p:nvSpPr>
          <p:cNvPr id="3" name="Subtitle 2"/>
          <p:cNvSpPr>
            <a:spLocks noGrp="1"/>
          </p:cNvSpPr>
          <p:nvPr>
            <p:ph type="subTitle" idx="1"/>
          </p:nvPr>
        </p:nvSpPr>
        <p:spPr>
          <a:xfrm>
            <a:off x="1523999" y="5786846"/>
            <a:ext cx="9710057" cy="796834"/>
          </a:xfrm>
        </p:spPr>
        <p:txBody>
          <a:bodyPr>
            <a:normAutofit/>
          </a:bodyPr>
          <a:lstStyle/>
          <a:p>
            <a:pPr algn="r"/>
            <a:r>
              <a:rPr lang="en-US" dirty="0" smtClean="0"/>
              <a:t>15 minutes</a:t>
            </a:r>
            <a:endParaRPr lang="en-SG" dirty="0" smtClean="0"/>
          </a:p>
        </p:txBody>
      </p:sp>
    </p:spTree>
    <p:extLst>
      <p:ext uri="{BB962C8B-B14F-4D97-AF65-F5344CB8AC3E}">
        <p14:creationId xmlns:p14="http://schemas.microsoft.com/office/powerpoint/2010/main" val="148113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1.3 Identify library</a:t>
            </a:r>
            <a:endParaRPr lang="en-SG" dirty="0">
              <a:solidFill>
                <a:schemeClr val="accent1"/>
              </a:solidFill>
            </a:endParaRP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1.3.1 Definition of key terms</a:t>
            </a:r>
          </a:p>
          <a:p>
            <a:pPr algn="l"/>
            <a:r>
              <a:rPr lang="en-SG" dirty="0" smtClean="0"/>
              <a:t>1.3.1.1 Library</a:t>
            </a:r>
          </a:p>
          <a:p>
            <a:pPr algn="l"/>
            <a:r>
              <a:rPr lang="en-US" dirty="0" smtClean="0"/>
              <a:t>A Python library is a collection of modules and functions that allow you to perform specific tasks or implement certain functionalities in your Python programs</a:t>
            </a:r>
            <a:endParaRPr lang="en-US" dirty="0"/>
          </a:p>
          <a:p>
            <a:pPr algn="l"/>
            <a:r>
              <a:rPr lang="en-US" dirty="0" smtClean="0"/>
              <a:t> Libraries are pre-written code that you can reuse in your own projects, saving you time and effort by not having to write everything from scratch.</a:t>
            </a:r>
          </a:p>
          <a:p>
            <a:pPr algn="l"/>
            <a:r>
              <a:rPr lang="en-US" dirty="0" smtClean="0"/>
              <a:t>Python has a rich ecosystem of libraries that cover a wide range of domains, such as data science, machine learning, web development, networking, graphics, and more. These libraries are typically distributed as packages and can be easily installed using tools like </a:t>
            </a:r>
            <a:r>
              <a:rPr lang="en-US" b="1" dirty="0" smtClean="0"/>
              <a:t>pip</a:t>
            </a:r>
            <a:r>
              <a:rPr lang="en-US" dirty="0" smtClean="0"/>
              <a:t>, which is the default package installer for Python.</a:t>
            </a:r>
            <a:endParaRPr lang="en-SG" dirty="0" smtClean="0"/>
          </a:p>
        </p:txBody>
      </p:sp>
    </p:spTree>
    <p:extLst>
      <p:ext uri="{BB962C8B-B14F-4D97-AF65-F5344CB8AC3E}">
        <p14:creationId xmlns:p14="http://schemas.microsoft.com/office/powerpoint/2010/main" val="886725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pPr algn="l"/>
            <a:r>
              <a:rPr lang="en-SG" dirty="0" smtClean="0"/>
              <a:t>1.3.1.1 Library</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Ex: Compute area of a circle</a:t>
            </a:r>
          </a:p>
          <a:p>
            <a:pPr algn="l"/>
            <a:endParaRPr lang="en-SG" dirty="0" smtClean="0"/>
          </a:p>
        </p:txBody>
      </p:sp>
      <p:pic>
        <p:nvPicPr>
          <p:cNvPr id="5" name="Picture 4"/>
          <p:cNvPicPr>
            <a:picLocks noChangeAspect="1"/>
          </p:cNvPicPr>
          <p:nvPr/>
        </p:nvPicPr>
        <p:blipFill>
          <a:blip r:embed="rId2"/>
          <a:stretch>
            <a:fillRect/>
          </a:stretch>
        </p:blipFill>
        <p:spPr>
          <a:xfrm>
            <a:off x="1523998" y="1681027"/>
            <a:ext cx="6172200" cy="2257425"/>
          </a:xfrm>
          <a:prstGeom prst="rect">
            <a:avLst/>
          </a:prstGeom>
        </p:spPr>
      </p:pic>
      <p:pic>
        <p:nvPicPr>
          <p:cNvPr id="7" name="Picture 6"/>
          <p:cNvPicPr>
            <a:picLocks noChangeAspect="1"/>
          </p:cNvPicPr>
          <p:nvPr/>
        </p:nvPicPr>
        <p:blipFill>
          <a:blip r:embed="rId3"/>
          <a:stretch>
            <a:fillRect/>
          </a:stretch>
        </p:blipFill>
        <p:spPr>
          <a:xfrm>
            <a:off x="6945765" y="3938452"/>
            <a:ext cx="5038725" cy="2809875"/>
          </a:xfrm>
          <a:prstGeom prst="rect">
            <a:avLst/>
          </a:prstGeom>
        </p:spPr>
      </p:pic>
    </p:spTree>
    <p:extLst>
      <p:ext uri="{BB962C8B-B14F-4D97-AF65-F5344CB8AC3E}">
        <p14:creationId xmlns:p14="http://schemas.microsoft.com/office/powerpoint/2010/main" val="22026927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628060"/>
          </a:xfrm>
        </p:spPr>
        <p:txBody>
          <a:bodyPr>
            <a:normAutofit fontScale="90000"/>
          </a:bodyPr>
          <a:lstStyle/>
          <a:p>
            <a:pPr algn="l"/>
            <a:r>
              <a:rPr lang="en-SG" dirty="0" smtClean="0"/>
              <a:t>1.3.1.1 Library</a:t>
            </a:r>
          </a:p>
        </p:txBody>
      </p:sp>
      <p:pic>
        <p:nvPicPr>
          <p:cNvPr id="4" name="Picture 3"/>
          <p:cNvPicPr>
            <a:picLocks noChangeAspect="1"/>
          </p:cNvPicPr>
          <p:nvPr/>
        </p:nvPicPr>
        <p:blipFill>
          <a:blip r:embed="rId2"/>
          <a:stretch>
            <a:fillRect/>
          </a:stretch>
        </p:blipFill>
        <p:spPr>
          <a:xfrm>
            <a:off x="1136469" y="1293223"/>
            <a:ext cx="10241279" cy="5290457"/>
          </a:xfrm>
          <a:prstGeom prst="rect">
            <a:avLst/>
          </a:prstGeom>
        </p:spPr>
      </p:pic>
    </p:spTree>
    <p:extLst>
      <p:ext uri="{BB962C8B-B14F-4D97-AF65-F5344CB8AC3E}">
        <p14:creationId xmlns:p14="http://schemas.microsoft.com/office/powerpoint/2010/main" val="875603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pPr algn="l"/>
            <a:r>
              <a:rPr lang="en-SG" dirty="0" smtClean="0"/>
              <a:t>1.3.1.2 Package</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When developing a large application, you may end up with many different modules that are difficult to manage. In such a case, you’ll benefit from grouping and organizing your modules. That’s when packages come into play.</a:t>
            </a:r>
          </a:p>
          <a:p>
            <a:pPr algn="l"/>
            <a:r>
              <a:rPr lang="en-US" dirty="0" smtClean="0"/>
              <a:t>To be considered a package (or </a:t>
            </a:r>
            <a:r>
              <a:rPr lang="en-US" dirty="0" err="1" smtClean="0"/>
              <a:t>subpackage</a:t>
            </a:r>
            <a:r>
              <a:rPr lang="en-US" dirty="0" smtClean="0"/>
              <a:t>), a directory must contain a file named </a:t>
            </a:r>
            <a:r>
              <a:rPr lang="en-US" dirty="0" smtClean="0">
                <a:solidFill>
                  <a:schemeClr val="accent1"/>
                </a:solidFill>
              </a:rPr>
              <a:t>__init__.py</a:t>
            </a:r>
            <a:r>
              <a:rPr lang="en-US" dirty="0" smtClean="0"/>
              <a:t>. This file</a:t>
            </a:r>
          </a:p>
          <a:p>
            <a:pPr algn="l"/>
            <a:r>
              <a:rPr lang="en-US" dirty="0" smtClean="0"/>
              <a:t>usually includes the initialization code for the corresponding package.</a:t>
            </a:r>
          </a:p>
          <a:p>
            <a:pPr algn="l"/>
            <a:endParaRPr lang="en-US" dirty="0"/>
          </a:p>
          <a:p>
            <a:pPr algn="l"/>
            <a:r>
              <a:rPr lang="en-US" dirty="0" smtClean="0">
                <a:solidFill>
                  <a:schemeClr val="accent1"/>
                </a:solidFill>
              </a:rPr>
              <a:t>1.3.1.3 Import</a:t>
            </a:r>
          </a:p>
          <a:p>
            <a:pPr algn="l"/>
            <a:r>
              <a:rPr lang="en-US" dirty="0" smtClean="0"/>
              <a:t>In Python, the “</a:t>
            </a:r>
            <a:r>
              <a:rPr lang="en-US" dirty="0" smtClean="0">
                <a:solidFill>
                  <a:schemeClr val="accent1"/>
                </a:solidFill>
              </a:rPr>
              <a:t>import</a:t>
            </a:r>
            <a:r>
              <a:rPr lang="en-US" dirty="0" smtClean="0"/>
              <a:t>” statement is used to bring in external modules or libraries into your program. This allows you to use the functions, classes, and variables defined in those modules within your own Python script or program.</a:t>
            </a:r>
            <a:endParaRPr lang="en-SG" dirty="0" smtClean="0"/>
          </a:p>
        </p:txBody>
      </p:sp>
    </p:spTree>
    <p:extLst>
      <p:ext uri="{BB962C8B-B14F-4D97-AF65-F5344CB8AC3E}">
        <p14:creationId xmlns:p14="http://schemas.microsoft.com/office/powerpoint/2010/main" val="36167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1.3.1.3 Import</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There are several ways to use the import statement:</a:t>
            </a:r>
          </a:p>
          <a:p>
            <a:pPr marL="457200" indent="-457200" algn="l">
              <a:buAutoNum type="arabicPeriod"/>
            </a:pPr>
            <a:r>
              <a:rPr lang="en-SG" dirty="0" smtClean="0"/>
              <a:t>Basic Import</a:t>
            </a:r>
          </a:p>
          <a:p>
            <a:r>
              <a:rPr lang="en-SG" dirty="0"/>
              <a:t># import </a:t>
            </a:r>
            <a:r>
              <a:rPr lang="en-SG" dirty="0" err="1"/>
              <a:t>module_name</a:t>
            </a:r>
            <a:endParaRPr lang="en-SG" dirty="0"/>
          </a:p>
          <a:p>
            <a:r>
              <a:rPr lang="en-SG" dirty="0"/>
              <a:t>import pandas</a:t>
            </a:r>
          </a:p>
          <a:p>
            <a:pPr algn="l"/>
            <a:r>
              <a:rPr lang="en-US" dirty="0" smtClean="0"/>
              <a:t>2. Import with alias</a:t>
            </a:r>
          </a:p>
          <a:p>
            <a:r>
              <a:rPr lang="en-SG" dirty="0"/>
              <a:t># import </a:t>
            </a:r>
            <a:r>
              <a:rPr lang="en-SG" dirty="0" err="1"/>
              <a:t>module_name</a:t>
            </a:r>
            <a:r>
              <a:rPr lang="en-SG" dirty="0"/>
              <a:t> as </a:t>
            </a:r>
            <a:r>
              <a:rPr lang="en-SG" dirty="0" err="1"/>
              <a:t>alias_name</a:t>
            </a:r>
            <a:endParaRPr lang="en-SG" dirty="0"/>
          </a:p>
          <a:p>
            <a:r>
              <a:rPr lang="en-SG" dirty="0"/>
              <a:t>import pandas as </a:t>
            </a:r>
            <a:r>
              <a:rPr lang="en-SG" dirty="0" err="1" smtClean="0"/>
              <a:t>pd</a:t>
            </a:r>
            <a:endParaRPr lang="en-SG" dirty="0"/>
          </a:p>
          <a:p>
            <a:pPr algn="l"/>
            <a:r>
              <a:rPr lang="en-SG" dirty="0" smtClean="0"/>
              <a:t>3. Import Specific Items:</a:t>
            </a:r>
          </a:p>
          <a:p>
            <a:r>
              <a:rPr lang="en-US" dirty="0"/>
              <a:t># from </a:t>
            </a:r>
            <a:r>
              <a:rPr lang="en-US" dirty="0" err="1"/>
              <a:t>module_name</a:t>
            </a:r>
            <a:r>
              <a:rPr lang="en-US" dirty="0"/>
              <a:t> import </a:t>
            </a:r>
            <a:r>
              <a:rPr lang="en-US" dirty="0" err="1"/>
              <a:t>item_name</a:t>
            </a:r>
            <a:endParaRPr lang="en-US" dirty="0"/>
          </a:p>
          <a:p>
            <a:r>
              <a:rPr lang="en-US" dirty="0"/>
              <a:t>from math import pi</a:t>
            </a:r>
          </a:p>
          <a:p>
            <a:pPr algn="l"/>
            <a:endParaRPr lang="en-SG" dirty="0"/>
          </a:p>
          <a:p>
            <a:pPr algn="l"/>
            <a:endParaRPr lang="en-SG" dirty="0" smtClean="0"/>
          </a:p>
          <a:p>
            <a:pPr marL="457200" indent="-457200" algn="l">
              <a:buAutoNum type="arabicPeriod"/>
            </a:pPr>
            <a:endParaRPr lang="en-SG" dirty="0" smtClean="0"/>
          </a:p>
        </p:txBody>
      </p:sp>
    </p:spTree>
    <p:extLst>
      <p:ext uri="{BB962C8B-B14F-4D97-AF65-F5344CB8AC3E}">
        <p14:creationId xmlns:p14="http://schemas.microsoft.com/office/powerpoint/2010/main" val="3721699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1.3.1.3 Import</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There are several ways to use the import statement:</a:t>
            </a:r>
          </a:p>
          <a:p>
            <a:pPr algn="l"/>
            <a:r>
              <a:rPr lang="en-SG" dirty="0" smtClean="0"/>
              <a:t>4. Import Everything:</a:t>
            </a:r>
          </a:p>
          <a:p>
            <a:r>
              <a:rPr lang="en-US" dirty="0"/>
              <a:t># from </a:t>
            </a:r>
            <a:r>
              <a:rPr lang="en-US" dirty="0" err="1"/>
              <a:t>module_name</a:t>
            </a:r>
            <a:r>
              <a:rPr lang="en-US" dirty="0"/>
              <a:t> import *</a:t>
            </a:r>
          </a:p>
          <a:p>
            <a:r>
              <a:rPr lang="en-US" dirty="0"/>
              <a:t>from math import *</a:t>
            </a:r>
          </a:p>
          <a:p>
            <a:pPr algn="l"/>
            <a:r>
              <a:rPr lang="en-SG" dirty="0" smtClean="0">
                <a:solidFill>
                  <a:schemeClr val="accent1"/>
                </a:solidFill>
              </a:rPr>
              <a:t>1.3.1.4 Module</a:t>
            </a:r>
          </a:p>
          <a:p>
            <a:pPr algn="l"/>
            <a:r>
              <a:rPr lang="en-US" dirty="0" smtClean="0"/>
              <a:t>A Python module is a file containing Python definitions and statements. A module can define functions, classes, and variables. A module can also include runnable code. Grouping related code into a module</a:t>
            </a:r>
          </a:p>
          <a:p>
            <a:pPr algn="l"/>
            <a:r>
              <a:rPr lang="en-US" dirty="0" smtClean="0"/>
              <a:t>makes the code easier to understand and use. It also makes the code logically organized.</a:t>
            </a:r>
            <a:endParaRPr lang="en-SG" dirty="0" smtClean="0"/>
          </a:p>
          <a:p>
            <a:pPr algn="l"/>
            <a:endParaRPr lang="en-SG" dirty="0" smtClean="0"/>
          </a:p>
          <a:p>
            <a:pPr marL="457200" indent="-457200" algn="l">
              <a:buAutoNum type="arabicPeriod"/>
            </a:pPr>
            <a:endParaRPr lang="en-SG" dirty="0" smtClean="0"/>
          </a:p>
        </p:txBody>
      </p:sp>
    </p:spTree>
    <p:extLst>
      <p:ext uri="{BB962C8B-B14F-4D97-AF65-F5344CB8AC3E}">
        <p14:creationId xmlns:p14="http://schemas.microsoft.com/office/powerpoint/2010/main" val="29064032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1.3.1.4 Module</a:t>
            </a:r>
          </a:p>
        </p:txBody>
      </p:sp>
      <p:pic>
        <p:nvPicPr>
          <p:cNvPr id="4" name="Picture 3"/>
          <p:cNvPicPr>
            <a:picLocks noChangeAspect="1"/>
          </p:cNvPicPr>
          <p:nvPr/>
        </p:nvPicPr>
        <p:blipFill>
          <a:blip r:embed="rId2"/>
          <a:stretch>
            <a:fillRect/>
          </a:stretch>
        </p:blipFill>
        <p:spPr>
          <a:xfrm>
            <a:off x="1523999" y="1293224"/>
            <a:ext cx="7543800" cy="2305050"/>
          </a:xfrm>
          <a:prstGeom prst="rect">
            <a:avLst/>
          </a:prstGeom>
        </p:spPr>
      </p:pic>
    </p:spTree>
    <p:extLst>
      <p:ext uri="{BB962C8B-B14F-4D97-AF65-F5344CB8AC3E}">
        <p14:creationId xmlns:p14="http://schemas.microsoft.com/office/powerpoint/2010/main" val="1249919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1.3.1.5 PIP</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Pip is a package manager that is used to install and manage software packages and modules found in the Python Package index or any other indexes.</a:t>
            </a:r>
            <a:endParaRPr lang="en-SG" dirty="0" smtClean="0"/>
          </a:p>
        </p:txBody>
      </p:sp>
    </p:spTree>
    <p:extLst>
      <p:ext uri="{BB962C8B-B14F-4D97-AF65-F5344CB8AC3E}">
        <p14:creationId xmlns:p14="http://schemas.microsoft.com/office/powerpoint/2010/main" val="327537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1.3.2 Identification of problem</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HR added unwanted feature called </a:t>
            </a:r>
            <a:r>
              <a:rPr lang="en-US" b="1" dirty="0" smtClean="0"/>
              <a:t>heart rate </a:t>
            </a:r>
            <a:r>
              <a:rPr lang="en-US" dirty="0" smtClean="0"/>
              <a:t>during employee registration.</a:t>
            </a:r>
          </a:p>
          <a:p>
            <a:pPr algn="l"/>
            <a:r>
              <a:rPr lang="en-US" dirty="0" smtClean="0"/>
              <a:t>Please prepare your own employee dataset with those feature (Name, Age, Salary, </a:t>
            </a:r>
            <a:r>
              <a:rPr lang="en-US" b="1" dirty="0" smtClean="0"/>
              <a:t>heart rate </a:t>
            </a:r>
            <a:r>
              <a:rPr lang="en-US" dirty="0" smtClean="0"/>
              <a:t>payment status) add 20 random records from after dataset preparation keep it in data frame drop heart rate feature then store final dataset into csv file.</a:t>
            </a:r>
          </a:p>
          <a:p>
            <a:pPr algn="l"/>
            <a:endParaRPr lang="en-US" dirty="0"/>
          </a:p>
          <a:p>
            <a:pPr algn="l"/>
            <a:endParaRPr lang="en-US" dirty="0" smtClean="0"/>
          </a:p>
          <a:p>
            <a:pPr algn="l"/>
            <a:endParaRPr lang="en-US" dirty="0"/>
          </a:p>
        </p:txBody>
      </p:sp>
    </p:spTree>
    <p:extLst>
      <p:ext uri="{BB962C8B-B14F-4D97-AF65-F5344CB8AC3E}">
        <p14:creationId xmlns:p14="http://schemas.microsoft.com/office/powerpoint/2010/main" val="3093778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6254"/>
          </a:xfrm>
        </p:spPr>
        <p:txBody>
          <a:bodyPr>
            <a:normAutofit fontScale="90000"/>
          </a:bodyPr>
          <a:lstStyle/>
          <a:p>
            <a:r>
              <a:rPr lang="en-US" dirty="0" smtClean="0"/>
              <a:t>Content</a:t>
            </a:r>
            <a:endParaRPr lang="en-SG" dirty="0"/>
          </a:p>
        </p:txBody>
      </p:sp>
      <p:sp>
        <p:nvSpPr>
          <p:cNvPr id="3" name="Subtitle 2"/>
          <p:cNvSpPr>
            <a:spLocks noGrp="1"/>
          </p:cNvSpPr>
          <p:nvPr>
            <p:ph type="subTitle" idx="1"/>
          </p:nvPr>
        </p:nvSpPr>
        <p:spPr/>
        <p:txBody>
          <a:bodyPr/>
          <a:lstStyle/>
          <a:p>
            <a:pPr marL="342900" indent="-342900" algn="l">
              <a:buFont typeface="Wingdings" panose="05000000000000000000" pitchFamily="2" charset="2"/>
              <a:buChar char="Ø"/>
            </a:pPr>
            <a:r>
              <a:rPr lang="en-SG" dirty="0" smtClean="0"/>
              <a:t>Definition of key terms</a:t>
            </a:r>
          </a:p>
          <a:p>
            <a:pPr marL="342900" indent="-342900" algn="l">
              <a:buFont typeface="Wingdings" panose="05000000000000000000" pitchFamily="2" charset="2"/>
              <a:buChar char="Ø"/>
            </a:pPr>
            <a:r>
              <a:rPr lang="en-SG" dirty="0" smtClean="0"/>
              <a:t>Identification of problem</a:t>
            </a:r>
          </a:p>
          <a:p>
            <a:pPr marL="342900" indent="-342900" algn="l">
              <a:buFont typeface="Wingdings" panose="05000000000000000000" pitchFamily="2" charset="2"/>
              <a:buChar char="Ø"/>
            </a:pPr>
            <a:r>
              <a:rPr lang="en-SG" dirty="0" smtClean="0"/>
              <a:t>Getting library</a:t>
            </a:r>
          </a:p>
        </p:txBody>
      </p:sp>
      <p:sp>
        <p:nvSpPr>
          <p:cNvPr id="4" name="Title 1"/>
          <p:cNvSpPr txBox="1">
            <a:spLocks/>
          </p:cNvSpPr>
          <p:nvPr/>
        </p:nvSpPr>
        <p:spPr>
          <a:xfrm>
            <a:off x="1637211" y="2362200"/>
            <a:ext cx="9144000" cy="876254"/>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Learning Outcome 1.3: Identify Library</a:t>
            </a:r>
            <a:endParaRPr lang="en-SG" dirty="0"/>
          </a:p>
        </p:txBody>
      </p:sp>
    </p:spTree>
    <p:extLst>
      <p:ext uri="{BB962C8B-B14F-4D97-AF65-F5344CB8AC3E}">
        <p14:creationId xmlns:p14="http://schemas.microsoft.com/office/powerpoint/2010/main" val="697028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03" y="0"/>
            <a:ext cx="11782697" cy="1293224"/>
          </a:xfrm>
        </p:spPr>
        <p:txBody>
          <a:bodyPr>
            <a:noAutofit/>
          </a:bodyPr>
          <a:lstStyle/>
          <a:p>
            <a:pPr algn="l"/>
            <a:r>
              <a:rPr lang="en-SG" sz="2400" b="1" dirty="0" smtClean="0"/>
              <a:t>SOLUTION</a:t>
            </a:r>
            <a:r>
              <a:rPr lang="en-SG" sz="2400" dirty="0" smtClean="0">
                <a:solidFill>
                  <a:schemeClr val="accent1"/>
                </a:solidFill>
              </a:rPr>
              <a:t>: </a:t>
            </a:r>
            <a:r>
              <a:rPr lang="en-US" sz="2400" dirty="0" smtClean="0">
                <a:solidFill>
                  <a:schemeClr val="accent1"/>
                </a:solidFill>
              </a:rPr>
              <a:t>In the statement import pandas as </a:t>
            </a:r>
            <a:r>
              <a:rPr lang="en-US" sz="2400" dirty="0" err="1" smtClean="0"/>
              <a:t>pd</a:t>
            </a:r>
            <a:r>
              <a:rPr lang="en-US" sz="2400" dirty="0" smtClean="0">
                <a:solidFill>
                  <a:schemeClr val="accent1"/>
                </a:solidFill>
              </a:rPr>
              <a:t>, the </a:t>
            </a:r>
            <a:r>
              <a:rPr lang="en-US" sz="2400" dirty="0" err="1" smtClean="0">
                <a:solidFill>
                  <a:schemeClr val="accent1"/>
                </a:solidFill>
              </a:rPr>
              <a:t>pd</a:t>
            </a:r>
            <a:r>
              <a:rPr lang="en-US" sz="2400" dirty="0" smtClean="0">
                <a:solidFill>
                  <a:schemeClr val="accent1"/>
                </a:solidFill>
              </a:rPr>
              <a:t> is an </a:t>
            </a:r>
            <a:r>
              <a:rPr lang="en-US" sz="2400" dirty="0" smtClean="0"/>
              <a:t>alias</a:t>
            </a:r>
            <a:r>
              <a:rPr lang="en-US" sz="2400" dirty="0" smtClean="0">
                <a:solidFill>
                  <a:schemeClr val="accent1"/>
                </a:solidFill>
              </a:rPr>
              <a:t> or shorthand name for the pandas library</a:t>
            </a:r>
            <a:r>
              <a:rPr lang="en-US" sz="2400" dirty="0" smtClean="0"/>
              <a:t>. It is commonly used in Python programming to </a:t>
            </a:r>
            <a:r>
              <a:rPr lang="en-US" sz="2400" dirty="0" smtClean="0">
                <a:solidFill>
                  <a:schemeClr val="accent1"/>
                </a:solidFill>
              </a:rPr>
              <a:t>save time </a:t>
            </a:r>
            <a:r>
              <a:rPr lang="en-US" sz="2400" dirty="0" smtClean="0"/>
              <a:t>when writing code and to </a:t>
            </a:r>
            <a:r>
              <a:rPr lang="en-US" sz="2400" dirty="0" smtClean="0">
                <a:solidFill>
                  <a:schemeClr val="accent1"/>
                </a:solidFill>
              </a:rPr>
              <a:t>improve readability.</a:t>
            </a:r>
            <a:endParaRPr lang="en-SG" sz="2400" dirty="0" smtClean="0">
              <a:solidFill>
                <a:schemeClr val="accent1"/>
              </a:solidFill>
            </a:endParaRPr>
          </a:p>
        </p:txBody>
      </p:sp>
      <p:pic>
        <p:nvPicPr>
          <p:cNvPr id="5" name="Picture 4"/>
          <p:cNvPicPr>
            <a:picLocks noChangeAspect="1"/>
          </p:cNvPicPr>
          <p:nvPr/>
        </p:nvPicPr>
        <p:blipFill>
          <a:blip r:embed="rId2"/>
          <a:stretch>
            <a:fillRect/>
          </a:stretch>
        </p:blipFill>
        <p:spPr>
          <a:xfrm>
            <a:off x="7562850" y="1503589"/>
            <a:ext cx="4629150" cy="4924425"/>
          </a:xfrm>
          <a:prstGeom prst="rect">
            <a:avLst/>
          </a:prstGeom>
        </p:spPr>
      </p:pic>
      <p:pic>
        <p:nvPicPr>
          <p:cNvPr id="6" name="Picture 5"/>
          <p:cNvPicPr>
            <a:picLocks noChangeAspect="1"/>
          </p:cNvPicPr>
          <p:nvPr/>
        </p:nvPicPr>
        <p:blipFill>
          <a:blip r:embed="rId3"/>
          <a:stretch>
            <a:fillRect/>
          </a:stretch>
        </p:blipFill>
        <p:spPr>
          <a:xfrm>
            <a:off x="0" y="1484539"/>
            <a:ext cx="7010400" cy="4943475"/>
          </a:xfrm>
          <a:prstGeom prst="rect">
            <a:avLst/>
          </a:prstGeom>
        </p:spPr>
      </p:pic>
    </p:spTree>
    <p:extLst>
      <p:ext uri="{BB962C8B-B14F-4D97-AF65-F5344CB8AC3E}">
        <p14:creationId xmlns:p14="http://schemas.microsoft.com/office/powerpoint/2010/main" val="1568398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1.3.3 Getting a library</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SG" dirty="0" smtClean="0"/>
              <a:t>1.3.2.1 Install PIP</a:t>
            </a:r>
          </a:p>
          <a:p>
            <a:pPr algn="l"/>
            <a:r>
              <a:rPr lang="en-US" dirty="0" smtClean="0"/>
              <a:t>Check if it is installed: in </a:t>
            </a:r>
            <a:r>
              <a:rPr lang="en-US" dirty="0" err="1" smtClean="0"/>
              <a:t>cmd</a:t>
            </a:r>
            <a:r>
              <a:rPr lang="en-US" dirty="0" smtClean="0"/>
              <a:t> type=&gt; </a:t>
            </a:r>
            <a:r>
              <a:rPr lang="en-US" b="1" dirty="0" smtClean="0"/>
              <a:t>pip –version</a:t>
            </a:r>
          </a:p>
          <a:p>
            <a:pPr algn="l"/>
            <a:r>
              <a:rPr lang="en-US" dirty="0" smtClean="0"/>
              <a:t>If PIP is already installed, you’ll see its version information.</a:t>
            </a:r>
            <a:endParaRPr lang="en-SG" dirty="0" smtClean="0"/>
          </a:p>
        </p:txBody>
      </p:sp>
      <p:pic>
        <p:nvPicPr>
          <p:cNvPr id="4" name="Picture 3"/>
          <p:cNvPicPr>
            <a:picLocks noChangeAspect="1"/>
          </p:cNvPicPr>
          <p:nvPr/>
        </p:nvPicPr>
        <p:blipFill>
          <a:blip r:embed="rId2"/>
          <a:stretch>
            <a:fillRect/>
          </a:stretch>
        </p:blipFill>
        <p:spPr>
          <a:xfrm>
            <a:off x="1523999" y="2680198"/>
            <a:ext cx="8515350" cy="504825"/>
          </a:xfrm>
          <a:prstGeom prst="rect">
            <a:avLst/>
          </a:prstGeom>
        </p:spPr>
      </p:pic>
      <p:sp>
        <p:nvSpPr>
          <p:cNvPr id="6" name="Rectangle 5"/>
          <p:cNvSpPr/>
          <p:nvPr/>
        </p:nvSpPr>
        <p:spPr>
          <a:xfrm>
            <a:off x="1406433" y="3244334"/>
            <a:ext cx="8632915" cy="1477328"/>
          </a:xfrm>
          <a:prstGeom prst="rect">
            <a:avLst/>
          </a:prstGeom>
        </p:spPr>
        <p:txBody>
          <a:bodyPr wrap="square">
            <a:spAutoFit/>
          </a:bodyPr>
          <a:lstStyle/>
          <a:p>
            <a:r>
              <a:rPr lang="en-SG" dirty="0" smtClean="0"/>
              <a:t>Step 2: Download the get-pip.py script (if PIP is not installed)</a:t>
            </a:r>
          </a:p>
          <a:p>
            <a:endParaRPr lang="en-US" dirty="0"/>
          </a:p>
          <a:p>
            <a:r>
              <a:rPr lang="en-SG" dirty="0" smtClean="0">
                <a:hlinkClick r:id="rId3"/>
              </a:rPr>
              <a:t>https://bootstrap.pypa.io/get-pip.py</a:t>
            </a:r>
            <a:r>
              <a:rPr lang="en-SG" dirty="0" smtClean="0"/>
              <a:t> </a:t>
            </a:r>
          </a:p>
          <a:p>
            <a:endParaRPr lang="en-US" dirty="0"/>
          </a:p>
          <a:p>
            <a:r>
              <a:rPr lang="en-US" dirty="0" smtClean="0"/>
              <a:t>Download the get-pip.py file and save it to a convenient location, such as your </a:t>
            </a:r>
            <a:r>
              <a:rPr lang="en-US" b="1" dirty="0" smtClean="0"/>
              <a:t>Desktop</a:t>
            </a:r>
            <a:r>
              <a:rPr lang="en-US" dirty="0" smtClean="0"/>
              <a:t>.</a:t>
            </a:r>
            <a:endParaRPr lang="en-SG" dirty="0"/>
          </a:p>
        </p:txBody>
      </p:sp>
    </p:spTree>
    <p:extLst>
      <p:ext uri="{BB962C8B-B14F-4D97-AF65-F5344CB8AC3E}">
        <p14:creationId xmlns:p14="http://schemas.microsoft.com/office/powerpoint/2010/main" val="18991165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1.3.3 Getting a library</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Step 3: Install PIP using the get-pip.py script</a:t>
            </a:r>
          </a:p>
          <a:p>
            <a:pPr algn="l"/>
            <a:r>
              <a:rPr lang="en-US" dirty="0" smtClean="0"/>
              <a:t>1. Open the Command Prompt.</a:t>
            </a:r>
          </a:p>
          <a:p>
            <a:pPr algn="l"/>
            <a:r>
              <a:rPr lang="en-US" dirty="0" smtClean="0"/>
              <a:t>2. Navigate to the directory where you downloaded the </a:t>
            </a:r>
            <a:r>
              <a:rPr lang="en-US" b="1" dirty="0" smtClean="0"/>
              <a:t>get-pip.py</a:t>
            </a:r>
            <a:r>
              <a:rPr lang="en-US" dirty="0" smtClean="0"/>
              <a:t> file. For example: </a:t>
            </a:r>
            <a:r>
              <a:rPr lang="en-US" b="1" dirty="0" smtClean="0"/>
              <a:t>cd Desktop</a:t>
            </a:r>
          </a:p>
          <a:p>
            <a:pPr algn="l"/>
            <a:r>
              <a:rPr lang="en-US" b="1" dirty="0" smtClean="0"/>
              <a:t>3.</a:t>
            </a:r>
            <a:r>
              <a:rPr lang="en-US" dirty="0" smtClean="0"/>
              <a:t> Run the following command to install PIP: </a:t>
            </a:r>
            <a:r>
              <a:rPr lang="en-US" b="1" dirty="0" smtClean="0"/>
              <a:t>python get-pip.py</a:t>
            </a:r>
          </a:p>
          <a:p>
            <a:pPr algn="l"/>
            <a:r>
              <a:rPr lang="en-US" dirty="0" smtClean="0"/>
              <a:t>Step 4: Verify the installation</a:t>
            </a:r>
          </a:p>
          <a:p>
            <a:pPr algn="l"/>
            <a:r>
              <a:rPr lang="en-US" dirty="0" smtClean="0"/>
              <a:t>Once the script finishes running, check if PIP was installed successfully:</a:t>
            </a:r>
          </a:p>
          <a:p>
            <a:pPr algn="l"/>
            <a:r>
              <a:rPr lang="en-SG" b="1" dirty="0" smtClean="0"/>
              <a:t>pip –version</a:t>
            </a:r>
          </a:p>
          <a:p>
            <a:pPr algn="l"/>
            <a:r>
              <a:rPr lang="en-US" dirty="0" smtClean="0"/>
              <a:t>Step 5: Add PIP to the system PATH (if needed)</a:t>
            </a:r>
          </a:p>
          <a:p>
            <a:pPr algn="l"/>
            <a:endParaRPr lang="en-SG" b="1" dirty="0" smtClean="0"/>
          </a:p>
        </p:txBody>
      </p:sp>
    </p:spTree>
    <p:extLst>
      <p:ext uri="{BB962C8B-B14F-4D97-AF65-F5344CB8AC3E}">
        <p14:creationId xmlns:p14="http://schemas.microsoft.com/office/powerpoint/2010/main" val="42738946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1.3.3 Getting a library</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Step 5: Add PIP to the system PATH (if needed)</a:t>
            </a:r>
          </a:p>
          <a:p>
            <a:pPr algn="l"/>
            <a:r>
              <a:rPr lang="en-US" dirty="0" smtClean="0"/>
              <a:t>If the </a:t>
            </a:r>
            <a:r>
              <a:rPr lang="en-US" b="1" dirty="0" smtClean="0"/>
              <a:t>pip</a:t>
            </a:r>
            <a:r>
              <a:rPr lang="en-US" dirty="0" smtClean="0"/>
              <a:t> command is not recognized, you may need to add it to your system's </a:t>
            </a:r>
            <a:r>
              <a:rPr lang="en-US" b="1" dirty="0" smtClean="0"/>
              <a:t>PATH</a:t>
            </a:r>
            <a:r>
              <a:rPr lang="en-US" dirty="0" smtClean="0"/>
              <a:t>:</a:t>
            </a:r>
          </a:p>
          <a:p>
            <a:pPr algn="l"/>
            <a:endParaRPr lang="en-US" dirty="0" smtClean="0"/>
          </a:p>
          <a:p>
            <a:pPr algn="l"/>
            <a:r>
              <a:rPr lang="en-US" dirty="0" smtClean="0"/>
              <a:t>    Locate the </a:t>
            </a:r>
            <a:r>
              <a:rPr lang="en-US" b="1" dirty="0" smtClean="0"/>
              <a:t>Scripts</a:t>
            </a:r>
            <a:r>
              <a:rPr lang="en-US" dirty="0" smtClean="0"/>
              <a:t> folder inside your Python installation directory (e.g., </a:t>
            </a:r>
            <a:r>
              <a:rPr lang="en-US" b="1" dirty="0" smtClean="0"/>
              <a:t>C:\PythonXX\Scripts</a:t>
            </a:r>
            <a:r>
              <a:rPr lang="en-US" dirty="0" smtClean="0"/>
              <a:t>).</a:t>
            </a:r>
          </a:p>
          <a:p>
            <a:pPr algn="l"/>
            <a:r>
              <a:rPr lang="en-US" dirty="0" smtClean="0"/>
              <a:t>    Add the folder to your </a:t>
            </a:r>
            <a:r>
              <a:rPr lang="en-US" b="1" dirty="0" smtClean="0"/>
              <a:t>PATH</a:t>
            </a:r>
            <a:r>
              <a:rPr lang="en-US" dirty="0" smtClean="0"/>
              <a:t> environment variable:</a:t>
            </a:r>
          </a:p>
          <a:p>
            <a:pPr algn="l"/>
            <a:r>
              <a:rPr lang="en-US" dirty="0" smtClean="0"/>
              <a:t>        Right-click This PC or My Computer → Properties → Advanced System Settings → Environment Variables.</a:t>
            </a:r>
          </a:p>
          <a:p>
            <a:pPr algn="l"/>
            <a:r>
              <a:rPr lang="en-US" dirty="0" smtClean="0"/>
              <a:t>        Under System Variables, select Path → Edit → New, and </a:t>
            </a:r>
            <a:r>
              <a:rPr lang="en-US" b="1" dirty="0" smtClean="0"/>
              <a:t>add the path to the Scripts folder.</a:t>
            </a:r>
          </a:p>
          <a:p>
            <a:pPr algn="l"/>
            <a:endParaRPr lang="en-SG" b="1" dirty="0" smtClean="0"/>
          </a:p>
        </p:txBody>
      </p:sp>
    </p:spTree>
    <p:extLst>
      <p:ext uri="{BB962C8B-B14F-4D97-AF65-F5344CB8AC3E}">
        <p14:creationId xmlns:p14="http://schemas.microsoft.com/office/powerpoint/2010/main" val="30948940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SG" sz="3600" dirty="0" smtClean="0">
                <a:solidFill>
                  <a:schemeClr val="accent1"/>
                </a:solidFill>
              </a:rPr>
              <a:t>1.3.3 Getting a library</a:t>
            </a: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Step 6: Update PIP (optional but recommended)</a:t>
            </a:r>
          </a:p>
          <a:p>
            <a:pPr algn="l"/>
            <a:r>
              <a:rPr lang="en-US" dirty="0" smtClean="0"/>
              <a:t>Run the following command to update PIP to the latest version:</a:t>
            </a:r>
          </a:p>
          <a:p>
            <a:pPr algn="l"/>
            <a:r>
              <a:rPr lang="en-SG" b="1" dirty="0" smtClean="0"/>
              <a:t>pip install --upgrade pip</a:t>
            </a:r>
          </a:p>
          <a:p>
            <a:pPr algn="l"/>
            <a:endParaRPr lang="en-SG" b="1" dirty="0" smtClean="0"/>
          </a:p>
        </p:txBody>
      </p:sp>
    </p:spTree>
    <p:extLst>
      <p:ext uri="{BB962C8B-B14F-4D97-AF65-F5344CB8AC3E}">
        <p14:creationId xmlns:p14="http://schemas.microsoft.com/office/powerpoint/2010/main" val="17326361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US" sz="3600" dirty="0" smtClean="0">
                <a:solidFill>
                  <a:schemeClr val="accent1"/>
                </a:solidFill>
              </a:rPr>
              <a:t>1.3.2.2 Download and Install Library</a:t>
            </a:r>
            <a:endParaRPr lang="en-SG" sz="3600" dirty="0" smtClean="0">
              <a:solidFill>
                <a:schemeClr val="accent1"/>
              </a:solidFill>
            </a:endParaRPr>
          </a:p>
        </p:txBody>
      </p:sp>
      <p:sp>
        <p:nvSpPr>
          <p:cNvPr id="3" name="Subtitle 2"/>
          <p:cNvSpPr>
            <a:spLocks noGrp="1"/>
          </p:cNvSpPr>
          <p:nvPr>
            <p:ph type="subTitle" idx="1"/>
          </p:nvPr>
        </p:nvSpPr>
        <p:spPr>
          <a:xfrm>
            <a:off x="1523999" y="1293224"/>
            <a:ext cx="9710057" cy="5290456"/>
          </a:xfrm>
        </p:spPr>
        <p:txBody>
          <a:bodyPr>
            <a:normAutofit fontScale="92500" lnSpcReduction="20000"/>
          </a:bodyPr>
          <a:lstStyle/>
          <a:p>
            <a:pPr algn="l"/>
            <a:r>
              <a:rPr lang="en-US" dirty="0" smtClean="0"/>
              <a:t>To download a Python library, you typically use a package manager, and pip is the most common one for Python. To download and install a Python library using pip, you can use the following command in your terminal or command prompt:</a:t>
            </a:r>
          </a:p>
          <a:p>
            <a:pPr algn="l"/>
            <a:r>
              <a:rPr lang="en-US" b="1" dirty="0" smtClean="0"/>
              <a:t>pip install </a:t>
            </a:r>
            <a:r>
              <a:rPr lang="en-US" b="1" dirty="0" err="1" smtClean="0"/>
              <a:t>library_name</a:t>
            </a:r>
            <a:endParaRPr lang="en-US" b="1" dirty="0" smtClean="0"/>
          </a:p>
          <a:p>
            <a:pPr algn="l"/>
            <a:endParaRPr lang="en-US" b="1" dirty="0"/>
          </a:p>
          <a:p>
            <a:pPr algn="l"/>
            <a:r>
              <a:rPr lang="en-SG" dirty="0" smtClean="0"/>
              <a:t>Example: Install Django Library</a:t>
            </a:r>
            <a:r>
              <a:rPr lang="en-SG" b="1" dirty="0" smtClean="0"/>
              <a:t>: pip install Django</a:t>
            </a:r>
          </a:p>
          <a:p>
            <a:pPr algn="l"/>
            <a:r>
              <a:rPr lang="en-SG" b="1" dirty="0" smtClean="0"/>
              <a:t>1.3.2.3 Import library</a:t>
            </a:r>
          </a:p>
          <a:p>
            <a:pPr algn="l"/>
            <a:r>
              <a:rPr lang="en-US" dirty="0" smtClean="0"/>
              <a:t>To import the </a:t>
            </a:r>
            <a:r>
              <a:rPr lang="en-US" b="1" dirty="0" smtClean="0"/>
              <a:t>Django</a:t>
            </a:r>
            <a:r>
              <a:rPr lang="en-US" dirty="0" smtClean="0"/>
              <a:t> library in Python, you use the import statement. Django is a web framework for building web applications using Python. If you have Django installed, you can import it into your Python</a:t>
            </a:r>
          </a:p>
          <a:p>
            <a:pPr algn="l"/>
            <a:r>
              <a:rPr lang="en-US" dirty="0" smtClean="0"/>
              <a:t>script or project like this:</a:t>
            </a:r>
          </a:p>
          <a:p>
            <a:pPr algn="l"/>
            <a:r>
              <a:rPr lang="en-US" dirty="0" smtClean="0"/>
              <a:t># Importing Django</a:t>
            </a:r>
          </a:p>
          <a:p>
            <a:pPr algn="l"/>
            <a:r>
              <a:rPr lang="en-US" b="1" dirty="0" smtClean="0"/>
              <a:t>import </a:t>
            </a:r>
            <a:r>
              <a:rPr lang="en-US" b="1" dirty="0" err="1" smtClean="0"/>
              <a:t>django</a:t>
            </a:r>
            <a:endParaRPr lang="en-US" b="1" dirty="0" smtClean="0"/>
          </a:p>
          <a:p>
            <a:pPr algn="l"/>
            <a:r>
              <a:rPr lang="en-US" dirty="0" smtClean="0"/>
              <a:t># Now you can use Django functionality in your script</a:t>
            </a:r>
          </a:p>
          <a:p>
            <a:pPr algn="l"/>
            <a:r>
              <a:rPr lang="en-US" b="1" dirty="0" smtClean="0"/>
              <a:t>print(</a:t>
            </a:r>
            <a:r>
              <a:rPr lang="en-US" b="1" dirty="0" err="1" smtClean="0"/>
              <a:t>django.get_version</a:t>
            </a:r>
            <a:r>
              <a:rPr lang="en-US" b="1" dirty="0" smtClean="0"/>
              <a:t>())</a:t>
            </a:r>
            <a:endParaRPr lang="en-SG" b="1" dirty="0" smtClean="0"/>
          </a:p>
        </p:txBody>
      </p:sp>
    </p:spTree>
    <p:extLst>
      <p:ext uri="{BB962C8B-B14F-4D97-AF65-F5344CB8AC3E}">
        <p14:creationId xmlns:p14="http://schemas.microsoft.com/office/powerpoint/2010/main" val="30125407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US" sz="3600" dirty="0" smtClean="0">
                <a:solidFill>
                  <a:schemeClr val="accent1"/>
                </a:solidFill>
              </a:rPr>
              <a:t>Pandas</a:t>
            </a:r>
            <a:endParaRPr lang="en-SG" sz="3600" dirty="0" smtClean="0">
              <a:solidFill>
                <a:schemeClr val="accent1"/>
              </a:solidFill>
            </a:endParaRP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To import the pandas library in Python, you use the import statement. Pandas is a powerful library for data manipulation and analysis in Python. If you have Pandas installed, you can import it into your Python script or project like this:</a:t>
            </a:r>
          </a:p>
          <a:p>
            <a:pPr algn="l"/>
            <a:endParaRPr lang="en-SG" b="1" dirty="0" smtClean="0"/>
          </a:p>
        </p:txBody>
      </p:sp>
      <p:pic>
        <p:nvPicPr>
          <p:cNvPr id="6" name="Picture 5"/>
          <p:cNvPicPr>
            <a:picLocks noChangeAspect="1"/>
          </p:cNvPicPr>
          <p:nvPr/>
        </p:nvPicPr>
        <p:blipFill>
          <a:blip r:embed="rId2"/>
          <a:stretch>
            <a:fillRect/>
          </a:stretch>
        </p:blipFill>
        <p:spPr>
          <a:xfrm>
            <a:off x="5513340" y="2928802"/>
            <a:ext cx="6391275" cy="1419225"/>
          </a:xfrm>
          <a:prstGeom prst="rect">
            <a:avLst/>
          </a:prstGeom>
        </p:spPr>
      </p:pic>
      <p:pic>
        <p:nvPicPr>
          <p:cNvPr id="7" name="Picture 6"/>
          <p:cNvPicPr>
            <a:picLocks noChangeAspect="1"/>
          </p:cNvPicPr>
          <p:nvPr/>
        </p:nvPicPr>
        <p:blipFill>
          <a:blip r:embed="rId3"/>
          <a:stretch>
            <a:fillRect/>
          </a:stretch>
        </p:blipFill>
        <p:spPr>
          <a:xfrm>
            <a:off x="426990" y="2819264"/>
            <a:ext cx="5086350" cy="3057525"/>
          </a:xfrm>
          <a:prstGeom prst="rect">
            <a:avLst/>
          </a:prstGeom>
        </p:spPr>
      </p:pic>
    </p:spTree>
    <p:extLst>
      <p:ext uri="{BB962C8B-B14F-4D97-AF65-F5344CB8AC3E}">
        <p14:creationId xmlns:p14="http://schemas.microsoft.com/office/powerpoint/2010/main" val="26946517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US" sz="3600" dirty="0" smtClean="0">
                <a:solidFill>
                  <a:schemeClr val="accent1"/>
                </a:solidFill>
              </a:rPr>
              <a:t>Additional</a:t>
            </a:r>
            <a:endParaRPr lang="en-SG" sz="3600" dirty="0" smtClean="0">
              <a:solidFill>
                <a:schemeClr val="accent1"/>
              </a:solidFill>
            </a:endParaRPr>
          </a:p>
        </p:txBody>
      </p:sp>
      <p:sp>
        <p:nvSpPr>
          <p:cNvPr id="3" name="Subtitle 2"/>
          <p:cNvSpPr>
            <a:spLocks noGrp="1"/>
          </p:cNvSpPr>
          <p:nvPr>
            <p:ph type="subTitle" idx="1"/>
          </p:nvPr>
        </p:nvSpPr>
        <p:spPr>
          <a:xfrm>
            <a:off x="1523999" y="1293224"/>
            <a:ext cx="9710057" cy="5290456"/>
          </a:xfrm>
        </p:spPr>
        <p:txBody>
          <a:bodyPr>
            <a:normAutofit/>
          </a:bodyPr>
          <a:lstStyle/>
          <a:p>
            <a:pPr algn="l"/>
            <a:r>
              <a:rPr lang="en-US" dirty="0" smtClean="0"/>
              <a:t>Do your own research on how to set python </a:t>
            </a:r>
            <a:r>
              <a:rPr lang="en-US" b="1" dirty="0" smtClean="0"/>
              <a:t>virtual environment </a:t>
            </a:r>
            <a:r>
              <a:rPr lang="en-US" dirty="0" smtClean="0"/>
              <a:t>and try to do some practices into your created environment.</a:t>
            </a:r>
            <a:endParaRPr lang="en-SG" dirty="0"/>
          </a:p>
          <a:p>
            <a:pPr algn="l"/>
            <a:r>
              <a:rPr lang="en-US" dirty="0"/>
              <a:t>Reference: </a:t>
            </a:r>
            <a:r>
              <a:rPr lang="en-US" dirty="0">
                <a:hlinkClick r:id="rId2"/>
              </a:rPr>
              <a:t>https://</a:t>
            </a:r>
            <a:r>
              <a:rPr lang="en-US" dirty="0" smtClean="0">
                <a:hlinkClick r:id="rId2"/>
              </a:rPr>
              <a:t>www.youtube.com/watch?v=XKS1mulk7AQ</a:t>
            </a:r>
            <a:r>
              <a:rPr lang="en-US" dirty="0" smtClean="0"/>
              <a:t> </a:t>
            </a:r>
            <a:endParaRPr lang="en-SG" dirty="0" smtClean="0"/>
          </a:p>
        </p:txBody>
      </p:sp>
    </p:spTree>
    <p:extLst>
      <p:ext uri="{BB962C8B-B14F-4D97-AF65-F5344CB8AC3E}">
        <p14:creationId xmlns:p14="http://schemas.microsoft.com/office/powerpoint/2010/main" val="3483749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US" sz="3600" dirty="0" smtClean="0">
                <a:solidFill>
                  <a:schemeClr val="accent1"/>
                </a:solidFill>
              </a:rPr>
              <a:t>Quiz 5 marks</a:t>
            </a:r>
            <a:endParaRPr lang="en-SG" sz="3600" dirty="0" smtClean="0">
              <a:solidFill>
                <a:schemeClr val="accent1"/>
              </a:solidFill>
            </a:endParaRPr>
          </a:p>
        </p:txBody>
      </p:sp>
      <p:sp>
        <p:nvSpPr>
          <p:cNvPr id="3" name="Subtitle 2"/>
          <p:cNvSpPr>
            <a:spLocks noGrp="1"/>
          </p:cNvSpPr>
          <p:nvPr>
            <p:ph type="subTitle" idx="1"/>
          </p:nvPr>
        </p:nvSpPr>
        <p:spPr>
          <a:xfrm>
            <a:off x="9157063" y="6100354"/>
            <a:ext cx="2076993" cy="483326"/>
          </a:xfrm>
        </p:spPr>
        <p:txBody>
          <a:bodyPr>
            <a:normAutofit/>
          </a:bodyPr>
          <a:lstStyle/>
          <a:p>
            <a:pPr algn="l"/>
            <a:r>
              <a:rPr lang="en-US" b="1" dirty="0" smtClean="0"/>
              <a:t>5 minutes</a:t>
            </a:r>
            <a:endParaRPr lang="en-SG" b="1" dirty="0" smtClean="0"/>
          </a:p>
        </p:txBody>
      </p:sp>
    </p:spTree>
    <p:extLst>
      <p:ext uri="{BB962C8B-B14F-4D97-AF65-F5344CB8AC3E}">
        <p14:creationId xmlns:p14="http://schemas.microsoft.com/office/powerpoint/2010/main" val="38522305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416968"/>
            <a:ext cx="9144000" cy="876256"/>
          </a:xfrm>
        </p:spPr>
        <p:txBody>
          <a:bodyPr>
            <a:noAutofit/>
          </a:bodyPr>
          <a:lstStyle/>
          <a:p>
            <a:pPr algn="l"/>
            <a:r>
              <a:rPr lang="en-US" sz="3600" dirty="0" smtClean="0">
                <a:solidFill>
                  <a:schemeClr val="accent1"/>
                </a:solidFill>
              </a:rPr>
              <a:t>Q &amp;A</a:t>
            </a:r>
            <a:endParaRPr lang="en-SG" sz="3600" dirty="0" smtClean="0">
              <a:solidFill>
                <a:schemeClr val="accent1"/>
              </a:solidFill>
            </a:endParaRPr>
          </a:p>
        </p:txBody>
      </p:sp>
      <p:sp>
        <p:nvSpPr>
          <p:cNvPr id="3" name="Subtitle 2"/>
          <p:cNvSpPr>
            <a:spLocks noGrp="1"/>
          </p:cNvSpPr>
          <p:nvPr>
            <p:ph type="subTitle" idx="1"/>
          </p:nvPr>
        </p:nvSpPr>
        <p:spPr>
          <a:xfrm>
            <a:off x="9157063" y="6100354"/>
            <a:ext cx="2076993" cy="483326"/>
          </a:xfrm>
        </p:spPr>
        <p:txBody>
          <a:bodyPr>
            <a:normAutofit/>
          </a:bodyPr>
          <a:lstStyle/>
          <a:p>
            <a:pPr algn="l"/>
            <a:r>
              <a:rPr lang="en-US" b="1" dirty="0" smtClean="0"/>
              <a:t>Thanks</a:t>
            </a:r>
            <a:endParaRPr lang="en-SG" b="1" dirty="0" smtClean="0"/>
          </a:p>
        </p:txBody>
      </p:sp>
      <p:sp>
        <p:nvSpPr>
          <p:cNvPr id="4" name="Subtitle 2"/>
          <p:cNvSpPr txBox="1">
            <a:spLocks/>
          </p:cNvSpPr>
          <p:nvPr/>
        </p:nvSpPr>
        <p:spPr>
          <a:xfrm>
            <a:off x="243840" y="6342017"/>
            <a:ext cx="2076993" cy="4833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smtClean="0"/>
              <a:t>Unit ends</a:t>
            </a:r>
            <a:endParaRPr lang="en-SG" b="1" dirty="0"/>
          </a:p>
        </p:txBody>
      </p:sp>
    </p:spTree>
    <p:extLst>
      <p:ext uri="{BB962C8B-B14F-4D97-AF65-F5344CB8AC3E}">
        <p14:creationId xmlns:p14="http://schemas.microsoft.com/office/powerpoint/2010/main" val="3534510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723120" cy="3468189"/>
          </a:xfrm>
        </p:spPr>
        <p:txBody>
          <a:bodyPr>
            <a:normAutofit/>
          </a:bodyPr>
          <a:lstStyle/>
          <a:p>
            <a:pPr marL="342900" indent="-342900" algn="l">
              <a:buFont typeface="Wingdings" panose="05000000000000000000" pitchFamily="2" charset="2"/>
              <a:buChar char="Ø"/>
            </a:pPr>
            <a:r>
              <a:rPr lang="en-SG" sz="2800" b="1" dirty="0" smtClean="0">
                <a:solidFill>
                  <a:schemeClr val="accent1"/>
                </a:solidFill>
              </a:rPr>
              <a:t>Python</a:t>
            </a:r>
            <a:r>
              <a:rPr lang="en-SG" sz="2800" dirty="0" smtClean="0"/>
              <a:t>: </a:t>
            </a:r>
            <a:r>
              <a:rPr lang="en-US" sz="2800" dirty="0" smtClean="0"/>
              <a:t>is a programming language commonly used for developing websites and software, task automation, data analysis, and data visualization.  </a:t>
            </a:r>
            <a:r>
              <a:rPr lang="en-US" sz="2800" b="1" dirty="0" smtClean="0"/>
              <a:t>Key features of Python include</a:t>
            </a:r>
            <a:r>
              <a:rPr lang="en-US" sz="2800" dirty="0" smtClean="0"/>
              <a:t>: Readability, Interpretation, Object-Oriented, Dynamic Typing and Extensive Standard Library.</a:t>
            </a:r>
            <a:endParaRPr lang="en-SG" sz="2800"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spTree>
    <p:extLst>
      <p:ext uri="{BB962C8B-B14F-4D97-AF65-F5344CB8AC3E}">
        <p14:creationId xmlns:p14="http://schemas.microsoft.com/office/powerpoint/2010/main" val="368208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468189"/>
          </a:xfrm>
        </p:spPr>
        <p:txBody>
          <a:bodyPr/>
          <a:lstStyle/>
          <a:p>
            <a:pPr marL="342900" indent="-342900" algn="l">
              <a:buFont typeface="Wingdings" panose="05000000000000000000" pitchFamily="2" charset="2"/>
              <a:buChar char="Ø"/>
            </a:pPr>
            <a:endParaRPr lang="en-SG"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pic>
        <p:nvPicPr>
          <p:cNvPr id="5" name="Picture 4"/>
          <p:cNvPicPr>
            <a:picLocks noChangeAspect="1"/>
          </p:cNvPicPr>
          <p:nvPr/>
        </p:nvPicPr>
        <p:blipFill>
          <a:blip r:embed="rId2"/>
          <a:stretch>
            <a:fillRect/>
          </a:stretch>
        </p:blipFill>
        <p:spPr>
          <a:xfrm>
            <a:off x="927463" y="1789610"/>
            <a:ext cx="10424160" cy="4976949"/>
          </a:xfrm>
          <a:prstGeom prst="rect">
            <a:avLst/>
          </a:prstGeom>
        </p:spPr>
      </p:pic>
    </p:spTree>
    <p:extLst>
      <p:ext uri="{BB962C8B-B14F-4D97-AF65-F5344CB8AC3E}">
        <p14:creationId xmlns:p14="http://schemas.microsoft.com/office/powerpoint/2010/main" val="1204028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468189"/>
          </a:xfrm>
        </p:spPr>
        <p:txBody>
          <a:bodyPr/>
          <a:lstStyle/>
          <a:p>
            <a:pPr marL="342900" indent="-342900" algn="l">
              <a:buFont typeface="Wingdings" panose="05000000000000000000" pitchFamily="2" charset="2"/>
              <a:buChar char="Ø"/>
            </a:pPr>
            <a:r>
              <a:rPr lang="en-SG" b="1" dirty="0" smtClean="0">
                <a:solidFill>
                  <a:schemeClr val="accent1"/>
                </a:solidFill>
              </a:rPr>
              <a:t>Programming language</a:t>
            </a:r>
            <a:r>
              <a:rPr lang="en-SG" b="1" dirty="0" smtClean="0"/>
              <a:t>: </a:t>
            </a:r>
            <a:r>
              <a:rPr lang="en-SG" dirty="0"/>
              <a:t>a</a:t>
            </a:r>
            <a:r>
              <a:rPr lang="en-SG" dirty="0" smtClean="0"/>
              <a:t> programming language </a:t>
            </a:r>
            <a:r>
              <a:rPr lang="en-SG" dirty="0" err="1" smtClean="0"/>
              <a:t>i</a:t>
            </a:r>
            <a:r>
              <a:rPr lang="en-US" dirty="0" smtClean="0"/>
              <a:t>s a formalized set of instructions that a computer can interpret and execute to perform specific tasks or operations.</a:t>
            </a:r>
          </a:p>
          <a:p>
            <a:pPr marL="342900" indent="-342900" algn="l">
              <a:buFont typeface="Wingdings" panose="05000000000000000000" pitchFamily="2" charset="2"/>
              <a:buChar char="Ø"/>
            </a:pPr>
            <a:r>
              <a:rPr lang="en-US" dirty="0" smtClean="0"/>
              <a:t>Key characteristics of programming languages include: Syntax, Semantics, Abstraction, Variables and Data Types, Control Structures, Functions or Procedures, Libraries and Frameworks.</a:t>
            </a:r>
            <a:endParaRPr lang="en-SG"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spTree>
    <p:extLst>
      <p:ext uri="{BB962C8B-B14F-4D97-AF65-F5344CB8AC3E}">
        <p14:creationId xmlns:p14="http://schemas.microsoft.com/office/powerpoint/2010/main" val="114778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lstStyle/>
          <a:p>
            <a:pPr marL="342900" indent="-342900" algn="l">
              <a:buFont typeface="Wingdings" panose="05000000000000000000" pitchFamily="2" charset="2"/>
              <a:buChar char="Ø"/>
            </a:pPr>
            <a:r>
              <a:rPr lang="en-SG" b="1" dirty="0" smtClean="0">
                <a:solidFill>
                  <a:schemeClr val="accent1"/>
                </a:solidFill>
              </a:rPr>
              <a:t>Use of python</a:t>
            </a:r>
          </a:p>
          <a:p>
            <a:pPr marL="457200" indent="-457200" algn="l">
              <a:buFont typeface="+mj-lt"/>
              <a:buAutoNum type="arabicPeriod"/>
            </a:pPr>
            <a:r>
              <a:rPr lang="en-US" b="1" dirty="0" smtClean="0"/>
              <a:t>Server</a:t>
            </a:r>
            <a:r>
              <a:rPr lang="en-US" dirty="0" smtClean="0"/>
              <a:t>: Python is used for server-side scripting, allowing developers to embed Python code within web pages or server-side scripts to create dynamic content.</a:t>
            </a:r>
          </a:p>
          <a:p>
            <a:pPr marL="457200" indent="-457200" algn="l">
              <a:buFont typeface="+mj-lt"/>
              <a:buAutoNum type="arabicPeriod"/>
            </a:pPr>
            <a:r>
              <a:rPr lang="en-US" b="1" dirty="0" smtClean="0"/>
              <a:t>Software development</a:t>
            </a:r>
            <a:r>
              <a:rPr lang="en-US" dirty="0" smtClean="0"/>
              <a:t>: Python is often used to develop the back end of a website or application.</a:t>
            </a:r>
          </a:p>
          <a:p>
            <a:pPr algn="l"/>
            <a:r>
              <a:rPr lang="en-US" dirty="0" smtClean="0"/>
              <a:t> Python offers several frameworks for web development. Commonly used ones include Django and Flask.</a:t>
            </a:r>
          </a:p>
          <a:p>
            <a:pPr algn="l"/>
            <a:endParaRPr lang="en-US" dirty="0" smtClean="0"/>
          </a:p>
          <a:p>
            <a:pPr marL="457200" indent="-457200" algn="l">
              <a:buFont typeface="+mj-lt"/>
              <a:buAutoNum type="arabicPeriod"/>
            </a:pPr>
            <a:endParaRPr lang="en-US"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spTree>
    <p:extLst>
      <p:ext uri="{BB962C8B-B14F-4D97-AF65-F5344CB8AC3E}">
        <p14:creationId xmlns:p14="http://schemas.microsoft.com/office/powerpoint/2010/main" val="3396444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6969"/>
            <a:ext cx="9144000" cy="876254"/>
          </a:xfrm>
        </p:spPr>
        <p:txBody>
          <a:bodyPr>
            <a:normAutofit fontScale="90000"/>
          </a:bodyPr>
          <a:lstStyle/>
          <a:p>
            <a:r>
              <a:rPr lang="en-US" dirty="0" smtClean="0">
                <a:solidFill>
                  <a:schemeClr val="accent1"/>
                </a:solidFill>
              </a:rPr>
              <a:t>1.1: Identify Python Version</a:t>
            </a:r>
            <a:endParaRPr lang="en-SG" dirty="0">
              <a:solidFill>
                <a:schemeClr val="accent1"/>
              </a:solidFill>
            </a:endParaRPr>
          </a:p>
        </p:txBody>
      </p:sp>
      <p:sp>
        <p:nvSpPr>
          <p:cNvPr id="3" name="Subtitle 2"/>
          <p:cNvSpPr>
            <a:spLocks noGrp="1"/>
          </p:cNvSpPr>
          <p:nvPr>
            <p:ph type="subTitle" idx="1"/>
          </p:nvPr>
        </p:nvSpPr>
        <p:spPr>
          <a:xfrm>
            <a:off x="1524000" y="1789611"/>
            <a:ext cx="9144000" cy="3997235"/>
          </a:xfrm>
        </p:spPr>
        <p:txBody>
          <a:bodyPr>
            <a:normAutofit fontScale="92500" lnSpcReduction="20000"/>
          </a:bodyPr>
          <a:lstStyle/>
          <a:p>
            <a:pPr marL="342900" indent="-342900" algn="l">
              <a:buFont typeface="Wingdings" panose="05000000000000000000" pitchFamily="2" charset="2"/>
              <a:buChar char="Ø"/>
            </a:pPr>
            <a:r>
              <a:rPr lang="en-SG" b="1" dirty="0" smtClean="0">
                <a:solidFill>
                  <a:schemeClr val="accent1"/>
                </a:solidFill>
              </a:rPr>
              <a:t>Use of python</a:t>
            </a:r>
          </a:p>
          <a:p>
            <a:pPr algn="l"/>
            <a:r>
              <a:rPr lang="en-US" b="1" dirty="0" smtClean="0"/>
              <a:t>3. Mathematics</a:t>
            </a:r>
          </a:p>
          <a:p>
            <a:pPr algn="l"/>
            <a:r>
              <a:rPr lang="en-US" dirty="0" smtClean="0"/>
              <a:t>Python is a powerful programming language that is widely used in various fields, and mathematics is no exception. </a:t>
            </a:r>
          </a:p>
          <a:p>
            <a:pPr algn="l"/>
            <a:r>
              <a:rPr lang="en-US" dirty="0" smtClean="0"/>
              <a:t>Python provides extensive support for mathematical operations and computations through built-in functions, libraries, and modules.</a:t>
            </a:r>
          </a:p>
          <a:p>
            <a:pPr algn="l"/>
            <a:endParaRPr lang="en-US" dirty="0"/>
          </a:p>
          <a:p>
            <a:pPr algn="l"/>
            <a:r>
              <a:rPr lang="en-US" b="1" dirty="0" smtClean="0"/>
              <a:t>4. System scripting: </a:t>
            </a:r>
            <a:r>
              <a:rPr lang="en-US" dirty="0" smtClean="0"/>
              <a:t>A script, in the context of computer programming, refers to a set of instructions or commands written in a</a:t>
            </a:r>
          </a:p>
          <a:p>
            <a:pPr algn="l"/>
            <a:r>
              <a:rPr lang="en-US" dirty="0" smtClean="0"/>
              <a:t>scripting language that is executed by a computer. This means that the script's instructions are executed line by line by an interpreter or runtime environment.</a:t>
            </a:r>
          </a:p>
          <a:p>
            <a:pPr marL="457200" indent="-457200" algn="l">
              <a:buFont typeface="+mj-lt"/>
              <a:buAutoNum type="arabicPeriod"/>
            </a:pPr>
            <a:endParaRPr lang="en-US" dirty="0" smtClean="0"/>
          </a:p>
        </p:txBody>
      </p:sp>
      <p:sp>
        <p:nvSpPr>
          <p:cNvPr id="4" name="Title 1"/>
          <p:cNvSpPr txBox="1">
            <a:spLocks/>
          </p:cNvSpPr>
          <p:nvPr/>
        </p:nvSpPr>
        <p:spPr>
          <a:xfrm>
            <a:off x="1524000" y="1293223"/>
            <a:ext cx="9144000" cy="496388"/>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t>Definition of terms</a:t>
            </a:r>
            <a:endParaRPr lang="en-SG" sz="3200" dirty="0"/>
          </a:p>
        </p:txBody>
      </p:sp>
    </p:spTree>
    <p:extLst>
      <p:ext uri="{BB962C8B-B14F-4D97-AF65-F5344CB8AC3E}">
        <p14:creationId xmlns:p14="http://schemas.microsoft.com/office/powerpoint/2010/main" val="174910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2547</Words>
  <Application>Microsoft Office PowerPoint</Application>
  <PresentationFormat>Widescreen</PresentationFormat>
  <Paragraphs>247</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等线</vt:lpstr>
      <vt:lpstr>等线 Light</vt:lpstr>
      <vt:lpstr>Times New Roman</vt:lpstr>
      <vt:lpstr>Wingdings</vt:lpstr>
      <vt:lpstr>Office Theme</vt:lpstr>
      <vt:lpstr>ITLPA701: PYTHON AND FUNDAMENTALS OF AI</vt:lpstr>
      <vt:lpstr>Content</vt:lpstr>
      <vt:lpstr>Content</vt:lpstr>
      <vt:lpstr>Content</vt:lpstr>
      <vt:lpstr>1.1: Identify Python Version</vt:lpstr>
      <vt:lpstr>1.1: Identify Python Version</vt:lpstr>
      <vt:lpstr>1.1: Identify Python Version</vt:lpstr>
      <vt:lpstr>1.1: Identify Python Version</vt:lpstr>
      <vt:lpstr>1.1: Identify Python Version</vt:lpstr>
      <vt:lpstr>1.1: Identify Python Version</vt:lpstr>
      <vt:lpstr>1.1: Identify Python Version</vt:lpstr>
      <vt:lpstr>1.1: Identify Python Version</vt:lpstr>
      <vt:lpstr>1.1: Identify Python Version</vt:lpstr>
      <vt:lpstr>1.1: Identify Python Version</vt:lpstr>
      <vt:lpstr>1.1.2 Characteristic of python</vt:lpstr>
      <vt:lpstr>1.1.2 Characteristic of python</vt:lpstr>
      <vt:lpstr>1.1.2 Characteristic of python</vt:lpstr>
      <vt:lpstr>1.1.3 Application of python</vt:lpstr>
      <vt:lpstr>1.1.3 Application of python</vt:lpstr>
      <vt:lpstr>1.1.3 Application of python</vt:lpstr>
      <vt:lpstr>QUIZ</vt:lpstr>
      <vt:lpstr>1.2 Add python Directory</vt:lpstr>
      <vt:lpstr>1.2 Add python Directory</vt:lpstr>
      <vt:lpstr>1.2 Add python Directory</vt:lpstr>
      <vt:lpstr>1.2 Add python Directory</vt:lpstr>
      <vt:lpstr>1.2 Add python Directory</vt:lpstr>
      <vt:lpstr>1.2 Add python Directory</vt:lpstr>
      <vt:lpstr>PowerPoint Presentation</vt:lpstr>
      <vt:lpstr>1.2 Add python Directory</vt:lpstr>
      <vt:lpstr>QUIZ (PRACTICE) / 5 marks</vt:lpstr>
      <vt:lpstr>1.3 Identify library</vt:lpstr>
      <vt:lpstr>1.3.1.1 Library</vt:lpstr>
      <vt:lpstr>1.3.1.1 Library</vt:lpstr>
      <vt:lpstr>1.3.1.2 Package</vt:lpstr>
      <vt:lpstr>1.3.1.3 Import</vt:lpstr>
      <vt:lpstr>1.3.1.3 Import</vt:lpstr>
      <vt:lpstr>1.3.1.4 Module</vt:lpstr>
      <vt:lpstr>1.3.1.5 PIP</vt:lpstr>
      <vt:lpstr>1.3.2 Identification of problem</vt:lpstr>
      <vt:lpstr>SOLUTION: In the statement import pandas as pd, the pd is an alias or shorthand name for the pandas library. It is commonly used in Python programming to save time when writing code and to improve readability.</vt:lpstr>
      <vt:lpstr>1.3.3 Getting a library</vt:lpstr>
      <vt:lpstr>1.3.3 Getting a library</vt:lpstr>
      <vt:lpstr>1.3.3 Getting a library</vt:lpstr>
      <vt:lpstr>1.3.3 Getting a library</vt:lpstr>
      <vt:lpstr>1.3.2.2 Download and Install Library</vt:lpstr>
      <vt:lpstr>Pandas</vt:lpstr>
      <vt:lpstr>Additional</vt:lpstr>
      <vt:lpstr>Quiz 5 marks</vt:lpstr>
      <vt:lpstr>Q &amp;A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ITLPA701: PYTHON AND FUNDAMENTALS OF AI</dc:title>
  <dc:creator>Etienne</dc:creator>
  <cp:lastModifiedBy>Etienne</cp:lastModifiedBy>
  <cp:revision>49</cp:revision>
  <dcterms:created xsi:type="dcterms:W3CDTF">2025-01-20T11:06:53Z</dcterms:created>
  <dcterms:modified xsi:type="dcterms:W3CDTF">2025-01-20T21:09:39Z</dcterms:modified>
</cp:coreProperties>
</file>