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4C3C-36E3-4AB5-9483-4827D09BD542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C99C5-E7CB-409C-B030-F6D91F6F8D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0BCD-43BC-4C04-8F2D-8FBE1940EF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9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4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5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0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93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01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5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72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55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3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9021-03E6-442F-8C8E-D56200F58D66}" type="datetimeFigureOut">
              <a:rPr lang="en-SG" smtClean="0"/>
              <a:t>20/1/2025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10EC-71B3-4D07-960E-FE4CF88765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2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ambaraienne9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94etienne.github.io/profil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74" y="555513"/>
            <a:ext cx="10855235" cy="1470025"/>
          </a:xfrm>
        </p:spPr>
        <p:txBody>
          <a:bodyPr>
            <a:noAutofit/>
          </a:bodyPr>
          <a:lstStyle/>
          <a:p>
            <a:r>
              <a:rPr lang="en-US" sz="3600" b="1" spc="-1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ITLPA701: PYTHON AND FUNDAMENTALS OF AI</a:t>
            </a:r>
            <a:endParaRPr lang="en-SG" sz="24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2063552" y="3814354"/>
            <a:ext cx="8136904" cy="220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b="1" u="sng" kern="0" dirty="0" smtClean="0">
                <a:latin typeface="Times New Roman" pitchFamily="18" charset="0"/>
                <a:cs typeface="Times New Roman" pitchFamily="18" charset="0"/>
              </a:rPr>
              <a:t>Mr. Etienne NTAMBARA</a:t>
            </a:r>
            <a:endParaRPr lang="en-US" sz="2400" b="1" u="sng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kern="0" dirty="0" smtClean="0">
                <a:latin typeface="Times New Roman" pitchFamily="18" charset="0"/>
                <a:cs typeface="Times New Roman" pitchFamily="18" charset="0"/>
                <a:hlinkClick r:id="rId3"/>
              </a:rPr>
              <a:t>ntambaraienne94@gmail.com</a:t>
            </a:r>
            <a:endParaRPr lang="en-US" sz="2400" b="1" u="sng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kern="0" dirty="0" smtClean="0">
                <a:latin typeface="Times New Roman" pitchFamily="18" charset="0"/>
                <a:cs typeface="Times New Roman" pitchFamily="18" charset="0"/>
              </a:rPr>
              <a:t>Assistant Lecturer in ICT Department</a:t>
            </a:r>
            <a:endParaRPr lang="en-US" sz="2400" b="1" u="sng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Rwanda Polytechnic, IPRC-HUYE</a:t>
            </a:r>
          </a:p>
          <a:p>
            <a:r>
              <a:rPr lang="en-US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lang="en-US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https://94etienne.github.io/profile</a:t>
            </a:r>
            <a:r>
              <a:rPr lang="en-US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3052" y="3093720"/>
            <a:ext cx="685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LEARNING UNIT 2–DEVELOP PYTHON CONCEPT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942" y="6069268"/>
            <a:ext cx="2190750" cy="552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217214"/>
            <a:ext cx="402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Learning hours: 9</a:t>
            </a:r>
            <a:endParaRPr lang="en-US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95943" y="109520"/>
            <a:ext cx="2796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28E8ABC-EEF4-4060-A2AD-3EA87300E27E}" type="datetime4">
              <a:rPr lang="en-US" sz="28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January 20, 2025</a:t>
            </a:fld>
            <a:endParaRPr lang="en-US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97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2.1.2.4 </a:t>
            </a:r>
            <a:r>
              <a:rPr lang="en-SG" dirty="0" err="1">
                <a:solidFill>
                  <a:schemeClr val="accent1"/>
                </a:solidFill>
              </a:rPr>
              <a:t>Identation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following block generates an error: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2670673"/>
            <a:ext cx="8572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2.1.2.5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30" y="1293224"/>
            <a:ext cx="84772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2.1.3. 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comments are programmer-readable explanation or annotations in the Python source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</a:t>
            </a:r>
            <a:r>
              <a:rPr lang="en-US" dirty="0" smtClean="0"/>
              <a:t>are added </a:t>
            </a:r>
            <a:r>
              <a:rPr lang="en-US" dirty="0"/>
              <a:t>with the purpose of making the source code easier for humans to understand, and are ignored </a:t>
            </a:r>
            <a:r>
              <a:rPr lang="en-US" dirty="0" smtClean="0"/>
              <a:t>by Python </a:t>
            </a:r>
            <a:r>
              <a:rPr lang="en-US" dirty="0"/>
              <a:t>interpreter. </a:t>
            </a:r>
            <a:endParaRPr lang="en-US" dirty="0" smtClean="0"/>
          </a:p>
          <a:p>
            <a:r>
              <a:rPr lang="en-US" dirty="0" smtClean="0"/>
              <a:t>Comments </a:t>
            </a:r>
            <a:r>
              <a:rPr lang="en-US" dirty="0"/>
              <a:t>enhance the readability of the code and help the programmers to </a:t>
            </a:r>
            <a:r>
              <a:rPr lang="en-US" dirty="0" smtClean="0"/>
              <a:t>understand the </a:t>
            </a:r>
            <a:r>
              <a:rPr lang="en-US" dirty="0"/>
              <a:t>code very carefully.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like most modern languages, Python supports </a:t>
            </a:r>
            <a:r>
              <a:rPr lang="en-US" b="1" dirty="0"/>
              <a:t>single-line</a:t>
            </a:r>
            <a:r>
              <a:rPr lang="en-US" dirty="0"/>
              <a:t> (or end-of-line) </a:t>
            </a:r>
            <a:r>
              <a:rPr lang="en-US" dirty="0" smtClean="0"/>
              <a:t>and </a:t>
            </a:r>
            <a:r>
              <a:rPr lang="en-US" b="1" dirty="0" smtClean="0"/>
              <a:t>multi-line</a:t>
            </a:r>
            <a:r>
              <a:rPr lang="en-US" dirty="0" smtClean="0"/>
              <a:t> </a:t>
            </a:r>
            <a:r>
              <a:rPr lang="en-US" dirty="0"/>
              <a:t>(block) comments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Python comments are very much similar to the comments available in </a:t>
            </a:r>
            <a:r>
              <a:rPr lang="en-US" dirty="0" smtClean="0"/>
              <a:t>PHP, BASH </a:t>
            </a:r>
            <a:r>
              <a:rPr lang="en-US" dirty="0"/>
              <a:t>and Perl Programming languages.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01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2.1.3. 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5172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2 types of comments available in </a:t>
            </a:r>
            <a:r>
              <a:rPr lang="en-US" dirty="0" smtClean="0"/>
              <a:t>Python</a:t>
            </a:r>
          </a:p>
          <a:p>
            <a:r>
              <a:rPr lang="en-SG" dirty="0" smtClean="0"/>
              <a:t>Single </a:t>
            </a:r>
            <a:r>
              <a:rPr lang="en-SG" dirty="0"/>
              <a:t>line Comments</a:t>
            </a:r>
          </a:p>
          <a:p>
            <a:r>
              <a:rPr lang="en-SG" dirty="0" smtClean="0"/>
              <a:t>Multiline Comments</a:t>
            </a:r>
          </a:p>
          <a:p>
            <a:r>
              <a:rPr lang="en-SG" b="1" dirty="0"/>
              <a:t>2.1.3.1. Single Line </a:t>
            </a:r>
            <a:r>
              <a:rPr lang="en-SG" b="1" dirty="0" smtClean="0"/>
              <a:t>Comments</a:t>
            </a:r>
          </a:p>
          <a:p>
            <a:r>
              <a:rPr lang="en-US" dirty="0"/>
              <a:t>A hash sign (#) that is not inside a string literal begins a comment. All characters after the # and up to </a:t>
            </a:r>
            <a:r>
              <a:rPr lang="en-US" dirty="0" smtClean="0"/>
              <a:t>the end </a:t>
            </a:r>
            <a:r>
              <a:rPr lang="en-US" dirty="0"/>
              <a:t>of the physical line are part of the comment and the Python interpreter ignores </a:t>
            </a:r>
            <a:r>
              <a:rPr lang="en-US" dirty="0" smtClean="0"/>
              <a:t>them</a:t>
            </a:r>
          </a:p>
          <a:p>
            <a:r>
              <a:rPr lang="en-US" dirty="0"/>
              <a:t>Following is an example of a single line comment in Python: </a:t>
            </a:r>
            <a:r>
              <a:rPr lang="en-US" b="1" dirty="0"/>
              <a:t>#</a:t>
            </a:r>
          </a:p>
          <a:p>
            <a:r>
              <a:rPr lang="en-US" dirty="0"/>
              <a:t># This is a single line comment in python</a:t>
            </a:r>
          </a:p>
          <a:p>
            <a:r>
              <a:rPr lang="en-US" dirty="0"/>
              <a:t>print ("Hello, World!")</a:t>
            </a:r>
          </a:p>
          <a:p>
            <a:r>
              <a:rPr lang="en-US" dirty="0"/>
              <a:t>This produces the following result: Hello, </a:t>
            </a:r>
            <a:r>
              <a:rPr lang="en-US" dirty="0" smtClean="0"/>
              <a:t>World!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0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2.1.3. 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5172890"/>
          </a:xfrm>
        </p:spPr>
        <p:txBody>
          <a:bodyPr>
            <a:normAutofit/>
          </a:bodyPr>
          <a:lstStyle/>
          <a:p>
            <a:r>
              <a:rPr lang="en-US" dirty="0"/>
              <a:t>You can type a comment on the same line after a statement or expression.</a:t>
            </a:r>
          </a:p>
          <a:p>
            <a:r>
              <a:rPr lang="en-US" dirty="0"/>
              <a:t>name = "</a:t>
            </a:r>
            <a:r>
              <a:rPr lang="en-US" dirty="0" err="1"/>
              <a:t>Madisetti</a:t>
            </a:r>
            <a:r>
              <a:rPr lang="en-US" dirty="0"/>
              <a:t>" # This is again </a:t>
            </a:r>
            <a:r>
              <a:rPr lang="en-US" dirty="0" smtClean="0"/>
              <a:t>comment</a:t>
            </a:r>
          </a:p>
          <a:p>
            <a:r>
              <a:rPr lang="en-US" dirty="0">
                <a:solidFill>
                  <a:schemeClr val="accent1"/>
                </a:solidFill>
              </a:rPr>
              <a:t>2.1.3.2. Multi-Line Comments</a:t>
            </a:r>
          </a:p>
          <a:p>
            <a:r>
              <a:rPr lang="en-US" dirty="0"/>
              <a:t>Python does not provide a direct way to comment multiple line. You can comment multiple lines </a:t>
            </a:r>
            <a:r>
              <a:rPr lang="en-US" dirty="0" smtClean="0"/>
              <a:t>as follows:</a:t>
            </a:r>
          </a:p>
          <a:p>
            <a:r>
              <a:rPr lang="en-US" dirty="0"/>
              <a:t>Following triple-quoted string is also ignored by Python interpreter and can be used as a </a:t>
            </a:r>
            <a:r>
              <a:rPr lang="en-US" dirty="0" smtClean="0"/>
              <a:t>multiline comments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21" y="4576625"/>
            <a:ext cx="3419203" cy="2176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1463"/>
            <a:ext cx="4857750" cy="12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 smtClean="0">
                <a:solidFill>
                  <a:schemeClr val="accent1"/>
                </a:solidFill>
              </a:rPr>
              <a:t>QUIZ/ 5 marks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0" y="5721530"/>
            <a:ext cx="2026919" cy="74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5 minutes 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Outcome 2.2: Perform declaration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5172890"/>
          </a:xfrm>
        </p:spPr>
        <p:txBody>
          <a:bodyPr>
            <a:normAutofit/>
          </a:bodyPr>
          <a:lstStyle/>
          <a:p>
            <a:r>
              <a:rPr lang="en-US"/>
              <a:t>Page 29, page 213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03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accent1"/>
                </a:solidFill>
              </a:rPr>
              <a:t>Learning Outcomes: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2.1. Writing Python syntax</a:t>
            </a:r>
          </a:p>
          <a:p>
            <a:r>
              <a:rPr lang="en-US" dirty="0" smtClean="0"/>
              <a:t>2.3. Perform declaration</a:t>
            </a:r>
          </a:p>
          <a:p>
            <a:r>
              <a:rPr lang="en-US" dirty="0" smtClean="0"/>
              <a:t>2.4. </a:t>
            </a:r>
            <a:r>
              <a:rPr lang="en-US" dirty="0" err="1" smtClean="0"/>
              <a:t>Defferentiate</a:t>
            </a:r>
            <a:r>
              <a:rPr lang="en-US" dirty="0" smtClean="0"/>
              <a:t> data type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155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Outcome 2.1: Writing python syntax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Python syntax defines a set of rules that are used to create Python statements while writing a </a:t>
            </a:r>
            <a:r>
              <a:rPr lang="en-US" dirty="0" smtClean="0"/>
              <a:t>Python 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 : </a:t>
            </a:r>
          </a:p>
          <a:p>
            <a:r>
              <a:rPr lang="en-US" dirty="0" smtClean="0"/>
              <a:t>x = 5</a:t>
            </a:r>
          </a:p>
          <a:p>
            <a:r>
              <a:rPr lang="en-US" dirty="0" smtClean="0"/>
              <a:t>Age = 60</a:t>
            </a:r>
          </a:p>
          <a:p>
            <a:r>
              <a:rPr lang="en-US" dirty="0" smtClean="0"/>
              <a:t>Name = “MY NAME”</a:t>
            </a:r>
          </a:p>
          <a:p>
            <a:r>
              <a:rPr lang="en-SG" dirty="0"/>
              <a:t>x, </a:t>
            </a:r>
            <a:r>
              <a:rPr lang="en-SG" dirty="0" smtClean="0"/>
              <a:t>y=8,9</a:t>
            </a:r>
          </a:p>
          <a:p>
            <a:r>
              <a:rPr lang="en-SG" dirty="0"/>
              <a:t>X = 7, Y = </a:t>
            </a:r>
            <a:r>
              <a:rPr lang="en-SG" dirty="0" smtClean="0"/>
              <a:t>10 =&gt; </a:t>
            </a:r>
            <a:r>
              <a:rPr lang="en-SG" dirty="0" smtClean="0">
                <a:solidFill>
                  <a:srgbClr val="FF0000"/>
                </a:solidFill>
              </a:rPr>
              <a:t>Wrong, float area = 9.0 =&gt; wrong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Python Programming Language Syntax has many similarities to Perl, C, and </a:t>
            </a:r>
            <a:r>
              <a:rPr lang="en-US" dirty="0" smtClean="0"/>
              <a:t>Java Programming </a:t>
            </a:r>
            <a:r>
              <a:rPr lang="en-US" dirty="0"/>
              <a:t>Languages.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there are some definite differences between the languages.</a:t>
            </a:r>
          </a:p>
          <a:p>
            <a:r>
              <a:rPr lang="en-US" dirty="0"/>
              <a:t>Python extension is </a:t>
            </a:r>
            <a:r>
              <a:rPr lang="en-US" b="1" dirty="0"/>
              <a:t>.</a:t>
            </a:r>
            <a:r>
              <a:rPr lang="en-US" b="1" dirty="0" err="1" smtClean="0"/>
              <a:t>py</a:t>
            </a:r>
            <a:endParaRPr lang="en-US" b="1" dirty="0" smtClean="0"/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67804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 Use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us execute a Python "</a:t>
            </a:r>
            <a:r>
              <a:rPr lang="en-US" b="1" dirty="0"/>
              <a:t>Hello, World!" </a:t>
            </a:r>
            <a:r>
              <a:rPr lang="en-US" dirty="0"/>
              <a:t>Programs in different modes of </a:t>
            </a:r>
            <a:r>
              <a:rPr lang="en-US" dirty="0" smtClean="0"/>
              <a:t>programming</a:t>
            </a:r>
          </a:p>
          <a:p>
            <a:r>
              <a:rPr lang="fr-FR" b="1" dirty="0"/>
              <a:t>2.1.2.1. Python modes</a:t>
            </a:r>
          </a:p>
          <a:p>
            <a:r>
              <a:rPr lang="fr-FR" b="1" dirty="0"/>
              <a:t>1) Interactive Mode </a:t>
            </a:r>
            <a:r>
              <a:rPr lang="fr-FR" b="1" dirty="0" err="1"/>
              <a:t>Programming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62" y="4001294"/>
            <a:ext cx="938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Script Mode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invoke the Python interpreter with a script parameter which begins the execution of the script </a:t>
            </a:r>
            <a:r>
              <a:rPr lang="en-US" dirty="0" smtClean="0"/>
              <a:t>and continues </a:t>
            </a:r>
            <a:r>
              <a:rPr lang="en-US" dirty="0"/>
              <a:t>until the script is finished. When the script is finished, the interpreter is no longer active.</a:t>
            </a:r>
          </a:p>
          <a:p>
            <a:r>
              <a:rPr lang="en-US" dirty="0"/>
              <a:t>Let us write a simple Python program in a script which is simple text file. Python files have extension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dirty="0"/>
              <a:t>.</a:t>
            </a:r>
          </a:p>
          <a:p>
            <a:r>
              <a:rPr lang="en-US" dirty="0"/>
              <a:t>Type the following source code in a test.py file: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4310743"/>
            <a:ext cx="4101738" cy="23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2.1.2.2 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compilation and execution are done whenever you run python program</a:t>
            </a:r>
          </a:p>
          <a:p>
            <a:r>
              <a:rPr lang="en-US" dirty="0"/>
              <a:t>In terminal or command </a:t>
            </a:r>
            <a:r>
              <a:rPr lang="en-US" dirty="0" smtClean="0"/>
              <a:t>prompt: </a:t>
            </a:r>
            <a:r>
              <a:rPr lang="en-US" b="1" dirty="0" smtClean="0"/>
              <a:t>Python3 simple_script.py </a:t>
            </a:r>
            <a:r>
              <a:rPr lang="en-US" dirty="0" smtClean="0"/>
              <a:t>OR </a:t>
            </a:r>
            <a:r>
              <a:rPr lang="en-US" b="1" dirty="0" smtClean="0"/>
              <a:t>Python simple_script.py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94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/>
              <a:t>2.1.2.2 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In </a:t>
            </a:r>
            <a:r>
              <a:rPr lang="en-SG" b="1" dirty="0"/>
              <a:t>GUI (</a:t>
            </a:r>
            <a:r>
              <a:rPr lang="en-SG" b="1" dirty="0" err="1"/>
              <a:t>pycharm</a:t>
            </a:r>
            <a:r>
              <a:rPr lang="en-SG" b="1" dirty="0"/>
              <a:t>)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" y="2285728"/>
            <a:ext cx="11930471" cy="42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/>
              <a:t>2.1.2.3 Save python project in </a:t>
            </a:r>
            <a:r>
              <a:rPr lang="en-US" dirty="0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file</a:t>
            </a:r>
          </a:p>
          <a:p>
            <a:r>
              <a:rPr lang="en-US" dirty="0" smtClean="0"/>
              <a:t>SAVE AS</a:t>
            </a:r>
          </a:p>
          <a:p>
            <a:r>
              <a:rPr lang="en-US" dirty="0" smtClean="0"/>
              <a:t>Or press ctrl + s</a:t>
            </a:r>
          </a:p>
          <a:p>
            <a:pPr marL="0" indent="0">
              <a:buNone/>
            </a:pPr>
            <a:r>
              <a:rPr lang="en-SG" dirty="0">
                <a:solidFill>
                  <a:schemeClr val="accent1"/>
                </a:solidFill>
              </a:rPr>
              <a:t>2.1.2.4 </a:t>
            </a:r>
            <a:r>
              <a:rPr lang="en-SG" dirty="0" err="1" smtClean="0">
                <a:solidFill>
                  <a:schemeClr val="accent1"/>
                </a:solidFill>
              </a:rPr>
              <a:t>Identation</a:t>
            </a:r>
            <a:endParaRPr lang="en-S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Indentation refers to the spaces at the beginning of a code line. Where in other programming languages </a:t>
            </a:r>
            <a:r>
              <a:rPr lang="en-US" dirty="0" smtClean="0"/>
              <a:t>the indentation </a:t>
            </a:r>
            <a:r>
              <a:rPr lang="en-US" dirty="0"/>
              <a:t>in code is for readability only, the indentation in Python is very important. Python </a:t>
            </a:r>
            <a:r>
              <a:rPr lang="en-US" dirty="0" smtClean="0"/>
              <a:t>uses indentation </a:t>
            </a:r>
            <a:r>
              <a:rPr lang="en-US" dirty="0"/>
              <a:t>to indicate a block of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15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2.1.2.4 </a:t>
            </a:r>
            <a:r>
              <a:rPr lang="en-SG" dirty="0" err="1">
                <a:solidFill>
                  <a:schemeClr val="accent1"/>
                </a:solidFill>
              </a:rPr>
              <a:t>Identation</a:t>
            </a:r>
            <a:endParaRPr lang="en-SG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09" y="1293224"/>
            <a:ext cx="77057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8167"/>
            <a:ext cx="9285514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663</Words>
  <Application>Microsoft Office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等线</vt:lpstr>
      <vt:lpstr>等线 Light</vt:lpstr>
      <vt:lpstr>Times New Roman</vt:lpstr>
      <vt:lpstr>Office Theme</vt:lpstr>
      <vt:lpstr>ITLPA701: PYTHON AND FUNDAMENTALS OF AI</vt:lpstr>
      <vt:lpstr>Learning Outcomes:</vt:lpstr>
      <vt:lpstr>Learning Outcome 2.1: Writing python syntax</vt:lpstr>
      <vt:lpstr>2.1.2. Use command line</vt:lpstr>
      <vt:lpstr>2) Script Mode Programming</vt:lpstr>
      <vt:lpstr>2.1.2.2 Compilation and execution</vt:lpstr>
      <vt:lpstr>2.1.2.2 Compilation and execution</vt:lpstr>
      <vt:lpstr>2.1.2.3 Save python project in VSCODE</vt:lpstr>
      <vt:lpstr>2.1.2.4 Identation</vt:lpstr>
      <vt:lpstr>2.1.2.4 Identation</vt:lpstr>
      <vt:lpstr>2.1.2.5 Python Reserved Words</vt:lpstr>
      <vt:lpstr>2.1.3. Comments in Python</vt:lpstr>
      <vt:lpstr>2.1.3. Comments in Python</vt:lpstr>
      <vt:lpstr>2.1.3. Comments in Python</vt:lpstr>
      <vt:lpstr>QUIZ/ 5 marks</vt:lpstr>
      <vt:lpstr>Learning Outcome 2.2: Perform declaration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</dc:creator>
  <cp:lastModifiedBy>Etienne</cp:lastModifiedBy>
  <cp:revision>18</cp:revision>
  <dcterms:created xsi:type="dcterms:W3CDTF">2025-01-20T17:11:21Z</dcterms:created>
  <dcterms:modified xsi:type="dcterms:W3CDTF">2025-01-20T22:02:35Z</dcterms:modified>
</cp:coreProperties>
</file>