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Helvetica Neue"/>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italic.fntdata"/><Relationship Id="rId6" Type="http://schemas.openxmlformats.org/officeDocument/2006/relationships/slide" Target="slides/slide1.xml"/><Relationship Id="rId18"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863509c4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Evaluate links between gender, access to loans, trust in financial institutions and mobile money services, type of organisations, gender and environmental impact of companies.</a:t>
            </a:r>
            <a:endParaRPr/>
          </a:p>
          <a:p>
            <a:pPr indent="0" lvl="0" marL="0" rtl="0" algn="l">
              <a:spcBef>
                <a:spcPts val="0"/>
              </a:spcBef>
              <a:spcAft>
                <a:spcPts val="0"/>
              </a:spcAft>
              <a:buNone/>
            </a:pPr>
            <a:r>
              <a:rPr lang="en"/>
              <a:t>Check out page 16 of this report: https://uploads-ssl.webflow.com/5e6519c2af4002071aa3e753/62bb013de08029250a1eada7_EN_Annual%20Report%202022_compressed.pdf</a:t>
            </a:r>
            <a:endParaRPr/>
          </a:p>
        </p:txBody>
      </p:sp>
      <p:sp>
        <p:nvSpPr>
          <p:cNvPr id="52" name="Google Shape;52;g2863509c4c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863509c4c1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863509c4c1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63509c4c1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63509c4c1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863509c4c1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863509c4c1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863509c4c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863509c4c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863509c4c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863509c4c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63509c4c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863509c4c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863509c4c1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863509c4c1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863509c4c1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863509c4c1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63509c4c1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63509c4c1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63509c4c1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63509c4c1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jpg"/><Relationship Id="rId5"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jp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72800" y="1570600"/>
            <a:ext cx="8798400" cy="15354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1800"/>
              <a:buFont typeface="Arial"/>
              <a:buNone/>
            </a:pPr>
            <a:r>
              <a:rPr lang="en" sz="3000">
                <a:latin typeface="Helvetica Neue"/>
                <a:ea typeface="Helvetica Neue"/>
                <a:cs typeface="Helvetica Neue"/>
                <a:sym typeface="Helvetica Neue"/>
              </a:rPr>
              <a:t>Hackathon Proof of Concept</a:t>
            </a:r>
            <a:endParaRPr sz="3000">
              <a:latin typeface="Helvetica Neue"/>
              <a:ea typeface="Helvetica Neue"/>
              <a:cs typeface="Helvetica Neue"/>
              <a:sym typeface="Helvetica Neue"/>
            </a:endParaRPr>
          </a:p>
          <a:p>
            <a:pPr indent="0" lvl="0" marL="0" rtl="0" algn="ctr">
              <a:spcBef>
                <a:spcPts val="0"/>
              </a:spcBef>
              <a:spcAft>
                <a:spcPts val="0"/>
              </a:spcAft>
              <a:buClr>
                <a:schemeClr val="dk1"/>
              </a:buClr>
              <a:buSzPts val="1800"/>
              <a:buFont typeface="Arial"/>
              <a:buNone/>
            </a:pPr>
            <a:r>
              <a:rPr lang="en" sz="2200">
                <a:solidFill>
                  <a:srgbClr val="999999"/>
                </a:solidFill>
                <a:latin typeface="Helvetica Neue"/>
                <a:ea typeface="Helvetica Neue"/>
                <a:cs typeface="Helvetica Neue"/>
                <a:sym typeface="Helvetica Neue"/>
              </a:rPr>
              <a:t>Analysing gender differences in financing within the Ivory Coast's cassava value chain</a:t>
            </a:r>
            <a:endParaRPr sz="2200">
              <a:solidFill>
                <a:srgbClr val="999999"/>
              </a:solidFill>
              <a:latin typeface="Helvetica Neue"/>
              <a:ea typeface="Helvetica Neue"/>
              <a:cs typeface="Helvetica Neue"/>
              <a:sym typeface="Helvetica Neue"/>
            </a:endParaRPr>
          </a:p>
        </p:txBody>
      </p:sp>
      <p:sp>
        <p:nvSpPr>
          <p:cNvPr id="55" name="Google Shape;55;p13"/>
          <p:cNvSpPr txBox="1"/>
          <p:nvPr>
            <p:ph idx="1" type="subTitle"/>
          </p:nvPr>
        </p:nvSpPr>
        <p:spPr>
          <a:xfrm>
            <a:off x="2385400" y="3300375"/>
            <a:ext cx="4944600" cy="973500"/>
          </a:xfrm>
          <a:prstGeom prst="rect">
            <a:avLst/>
          </a:prstGeom>
          <a:noFill/>
          <a:ln>
            <a:noFill/>
          </a:ln>
        </p:spPr>
        <p:txBody>
          <a:bodyPr anchorCtr="0" anchor="t" bIns="34275" lIns="68575" spcFirstLastPara="1" rIns="68575" wrap="square" tIns="34275">
            <a:normAutofit fontScale="92500" lnSpcReduction="10000"/>
          </a:bodyPr>
          <a:lstStyle/>
          <a:p>
            <a:pPr indent="0" lvl="0" marL="0" rtl="0" algn="ctr">
              <a:lnSpc>
                <a:spcPct val="90000"/>
              </a:lnSpc>
              <a:spcBef>
                <a:spcPts val="0"/>
              </a:spcBef>
              <a:spcAft>
                <a:spcPts val="0"/>
              </a:spcAft>
              <a:buClr>
                <a:schemeClr val="dk1"/>
              </a:buClr>
              <a:buSzPct val="90000"/>
              <a:buNone/>
            </a:pPr>
            <a:r>
              <a:rPr lang="en" sz="2000">
                <a:latin typeface="Helvetica Neue"/>
                <a:ea typeface="Helvetica Neue"/>
                <a:cs typeface="Helvetica Neue"/>
                <a:sym typeface="Helvetica Neue"/>
              </a:rPr>
              <a:t>Alex Akorli,</a:t>
            </a:r>
            <a:r>
              <a:rPr lang="en" sz="2000">
                <a:latin typeface="Helvetica Neue"/>
                <a:ea typeface="Helvetica Neue"/>
                <a:cs typeface="Helvetica Neue"/>
                <a:sym typeface="Helvetica Neue"/>
              </a:rPr>
              <a:t> </a:t>
            </a:r>
            <a:r>
              <a:rPr lang="en" sz="2000">
                <a:latin typeface="Helvetica Neue"/>
                <a:ea typeface="Helvetica Neue"/>
                <a:cs typeface="Helvetica Neue"/>
                <a:sym typeface="Helvetica Neue"/>
              </a:rPr>
              <a:t>Nadine Cyizere, Rose Adeyinka</a:t>
            </a:r>
            <a:endParaRPr sz="2000">
              <a:latin typeface="Helvetica Neue"/>
              <a:ea typeface="Helvetica Neue"/>
              <a:cs typeface="Helvetica Neue"/>
              <a:sym typeface="Helvetica Neue"/>
            </a:endParaRPr>
          </a:p>
          <a:p>
            <a:pPr indent="0" lvl="0" marL="0" rtl="0" algn="ctr">
              <a:lnSpc>
                <a:spcPct val="90000"/>
              </a:lnSpc>
              <a:spcBef>
                <a:spcPts val="0"/>
              </a:spcBef>
              <a:spcAft>
                <a:spcPts val="0"/>
              </a:spcAft>
              <a:buClr>
                <a:schemeClr val="dk1"/>
              </a:buClr>
              <a:buSzPct val="90000"/>
              <a:buNone/>
            </a:pPr>
            <a:r>
              <a:t/>
            </a:r>
            <a:endParaRPr sz="2000">
              <a:latin typeface="Helvetica Neue"/>
              <a:ea typeface="Helvetica Neue"/>
              <a:cs typeface="Helvetica Neue"/>
              <a:sym typeface="Helvetica Neue"/>
            </a:endParaRPr>
          </a:p>
          <a:p>
            <a:pPr indent="0" lvl="0" marL="0" rtl="0" algn="ctr">
              <a:lnSpc>
                <a:spcPct val="90000"/>
              </a:lnSpc>
              <a:spcBef>
                <a:spcPts val="0"/>
              </a:spcBef>
              <a:spcAft>
                <a:spcPts val="0"/>
              </a:spcAft>
              <a:buClr>
                <a:schemeClr val="dk1"/>
              </a:buClr>
              <a:buSzPct val="112500"/>
              <a:buNone/>
            </a:pPr>
            <a:r>
              <a:rPr lang="en" sz="1600">
                <a:latin typeface="Helvetica Neue"/>
                <a:ea typeface="Helvetica Neue"/>
                <a:cs typeface="Helvetica Neue"/>
                <a:sym typeface="Helvetica Neue"/>
              </a:rPr>
              <a:t>Supervisors: Chris Toumping, Lorenzo Verstraeten, Chih-Chun Chen</a:t>
            </a:r>
            <a:endParaRPr sz="1600">
              <a:latin typeface="Helvetica Neue"/>
              <a:ea typeface="Helvetica Neue"/>
              <a:cs typeface="Helvetica Neue"/>
              <a:sym typeface="Helvetica Neue"/>
            </a:endParaRPr>
          </a:p>
        </p:txBody>
      </p:sp>
      <p:pic>
        <p:nvPicPr>
          <p:cNvPr id="56" name="Google Shape;56;p13"/>
          <p:cNvPicPr preferRelativeResize="0"/>
          <p:nvPr/>
        </p:nvPicPr>
        <p:blipFill>
          <a:blip r:embed="rId3">
            <a:alphaModFix/>
          </a:blip>
          <a:stretch>
            <a:fillRect/>
          </a:stretch>
        </p:blipFill>
        <p:spPr>
          <a:xfrm>
            <a:off x="85300" y="199652"/>
            <a:ext cx="2495550" cy="771525"/>
          </a:xfrm>
          <a:prstGeom prst="rect">
            <a:avLst/>
          </a:prstGeom>
          <a:noFill/>
          <a:ln>
            <a:noFill/>
          </a:ln>
        </p:spPr>
      </p:pic>
      <p:sp>
        <p:nvSpPr>
          <p:cNvPr id="57" name="Google Shape;57;p13"/>
          <p:cNvSpPr txBox="1"/>
          <p:nvPr/>
        </p:nvSpPr>
        <p:spPr>
          <a:xfrm>
            <a:off x="387075" y="4486500"/>
            <a:ext cx="1841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
                <a:latin typeface="Helvetica Neue"/>
                <a:ea typeface="Helvetica Neue"/>
                <a:cs typeface="Helvetica Neue"/>
                <a:sym typeface="Helvetica Neue"/>
              </a:rPr>
              <a:t>October</a:t>
            </a:r>
            <a:r>
              <a:rPr lang="en">
                <a:solidFill>
                  <a:srgbClr val="000000"/>
                </a:solidFill>
                <a:latin typeface="Helvetica Neue"/>
                <a:ea typeface="Helvetica Neue"/>
                <a:cs typeface="Helvetica Neue"/>
                <a:sym typeface="Helvetica Neue"/>
              </a:rPr>
              <a:t> 202</a:t>
            </a:r>
            <a:r>
              <a:rPr lang="en">
                <a:latin typeface="Helvetica Neue"/>
                <a:ea typeface="Helvetica Neue"/>
                <a:cs typeface="Helvetica Neue"/>
                <a:sym typeface="Helvetica Neue"/>
              </a:rPr>
              <a:t>3</a:t>
            </a:r>
            <a:endParaRPr i="0" sz="1000" u="none" cap="none" strike="noStrike">
              <a:solidFill>
                <a:srgbClr val="000000"/>
              </a:solidFill>
              <a:latin typeface="Helvetica Neue"/>
              <a:ea typeface="Helvetica Neue"/>
              <a:cs typeface="Helvetica Neue"/>
              <a:sym typeface="Helvetica Neue"/>
            </a:endParaRPr>
          </a:p>
        </p:txBody>
      </p:sp>
      <p:pic>
        <p:nvPicPr>
          <p:cNvPr id="58" name="Google Shape;58;p13"/>
          <p:cNvPicPr preferRelativeResize="0"/>
          <p:nvPr/>
        </p:nvPicPr>
        <p:blipFill>
          <a:blip r:embed="rId4">
            <a:alphaModFix/>
          </a:blip>
          <a:stretch>
            <a:fillRect/>
          </a:stretch>
        </p:blipFill>
        <p:spPr>
          <a:xfrm>
            <a:off x="5841700" y="199625"/>
            <a:ext cx="2960625" cy="85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45025"/>
            <a:ext cx="6123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909"/>
              <a:buFont typeface="Arial"/>
              <a:buNone/>
            </a:pPr>
            <a:r>
              <a:rPr lang="en" sz="2688">
                <a:latin typeface="Helvetica Neue"/>
                <a:ea typeface="Helvetica Neue"/>
                <a:cs typeface="Helvetica Neue"/>
                <a:sym typeface="Helvetica Neue"/>
              </a:rPr>
              <a:t>Suggestions for next phase of project</a:t>
            </a:r>
            <a:endParaRPr sz="2688">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pic>
        <p:nvPicPr>
          <p:cNvPr id="144" name="Google Shape;144;p22"/>
          <p:cNvPicPr preferRelativeResize="0"/>
          <p:nvPr/>
        </p:nvPicPr>
        <p:blipFill>
          <a:blip r:embed="rId3">
            <a:alphaModFix/>
          </a:blip>
          <a:stretch>
            <a:fillRect/>
          </a:stretch>
        </p:blipFill>
        <p:spPr>
          <a:xfrm>
            <a:off x="146876" y="4414223"/>
            <a:ext cx="2028825" cy="733425"/>
          </a:xfrm>
          <a:prstGeom prst="rect">
            <a:avLst/>
          </a:prstGeom>
          <a:noFill/>
          <a:ln>
            <a:noFill/>
          </a:ln>
        </p:spPr>
      </p:pic>
      <p:sp>
        <p:nvSpPr>
          <p:cNvPr id="145" name="Google Shape;14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6" name="Google Shape;146;p22"/>
          <p:cNvSpPr txBox="1"/>
          <p:nvPr/>
        </p:nvSpPr>
        <p:spPr>
          <a:xfrm>
            <a:off x="311700" y="1017725"/>
            <a:ext cx="8160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Helvetica Neue"/>
              <a:ea typeface="Helvetica Neue"/>
              <a:cs typeface="Helvetica Neue"/>
              <a:sym typeface="Helvetica Neue"/>
            </a:endParaRPr>
          </a:p>
        </p:txBody>
      </p:sp>
      <p:sp>
        <p:nvSpPr>
          <p:cNvPr id="147" name="Google Shape;147;p22"/>
          <p:cNvSpPr txBox="1"/>
          <p:nvPr/>
        </p:nvSpPr>
        <p:spPr>
          <a:xfrm>
            <a:off x="311700" y="1017725"/>
            <a:ext cx="8160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1892825"/>
            <a:ext cx="8447100" cy="113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5000">
                <a:latin typeface="Helvetica Neue"/>
                <a:ea typeface="Helvetica Neue"/>
                <a:cs typeface="Helvetica Neue"/>
                <a:sym typeface="Helvetica Neue"/>
              </a:rPr>
              <a:t>Thank you!</a:t>
            </a:r>
            <a:endParaRPr sz="5000">
              <a:latin typeface="Helvetica Neue"/>
              <a:ea typeface="Helvetica Neue"/>
              <a:cs typeface="Helvetica Neue"/>
              <a:sym typeface="Helvetica Neue"/>
            </a:endParaRPr>
          </a:p>
          <a:p>
            <a:pPr indent="0" lvl="0" marL="0" rtl="0" algn="ctr">
              <a:spcBef>
                <a:spcPts val="0"/>
              </a:spcBef>
              <a:spcAft>
                <a:spcPts val="0"/>
              </a:spcAft>
              <a:buSzPts val="990"/>
              <a:buNone/>
            </a:pPr>
            <a:r>
              <a:t/>
            </a:r>
            <a:endParaRPr sz="5000">
              <a:latin typeface="Helvetica Neue"/>
              <a:ea typeface="Helvetica Neue"/>
              <a:cs typeface="Helvetica Neue"/>
              <a:sym typeface="Helvetica Neue"/>
            </a:endParaRPr>
          </a:p>
        </p:txBody>
      </p:sp>
      <p:pic>
        <p:nvPicPr>
          <p:cNvPr id="153" name="Google Shape;153;p23"/>
          <p:cNvPicPr preferRelativeResize="0"/>
          <p:nvPr/>
        </p:nvPicPr>
        <p:blipFill>
          <a:blip r:embed="rId3">
            <a:alphaModFix/>
          </a:blip>
          <a:stretch>
            <a:fillRect/>
          </a:stretch>
        </p:blipFill>
        <p:spPr>
          <a:xfrm>
            <a:off x="146876" y="4414223"/>
            <a:ext cx="2028825" cy="733425"/>
          </a:xfrm>
          <a:prstGeom prst="rect">
            <a:avLst/>
          </a:prstGeom>
          <a:noFill/>
          <a:ln>
            <a:noFill/>
          </a:ln>
        </p:spPr>
      </p:pic>
      <p:sp>
        <p:nvSpPr>
          <p:cNvPr id="154" name="Google Shape;15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23"/>
          <p:cNvSpPr txBox="1"/>
          <p:nvPr/>
        </p:nvSpPr>
        <p:spPr>
          <a:xfrm>
            <a:off x="311700" y="1017725"/>
            <a:ext cx="8160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Helvetica Neue"/>
              <a:ea typeface="Helvetica Neue"/>
              <a:cs typeface="Helvetica Neue"/>
              <a:sym typeface="Helvetica Neue"/>
            </a:endParaRPr>
          </a:p>
        </p:txBody>
      </p:sp>
      <p:sp>
        <p:nvSpPr>
          <p:cNvPr id="156" name="Google Shape;156;p23"/>
          <p:cNvSpPr txBox="1"/>
          <p:nvPr/>
        </p:nvSpPr>
        <p:spPr>
          <a:xfrm>
            <a:off x="311700" y="1017725"/>
            <a:ext cx="8160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subTitle"/>
          </p:nvPr>
        </p:nvSpPr>
        <p:spPr>
          <a:xfrm>
            <a:off x="691875" y="90475"/>
            <a:ext cx="1805400" cy="61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Helvetica Neue"/>
                <a:ea typeface="Helvetica Neue"/>
                <a:cs typeface="Helvetica Neue"/>
                <a:sym typeface="Helvetica Neue"/>
              </a:rPr>
              <a:t>Team</a:t>
            </a:r>
            <a:endParaRPr>
              <a:solidFill>
                <a:schemeClr val="dk1"/>
              </a:solidFill>
              <a:latin typeface="Helvetica Neue"/>
              <a:ea typeface="Helvetica Neue"/>
              <a:cs typeface="Helvetica Neue"/>
              <a:sym typeface="Helvetica Neue"/>
            </a:endParaRPr>
          </a:p>
        </p:txBody>
      </p:sp>
      <p:sp>
        <p:nvSpPr>
          <p:cNvPr id="64" name="Google Shape;64;p14"/>
          <p:cNvSpPr txBox="1"/>
          <p:nvPr/>
        </p:nvSpPr>
        <p:spPr>
          <a:xfrm>
            <a:off x="3084025" y="1348950"/>
            <a:ext cx="5496000" cy="10467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lang="en">
                <a:latin typeface="Helvetica Neue"/>
                <a:ea typeface="Helvetica Neue"/>
                <a:cs typeface="Helvetica Neue"/>
                <a:sym typeface="Helvetica Neue"/>
              </a:rPr>
              <a:t>An </a:t>
            </a:r>
            <a:r>
              <a:rPr lang="en">
                <a:latin typeface="Helvetica Neue"/>
                <a:ea typeface="Helvetica Neue"/>
                <a:cs typeface="Helvetica Neue"/>
                <a:sym typeface="Helvetica Neue"/>
              </a:rPr>
              <a:t>experienced research assistant with certification in data analysis. Passionate about data science with python, Machine learning and deep learning. Alex has background in production and Mechanical Engineering.</a:t>
            </a:r>
            <a:endParaRPr>
              <a:latin typeface="Helvetica Neue"/>
              <a:ea typeface="Helvetica Neue"/>
              <a:cs typeface="Helvetica Neue"/>
              <a:sym typeface="Helvetica Neue"/>
            </a:endParaRPr>
          </a:p>
        </p:txBody>
      </p:sp>
      <p:pic>
        <p:nvPicPr>
          <p:cNvPr id="65" name="Google Shape;65;p14"/>
          <p:cNvPicPr preferRelativeResize="0"/>
          <p:nvPr/>
        </p:nvPicPr>
        <p:blipFill>
          <a:blip r:embed="rId3">
            <a:alphaModFix/>
          </a:blip>
          <a:stretch>
            <a:fillRect/>
          </a:stretch>
        </p:blipFill>
        <p:spPr>
          <a:xfrm>
            <a:off x="144950" y="4410075"/>
            <a:ext cx="2028825" cy="733425"/>
          </a:xfrm>
          <a:prstGeom prst="rect">
            <a:avLst/>
          </a:prstGeom>
          <a:noFill/>
          <a:ln>
            <a:noFill/>
          </a:ln>
        </p:spPr>
      </p:pic>
      <p:cxnSp>
        <p:nvCxnSpPr>
          <p:cNvPr id="66" name="Google Shape;66;p14"/>
          <p:cNvCxnSpPr/>
          <p:nvPr/>
        </p:nvCxnSpPr>
        <p:spPr>
          <a:xfrm flipH="1" rot="10800000">
            <a:off x="1080875" y="2653875"/>
            <a:ext cx="7543800" cy="29700"/>
          </a:xfrm>
          <a:prstGeom prst="straightConnector1">
            <a:avLst/>
          </a:prstGeom>
          <a:noFill/>
          <a:ln cap="flat" cmpd="sng" w="9525">
            <a:solidFill>
              <a:schemeClr val="dk2"/>
            </a:solidFill>
            <a:prstDash val="solid"/>
            <a:round/>
            <a:headEnd len="med" w="med" type="none"/>
            <a:tailEnd len="med" w="med" type="none"/>
          </a:ln>
        </p:spPr>
      </p:cxnSp>
      <p:sp>
        <p:nvSpPr>
          <p:cNvPr id="67" name="Google Shape;67;p14"/>
          <p:cNvSpPr txBox="1"/>
          <p:nvPr/>
        </p:nvSpPr>
        <p:spPr>
          <a:xfrm>
            <a:off x="3084025" y="800650"/>
            <a:ext cx="2272200" cy="477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900">
                <a:latin typeface="Helvetica Neue"/>
                <a:ea typeface="Helvetica Neue"/>
                <a:cs typeface="Helvetica Neue"/>
                <a:sym typeface="Helvetica Neue"/>
              </a:rPr>
              <a:t>Alex</a:t>
            </a:r>
            <a:r>
              <a:rPr lang="en" sz="1900">
                <a:latin typeface="Helvetica Neue"/>
                <a:ea typeface="Helvetica Neue"/>
                <a:cs typeface="Helvetica Neue"/>
                <a:sym typeface="Helvetica Neue"/>
              </a:rPr>
              <a:t> Akorli</a:t>
            </a:r>
            <a:endParaRPr sz="1900">
              <a:latin typeface="Helvetica Neue"/>
              <a:ea typeface="Helvetica Neue"/>
              <a:cs typeface="Helvetica Neue"/>
              <a:sym typeface="Helvetica Neue"/>
            </a:endParaRPr>
          </a:p>
        </p:txBody>
      </p:sp>
      <p:sp>
        <p:nvSpPr>
          <p:cNvPr id="68" name="Google Shape;68;p14"/>
          <p:cNvSpPr txBox="1"/>
          <p:nvPr/>
        </p:nvSpPr>
        <p:spPr>
          <a:xfrm>
            <a:off x="3084025" y="2866113"/>
            <a:ext cx="2272200" cy="477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900">
                <a:latin typeface="Helvetica Neue"/>
                <a:ea typeface="Helvetica Neue"/>
                <a:cs typeface="Helvetica Neue"/>
                <a:sym typeface="Helvetica Neue"/>
              </a:rPr>
              <a:t>Shadrack Darku</a:t>
            </a:r>
            <a:endParaRPr sz="1900">
              <a:latin typeface="Helvetica Neue"/>
              <a:ea typeface="Helvetica Neue"/>
              <a:cs typeface="Helvetica Neue"/>
              <a:sym typeface="Helvetica Neue"/>
            </a:endParaRPr>
          </a:p>
        </p:txBody>
      </p:sp>
      <p:sp>
        <p:nvSpPr>
          <p:cNvPr id="69" name="Google Shape;69;p14"/>
          <p:cNvSpPr txBox="1"/>
          <p:nvPr/>
        </p:nvSpPr>
        <p:spPr>
          <a:xfrm>
            <a:off x="3084025" y="3415513"/>
            <a:ext cx="5637600" cy="1046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lang="en">
                <a:latin typeface="Helvetica Neue"/>
                <a:ea typeface="Helvetica Neue"/>
                <a:cs typeface="Helvetica Neue"/>
                <a:sym typeface="Helvetica Neue"/>
              </a:rPr>
              <a:t>An experienced Data Scientist skilled in building Machine Learning models, statistical analysis, and front-end web development. Passionate about designing, deploying, and optimizing AI solutions.</a:t>
            </a:r>
            <a:endParaRPr>
              <a:latin typeface="Helvetica Neue"/>
              <a:ea typeface="Helvetica Neue"/>
              <a:cs typeface="Helvetica Neue"/>
              <a:sym typeface="Helvetica Neue"/>
            </a:endParaRPr>
          </a:p>
          <a:p>
            <a:pPr indent="0" lvl="0" marL="0" marR="0" rtl="0" algn="just">
              <a:lnSpc>
                <a:spcPct val="100000"/>
              </a:lnSpc>
              <a:spcBef>
                <a:spcPts val="0"/>
              </a:spcBef>
              <a:spcAft>
                <a:spcPts val="0"/>
              </a:spcAft>
              <a:buNone/>
            </a:pPr>
            <a:r>
              <a:t/>
            </a:r>
            <a:endParaRPr>
              <a:latin typeface="Helvetica Neue"/>
              <a:ea typeface="Helvetica Neue"/>
              <a:cs typeface="Helvetica Neue"/>
              <a:sym typeface="Helvetica Neue"/>
            </a:endParaRPr>
          </a:p>
        </p:txBody>
      </p:sp>
      <p:pic>
        <p:nvPicPr>
          <p:cNvPr id="70" name="Google Shape;70;p14"/>
          <p:cNvPicPr preferRelativeResize="0"/>
          <p:nvPr/>
        </p:nvPicPr>
        <p:blipFill rotWithShape="1">
          <a:blip r:embed="rId4">
            <a:alphaModFix/>
          </a:blip>
          <a:srcRect b="39296" l="21381" r="31583" t="20419"/>
          <a:stretch/>
        </p:blipFill>
        <p:spPr>
          <a:xfrm>
            <a:off x="1036175" y="2794299"/>
            <a:ext cx="1607224" cy="1835274"/>
          </a:xfrm>
          <a:prstGeom prst="rect">
            <a:avLst/>
          </a:prstGeom>
          <a:noFill/>
          <a:ln>
            <a:noFill/>
          </a:ln>
        </p:spPr>
      </p:pic>
      <p:pic>
        <p:nvPicPr>
          <p:cNvPr id="71" name="Google Shape;71;p14"/>
          <p:cNvPicPr preferRelativeResize="0"/>
          <p:nvPr/>
        </p:nvPicPr>
        <p:blipFill rotWithShape="1">
          <a:blip r:embed="rId5">
            <a:alphaModFix/>
          </a:blip>
          <a:srcRect b="40386" l="29439" r="12927" t="12150"/>
          <a:stretch/>
        </p:blipFill>
        <p:spPr>
          <a:xfrm>
            <a:off x="1036175" y="868700"/>
            <a:ext cx="1607225" cy="176477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nvSpPr>
        <p:spPr>
          <a:xfrm>
            <a:off x="517675" y="271050"/>
            <a:ext cx="3120000" cy="668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 sz="2800">
                <a:latin typeface="Helvetica Neue"/>
                <a:ea typeface="Helvetica Neue"/>
                <a:cs typeface="Helvetica Neue"/>
                <a:sym typeface="Helvetica Neue"/>
              </a:rPr>
              <a:t>Introduction</a:t>
            </a:r>
            <a:endParaRPr sz="2800">
              <a:solidFill>
                <a:srgbClr val="000000"/>
              </a:solidFill>
              <a:latin typeface="Helvetica Neue"/>
              <a:ea typeface="Helvetica Neue"/>
              <a:cs typeface="Helvetica Neue"/>
              <a:sym typeface="Helvetica Neue"/>
            </a:endParaRPr>
          </a:p>
        </p:txBody>
      </p:sp>
      <p:pic>
        <p:nvPicPr>
          <p:cNvPr id="77" name="Google Shape;77;p15"/>
          <p:cNvPicPr preferRelativeResize="0"/>
          <p:nvPr/>
        </p:nvPicPr>
        <p:blipFill>
          <a:blip r:embed="rId3">
            <a:alphaModFix/>
          </a:blip>
          <a:stretch>
            <a:fillRect/>
          </a:stretch>
        </p:blipFill>
        <p:spPr>
          <a:xfrm>
            <a:off x="141647" y="4410075"/>
            <a:ext cx="2028825" cy="733425"/>
          </a:xfrm>
          <a:prstGeom prst="rect">
            <a:avLst/>
          </a:prstGeom>
          <a:noFill/>
          <a:ln>
            <a:noFill/>
          </a:ln>
        </p:spPr>
      </p:pic>
      <p:sp>
        <p:nvSpPr>
          <p:cNvPr id="78" name="Google Shape;78;p15"/>
          <p:cNvSpPr txBox="1"/>
          <p:nvPr/>
        </p:nvSpPr>
        <p:spPr>
          <a:xfrm>
            <a:off x="2974075" y="1066450"/>
            <a:ext cx="5721000" cy="39903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None/>
            </a:pPr>
            <a:r>
              <a:rPr lang="en">
                <a:solidFill>
                  <a:schemeClr val="dk1"/>
                </a:solidFill>
                <a:highlight>
                  <a:srgbClr val="FFFFFF"/>
                </a:highlight>
                <a:latin typeface="Helvetica Neue"/>
                <a:ea typeface="Helvetica Neue"/>
                <a:cs typeface="Helvetica Neue"/>
                <a:sym typeface="Helvetica Neue"/>
              </a:rPr>
              <a:t>Get A-Head is a digital platform that provides mental health support to students at colleges and universities across Ontario at no cost. Delivered through secure text, audio, and video sessions, all appointments are confidential, easily accessible and offered online.</a:t>
            </a:r>
            <a:endParaRPr>
              <a:solidFill>
                <a:schemeClr val="dk1"/>
              </a:solidFill>
              <a:highlight>
                <a:srgbClr val="FFFFFF"/>
              </a:highlight>
              <a:latin typeface="Helvetica Neue"/>
              <a:ea typeface="Helvetica Neue"/>
              <a:cs typeface="Helvetica Neue"/>
              <a:sym typeface="Helvetica Neue"/>
            </a:endParaRPr>
          </a:p>
          <a:p>
            <a:pPr indent="0" lvl="0" marL="0" rtl="0" algn="just">
              <a:lnSpc>
                <a:spcPct val="115000"/>
              </a:lnSpc>
              <a:spcBef>
                <a:spcPts val="1200"/>
              </a:spcBef>
              <a:spcAft>
                <a:spcPts val="0"/>
              </a:spcAft>
              <a:buNone/>
            </a:pPr>
            <a:r>
              <a:t/>
            </a:r>
            <a:endParaRPr>
              <a:solidFill>
                <a:schemeClr val="dk1"/>
              </a:solidFill>
              <a:highlight>
                <a:srgbClr val="FFFFFF"/>
              </a:highlight>
              <a:latin typeface="Helvetica Neue"/>
              <a:ea typeface="Helvetica Neue"/>
              <a:cs typeface="Helvetica Neue"/>
              <a:sym typeface="Helvetica Neue"/>
            </a:endParaRPr>
          </a:p>
          <a:p>
            <a:pPr indent="0" lvl="0" marL="0" rtl="0" algn="just">
              <a:lnSpc>
                <a:spcPct val="115000"/>
              </a:lnSpc>
              <a:spcBef>
                <a:spcPts val="1200"/>
              </a:spcBef>
              <a:spcAft>
                <a:spcPts val="1000"/>
              </a:spcAft>
              <a:buNone/>
            </a:pPr>
            <a:r>
              <a:t/>
            </a:r>
            <a:endParaRPr>
              <a:solidFill>
                <a:schemeClr val="dk1"/>
              </a:solidFill>
              <a:highlight>
                <a:srgbClr val="FFFFFF"/>
              </a:highlight>
              <a:latin typeface="Helvetica Neue"/>
              <a:ea typeface="Helvetica Neue"/>
              <a:cs typeface="Helvetica Neue"/>
              <a:sym typeface="Helvetica Neue"/>
            </a:endParaRPr>
          </a:p>
        </p:txBody>
      </p:sp>
      <p:sp>
        <p:nvSpPr>
          <p:cNvPr id="79" name="Google Shape;7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80" name="Google Shape;80;p15"/>
          <p:cNvCxnSpPr/>
          <p:nvPr/>
        </p:nvCxnSpPr>
        <p:spPr>
          <a:xfrm flipH="1" rot="10800000">
            <a:off x="581425" y="864775"/>
            <a:ext cx="4674000" cy="22200"/>
          </a:xfrm>
          <a:prstGeom prst="straightConnector1">
            <a:avLst/>
          </a:prstGeom>
          <a:noFill/>
          <a:ln cap="flat" cmpd="sng" w="9525">
            <a:solidFill>
              <a:schemeClr val="dk2"/>
            </a:solidFill>
            <a:prstDash val="solid"/>
            <a:round/>
            <a:headEnd len="med" w="med" type="none"/>
            <a:tailEnd len="med" w="med" type="none"/>
          </a:ln>
        </p:spPr>
      </p:cxnSp>
      <p:pic>
        <p:nvPicPr>
          <p:cNvPr id="81" name="Google Shape;81;p15"/>
          <p:cNvPicPr preferRelativeResize="0"/>
          <p:nvPr/>
        </p:nvPicPr>
        <p:blipFill>
          <a:blip r:embed="rId4">
            <a:alphaModFix/>
          </a:blip>
          <a:stretch>
            <a:fillRect/>
          </a:stretch>
        </p:blipFill>
        <p:spPr>
          <a:xfrm>
            <a:off x="517675" y="1179900"/>
            <a:ext cx="1978951" cy="852000"/>
          </a:xfrm>
          <a:prstGeom prst="rect">
            <a:avLst/>
          </a:prstGeom>
          <a:noFill/>
          <a:ln>
            <a:noFill/>
          </a:ln>
        </p:spPr>
      </p:pic>
      <p:pic>
        <p:nvPicPr>
          <p:cNvPr id="82" name="Google Shape;82;p15"/>
          <p:cNvPicPr preferRelativeResize="0"/>
          <p:nvPr/>
        </p:nvPicPr>
        <p:blipFill>
          <a:blip r:embed="rId5">
            <a:alphaModFix/>
          </a:blip>
          <a:stretch>
            <a:fillRect/>
          </a:stretch>
        </p:blipFill>
        <p:spPr>
          <a:xfrm>
            <a:off x="3337438" y="2332100"/>
            <a:ext cx="4994274" cy="2603950"/>
          </a:xfrm>
          <a:prstGeom prst="rect">
            <a:avLst/>
          </a:prstGeom>
          <a:noFill/>
          <a:ln>
            <a:noFill/>
          </a:ln>
        </p:spPr>
      </p:pic>
      <p:sp>
        <p:nvSpPr>
          <p:cNvPr id="83" name="Google Shape;83;p15"/>
          <p:cNvSpPr txBox="1"/>
          <p:nvPr/>
        </p:nvSpPr>
        <p:spPr>
          <a:xfrm>
            <a:off x="379150" y="2031900"/>
            <a:ext cx="2532300" cy="30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000"/>
              <a:t>https://geta-head.com/</a:t>
            </a:r>
            <a:endParaRPr b="1" i="1"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nvSpPr>
        <p:spPr>
          <a:xfrm>
            <a:off x="517675" y="271050"/>
            <a:ext cx="3120000" cy="668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 sz="2800">
                <a:solidFill>
                  <a:srgbClr val="000000"/>
                </a:solidFill>
                <a:latin typeface="Helvetica Neue"/>
                <a:ea typeface="Helvetica Neue"/>
                <a:cs typeface="Helvetica Neue"/>
                <a:sym typeface="Helvetica Neue"/>
              </a:rPr>
              <a:t>Problem Overview</a:t>
            </a:r>
            <a:endParaRPr sz="2800">
              <a:solidFill>
                <a:srgbClr val="000000"/>
              </a:solidFill>
              <a:latin typeface="Helvetica Neue"/>
              <a:ea typeface="Helvetica Neue"/>
              <a:cs typeface="Helvetica Neue"/>
              <a:sym typeface="Helvetica Neue"/>
            </a:endParaRPr>
          </a:p>
        </p:txBody>
      </p:sp>
      <p:pic>
        <p:nvPicPr>
          <p:cNvPr id="89" name="Google Shape;89;p16"/>
          <p:cNvPicPr preferRelativeResize="0"/>
          <p:nvPr/>
        </p:nvPicPr>
        <p:blipFill>
          <a:blip r:embed="rId3">
            <a:alphaModFix/>
          </a:blip>
          <a:stretch>
            <a:fillRect/>
          </a:stretch>
        </p:blipFill>
        <p:spPr>
          <a:xfrm>
            <a:off x="143303" y="4410075"/>
            <a:ext cx="2028825" cy="733425"/>
          </a:xfrm>
          <a:prstGeom prst="rect">
            <a:avLst/>
          </a:prstGeom>
          <a:noFill/>
          <a:ln>
            <a:noFill/>
          </a:ln>
        </p:spPr>
      </p:pic>
      <p:sp>
        <p:nvSpPr>
          <p:cNvPr id="90" name="Google Shape;9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91" name="Google Shape;91;p16"/>
          <p:cNvCxnSpPr/>
          <p:nvPr/>
        </p:nvCxnSpPr>
        <p:spPr>
          <a:xfrm flipH="1" rot="10800000">
            <a:off x="581425" y="864775"/>
            <a:ext cx="4674000" cy="22200"/>
          </a:xfrm>
          <a:prstGeom prst="straightConnector1">
            <a:avLst/>
          </a:prstGeom>
          <a:noFill/>
          <a:ln cap="flat" cmpd="sng" w="9525">
            <a:solidFill>
              <a:schemeClr val="dk2"/>
            </a:solidFill>
            <a:prstDash val="solid"/>
            <a:round/>
            <a:headEnd len="med" w="med" type="none"/>
            <a:tailEnd len="med" w="med" type="none"/>
          </a:ln>
        </p:spPr>
      </p:cxnSp>
      <p:pic>
        <p:nvPicPr>
          <p:cNvPr id="92" name="Google Shape;92;p16"/>
          <p:cNvPicPr preferRelativeResize="0"/>
          <p:nvPr/>
        </p:nvPicPr>
        <p:blipFill>
          <a:blip r:embed="rId4">
            <a:alphaModFix/>
          </a:blip>
          <a:stretch>
            <a:fillRect/>
          </a:stretch>
        </p:blipFill>
        <p:spPr>
          <a:xfrm>
            <a:off x="581425" y="978450"/>
            <a:ext cx="1915224" cy="1593300"/>
          </a:xfrm>
          <a:prstGeom prst="rect">
            <a:avLst/>
          </a:prstGeom>
          <a:noFill/>
          <a:ln>
            <a:noFill/>
          </a:ln>
        </p:spPr>
      </p:pic>
      <p:sp>
        <p:nvSpPr>
          <p:cNvPr id="93" name="Google Shape;93;p16"/>
          <p:cNvSpPr txBox="1"/>
          <p:nvPr/>
        </p:nvSpPr>
        <p:spPr>
          <a:xfrm>
            <a:off x="2496650" y="939150"/>
            <a:ext cx="5057700" cy="1593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Helvetica Neue"/>
                <a:ea typeface="Helvetica Neue"/>
                <a:cs typeface="Helvetica Neue"/>
                <a:sym typeface="Helvetica Neue"/>
              </a:rPr>
              <a:t>Develop an advanced Natural Language Processing (NLP) solution to automate: </a:t>
            </a:r>
            <a:endParaRPr>
              <a:latin typeface="Helvetica Neue"/>
              <a:ea typeface="Helvetica Neue"/>
              <a:cs typeface="Helvetica Neue"/>
              <a:sym typeface="Helvetica Neue"/>
            </a:endParaRPr>
          </a:p>
          <a:p>
            <a:pPr indent="0" lvl="0" marL="0" rtl="0" algn="just">
              <a:spcBef>
                <a:spcPts val="0"/>
              </a:spcBef>
              <a:spcAft>
                <a:spcPts val="0"/>
              </a:spcAft>
              <a:buNone/>
            </a:pPr>
            <a:r>
              <a:t/>
            </a:r>
            <a:endParaRPr>
              <a:latin typeface="Helvetica Neue"/>
              <a:ea typeface="Helvetica Neue"/>
              <a:cs typeface="Helvetica Neue"/>
              <a:sym typeface="Helvetica Neue"/>
            </a:endParaRPr>
          </a:p>
          <a:p>
            <a:pPr indent="-317500" lvl="0" marL="457200" rtl="0" algn="just">
              <a:spcBef>
                <a:spcPts val="0"/>
              </a:spcBef>
              <a:spcAft>
                <a:spcPts val="0"/>
              </a:spcAft>
              <a:buSzPts val="1400"/>
              <a:buFont typeface="Helvetica Neue"/>
              <a:buChar char="➔"/>
            </a:pPr>
            <a:r>
              <a:rPr lang="en">
                <a:latin typeface="Helvetica Neue"/>
                <a:ea typeface="Helvetica Neue"/>
                <a:cs typeface="Helvetica Neue"/>
                <a:sym typeface="Helvetica Neue"/>
              </a:rPr>
              <a:t>Transcript summarization</a:t>
            </a:r>
            <a:endParaRPr>
              <a:latin typeface="Helvetica Neue"/>
              <a:ea typeface="Helvetica Neue"/>
              <a:cs typeface="Helvetica Neue"/>
              <a:sym typeface="Helvetica Neue"/>
            </a:endParaRPr>
          </a:p>
          <a:p>
            <a:pPr indent="0" lvl="0" marL="457200" rtl="0" algn="just">
              <a:spcBef>
                <a:spcPts val="0"/>
              </a:spcBef>
              <a:spcAft>
                <a:spcPts val="0"/>
              </a:spcAft>
              <a:buNone/>
            </a:pPr>
            <a:r>
              <a:t/>
            </a:r>
            <a:endParaRPr>
              <a:latin typeface="Helvetica Neue"/>
              <a:ea typeface="Helvetica Neue"/>
              <a:cs typeface="Helvetica Neue"/>
              <a:sym typeface="Helvetica Neue"/>
            </a:endParaRPr>
          </a:p>
          <a:p>
            <a:pPr indent="-317500" lvl="0" marL="457200" rtl="0" algn="just">
              <a:spcBef>
                <a:spcPts val="0"/>
              </a:spcBef>
              <a:spcAft>
                <a:spcPts val="0"/>
              </a:spcAft>
              <a:buSzPts val="1400"/>
              <a:buFont typeface="Helvetica Neue"/>
              <a:buChar char="➔"/>
            </a:pPr>
            <a:r>
              <a:rPr lang="en">
                <a:latin typeface="Helvetica Neue"/>
                <a:ea typeface="Helvetica Neue"/>
                <a:cs typeface="Helvetica Neue"/>
                <a:sym typeface="Helvetica Neue"/>
              </a:rPr>
              <a:t>Subjective and Objective summaries that can be used for auto-populating clinical SOAP notes.</a:t>
            </a:r>
            <a:endParaRPr>
              <a:latin typeface="Helvetica Neue"/>
              <a:ea typeface="Helvetica Neue"/>
              <a:cs typeface="Helvetica Neue"/>
              <a:sym typeface="Helvetica Neue"/>
            </a:endParaRPr>
          </a:p>
        </p:txBody>
      </p:sp>
      <p:pic>
        <p:nvPicPr>
          <p:cNvPr id="94" name="Google Shape;94;p16"/>
          <p:cNvPicPr preferRelativeResize="0"/>
          <p:nvPr/>
        </p:nvPicPr>
        <p:blipFill>
          <a:blip r:embed="rId5">
            <a:alphaModFix/>
          </a:blip>
          <a:stretch>
            <a:fillRect/>
          </a:stretch>
        </p:blipFill>
        <p:spPr>
          <a:xfrm>
            <a:off x="2496650" y="3568275"/>
            <a:ext cx="2028825" cy="1374851"/>
          </a:xfrm>
          <a:prstGeom prst="rect">
            <a:avLst/>
          </a:prstGeom>
          <a:noFill/>
          <a:ln>
            <a:noFill/>
          </a:ln>
        </p:spPr>
      </p:pic>
      <p:sp>
        <p:nvSpPr>
          <p:cNvPr id="95" name="Google Shape;95;p16"/>
          <p:cNvSpPr txBox="1"/>
          <p:nvPr/>
        </p:nvSpPr>
        <p:spPr>
          <a:xfrm>
            <a:off x="4685675" y="3541075"/>
            <a:ext cx="4106100" cy="1237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Helvetica Neue"/>
                <a:ea typeface="Helvetica Neue"/>
                <a:cs typeface="Helvetica Neue"/>
                <a:sym typeface="Helvetica Neue"/>
              </a:rPr>
              <a:t>Provide an API, allowing seamless data communication. This means that the data, including the transcripts and generated summaries, can be accessed and processed through API calls. </a:t>
            </a:r>
            <a:endParaRPr>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445025"/>
            <a:ext cx="2729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909"/>
              <a:buFont typeface="Arial"/>
              <a:buNone/>
            </a:pPr>
            <a:r>
              <a:rPr lang="en" sz="2688">
                <a:latin typeface="Helvetica Neue"/>
                <a:ea typeface="Helvetica Neue"/>
                <a:cs typeface="Helvetica Neue"/>
                <a:sym typeface="Helvetica Neue"/>
              </a:rPr>
              <a:t>Data Description</a:t>
            </a:r>
            <a:endParaRPr sz="2688">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pic>
        <p:nvPicPr>
          <p:cNvPr id="101" name="Google Shape;101;p17"/>
          <p:cNvPicPr preferRelativeResize="0"/>
          <p:nvPr/>
        </p:nvPicPr>
        <p:blipFill>
          <a:blip r:embed="rId3">
            <a:alphaModFix/>
          </a:blip>
          <a:stretch>
            <a:fillRect/>
          </a:stretch>
        </p:blipFill>
        <p:spPr>
          <a:xfrm>
            <a:off x="146876" y="4414223"/>
            <a:ext cx="2028825" cy="733425"/>
          </a:xfrm>
          <a:prstGeom prst="rect">
            <a:avLst/>
          </a:prstGeom>
          <a:noFill/>
          <a:ln>
            <a:noFill/>
          </a:ln>
        </p:spPr>
      </p:pic>
      <p:sp>
        <p:nvSpPr>
          <p:cNvPr id="102" name="Google Shape;10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3" name="Google Shape;103;p17"/>
          <p:cNvSpPr txBox="1"/>
          <p:nvPr/>
        </p:nvSpPr>
        <p:spPr>
          <a:xfrm>
            <a:off x="387900" y="1017725"/>
            <a:ext cx="8160900" cy="341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Helvetica Neue"/>
                <a:ea typeface="Helvetica Neue"/>
                <a:cs typeface="Helvetica Neue"/>
                <a:sym typeface="Helvetica Neue"/>
              </a:rPr>
              <a:t>The available data for this project consists of session transcripts, which will be shared as a JSON object via an API call. The transcript data is segmented into different slices, but through the API, you can request any specific slice.</a:t>
            </a:r>
            <a:endParaRPr>
              <a:latin typeface="Helvetica Neue"/>
              <a:ea typeface="Helvetica Neue"/>
              <a:cs typeface="Helvetica Neue"/>
              <a:sym typeface="Helvetica Neue"/>
            </a:endParaRPr>
          </a:p>
          <a:p>
            <a:pPr indent="0" lvl="0" marL="457200" rtl="0" algn="just">
              <a:spcBef>
                <a:spcPts val="0"/>
              </a:spcBef>
              <a:spcAft>
                <a:spcPts val="0"/>
              </a:spcAft>
              <a:buNone/>
            </a:pPr>
            <a:r>
              <a:t/>
            </a:r>
            <a:endParaRPr>
              <a:latin typeface="Helvetica Neue"/>
              <a:ea typeface="Helvetica Neue"/>
              <a:cs typeface="Helvetica Neue"/>
              <a:sym typeface="Helvetica Neue"/>
            </a:endParaRPr>
          </a:p>
          <a:p>
            <a:pPr indent="0" lvl="0" marL="0" rtl="0" algn="just">
              <a:spcBef>
                <a:spcPts val="0"/>
              </a:spcBef>
              <a:spcAft>
                <a:spcPts val="0"/>
              </a:spcAft>
              <a:buNone/>
            </a:pPr>
            <a:r>
              <a:rPr lang="en">
                <a:latin typeface="Helvetica Neue"/>
                <a:ea typeface="Helvetica Neue"/>
                <a:cs typeface="Helvetica Neue"/>
                <a:sym typeface="Helvetica Neue"/>
              </a:rPr>
              <a:t>You have the option to request the following:</a:t>
            </a:r>
            <a:endParaRPr>
              <a:latin typeface="Helvetica Neue"/>
              <a:ea typeface="Helvetica Neue"/>
              <a:cs typeface="Helvetica Neue"/>
              <a:sym typeface="Helvetica Neue"/>
            </a:endParaRPr>
          </a:p>
          <a:p>
            <a:pPr indent="0" lvl="0" marL="0" rtl="0" algn="just">
              <a:spcBef>
                <a:spcPts val="0"/>
              </a:spcBef>
              <a:spcAft>
                <a:spcPts val="0"/>
              </a:spcAft>
              <a:buNone/>
            </a:pPr>
            <a:r>
              <a:t/>
            </a:r>
            <a:endParaRPr>
              <a:latin typeface="Helvetica Neue"/>
              <a:ea typeface="Helvetica Neue"/>
              <a:cs typeface="Helvetica Neue"/>
              <a:sym typeface="Helvetica Neue"/>
            </a:endParaRPr>
          </a:p>
          <a:p>
            <a:pPr indent="-317500" lvl="0" marL="457200" rtl="0" algn="just">
              <a:spcBef>
                <a:spcPts val="0"/>
              </a:spcBef>
              <a:spcAft>
                <a:spcPts val="0"/>
              </a:spcAft>
              <a:buSzPts val="1400"/>
              <a:buFont typeface="Helvetica Neue"/>
              <a:buChar char="●"/>
            </a:pPr>
            <a:r>
              <a:rPr lang="en">
                <a:latin typeface="Helvetica Neue"/>
                <a:ea typeface="Helvetica Neue"/>
                <a:cs typeface="Helvetica Neue"/>
                <a:sym typeface="Helvetica Neue"/>
              </a:rPr>
              <a:t>Raw data from one participant: This allows you to retrieve the unprocessed transcript data from a single participant.</a:t>
            </a:r>
            <a:endParaRPr>
              <a:latin typeface="Helvetica Neue"/>
              <a:ea typeface="Helvetica Neue"/>
              <a:cs typeface="Helvetica Neue"/>
              <a:sym typeface="Helvetica Neue"/>
            </a:endParaRPr>
          </a:p>
          <a:p>
            <a:pPr indent="0" lvl="0" marL="457200" rtl="0" algn="just">
              <a:spcBef>
                <a:spcPts val="0"/>
              </a:spcBef>
              <a:spcAft>
                <a:spcPts val="0"/>
              </a:spcAft>
              <a:buNone/>
            </a:pPr>
            <a:r>
              <a:t/>
            </a:r>
            <a:endParaRPr>
              <a:latin typeface="Helvetica Neue"/>
              <a:ea typeface="Helvetica Neue"/>
              <a:cs typeface="Helvetica Neue"/>
              <a:sym typeface="Helvetica Neue"/>
            </a:endParaRPr>
          </a:p>
          <a:p>
            <a:pPr indent="-317500" lvl="0" marL="457200" rtl="0" algn="just">
              <a:spcBef>
                <a:spcPts val="0"/>
              </a:spcBef>
              <a:spcAft>
                <a:spcPts val="0"/>
              </a:spcAft>
              <a:buSzPts val="1400"/>
              <a:buFont typeface="Helvetica Neue"/>
              <a:buChar char="●"/>
            </a:pPr>
            <a:r>
              <a:rPr lang="en">
                <a:latin typeface="Helvetica Neue"/>
                <a:ea typeface="Helvetica Neue"/>
                <a:cs typeface="Helvetica Neue"/>
                <a:sym typeface="Helvetica Neue"/>
              </a:rPr>
              <a:t>Aggregate data: In the case where someone drops from the session, you can request aggregated chunks where multiple segments are joined together.</a:t>
            </a:r>
            <a:endParaRPr>
              <a:latin typeface="Helvetica Neue"/>
              <a:ea typeface="Helvetica Neue"/>
              <a:cs typeface="Helvetica Neue"/>
              <a:sym typeface="Helvetica Neue"/>
            </a:endParaRPr>
          </a:p>
          <a:p>
            <a:pPr indent="0" lvl="0" marL="457200" rtl="0" algn="just">
              <a:spcBef>
                <a:spcPts val="0"/>
              </a:spcBef>
              <a:spcAft>
                <a:spcPts val="0"/>
              </a:spcAft>
              <a:buNone/>
            </a:pPr>
            <a:r>
              <a:t/>
            </a:r>
            <a:endParaRPr>
              <a:latin typeface="Helvetica Neue"/>
              <a:ea typeface="Helvetica Neue"/>
              <a:cs typeface="Helvetica Neue"/>
              <a:sym typeface="Helvetica Neue"/>
            </a:endParaRPr>
          </a:p>
          <a:p>
            <a:pPr indent="0" lvl="0" marL="0" rtl="0" algn="just">
              <a:spcBef>
                <a:spcPts val="0"/>
              </a:spcBef>
              <a:spcAft>
                <a:spcPts val="0"/>
              </a:spcAft>
              <a:buNone/>
            </a:pPr>
            <a:r>
              <a:rPr lang="en">
                <a:latin typeface="Helvetica Neue"/>
                <a:ea typeface="Helvetica Neue"/>
                <a:cs typeface="Helvetica Neue"/>
                <a:sym typeface="Helvetica Neue"/>
              </a:rPr>
              <a:t>Note: the API provides flexibility in accessing and retrieving the desired transcript slices based on your specific requirements.</a:t>
            </a:r>
            <a:endParaRPr>
              <a:latin typeface="Helvetica Neue"/>
              <a:ea typeface="Helvetica Neue"/>
              <a:cs typeface="Helvetica Neue"/>
              <a:sym typeface="Helvetica Neue"/>
            </a:endParaRPr>
          </a:p>
          <a:p>
            <a:pPr indent="0" lvl="0" marL="0" rtl="0" algn="just">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11700" y="445025"/>
            <a:ext cx="2729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909"/>
              <a:buFont typeface="Arial"/>
              <a:buNone/>
            </a:pPr>
            <a:r>
              <a:rPr lang="en" sz="2688">
                <a:latin typeface="Helvetica Neue"/>
                <a:ea typeface="Helvetica Neue"/>
                <a:cs typeface="Helvetica Neue"/>
                <a:sym typeface="Helvetica Neue"/>
              </a:rPr>
              <a:t>Methodology</a:t>
            </a:r>
            <a:endParaRPr sz="2688">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pic>
        <p:nvPicPr>
          <p:cNvPr id="109" name="Google Shape;109;p18"/>
          <p:cNvPicPr preferRelativeResize="0"/>
          <p:nvPr/>
        </p:nvPicPr>
        <p:blipFill>
          <a:blip r:embed="rId3">
            <a:alphaModFix/>
          </a:blip>
          <a:stretch>
            <a:fillRect/>
          </a:stretch>
        </p:blipFill>
        <p:spPr>
          <a:xfrm>
            <a:off x="146876" y="4414223"/>
            <a:ext cx="2028825" cy="733425"/>
          </a:xfrm>
          <a:prstGeom prst="rect">
            <a:avLst/>
          </a:prstGeom>
          <a:noFill/>
          <a:ln>
            <a:noFill/>
          </a:ln>
        </p:spPr>
      </p:pic>
      <p:sp>
        <p:nvSpPr>
          <p:cNvPr id="110" name="Google Shape;11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1" name="Google Shape;111;p18"/>
          <p:cNvSpPr txBox="1"/>
          <p:nvPr/>
        </p:nvSpPr>
        <p:spPr>
          <a:xfrm>
            <a:off x="429025" y="983225"/>
            <a:ext cx="8242800" cy="3539100"/>
          </a:xfrm>
          <a:prstGeom prst="rect">
            <a:avLst/>
          </a:prstGeom>
          <a:noFill/>
          <a:ln>
            <a:noFill/>
          </a:ln>
        </p:spPr>
        <p:txBody>
          <a:bodyPr anchorCtr="0" anchor="t" bIns="45700" lIns="91425" spcFirstLastPara="1" rIns="91425" wrap="square" tIns="45700">
            <a:noAutofit/>
          </a:bodyPr>
          <a:lstStyle/>
          <a:p>
            <a:pPr indent="-317500" lvl="0" marL="457200" rtl="0" algn="just">
              <a:lnSpc>
                <a:spcPct val="105000"/>
              </a:lnSpc>
              <a:spcBef>
                <a:spcPts val="0"/>
              </a:spcBef>
              <a:spcAft>
                <a:spcPts val="0"/>
              </a:spcAft>
              <a:buClr>
                <a:srgbClr val="000000"/>
              </a:buClr>
              <a:buSzPts val="1400"/>
              <a:buFont typeface="Times New Roman"/>
              <a:buChar char="●"/>
            </a:pPr>
            <a:r>
              <a:rPr lang="en">
                <a:solidFill>
                  <a:srgbClr val="000000"/>
                </a:solidFill>
                <a:latin typeface="Helvetica Neue"/>
                <a:ea typeface="Helvetica Neue"/>
                <a:cs typeface="Helvetica Neue"/>
                <a:sym typeface="Helvetica Neue"/>
              </a:rPr>
              <a:t>Data Collection and Preprocessing: Clean and preprocess the collected data to remove irrelevant information, and ensure patient privacy.</a:t>
            </a:r>
            <a:endParaRPr>
              <a:solidFill>
                <a:srgbClr val="000000"/>
              </a:solidFill>
              <a:latin typeface="Helvetica Neue"/>
              <a:ea typeface="Helvetica Neue"/>
              <a:cs typeface="Helvetica Neue"/>
              <a:sym typeface="Helvetica Neue"/>
            </a:endParaRPr>
          </a:p>
          <a:p>
            <a:pPr indent="-317500" lvl="0" marL="457200" rtl="0" algn="just">
              <a:lnSpc>
                <a:spcPct val="105000"/>
              </a:lnSpc>
              <a:spcBef>
                <a:spcPts val="0"/>
              </a:spcBef>
              <a:spcAft>
                <a:spcPts val="0"/>
              </a:spcAft>
              <a:buClr>
                <a:srgbClr val="000000"/>
              </a:buClr>
              <a:buSzPts val="1400"/>
              <a:buFont typeface="Times New Roman"/>
              <a:buChar char="●"/>
            </a:pPr>
            <a:r>
              <a:rPr lang="en">
                <a:solidFill>
                  <a:srgbClr val="000000"/>
                </a:solidFill>
                <a:latin typeface="Helvetica Neue"/>
                <a:ea typeface="Helvetica Neue"/>
                <a:cs typeface="Helvetica Neue"/>
                <a:sym typeface="Helvetica Neue"/>
              </a:rPr>
              <a:t>Summarization Approach: Analyze the requirements and characteristics of the transcript data to determine the most suitable summarization approach: </a:t>
            </a:r>
            <a:endParaRPr>
              <a:solidFill>
                <a:srgbClr val="000000"/>
              </a:solidFill>
              <a:latin typeface="Helvetica Neue"/>
              <a:ea typeface="Helvetica Neue"/>
              <a:cs typeface="Helvetica Neue"/>
              <a:sym typeface="Helvetica Neue"/>
            </a:endParaRPr>
          </a:p>
          <a:p>
            <a:pPr indent="-317500" lvl="1" marL="914400" rtl="0" algn="just">
              <a:lnSpc>
                <a:spcPct val="105000"/>
              </a:lnSpc>
              <a:spcBef>
                <a:spcPts val="0"/>
              </a:spcBef>
              <a:spcAft>
                <a:spcPts val="0"/>
              </a:spcAft>
              <a:buClr>
                <a:srgbClr val="000000"/>
              </a:buClr>
              <a:buSzPts val="1400"/>
              <a:buFont typeface="Helvetica Neue"/>
              <a:buChar char="➢"/>
            </a:pPr>
            <a:r>
              <a:rPr lang="en">
                <a:solidFill>
                  <a:srgbClr val="000000"/>
                </a:solidFill>
                <a:latin typeface="Helvetica Neue"/>
                <a:ea typeface="Helvetica Neue"/>
                <a:cs typeface="Helvetica Neue"/>
                <a:sym typeface="Helvetica Neue"/>
              </a:rPr>
              <a:t>Aggregate Transcript Summarization: Develop a summarization model that generates a concise summary of the entire transcript. </a:t>
            </a:r>
            <a:endParaRPr>
              <a:solidFill>
                <a:srgbClr val="000000"/>
              </a:solidFill>
              <a:latin typeface="Helvetica Neue"/>
              <a:ea typeface="Helvetica Neue"/>
              <a:cs typeface="Helvetica Neue"/>
              <a:sym typeface="Helvetica Neue"/>
            </a:endParaRPr>
          </a:p>
          <a:p>
            <a:pPr indent="-317500" lvl="1" marL="914400" rtl="0" algn="just">
              <a:lnSpc>
                <a:spcPct val="105000"/>
              </a:lnSpc>
              <a:spcBef>
                <a:spcPts val="0"/>
              </a:spcBef>
              <a:spcAft>
                <a:spcPts val="0"/>
              </a:spcAft>
              <a:buClr>
                <a:srgbClr val="000000"/>
              </a:buClr>
              <a:buSzPts val="1400"/>
              <a:buFont typeface="Helvetica Neue"/>
              <a:buChar char="➢"/>
            </a:pPr>
            <a:r>
              <a:rPr lang="en">
                <a:solidFill>
                  <a:srgbClr val="000000"/>
                </a:solidFill>
                <a:latin typeface="Helvetica Neue"/>
                <a:ea typeface="Helvetica Neue"/>
                <a:cs typeface="Helvetica Neue"/>
                <a:sym typeface="Helvetica Neue"/>
              </a:rPr>
              <a:t>Single Voice Transcript Summarization: Create individual summaries for each participant in the conversation.</a:t>
            </a:r>
            <a:endParaRPr>
              <a:solidFill>
                <a:srgbClr val="000000"/>
              </a:solidFill>
              <a:latin typeface="Helvetica Neue"/>
              <a:ea typeface="Helvetica Neue"/>
              <a:cs typeface="Helvetica Neue"/>
              <a:sym typeface="Helvetica Neue"/>
            </a:endParaRPr>
          </a:p>
          <a:p>
            <a:pPr indent="-317500" lvl="0" marL="457200" rtl="0" algn="just">
              <a:lnSpc>
                <a:spcPct val="105000"/>
              </a:lnSpc>
              <a:spcBef>
                <a:spcPts val="0"/>
              </a:spcBef>
              <a:spcAft>
                <a:spcPts val="0"/>
              </a:spcAft>
              <a:buClr>
                <a:srgbClr val="000000"/>
              </a:buClr>
              <a:buSzPts val="1400"/>
              <a:buFont typeface="Times New Roman"/>
              <a:buChar char="●"/>
            </a:pPr>
            <a:r>
              <a:rPr lang="en">
                <a:solidFill>
                  <a:srgbClr val="000000"/>
                </a:solidFill>
                <a:latin typeface="Helvetica Neue"/>
                <a:ea typeface="Helvetica Neue"/>
                <a:cs typeface="Helvetica Neue"/>
                <a:sym typeface="Helvetica Neue"/>
              </a:rPr>
              <a:t>Model Development: Use</a:t>
            </a:r>
            <a:r>
              <a:rPr lang="en">
                <a:solidFill>
                  <a:srgbClr val="000000"/>
                </a:solidFill>
                <a:latin typeface="Helvetica Neue"/>
                <a:ea typeface="Helvetica Neue"/>
                <a:cs typeface="Helvetica Neue"/>
                <a:sym typeface="Helvetica Neue"/>
              </a:rPr>
              <a:t> pre-trained deep learning-based summarization models using the preprocessed transcript dataset.</a:t>
            </a:r>
            <a:r>
              <a:rPr lang="en">
                <a:solidFill>
                  <a:srgbClr val="000000"/>
                </a:solidFill>
                <a:latin typeface="Helvetica Neue"/>
                <a:ea typeface="Helvetica Neue"/>
                <a:cs typeface="Helvetica Neue"/>
                <a:sym typeface="Helvetica Neue"/>
              </a:rPr>
              <a:t> Experiment with state-of-the-art architectures, such as Transformer models or encoder-decoder frameworks</a:t>
            </a:r>
            <a:endParaRPr>
              <a:latin typeface="Helvetica Neue"/>
              <a:ea typeface="Helvetica Neue"/>
              <a:cs typeface="Helvetica Neue"/>
              <a:sym typeface="Helvetica Neue"/>
            </a:endParaRPr>
          </a:p>
          <a:p>
            <a:pPr indent="-317500" lvl="0" marL="457200" rtl="0" algn="just">
              <a:lnSpc>
                <a:spcPct val="105000"/>
              </a:lnSpc>
              <a:spcBef>
                <a:spcPts val="0"/>
              </a:spcBef>
              <a:spcAft>
                <a:spcPts val="0"/>
              </a:spcAft>
              <a:buClr>
                <a:srgbClr val="000000"/>
              </a:buClr>
              <a:buSzPts val="1400"/>
              <a:buFont typeface="Times New Roman"/>
              <a:buChar char="●"/>
            </a:pPr>
            <a:r>
              <a:rPr lang="en">
                <a:solidFill>
                  <a:srgbClr val="000000"/>
                </a:solidFill>
                <a:latin typeface="Helvetica Neue"/>
                <a:ea typeface="Helvetica Neue"/>
                <a:cs typeface="Helvetica Neue"/>
                <a:sym typeface="Helvetica Neue"/>
              </a:rPr>
              <a:t>Subjective and Objective Data Extraction: Use separate pre-trained models for extracting subjective and objective data from the transcripts. Leverage natural language processing techniques to identify subjective information shared by patients and objective information collected by healthcare professionals. </a:t>
            </a:r>
            <a:endParaRPr>
              <a:solidFill>
                <a:srgbClr val="000000"/>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445025"/>
            <a:ext cx="530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909"/>
              <a:buFont typeface="Arial"/>
              <a:buNone/>
            </a:pPr>
            <a:r>
              <a:rPr lang="en" sz="2688">
                <a:latin typeface="Helvetica Neue"/>
                <a:ea typeface="Helvetica Neue"/>
                <a:cs typeface="Helvetica Neue"/>
                <a:sym typeface="Helvetica Neue"/>
              </a:rPr>
              <a:t>Exploratory Data Analysis</a:t>
            </a:r>
            <a:endParaRPr sz="2688">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pic>
        <p:nvPicPr>
          <p:cNvPr id="117" name="Google Shape;117;p19"/>
          <p:cNvPicPr preferRelativeResize="0"/>
          <p:nvPr/>
        </p:nvPicPr>
        <p:blipFill>
          <a:blip r:embed="rId3">
            <a:alphaModFix/>
          </a:blip>
          <a:stretch>
            <a:fillRect/>
          </a:stretch>
        </p:blipFill>
        <p:spPr>
          <a:xfrm>
            <a:off x="146876" y="4414223"/>
            <a:ext cx="2028825" cy="733425"/>
          </a:xfrm>
          <a:prstGeom prst="rect">
            <a:avLst/>
          </a:prstGeom>
          <a:noFill/>
          <a:ln>
            <a:noFill/>
          </a:ln>
        </p:spPr>
      </p:pic>
      <p:sp>
        <p:nvSpPr>
          <p:cNvPr id="118" name="Google Shape;11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9" name="Google Shape;119;p19"/>
          <p:cNvSpPr txBox="1"/>
          <p:nvPr/>
        </p:nvSpPr>
        <p:spPr>
          <a:xfrm>
            <a:off x="311700" y="1017725"/>
            <a:ext cx="8160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Helvetica Neue"/>
              <a:ea typeface="Helvetica Neue"/>
              <a:cs typeface="Helvetica Neue"/>
              <a:sym typeface="Helvetica Neue"/>
            </a:endParaRPr>
          </a:p>
        </p:txBody>
      </p:sp>
      <p:sp>
        <p:nvSpPr>
          <p:cNvPr id="120" name="Google Shape;120;p19"/>
          <p:cNvSpPr txBox="1"/>
          <p:nvPr/>
        </p:nvSpPr>
        <p:spPr>
          <a:xfrm>
            <a:off x="311700" y="1017725"/>
            <a:ext cx="8160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45025"/>
            <a:ext cx="530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909"/>
              <a:buFont typeface="Arial"/>
              <a:buNone/>
            </a:pPr>
            <a:r>
              <a:rPr lang="en" sz="2688">
                <a:latin typeface="Helvetica Neue"/>
                <a:ea typeface="Helvetica Neue"/>
                <a:cs typeface="Helvetica Neue"/>
                <a:sym typeface="Helvetica Neue"/>
              </a:rPr>
              <a:t>Exploratory Data Analysis</a:t>
            </a:r>
            <a:endParaRPr sz="2688">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pic>
        <p:nvPicPr>
          <p:cNvPr id="126" name="Google Shape;126;p20"/>
          <p:cNvPicPr preferRelativeResize="0"/>
          <p:nvPr/>
        </p:nvPicPr>
        <p:blipFill>
          <a:blip r:embed="rId3">
            <a:alphaModFix/>
          </a:blip>
          <a:stretch>
            <a:fillRect/>
          </a:stretch>
        </p:blipFill>
        <p:spPr>
          <a:xfrm>
            <a:off x="146876" y="4414223"/>
            <a:ext cx="2028825" cy="733425"/>
          </a:xfrm>
          <a:prstGeom prst="rect">
            <a:avLst/>
          </a:prstGeom>
          <a:noFill/>
          <a:ln>
            <a:noFill/>
          </a:ln>
        </p:spPr>
      </p:pic>
      <p:sp>
        <p:nvSpPr>
          <p:cNvPr id="127" name="Google Shape;12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20"/>
          <p:cNvSpPr txBox="1"/>
          <p:nvPr/>
        </p:nvSpPr>
        <p:spPr>
          <a:xfrm>
            <a:off x="311700" y="1017725"/>
            <a:ext cx="8160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Helvetica Neue"/>
              <a:ea typeface="Helvetica Neue"/>
              <a:cs typeface="Helvetica Neue"/>
              <a:sym typeface="Helvetica Neue"/>
            </a:endParaRPr>
          </a:p>
        </p:txBody>
      </p:sp>
      <p:sp>
        <p:nvSpPr>
          <p:cNvPr id="129" name="Google Shape;129;p20"/>
          <p:cNvSpPr txBox="1"/>
          <p:nvPr/>
        </p:nvSpPr>
        <p:spPr>
          <a:xfrm>
            <a:off x="311700" y="1017725"/>
            <a:ext cx="8160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45025"/>
            <a:ext cx="6123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909"/>
              <a:buFont typeface="Arial"/>
              <a:buNone/>
            </a:pPr>
            <a:r>
              <a:rPr lang="en" sz="2688">
                <a:latin typeface="Helvetica Neue"/>
                <a:ea typeface="Helvetica Neue"/>
                <a:cs typeface="Helvetica Neue"/>
                <a:sym typeface="Helvetica Neue"/>
              </a:rPr>
              <a:t>Retrospective: Learnings and Challenges</a:t>
            </a:r>
            <a:endParaRPr sz="2688">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pic>
        <p:nvPicPr>
          <p:cNvPr id="135" name="Google Shape;135;p21"/>
          <p:cNvPicPr preferRelativeResize="0"/>
          <p:nvPr/>
        </p:nvPicPr>
        <p:blipFill>
          <a:blip r:embed="rId3">
            <a:alphaModFix/>
          </a:blip>
          <a:stretch>
            <a:fillRect/>
          </a:stretch>
        </p:blipFill>
        <p:spPr>
          <a:xfrm>
            <a:off x="146876" y="4414223"/>
            <a:ext cx="2028825" cy="733425"/>
          </a:xfrm>
          <a:prstGeom prst="rect">
            <a:avLst/>
          </a:prstGeom>
          <a:noFill/>
          <a:ln>
            <a:noFill/>
          </a:ln>
        </p:spPr>
      </p:pic>
      <p:sp>
        <p:nvSpPr>
          <p:cNvPr id="136" name="Google Shape;13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7" name="Google Shape;137;p21"/>
          <p:cNvSpPr txBox="1"/>
          <p:nvPr/>
        </p:nvSpPr>
        <p:spPr>
          <a:xfrm>
            <a:off x="311700" y="1017725"/>
            <a:ext cx="8160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Helvetica Neue"/>
              <a:ea typeface="Helvetica Neue"/>
              <a:cs typeface="Helvetica Neue"/>
              <a:sym typeface="Helvetica Neue"/>
            </a:endParaRPr>
          </a:p>
        </p:txBody>
      </p:sp>
      <p:sp>
        <p:nvSpPr>
          <p:cNvPr id="138" name="Google Shape;138;p21"/>
          <p:cNvSpPr txBox="1"/>
          <p:nvPr/>
        </p:nvSpPr>
        <p:spPr>
          <a:xfrm>
            <a:off x="311700" y="1017725"/>
            <a:ext cx="81609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