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FF"/>
    <a:srgbClr val="D3DCF4"/>
    <a:srgbClr val="A5B7E9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09" autoAdjust="0"/>
    <p:restoredTop sz="94660"/>
  </p:normalViewPr>
  <p:slideViewPr>
    <p:cSldViewPr snapToGrid="0">
      <p:cViewPr>
        <p:scale>
          <a:sx n="66" d="100"/>
          <a:sy n="66" d="100"/>
        </p:scale>
        <p:origin x="1579" y="480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629-92D6-459B-B222-B8A24D2F5EB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E60E-E122-4A92-8346-D2B26E291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27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629-92D6-459B-B222-B8A24D2F5EB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E60E-E122-4A92-8346-D2B26E291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54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629-92D6-459B-B222-B8A24D2F5EB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E60E-E122-4A92-8346-D2B26E291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76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629-92D6-459B-B222-B8A24D2F5EB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E60E-E122-4A92-8346-D2B26E291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1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629-92D6-459B-B222-B8A24D2F5EB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E60E-E122-4A92-8346-D2B26E291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906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629-92D6-459B-B222-B8A24D2F5EB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E60E-E122-4A92-8346-D2B26E291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111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629-92D6-459B-B222-B8A24D2F5EB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E60E-E122-4A92-8346-D2B26E291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905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629-92D6-459B-B222-B8A24D2F5EB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E60E-E122-4A92-8346-D2B26E291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76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629-92D6-459B-B222-B8A24D2F5EB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E60E-E122-4A92-8346-D2B26E291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1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629-92D6-459B-B222-B8A24D2F5EB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E60E-E122-4A92-8346-D2B26E291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95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629-92D6-459B-B222-B8A24D2F5EB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E60E-E122-4A92-8346-D2B26E291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55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E0629-92D6-459B-B222-B8A24D2F5EB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BE60E-E122-4A92-8346-D2B26E291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080909" y="-10022"/>
            <a:ext cx="5111088" cy="6853884"/>
            <a:chOff x="5294562" y="-10684"/>
            <a:chExt cx="3859054" cy="517492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7308301" y="-10684"/>
              <a:ext cx="1845315" cy="51749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flipH="1">
              <a:off x="5294562" y="-9"/>
              <a:ext cx="2013739" cy="5154172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직각 삼각형 7"/>
          <p:cNvSpPr/>
          <p:nvPr/>
        </p:nvSpPr>
        <p:spPr>
          <a:xfrm rot="5400000" flipH="1" flipV="1">
            <a:off x="2936400" y="-2397600"/>
            <a:ext cx="6319200" cy="12192000"/>
          </a:xfrm>
          <a:prstGeom prst="rtTriangle">
            <a:avLst/>
          </a:prstGeom>
          <a:solidFill>
            <a:schemeClr val="bg1">
              <a:lumMod val="9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4912" y="3013501"/>
            <a:ext cx="4346678" cy="7469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300">
                <a:solidFill>
                  <a:schemeClr val="bg1">
                    <a:lumMod val="65000"/>
                  </a:schemeClr>
                </a:solidFill>
                <a:latin typeface="이순신 돋움체 M"/>
                <a:ea typeface="이순신 돋움체 M"/>
              </a:rPr>
              <a:t>PRESENTATION</a:t>
            </a:r>
            <a:endParaRPr lang="ko-KR" altLang="en-US" sz="4300">
              <a:solidFill>
                <a:schemeClr val="bg1">
                  <a:lumMod val="65000"/>
                </a:schemeClr>
              </a:solidFill>
              <a:latin typeface="이순신 돋움체 M"/>
              <a:ea typeface="이순신 돋움체 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4487" y="2144059"/>
            <a:ext cx="2299704" cy="902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400">
                <a:ln w="9525">
                  <a:solidFill>
                    <a:schemeClr val="tx2">
                      <a:alpha val="19000"/>
                    </a:schemeClr>
                  </a:solidFill>
                </a:ln>
                <a:solidFill>
                  <a:schemeClr val="tx2">
                    <a:alpha val="87000"/>
                  </a:schemeClr>
                </a:solidFill>
                <a:latin typeface="이순신 돋움체 M"/>
                <a:ea typeface="이순신 돋움체 M"/>
              </a:rPr>
              <a:t>한자리</a:t>
            </a:r>
          </a:p>
        </p:txBody>
      </p:sp>
      <p:sp>
        <p:nvSpPr>
          <p:cNvPr id="12" name="TextBox 11"/>
          <p:cNvSpPr txBox="1"/>
          <p:nvPr/>
        </p:nvSpPr>
        <p:spPr>
          <a:xfrm rot="20852744">
            <a:off x="5951841" y="4879378"/>
            <a:ext cx="1778096" cy="395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ln w="9525">
                  <a:solidFill>
                    <a:schemeClr val="bg1">
                      <a:lumMod val="75000"/>
                      <a:alpha val="7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이순신 돋움체 M"/>
                <a:ea typeface="이순신 돋움체 M"/>
              </a:rPr>
              <a:t>한글과컴퓨터</a:t>
            </a:r>
          </a:p>
        </p:txBody>
      </p:sp>
      <p:sp>
        <p:nvSpPr>
          <p:cNvPr id="7" name="직각 삼각형 6"/>
          <p:cNvSpPr/>
          <p:nvPr/>
        </p:nvSpPr>
        <p:spPr>
          <a:xfrm rot="5400000" flipH="1" flipV="1">
            <a:off x="4713429" y="-628340"/>
            <a:ext cx="2776356" cy="12185631"/>
          </a:xfrm>
          <a:prstGeom prst="rtTriangle">
            <a:avLst/>
          </a:prstGeom>
          <a:solidFill>
            <a:schemeClr val="tx2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1943745" y="1567027"/>
            <a:ext cx="7758208" cy="4598475"/>
            <a:chOff x="2515339" y="1707374"/>
            <a:chExt cx="7033952" cy="4647755"/>
          </a:xfrm>
        </p:grpSpPr>
        <p:sp>
          <p:nvSpPr>
            <p:cNvPr id="9" name="자유형 8"/>
            <p:cNvSpPr/>
            <p:nvPr/>
          </p:nvSpPr>
          <p:spPr>
            <a:xfrm>
              <a:off x="6527687" y="4461134"/>
              <a:ext cx="3021603" cy="1880493"/>
            </a:xfrm>
            <a:custGeom>
              <a:avLst/>
              <a:gdLst>
                <a:gd name="connsiteX0" fmla="*/ 0 w 2731196"/>
                <a:gd name="connsiteY0" fmla="*/ 142288 h 1422880"/>
                <a:gd name="connsiteX1" fmla="*/ 142288 w 2731196"/>
                <a:gd name="connsiteY1" fmla="*/ 0 h 1422880"/>
                <a:gd name="connsiteX2" fmla="*/ 2588908 w 2731196"/>
                <a:gd name="connsiteY2" fmla="*/ 0 h 1422880"/>
                <a:gd name="connsiteX3" fmla="*/ 2731196 w 2731196"/>
                <a:gd name="connsiteY3" fmla="*/ 142288 h 1422880"/>
                <a:gd name="connsiteX4" fmla="*/ 2731196 w 2731196"/>
                <a:gd name="connsiteY4" fmla="*/ 1280592 h 1422880"/>
                <a:gd name="connsiteX5" fmla="*/ 2588908 w 2731196"/>
                <a:gd name="connsiteY5" fmla="*/ 1422880 h 1422880"/>
                <a:gd name="connsiteX6" fmla="*/ 142288 w 2731196"/>
                <a:gd name="connsiteY6" fmla="*/ 1422880 h 1422880"/>
                <a:gd name="connsiteX7" fmla="*/ 0 w 2731196"/>
                <a:gd name="connsiteY7" fmla="*/ 1280592 h 1422880"/>
                <a:gd name="connsiteX8" fmla="*/ 0 w 2731196"/>
                <a:gd name="connsiteY8" fmla="*/ 142288 h 142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31196" h="1422880">
                  <a:moveTo>
                    <a:pt x="0" y="142288"/>
                  </a:moveTo>
                  <a:cubicBezTo>
                    <a:pt x="0" y="63705"/>
                    <a:pt x="63705" y="0"/>
                    <a:pt x="142288" y="0"/>
                  </a:cubicBezTo>
                  <a:lnTo>
                    <a:pt x="2588908" y="0"/>
                  </a:lnTo>
                  <a:cubicBezTo>
                    <a:pt x="2667491" y="0"/>
                    <a:pt x="2731196" y="63705"/>
                    <a:pt x="2731196" y="142288"/>
                  </a:cubicBezTo>
                  <a:lnTo>
                    <a:pt x="2731196" y="1280592"/>
                  </a:lnTo>
                  <a:cubicBezTo>
                    <a:pt x="2731196" y="1359175"/>
                    <a:pt x="2667491" y="1422880"/>
                    <a:pt x="2588908" y="1422880"/>
                  </a:cubicBezTo>
                  <a:lnTo>
                    <a:pt x="142288" y="1422880"/>
                  </a:lnTo>
                  <a:cubicBezTo>
                    <a:pt x="63705" y="1422880"/>
                    <a:pt x="0" y="1359175"/>
                    <a:pt x="0" y="1280592"/>
                  </a:cubicBezTo>
                  <a:lnTo>
                    <a:pt x="0" y="142288"/>
                  </a:lnTo>
                  <a:close/>
                </a:path>
              </a:pathLst>
            </a:cu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alpha val="90000"/>
                <a:hueOff val="0"/>
                <a:satOff val="0"/>
                <a:lumOff val="0"/>
                <a:alphaOff val="-2667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903955" tIns="440316" rIns="84596" bIns="84596" anchor="t" anchorCtr="0">
              <a:noAutofit/>
            </a:bodyPr>
            <a:lstStyle/>
            <a:p>
              <a:pPr marL="114300" lvl="1" indent="-114300" algn="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endParaRPr lang="ko-KR" altLang="en-US" sz="1400" kern="1200">
                <a:ln w="9525"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/>
                <a:ea typeface="08서울남산체 L"/>
              </a:endParaRPr>
            </a:p>
            <a:p>
              <a:pPr marL="114300" lvl="1" indent="-114300" algn="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endParaRPr lang="ko-KR" altLang="en-US" sz="1400" kern="1200">
                <a:ln w="9525"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/>
                <a:ea typeface="08서울남산체 L"/>
              </a:endParaRPr>
            </a:p>
            <a:p>
              <a:pPr marL="114300" lvl="1" indent="-114300" algn="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ko-KR" altLang="en-US" sz="1400" kern="1200">
                  <a:ln w="9525">
                    <a:solidFill>
                      <a:schemeClr val="accent3">
                        <a:lumMod val="40000"/>
                        <a:lumOff val="60000"/>
                        <a:alpha val="24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08서울남산체 L"/>
                  <a:ea typeface="08서울남산체 L"/>
                </a:rPr>
                <a:t>자리를 원하는 모양으로 편집</a:t>
              </a:r>
            </a:p>
          </p:txBody>
        </p:sp>
        <p:sp>
          <p:nvSpPr>
            <p:cNvPr id="10" name="자유형 9"/>
            <p:cNvSpPr/>
            <p:nvPr/>
          </p:nvSpPr>
          <p:spPr>
            <a:xfrm>
              <a:off x="2515339" y="4677062"/>
              <a:ext cx="2927493" cy="1678067"/>
            </a:xfrm>
            <a:custGeom>
              <a:avLst/>
              <a:gdLst>
                <a:gd name="connsiteX0" fmla="*/ 0 w 2731196"/>
                <a:gd name="connsiteY0" fmla="*/ 142288 h 1422880"/>
                <a:gd name="connsiteX1" fmla="*/ 142288 w 2731196"/>
                <a:gd name="connsiteY1" fmla="*/ 0 h 1422880"/>
                <a:gd name="connsiteX2" fmla="*/ 2588908 w 2731196"/>
                <a:gd name="connsiteY2" fmla="*/ 0 h 1422880"/>
                <a:gd name="connsiteX3" fmla="*/ 2731196 w 2731196"/>
                <a:gd name="connsiteY3" fmla="*/ 142288 h 1422880"/>
                <a:gd name="connsiteX4" fmla="*/ 2731196 w 2731196"/>
                <a:gd name="connsiteY4" fmla="*/ 1280592 h 1422880"/>
                <a:gd name="connsiteX5" fmla="*/ 2588908 w 2731196"/>
                <a:gd name="connsiteY5" fmla="*/ 1422880 h 1422880"/>
                <a:gd name="connsiteX6" fmla="*/ 142288 w 2731196"/>
                <a:gd name="connsiteY6" fmla="*/ 1422880 h 1422880"/>
                <a:gd name="connsiteX7" fmla="*/ 0 w 2731196"/>
                <a:gd name="connsiteY7" fmla="*/ 1280592 h 1422880"/>
                <a:gd name="connsiteX8" fmla="*/ 0 w 2731196"/>
                <a:gd name="connsiteY8" fmla="*/ 142288 h 142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31196" h="1422880">
                  <a:moveTo>
                    <a:pt x="0" y="142288"/>
                  </a:moveTo>
                  <a:cubicBezTo>
                    <a:pt x="0" y="63705"/>
                    <a:pt x="63705" y="0"/>
                    <a:pt x="142288" y="0"/>
                  </a:cubicBezTo>
                  <a:lnTo>
                    <a:pt x="2588908" y="0"/>
                  </a:lnTo>
                  <a:cubicBezTo>
                    <a:pt x="2667491" y="0"/>
                    <a:pt x="2731196" y="63705"/>
                    <a:pt x="2731196" y="142288"/>
                  </a:cubicBezTo>
                  <a:lnTo>
                    <a:pt x="2731196" y="1280592"/>
                  </a:lnTo>
                  <a:cubicBezTo>
                    <a:pt x="2731196" y="1359175"/>
                    <a:pt x="2667491" y="1422880"/>
                    <a:pt x="2588908" y="1422880"/>
                  </a:cubicBezTo>
                  <a:lnTo>
                    <a:pt x="142288" y="1422880"/>
                  </a:lnTo>
                  <a:cubicBezTo>
                    <a:pt x="63705" y="1422880"/>
                    <a:pt x="0" y="1359175"/>
                    <a:pt x="0" y="1280592"/>
                  </a:cubicBezTo>
                  <a:lnTo>
                    <a:pt x="0" y="142288"/>
                  </a:lnTo>
                  <a:close/>
                </a:path>
              </a:pathLst>
            </a:cu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alpha val="90000"/>
                <a:hueOff val="0"/>
                <a:satOff val="0"/>
                <a:lumOff val="0"/>
                <a:alphaOff val="-4000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84596" tIns="440316" rIns="903955" bIns="84596" anchor="t" anchorCtr="0">
              <a:noAutofit/>
            </a:bodyPr>
            <a:lstStyle/>
            <a:p>
              <a:pPr marL="114300" lvl="1" indent="-114300" algn="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en-US" altLang="ko-KR" sz="1400" kern="1200">
                  <a:ln w="9525">
                    <a:solidFill>
                      <a:schemeClr val="accent3">
                        <a:lumMod val="40000"/>
                        <a:lumOff val="60000"/>
                        <a:alpha val="24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08서울남산체 L"/>
                  <a:ea typeface="08서울남산체 L"/>
                </a:rPr>
                <a:t>~~~~~~~~~~~~~~</a:t>
              </a: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6537502" y="1707374"/>
              <a:ext cx="2986383" cy="1422880"/>
            </a:xfrm>
            <a:custGeom>
              <a:avLst/>
              <a:gdLst>
                <a:gd name="connsiteX0" fmla="*/ 0 w 2731196"/>
                <a:gd name="connsiteY0" fmla="*/ 142288 h 1422880"/>
                <a:gd name="connsiteX1" fmla="*/ 142288 w 2731196"/>
                <a:gd name="connsiteY1" fmla="*/ 0 h 1422880"/>
                <a:gd name="connsiteX2" fmla="*/ 2588908 w 2731196"/>
                <a:gd name="connsiteY2" fmla="*/ 0 h 1422880"/>
                <a:gd name="connsiteX3" fmla="*/ 2731196 w 2731196"/>
                <a:gd name="connsiteY3" fmla="*/ 142288 h 1422880"/>
                <a:gd name="connsiteX4" fmla="*/ 2731196 w 2731196"/>
                <a:gd name="connsiteY4" fmla="*/ 1280592 h 1422880"/>
                <a:gd name="connsiteX5" fmla="*/ 2588908 w 2731196"/>
                <a:gd name="connsiteY5" fmla="*/ 1422880 h 1422880"/>
                <a:gd name="connsiteX6" fmla="*/ 142288 w 2731196"/>
                <a:gd name="connsiteY6" fmla="*/ 1422880 h 1422880"/>
                <a:gd name="connsiteX7" fmla="*/ 0 w 2731196"/>
                <a:gd name="connsiteY7" fmla="*/ 1280592 h 1422880"/>
                <a:gd name="connsiteX8" fmla="*/ 0 w 2731196"/>
                <a:gd name="connsiteY8" fmla="*/ 142288 h 142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31196" h="1422880">
                  <a:moveTo>
                    <a:pt x="0" y="142288"/>
                  </a:moveTo>
                  <a:cubicBezTo>
                    <a:pt x="0" y="63705"/>
                    <a:pt x="63705" y="0"/>
                    <a:pt x="142288" y="0"/>
                  </a:cubicBezTo>
                  <a:lnTo>
                    <a:pt x="2588908" y="0"/>
                  </a:lnTo>
                  <a:cubicBezTo>
                    <a:pt x="2667491" y="0"/>
                    <a:pt x="2731196" y="63705"/>
                    <a:pt x="2731196" y="142288"/>
                  </a:cubicBezTo>
                  <a:lnTo>
                    <a:pt x="2731196" y="1280592"/>
                  </a:lnTo>
                  <a:cubicBezTo>
                    <a:pt x="2731196" y="1359175"/>
                    <a:pt x="2667491" y="1422880"/>
                    <a:pt x="2588908" y="1422880"/>
                  </a:cubicBezTo>
                  <a:lnTo>
                    <a:pt x="142288" y="1422880"/>
                  </a:lnTo>
                  <a:cubicBezTo>
                    <a:pt x="63705" y="1422880"/>
                    <a:pt x="0" y="1359175"/>
                    <a:pt x="0" y="1280592"/>
                  </a:cubicBezTo>
                  <a:lnTo>
                    <a:pt x="0" y="142288"/>
                  </a:lnTo>
                  <a:close/>
                </a:path>
              </a:pathLst>
            </a:cu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alpha val="90000"/>
                <a:hueOff val="0"/>
                <a:satOff val="0"/>
                <a:lumOff val="0"/>
                <a:alphaOff val="-1333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903955" tIns="84596" rIns="84596" bIns="440316" anchor="t" anchorCtr="0">
              <a:noAutofit/>
            </a:bodyPr>
            <a:lstStyle/>
            <a:p>
              <a:pPr marL="114300" lvl="1" indent="-114300" algn="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ko-KR" altLang="en-US" sz="1400" kern="1200">
                  <a:ln w="9525">
                    <a:solidFill>
                      <a:schemeClr val="accent3">
                        <a:lumMod val="40000"/>
                        <a:lumOff val="60000"/>
                        <a:alpha val="24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08서울남산체 L"/>
                  <a:ea typeface="08서울남산체 L"/>
                </a:rPr>
                <a:t>사원 및 자리 검색</a:t>
              </a:r>
            </a:p>
            <a:p>
              <a:pPr marL="114300" lvl="1" indent="-114300" algn="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ko-KR" altLang="en-US" sz="1400" kern="1200">
                  <a:ln w="9525">
                    <a:solidFill>
                      <a:schemeClr val="accent3">
                        <a:lumMod val="40000"/>
                        <a:lumOff val="60000"/>
                        <a:alpha val="24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08서울남산체 L"/>
                  <a:ea typeface="08서울남산체 L"/>
                </a:rPr>
                <a:t>검색된 자리 표시</a:t>
              </a: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2515339" y="1707374"/>
              <a:ext cx="3074717" cy="1422880"/>
            </a:xfrm>
            <a:custGeom>
              <a:avLst/>
              <a:gdLst>
                <a:gd name="connsiteX0" fmla="*/ 0 w 2731196"/>
                <a:gd name="connsiteY0" fmla="*/ 142288 h 1422880"/>
                <a:gd name="connsiteX1" fmla="*/ 142288 w 2731196"/>
                <a:gd name="connsiteY1" fmla="*/ 0 h 1422880"/>
                <a:gd name="connsiteX2" fmla="*/ 2588908 w 2731196"/>
                <a:gd name="connsiteY2" fmla="*/ 0 h 1422880"/>
                <a:gd name="connsiteX3" fmla="*/ 2731196 w 2731196"/>
                <a:gd name="connsiteY3" fmla="*/ 142288 h 1422880"/>
                <a:gd name="connsiteX4" fmla="*/ 2731196 w 2731196"/>
                <a:gd name="connsiteY4" fmla="*/ 1280592 h 1422880"/>
                <a:gd name="connsiteX5" fmla="*/ 2588908 w 2731196"/>
                <a:gd name="connsiteY5" fmla="*/ 1422880 h 1422880"/>
                <a:gd name="connsiteX6" fmla="*/ 142288 w 2731196"/>
                <a:gd name="connsiteY6" fmla="*/ 1422880 h 1422880"/>
                <a:gd name="connsiteX7" fmla="*/ 0 w 2731196"/>
                <a:gd name="connsiteY7" fmla="*/ 1280592 h 1422880"/>
                <a:gd name="connsiteX8" fmla="*/ 0 w 2731196"/>
                <a:gd name="connsiteY8" fmla="*/ 142288 h 142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31196" h="1422880">
                  <a:moveTo>
                    <a:pt x="0" y="142288"/>
                  </a:moveTo>
                  <a:cubicBezTo>
                    <a:pt x="0" y="63705"/>
                    <a:pt x="63705" y="0"/>
                    <a:pt x="142288" y="0"/>
                  </a:cubicBezTo>
                  <a:lnTo>
                    <a:pt x="2588908" y="0"/>
                  </a:lnTo>
                  <a:cubicBezTo>
                    <a:pt x="2667491" y="0"/>
                    <a:pt x="2731196" y="63705"/>
                    <a:pt x="2731196" y="142288"/>
                  </a:cubicBezTo>
                  <a:lnTo>
                    <a:pt x="2731196" y="1280592"/>
                  </a:lnTo>
                  <a:cubicBezTo>
                    <a:pt x="2731196" y="1359175"/>
                    <a:pt x="2667491" y="1422880"/>
                    <a:pt x="2588908" y="1422880"/>
                  </a:cubicBezTo>
                  <a:lnTo>
                    <a:pt x="142288" y="1422880"/>
                  </a:lnTo>
                  <a:cubicBezTo>
                    <a:pt x="63705" y="1422880"/>
                    <a:pt x="0" y="1359175"/>
                    <a:pt x="0" y="1280592"/>
                  </a:cubicBezTo>
                  <a:lnTo>
                    <a:pt x="0" y="142288"/>
                  </a:lnTo>
                  <a:close/>
                </a:path>
              </a:pathLst>
            </a:cu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84596" tIns="84596" rIns="903955" bIns="440316" anchor="t" anchorCtr="0">
              <a:noAutofit/>
            </a:bodyPr>
            <a:lstStyle/>
            <a:p>
              <a:pPr marL="114300" lvl="1" indent="-114300" algn="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ko-KR" altLang="en-US" sz="1400" kern="1200">
                  <a:ln w="9525">
                    <a:solidFill>
                      <a:schemeClr val="accent3">
                        <a:lumMod val="40000"/>
                        <a:lumOff val="60000"/>
                        <a:alpha val="24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08서울남산체 L"/>
                  <a:ea typeface="08서울남산체 L"/>
                </a:rPr>
                <a:t>사원 자리 배치</a:t>
              </a:r>
            </a:p>
            <a:p>
              <a:pPr marL="114300" lvl="1" indent="-114300" algn="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endParaRPr lang="ko-KR" altLang="en-US" sz="1400" kern="1200">
                <a:ln w="9525"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/>
                <a:ea typeface="08서울남산체 L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4054762" y="2059695"/>
              <a:ext cx="1925335" cy="1925335"/>
            </a:xfrm>
            <a:custGeom>
              <a:avLst/>
              <a:gdLst>
                <a:gd name="connsiteX0" fmla="*/ 0 w 1925335"/>
                <a:gd name="connsiteY0" fmla="*/ 1925335 h 1925335"/>
                <a:gd name="connsiteX1" fmla="*/ 1925335 w 1925335"/>
                <a:gd name="connsiteY1" fmla="*/ 0 h 1925335"/>
                <a:gd name="connsiteX2" fmla="*/ 1925335 w 1925335"/>
                <a:gd name="connsiteY2" fmla="*/ 1925335 h 1925335"/>
                <a:gd name="connsiteX3" fmla="*/ 0 w 1925335"/>
                <a:gd name="connsiteY3" fmla="*/ 1925335 h 192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5335" h="1925335">
                  <a:moveTo>
                    <a:pt x="0" y="1925335"/>
                  </a:moveTo>
                  <a:cubicBezTo>
                    <a:pt x="0" y="862002"/>
                    <a:pt x="862002" y="0"/>
                    <a:pt x="1925335" y="0"/>
                  </a:cubicBezTo>
                  <a:lnTo>
                    <a:pt x="1925335" y="1925335"/>
                  </a:lnTo>
                  <a:lnTo>
                    <a:pt x="0" y="192533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 wrap="square" lIns="691934" tIns="691934" rIns="128016" bIns="128016" anchor="ctr" anchorCtr="0">
              <a:noAutofit/>
            </a:bodyPr>
            <a:lstStyle/>
            <a:p>
              <a:pPr lvl="0" algn="ctr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ko-KR" sz="1800" kern="1200">
                  <a:ln w="9525">
                    <a:solidFill>
                      <a:schemeClr val="bg1">
                        <a:alpha val="24000"/>
                      </a:schemeClr>
                    </a:solidFill>
                  </a:ln>
                  <a:solidFill>
                    <a:schemeClr val="bg1"/>
                  </a:solidFill>
                  <a:latin typeface="08서울남산체 L"/>
                  <a:ea typeface="08서울남산체 L"/>
                </a:rPr>
                <a:t>1.</a:t>
              </a:r>
              <a:r>
                <a:rPr lang="ko-KR" altLang="en-US" sz="1800" kern="1200">
                  <a:ln w="9525">
                    <a:solidFill>
                      <a:schemeClr val="bg1">
                        <a:alpha val="24000"/>
                      </a:schemeClr>
                    </a:solidFill>
                  </a:ln>
                  <a:solidFill>
                    <a:schemeClr val="bg1"/>
                  </a:solidFill>
                  <a:latin typeface="08서울남산체 L"/>
                  <a:ea typeface="08서울남산체 L"/>
                </a:rPr>
                <a:t>자리</a:t>
              </a:r>
            </a:p>
            <a:p>
              <a:pPr lvl="0" algn="ctr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1800" kern="1200">
                  <a:ln w="9525">
                    <a:solidFill>
                      <a:schemeClr val="bg1">
                        <a:alpha val="24000"/>
                      </a:schemeClr>
                    </a:solidFill>
                  </a:ln>
                  <a:solidFill>
                    <a:schemeClr val="bg1"/>
                  </a:solidFill>
                  <a:latin typeface="08서울남산체 L"/>
                  <a:ea typeface="08서울남산체 L"/>
                </a:rPr>
                <a:t>배치</a:t>
              </a: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6069028" y="2059695"/>
              <a:ext cx="1925335" cy="1925335"/>
            </a:xfrm>
            <a:custGeom>
              <a:avLst/>
              <a:gdLst>
                <a:gd name="connsiteX0" fmla="*/ 0 w 1925335"/>
                <a:gd name="connsiteY0" fmla="*/ 1925335 h 1925335"/>
                <a:gd name="connsiteX1" fmla="*/ 1925335 w 1925335"/>
                <a:gd name="connsiteY1" fmla="*/ 0 h 1925335"/>
                <a:gd name="connsiteX2" fmla="*/ 1925335 w 1925335"/>
                <a:gd name="connsiteY2" fmla="*/ 1925335 h 1925335"/>
                <a:gd name="connsiteX3" fmla="*/ 0 w 1925335"/>
                <a:gd name="connsiteY3" fmla="*/ 1925335 h 192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5335" h="1925335">
                  <a:moveTo>
                    <a:pt x="0" y="0"/>
                  </a:moveTo>
                  <a:cubicBezTo>
                    <a:pt x="1063333" y="0"/>
                    <a:pt x="1925335" y="862002"/>
                    <a:pt x="1925335" y="1925335"/>
                  </a:cubicBezTo>
                  <a:lnTo>
                    <a:pt x="0" y="1925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-1333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-13330"/>
              </a:schemeClr>
            </a:effectRef>
            <a:fontRef idx="minor">
              <a:schemeClr val="lt1"/>
            </a:fontRef>
          </p:style>
          <p:txBody>
            <a:bodyPr vert="horz" wrap="square" lIns="128016" tIns="691934" rIns="691934" bIns="128016" anchor="ctr" anchorCtr="0">
              <a:noAutofit/>
            </a:bodyPr>
            <a:lstStyle/>
            <a:p>
              <a:pPr lvl="0" algn="ctr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ko-KR" sz="1800" kern="1200">
                  <a:ln w="9525">
                    <a:solidFill>
                      <a:schemeClr val="bg1">
                        <a:alpha val="24000"/>
                      </a:schemeClr>
                    </a:solidFill>
                  </a:ln>
                  <a:solidFill>
                    <a:schemeClr val="bg1"/>
                  </a:solidFill>
                  <a:latin typeface="08서울남산체 L"/>
                  <a:ea typeface="08서울남산체 L"/>
                </a:rPr>
                <a:t>2.</a:t>
              </a:r>
              <a:r>
                <a:rPr lang="ko-KR" altLang="en-US" sz="1800" kern="1200">
                  <a:ln w="9525">
                    <a:solidFill>
                      <a:schemeClr val="bg1">
                        <a:alpha val="24000"/>
                      </a:schemeClr>
                    </a:solidFill>
                  </a:ln>
                  <a:solidFill>
                    <a:schemeClr val="bg1"/>
                  </a:solidFill>
                  <a:latin typeface="08서울남산체 L"/>
                  <a:ea typeface="08서울남산체 L"/>
                </a:rPr>
                <a:t>자리</a:t>
              </a:r>
            </a:p>
            <a:p>
              <a:pPr lvl="0" algn="ctr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1800" kern="1200">
                  <a:ln w="9525">
                    <a:solidFill>
                      <a:schemeClr val="bg1">
                        <a:alpha val="24000"/>
                      </a:schemeClr>
                    </a:solidFill>
                  </a:ln>
                  <a:solidFill>
                    <a:schemeClr val="bg1"/>
                  </a:solidFill>
                  <a:latin typeface="08서울남산체 L"/>
                  <a:ea typeface="08서울남산체 L"/>
                </a:rPr>
                <a:t>검색</a:t>
              </a: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6069028" y="4073960"/>
              <a:ext cx="1925335" cy="1925336"/>
            </a:xfrm>
            <a:custGeom>
              <a:avLst/>
              <a:gdLst>
                <a:gd name="connsiteX0" fmla="*/ 0 w 1925335"/>
                <a:gd name="connsiteY0" fmla="*/ 1925335 h 1925335"/>
                <a:gd name="connsiteX1" fmla="*/ 1925335 w 1925335"/>
                <a:gd name="connsiteY1" fmla="*/ 0 h 1925335"/>
                <a:gd name="connsiteX2" fmla="*/ 1925335 w 1925335"/>
                <a:gd name="connsiteY2" fmla="*/ 1925335 h 1925335"/>
                <a:gd name="connsiteX3" fmla="*/ 0 w 1925335"/>
                <a:gd name="connsiteY3" fmla="*/ 1925335 h 192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5335" h="1925335">
                  <a:moveTo>
                    <a:pt x="1925335" y="0"/>
                  </a:moveTo>
                  <a:cubicBezTo>
                    <a:pt x="1925335" y="1063333"/>
                    <a:pt x="1063333" y="1925335"/>
                    <a:pt x="0" y="1925335"/>
                  </a:cubicBezTo>
                  <a:lnTo>
                    <a:pt x="0" y="0"/>
                  </a:lnTo>
                  <a:lnTo>
                    <a:pt x="1925335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-2667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-26670"/>
              </a:schemeClr>
            </a:effectRef>
            <a:fontRef idx="minor">
              <a:schemeClr val="lt1"/>
            </a:fontRef>
          </p:style>
          <p:txBody>
            <a:bodyPr vert="horz" wrap="square" lIns="128016" tIns="128017" rIns="691934" bIns="691934" anchor="ctr" anchorCtr="0">
              <a:noAutofit/>
            </a:bodyPr>
            <a:lstStyle/>
            <a:p>
              <a:pPr lvl="0" algn="ctr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ko-KR" kern="1200">
                  <a:ln w="9525">
                    <a:solidFill>
                      <a:schemeClr val="bg1">
                        <a:alpha val="24000"/>
                      </a:schemeClr>
                    </a:solidFill>
                  </a:ln>
                  <a:solidFill>
                    <a:schemeClr val="bg1"/>
                  </a:solidFill>
                  <a:latin typeface="08서울남산체 L"/>
                  <a:ea typeface="08서울남산체 L"/>
                </a:rPr>
                <a:t>3.</a:t>
              </a:r>
              <a:r>
                <a:rPr lang="ko-KR" altLang="en-US" kern="1200">
                  <a:ln w="9525">
                    <a:solidFill>
                      <a:schemeClr val="bg1">
                        <a:alpha val="24000"/>
                      </a:schemeClr>
                    </a:solidFill>
                  </a:ln>
                  <a:solidFill>
                    <a:schemeClr val="bg1"/>
                  </a:solidFill>
                  <a:latin typeface="08서울남산체 L"/>
                  <a:ea typeface="08서울남산체 L"/>
                </a:rPr>
                <a:t>자리 </a:t>
              </a:r>
            </a:p>
            <a:p>
              <a:pPr lvl="0" algn="ctr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kern="1200">
                  <a:ln w="9525">
                    <a:solidFill>
                      <a:schemeClr val="bg1">
                        <a:alpha val="24000"/>
                      </a:schemeClr>
                    </a:solidFill>
                  </a:ln>
                  <a:solidFill>
                    <a:schemeClr val="bg1"/>
                  </a:solidFill>
                  <a:latin typeface="08서울남산체 L"/>
                  <a:ea typeface="08서울남산체 L"/>
                </a:rPr>
                <a:t>편집</a:t>
              </a:r>
            </a:p>
          </p:txBody>
        </p:sp>
        <p:sp>
          <p:nvSpPr>
            <p:cNvPr id="22" name="자유형 21"/>
            <p:cNvSpPr/>
            <p:nvPr/>
          </p:nvSpPr>
          <p:spPr>
            <a:xfrm>
              <a:off x="4054762" y="4073961"/>
              <a:ext cx="1925335" cy="1925335"/>
            </a:xfrm>
            <a:custGeom>
              <a:avLst/>
              <a:gdLst>
                <a:gd name="connsiteX0" fmla="*/ 0 w 1925335"/>
                <a:gd name="connsiteY0" fmla="*/ 1925335 h 1925335"/>
                <a:gd name="connsiteX1" fmla="*/ 1925335 w 1925335"/>
                <a:gd name="connsiteY1" fmla="*/ 0 h 1925335"/>
                <a:gd name="connsiteX2" fmla="*/ 1925335 w 1925335"/>
                <a:gd name="connsiteY2" fmla="*/ 1925335 h 1925335"/>
                <a:gd name="connsiteX3" fmla="*/ 0 w 1925335"/>
                <a:gd name="connsiteY3" fmla="*/ 1925335 h 192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5335" h="1925335">
                  <a:moveTo>
                    <a:pt x="1925335" y="1925335"/>
                  </a:moveTo>
                  <a:cubicBezTo>
                    <a:pt x="862002" y="1925335"/>
                    <a:pt x="0" y="1063333"/>
                    <a:pt x="0" y="0"/>
                  </a:cubicBezTo>
                  <a:lnTo>
                    <a:pt x="1925335" y="0"/>
                  </a:lnTo>
                  <a:lnTo>
                    <a:pt x="1925335" y="192533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-4000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-40000"/>
              </a:schemeClr>
            </a:effectRef>
            <a:fontRef idx="minor">
              <a:schemeClr val="lt1"/>
            </a:fontRef>
          </p:style>
          <p:txBody>
            <a:bodyPr vert="horz" wrap="square" lIns="691934" tIns="128016" rIns="128016" bIns="691934" anchor="ctr" anchorCtr="0">
              <a:noAutofit/>
            </a:bodyPr>
            <a:lstStyle/>
            <a:p>
              <a:pPr lvl="0" algn="ctr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ko-KR" sz="1800" kern="1200">
                  <a:ln w="9525">
                    <a:solidFill>
                      <a:schemeClr val="bg1">
                        <a:alpha val="24000"/>
                      </a:schemeClr>
                    </a:solidFill>
                  </a:ln>
                  <a:solidFill>
                    <a:schemeClr val="bg1"/>
                  </a:solidFill>
                  <a:latin typeface="08서울남산체 L"/>
                  <a:ea typeface="08서울남산체 L"/>
                </a:rPr>
                <a:t>4.</a:t>
              </a:r>
            </a:p>
          </p:txBody>
        </p:sp>
        <p:sp>
          <p:nvSpPr>
            <p:cNvPr id="23" name="원형 화살표 22"/>
            <p:cNvSpPr/>
            <p:nvPr/>
          </p:nvSpPr>
          <p:spPr>
            <a:xfrm>
              <a:off x="5692186" y="3629311"/>
              <a:ext cx="664752" cy="578045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800000"/>
                <a:gd name="adj5" fmla="val 1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원형 화살표 23"/>
            <p:cNvSpPr/>
            <p:nvPr/>
          </p:nvSpPr>
          <p:spPr>
            <a:xfrm rot="10800000">
              <a:off x="5692186" y="3851636"/>
              <a:ext cx="664752" cy="578045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800000"/>
                <a:gd name="adj5" fmla="val 1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-2" y="-9416"/>
            <a:ext cx="4508013" cy="3514616"/>
            <a:chOff x="-2" y="-9416"/>
            <a:chExt cx="4508013" cy="3514616"/>
          </a:xfrm>
        </p:grpSpPr>
        <p:sp>
          <p:nvSpPr>
            <p:cNvPr id="37" name="직각 삼각형 36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8" name="직각 삼각형 37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" name="직각 삼각형 38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41" name="직각 삼각형 40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2" name="직각 삼각형 41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" name="직각 삼각형 42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4" name="내용 개체 틀 2"/>
          <p:cNvSpPr txBox="1"/>
          <p:nvPr/>
        </p:nvSpPr>
        <p:spPr>
          <a:xfrm>
            <a:off x="-218223" y="611997"/>
            <a:ext cx="467830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02. 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요구사항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(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우선순위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-2" y="-9416"/>
            <a:ext cx="4508013" cy="3514616"/>
            <a:chOff x="-2" y="-9416"/>
            <a:chExt cx="4508013" cy="3514616"/>
          </a:xfrm>
        </p:grpSpPr>
        <p:sp>
          <p:nvSpPr>
            <p:cNvPr id="15" name="직각 삼각형 14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각 삼각형 18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29" name="직각 삼각형 28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직각 삼각형 29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2" name="내용 개체 틀 2"/>
          <p:cNvSpPr txBox="1"/>
          <p:nvPr/>
        </p:nvSpPr>
        <p:spPr>
          <a:xfrm>
            <a:off x="-218223" y="611997"/>
            <a:ext cx="467830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02.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 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FeatureList</a:t>
            </a:r>
          </a:p>
        </p:txBody>
      </p:sp>
      <p:sp>
        <p:nvSpPr>
          <p:cNvPr id="49" name="모서리가 둥근 직사각형 2"/>
          <p:cNvSpPr/>
          <p:nvPr/>
        </p:nvSpPr>
        <p:spPr>
          <a:xfrm>
            <a:off x="998439" y="1540372"/>
            <a:ext cx="4386263" cy="3636696"/>
          </a:xfrm>
          <a:prstGeom prst="roundRect">
            <a:avLst>
              <a:gd name="adj" fmla="val 16667"/>
            </a:avLst>
          </a:prstGeom>
          <a:solidFill>
            <a:srgbClr val="D9D9D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0" name="모서리가 둥근 직사각형 17"/>
          <p:cNvSpPr/>
          <p:nvPr/>
        </p:nvSpPr>
        <p:spPr>
          <a:xfrm>
            <a:off x="5527578" y="1549897"/>
            <a:ext cx="4386263" cy="2102580"/>
          </a:xfrm>
          <a:prstGeom prst="roundRect">
            <a:avLst>
              <a:gd name="adj" fmla="val 16667"/>
            </a:avLst>
          </a:prstGeom>
          <a:solidFill>
            <a:srgbClr val="8496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1" name="모서리가 둥근 직사각형 21"/>
          <p:cNvSpPr/>
          <p:nvPr/>
        </p:nvSpPr>
        <p:spPr>
          <a:xfrm>
            <a:off x="5522815" y="3749310"/>
            <a:ext cx="4386263" cy="1470390"/>
          </a:xfrm>
          <a:prstGeom prst="roundRect">
            <a:avLst>
              <a:gd name="adj" fmla="val 16667"/>
            </a:avLst>
          </a:prstGeom>
          <a:solidFill>
            <a:srgbClr val="8496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7" name="직사각형 27"/>
          <p:cNvSpPr/>
          <p:nvPr/>
        </p:nvSpPr>
        <p:spPr>
          <a:xfrm>
            <a:off x="1105958" y="2197243"/>
            <a:ext cx="3910045" cy="1687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ko-KR" sz="1500" b="0" i="0" u="none" strike="noStrike" kern="0" cap="none" spc="0" normalizeH="0" baseline="0">
                <a:ln w="9525">
                  <a:solidFill>
                    <a:srgbClr val="808080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action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ko-KR" sz="1500" b="0" i="0" u="none" strike="noStrike" kern="0" cap="none" spc="0" normalizeH="0" baseline="0">
                <a:ln w="9525">
                  <a:solidFill>
                    <a:srgbClr val="808080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도형 조작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ko-KR" sz="1500" b="0" i="0" u="none" strike="noStrike" kern="0" cap="none" spc="0" normalizeH="0" baseline="0">
                <a:ln w="9525">
                  <a:solidFill>
                    <a:srgbClr val="808080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데이터 저장 및 읽기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ko-KR" sz="1500" b="0" i="0" u="none" strike="noStrike" kern="0" cap="none" spc="0" normalizeH="0" baseline="0">
                <a:ln w="9525">
                  <a:solidFill>
                    <a:srgbClr val="808080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자리 및 사원 검색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ko-KR" sz="1500" b="0" i="0" u="none" strike="noStrike" kern="0" cap="none" spc="0" normalizeH="0" baseline="0">
                <a:ln w="9525">
                  <a:solidFill>
                    <a:srgbClr val="808080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로그인(role)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ko-KR" sz="1500" b="0" i="0" u="none" strike="noStrike" kern="0" cap="none" spc="0" normalizeH="0" baseline="0">
                <a:ln w="9525">
                  <a:solidFill>
                    <a:srgbClr val="808080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자리 배치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ko-KR" sz="1500" b="0" i="0" u="none" strike="noStrike" kern="0" cap="none" spc="0" normalizeH="0" baseline="0">
              <a:ln w="9525">
                <a:solidFill>
                  <a:srgbClr val="808080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</p:txBody>
      </p:sp>
      <p:sp>
        <p:nvSpPr>
          <p:cNvPr id="58" name="직사각형 28"/>
          <p:cNvSpPr/>
          <p:nvPr/>
        </p:nvSpPr>
        <p:spPr>
          <a:xfrm>
            <a:off x="5605046" y="4212869"/>
            <a:ext cx="4181749" cy="319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0" i="0" u="none" strike="noStrike" kern="0" cap="none" spc="0" normalizeH="0" baseline="0">
                <a:ln w="9525">
                  <a:solidFill>
                    <a:srgbClr val="808080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~~~~~~</a:t>
            </a:r>
          </a:p>
        </p:txBody>
      </p:sp>
      <p:sp>
        <p:nvSpPr>
          <p:cNvPr id="59" name="직사각형 29"/>
          <p:cNvSpPr/>
          <p:nvPr/>
        </p:nvSpPr>
        <p:spPr>
          <a:xfrm>
            <a:off x="5758806" y="2129809"/>
            <a:ext cx="3910046" cy="544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ko-KR" sz="1500" b="0" i="0" u="none" strike="noStrike" kern="0" cap="none" spc="0" normalizeH="0" baseline="0">
                <a:ln w="9525">
                  <a:solidFill>
                    <a:srgbClr val="808080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경로 안내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ko-KR" sz="1500" b="0" i="0" u="none" strike="noStrike" kern="0" cap="none" spc="0" normalizeH="0" baseline="0">
                <a:ln w="9525">
                  <a:solidFill>
                    <a:srgbClr val="808080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도면 만들기</a:t>
            </a:r>
          </a:p>
        </p:txBody>
      </p:sp>
      <p:sp>
        <p:nvSpPr>
          <p:cNvPr id="61" name="직사각형 31"/>
          <p:cNvSpPr/>
          <p:nvPr/>
        </p:nvSpPr>
        <p:spPr>
          <a:xfrm>
            <a:off x="1302715" y="1774251"/>
            <a:ext cx="1122350" cy="300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 b="1">
                <a:solidFill>
                  <a:schemeClr val="tx2"/>
                </a:solidFill>
                <a:latin typeface="이순신 돋움체 M"/>
                <a:ea typeface="Tahoma"/>
                <a:cs typeface="Tahoma"/>
              </a:rPr>
              <a:t>해야하는 것</a:t>
            </a:r>
          </a:p>
        </p:txBody>
      </p:sp>
      <p:sp>
        <p:nvSpPr>
          <p:cNvPr id="62" name="직사각형 32"/>
          <p:cNvSpPr/>
          <p:nvPr/>
        </p:nvSpPr>
        <p:spPr>
          <a:xfrm>
            <a:off x="5729642" y="1741036"/>
            <a:ext cx="1181698" cy="300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 b="1">
                <a:solidFill>
                  <a:schemeClr val="tx2"/>
                </a:solidFill>
                <a:latin typeface="이순신 돋움체 M"/>
                <a:ea typeface="Tahoma"/>
                <a:cs typeface="Tahoma"/>
              </a:rPr>
              <a:t>할수 있는 것</a:t>
            </a:r>
          </a:p>
        </p:txBody>
      </p:sp>
      <p:sp>
        <p:nvSpPr>
          <p:cNvPr id="63" name="직사각형 33"/>
          <p:cNvSpPr/>
          <p:nvPr/>
        </p:nvSpPr>
        <p:spPr>
          <a:xfrm>
            <a:off x="5717633" y="3811889"/>
            <a:ext cx="1181738" cy="2971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 b="1">
                <a:solidFill>
                  <a:schemeClr val="tx2"/>
                </a:solidFill>
                <a:latin typeface="이순신 돋움체 M"/>
                <a:ea typeface="Tahoma"/>
                <a:cs typeface="Tahoma"/>
              </a:rPr>
              <a:t>할수 없는 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/>
          <p:nvPr/>
        </p:nvSpPr>
        <p:spPr>
          <a:xfrm>
            <a:off x="4391051" y="3098195"/>
            <a:ext cx="3409897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en-US" altLang="ko-KR" sz="3200">
                <a:solidFill>
                  <a:schemeClr val="tx2"/>
                </a:solidFill>
                <a:latin typeface="이순신 돋움체 M"/>
                <a:ea typeface="Tahoma"/>
                <a:cs typeface="Tahoma"/>
              </a:rPr>
              <a:t>UI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709285" y="2430805"/>
            <a:ext cx="7543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000">
                <a:solidFill>
                  <a:schemeClr val="tx2"/>
                </a:solidFill>
                <a:latin typeface="이순신 돋움체 M"/>
                <a:ea typeface="Tahoma"/>
                <a:cs typeface="Tahoma"/>
              </a:rPr>
              <a:t>03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-2" y="-9416"/>
            <a:ext cx="4508013" cy="3514616"/>
            <a:chOff x="-2" y="-9416"/>
            <a:chExt cx="4508013" cy="3514616"/>
          </a:xfrm>
        </p:grpSpPr>
        <p:sp>
          <p:nvSpPr>
            <p:cNvPr id="7" name="직각 삼각형 6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18" name="직각 삼각형 17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각 삼각형 18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직각 삼각형 19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-2" y="-9416"/>
            <a:ext cx="4508013" cy="3514616"/>
            <a:chOff x="-2" y="-9416"/>
            <a:chExt cx="4508013" cy="3514616"/>
          </a:xfrm>
        </p:grpSpPr>
        <p:sp>
          <p:nvSpPr>
            <p:cNvPr id="15" name="직각 삼각형 14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각 삼각형 18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29" name="직각 삼각형 28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직각 삼각형 29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2" name="내용 개체 틀 2"/>
          <p:cNvSpPr txBox="1"/>
          <p:nvPr/>
        </p:nvSpPr>
        <p:spPr>
          <a:xfrm>
            <a:off x="0" y="611997"/>
            <a:ext cx="4460081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03.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 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UI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/>
          <p:nvPr/>
        </p:nvSpPr>
        <p:spPr>
          <a:xfrm>
            <a:off x="4391051" y="3098195"/>
            <a:ext cx="3409897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이순신 돋움체 M"/>
                <a:ea typeface="Tahoma"/>
                <a:cs typeface="Tahoma"/>
              </a:rPr>
              <a:t>개발</a:t>
            </a:r>
            <a:endParaRPr lang="en-US" altLang="ko-KR" sz="3200">
              <a:solidFill>
                <a:schemeClr val="tx2"/>
              </a:solidFill>
              <a:latin typeface="이순신 돋움체 M"/>
              <a:ea typeface="Tahoma"/>
              <a:cs typeface="Tahom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709285" y="2430805"/>
            <a:ext cx="7543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000">
                <a:solidFill>
                  <a:schemeClr val="tx2"/>
                </a:solidFill>
                <a:latin typeface="이순신 돋움체 M"/>
                <a:ea typeface="Tahoma"/>
                <a:cs typeface="Tahoma"/>
              </a:rPr>
              <a:t>04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-2" y="-9416"/>
            <a:ext cx="4508013" cy="3514616"/>
            <a:chOff x="-2" y="-9416"/>
            <a:chExt cx="4508013" cy="3514616"/>
          </a:xfrm>
        </p:grpSpPr>
        <p:sp>
          <p:nvSpPr>
            <p:cNvPr id="7" name="직각 삼각형 6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18" name="직각 삼각형 17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각 삼각형 18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직각 삼각형 19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1332992" y="1794402"/>
            <a:ext cx="9526016" cy="299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ko-KR" sz="1400">
                <a:ln w="9525">
                  <a:solidFill>
                    <a:schemeClr val="bg1">
                      <a:alpha val="9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이순신 돋움체 L"/>
                <a:ea typeface="이순신 돋움체 L"/>
              </a:rPr>
              <a:t>한 번의 사이클에 하나의 Set</a:t>
            </a:r>
            <a:r>
              <a:rPr lang="ko-KR" altLang="en-US" sz="1400">
                <a:ln w="9525">
                  <a:solidFill>
                    <a:schemeClr val="bg1">
                      <a:alpha val="9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이순신 돋움체 L"/>
                <a:ea typeface="이순신 돋움체 L"/>
              </a:rPr>
              <a:t> </a:t>
            </a:r>
            <a:r>
              <a:rPr lang="ko-KR" altLang="ko-KR" sz="1400">
                <a:ln w="9525">
                  <a:solidFill>
                    <a:schemeClr val="bg1">
                      <a:alpha val="9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이순신 돋움체 L"/>
                <a:ea typeface="이순신 돋움체 L"/>
              </a:rPr>
              <a:t>단위로 결과물이 나와야 한다.</a:t>
            </a:r>
            <a:r>
              <a:rPr lang="ko-KR" altLang="en-US" sz="1400">
                <a:ln w="9525">
                  <a:solidFill>
                    <a:schemeClr val="bg1">
                      <a:alpha val="9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이순신 돋움체 L"/>
                <a:ea typeface="이순신 돋움체 L"/>
              </a:rPr>
              <a:t> </a:t>
            </a:r>
            <a:r>
              <a:rPr lang="ko-KR" altLang="ko-KR" sz="1400">
                <a:ln w="9525">
                  <a:solidFill>
                    <a:schemeClr val="bg1">
                      <a:alpha val="9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이순신 돋움체 L"/>
                <a:ea typeface="이순신 돋움체 L"/>
              </a:rPr>
              <a:t>매 스프린트마다 기존의 Set이 점점 커지는 방향으로 개발한다.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165255" y="1221256"/>
            <a:ext cx="25922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 kern="0">
                <a:ln w="9525">
                  <a:solidFill>
                    <a:srgbClr val="FF7C80">
                      <a:alpha val="9000"/>
                    </a:srgbClr>
                  </a:solidFill>
                </a:ln>
                <a:solidFill>
                  <a:schemeClr val="tx2"/>
                </a:solidFill>
                <a:latin typeface="ylee 추억은 잠들지 않는다"/>
                <a:ea typeface="ylee 추억은 잠들지 않는다"/>
              </a:rPr>
              <a:t>“</a:t>
            </a:r>
            <a:r>
              <a:rPr lang="ko-KR" altLang="en-US" sz="2800" kern="0">
                <a:ln w="9525">
                  <a:solidFill>
                    <a:srgbClr val="FF7C80">
                      <a:alpha val="9000"/>
                    </a:srgbClr>
                  </a:solidFill>
                </a:ln>
                <a:solidFill>
                  <a:schemeClr val="tx2"/>
                </a:solidFill>
                <a:latin typeface="ylee 추억은 잠들지 않는다"/>
                <a:ea typeface="ylee 추억은 잠들지 않는다"/>
              </a:rPr>
              <a:t>애자일 방법론</a:t>
            </a:r>
            <a:r>
              <a:rPr lang="en-US" altLang="ko-KR" sz="2800" kern="0">
                <a:ln w="9525">
                  <a:solidFill>
                    <a:srgbClr val="FF7C80">
                      <a:alpha val="9000"/>
                    </a:srgbClr>
                  </a:solidFill>
                </a:ln>
                <a:solidFill>
                  <a:schemeClr val="tx2"/>
                </a:solidFill>
                <a:latin typeface="ylee 추억은 잠들지 않는다"/>
                <a:ea typeface="ylee 추억은 잠들지 않는다"/>
              </a:rPr>
              <a:t>”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-2" y="-9416"/>
            <a:ext cx="4508013" cy="3514616"/>
            <a:chOff x="-2" y="-9416"/>
            <a:chExt cx="4508013" cy="3514616"/>
          </a:xfrm>
        </p:grpSpPr>
        <p:sp>
          <p:nvSpPr>
            <p:cNvPr id="15" name="직각 삼각형 14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각 삼각형 18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29" name="직각 삼각형 28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직각 삼각형 29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2" name="내용 개체 틀 2"/>
          <p:cNvSpPr txBox="1"/>
          <p:nvPr/>
        </p:nvSpPr>
        <p:spPr>
          <a:xfrm>
            <a:off x="-218223" y="611997"/>
            <a:ext cx="467830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04.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 개발 방법</a:t>
            </a:r>
          </a:p>
        </p:txBody>
      </p:sp>
      <p:pic>
        <p:nvPicPr>
          <p:cNvPr id="60" name="그림 59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1382388" y="2873242"/>
            <a:ext cx="7532628" cy="3124979"/>
          </a:xfrm>
          <a:prstGeom prst="rect">
            <a:avLst/>
          </a:prstGeom>
        </p:spPr>
      </p:pic>
      <p:sp>
        <p:nvSpPr>
          <p:cNvPr id="61" name="TextBox 46"/>
          <p:cNvSpPr txBox="1"/>
          <p:nvPr/>
        </p:nvSpPr>
        <p:spPr>
          <a:xfrm>
            <a:off x="1332991" y="2300827"/>
            <a:ext cx="3111394" cy="299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kern="0">
                <a:ln w="9525">
                  <a:solidFill>
                    <a:srgbClr val="FF7C80">
                      <a:alpha val="9000"/>
                    </a:srgbClr>
                  </a:solidFill>
                </a:ln>
                <a:solidFill>
                  <a:schemeClr val="tx2"/>
                </a:solidFill>
                <a:latin typeface="ylee 추억은 잠들지 않는다"/>
                <a:ea typeface="ylee 추억은 잠들지 않는다"/>
              </a:rPr>
              <a:t>&lt;</a:t>
            </a:r>
            <a:r>
              <a:rPr lang="ko-KR" altLang="en-US" sz="1400" kern="0">
                <a:ln w="9525">
                  <a:solidFill>
                    <a:srgbClr val="FF7C80">
                      <a:alpha val="9000"/>
                    </a:srgbClr>
                  </a:solidFill>
                </a:ln>
                <a:solidFill>
                  <a:schemeClr val="tx2"/>
                </a:solidFill>
                <a:latin typeface="ylee 추억은 잠들지 않는다"/>
                <a:ea typeface="ylee 추억은 잠들지 않는다"/>
              </a:rPr>
              <a:t>전체적인 프로세스</a:t>
            </a:r>
            <a:r>
              <a:rPr lang="en-US" altLang="ko-KR" sz="1400" kern="0">
                <a:ln w="9525">
                  <a:solidFill>
                    <a:srgbClr val="FF7C80">
                      <a:alpha val="9000"/>
                    </a:srgbClr>
                  </a:solidFill>
                </a:ln>
                <a:solidFill>
                  <a:schemeClr val="tx2"/>
                </a:solidFill>
                <a:latin typeface="ylee 추억은 잠들지 않는다"/>
                <a:ea typeface="ylee 추억은 잠들지 않는다"/>
              </a:rPr>
              <a:t>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-2" y="-9416"/>
            <a:ext cx="4508013" cy="3514616"/>
            <a:chOff x="-2" y="-9416"/>
            <a:chExt cx="4508013" cy="3514616"/>
          </a:xfrm>
        </p:grpSpPr>
        <p:sp>
          <p:nvSpPr>
            <p:cNvPr id="15" name="직각 삼각형 14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각 삼각형 18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29" name="직각 삼각형 28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직각 삼각형 29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2" name="내용 개체 틀 2"/>
          <p:cNvSpPr txBox="1"/>
          <p:nvPr/>
        </p:nvSpPr>
        <p:spPr>
          <a:xfrm>
            <a:off x="-218223" y="611997"/>
            <a:ext cx="467830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04.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 개발 도구</a:t>
            </a:r>
          </a:p>
        </p:txBody>
      </p:sp>
      <p:sp>
        <p:nvSpPr>
          <p:cNvPr id="62" name="타원 11"/>
          <p:cNvSpPr/>
          <p:nvPr/>
        </p:nvSpPr>
        <p:spPr>
          <a:xfrm>
            <a:off x="1468495" y="3491834"/>
            <a:ext cx="414261" cy="414261"/>
          </a:xfrm>
          <a:prstGeom prst="ellipse">
            <a:avLst/>
          </a:prstGeom>
          <a:solidFill>
            <a:srgbClr val="8496B1">
              <a:alpha val="100000"/>
            </a:srgbClr>
          </a:solidFill>
          <a:ln w="12700" cap="flat" cmpd="sng" algn="ctr">
            <a:solidFill>
              <a:srgbClr val="8496B1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3" name="직선 연결선 16"/>
          <p:cNvCxnSpPr>
            <a:stCxn id="62" idx="6"/>
            <a:endCxn id="68" idx="2"/>
          </p:cNvCxnSpPr>
          <p:nvPr/>
        </p:nvCxnSpPr>
        <p:spPr>
          <a:xfrm>
            <a:off x="1882756" y="3698965"/>
            <a:ext cx="8396309" cy="0"/>
          </a:xfrm>
          <a:prstGeom prst="line">
            <a:avLst/>
          </a:prstGeom>
          <a:noFill/>
          <a:ln w="57150" cap="flat" cmpd="sng" algn="ctr">
            <a:solidFill>
              <a:srgbClr val="8496B1">
                <a:alpha val="100000"/>
              </a:srgbClr>
            </a:solidFill>
            <a:prstDash val="solid"/>
            <a:miter/>
          </a:ln>
        </p:spPr>
      </p:cxnSp>
      <p:sp>
        <p:nvSpPr>
          <p:cNvPr id="64" name="타원 17"/>
          <p:cNvSpPr/>
          <p:nvPr/>
        </p:nvSpPr>
        <p:spPr>
          <a:xfrm>
            <a:off x="3230609" y="3491834"/>
            <a:ext cx="414261" cy="414261"/>
          </a:xfrm>
          <a:prstGeom prst="ellipse">
            <a:avLst/>
          </a:prstGeom>
          <a:solidFill>
            <a:srgbClr val="8496B1">
              <a:alpha val="100000"/>
            </a:srgbClr>
          </a:solidFill>
          <a:ln w="12700" cap="flat" cmpd="sng" algn="ctr">
            <a:solidFill>
              <a:srgbClr val="8496B1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5" name="타원 20"/>
          <p:cNvSpPr/>
          <p:nvPr/>
        </p:nvSpPr>
        <p:spPr>
          <a:xfrm>
            <a:off x="4992723" y="3491834"/>
            <a:ext cx="414261" cy="414261"/>
          </a:xfrm>
          <a:prstGeom prst="ellipse">
            <a:avLst/>
          </a:prstGeom>
          <a:solidFill>
            <a:srgbClr val="8496B1">
              <a:alpha val="100000"/>
            </a:srgbClr>
          </a:solidFill>
          <a:ln w="12700" cap="flat" cmpd="sng" algn="ctr">
            <a:solidFill>
              <a:srgbClr val="8496B1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6" name="타원 21"/>
          <p:cNvSpPr/>
          <p:nvPr/>
        </p:nvSpPr>
        <p:spPr>
          <a:xfrm>
            <a:off x="6754837" y="3491834"/>
            <a:ext cx="414261" cy="414261"/>
          </a:xfrm>
          <a:prstGeom prst="ellipse">
            <a:avLst/>
          </a:prstGeom>
          <a:solidFill>
            <a:srgbClr val="8496B1">
              <a:alpha val="100000"/>
            </a:srgbClr>
          </a:solidFill>
          <a:ln w="12700" cap="flat" cmpd="sng" algn="ctr">
            <a:solidFill>
              <a:srgbClr val="8496B1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7" name="타원 22"/>
          <p:cNvSpPr/>
          <p:nvPr/>
        </p:nvSpPr>
        <p:spPr>
          <a:xfrm>
            <a:off x="8516951" y="3491834"/>
            <a:ext cx="414261" cy="414261"/>
          </a:xfrm>
          <a:prstGeom prst="ellipse">
            <a:avLst/>
          </a:prstGeom>
          <a:solidFill>
            <a:srgbClr val="8496B1">
              <a:alpha val="100000"/>
            </a:srgbClr>
          </a:solidFill>
          <a:ln w="12700" cap="flat" cmpd="sng" algn="ctr">
            <a:solidFill>
              <a:srgbClr val="8496B1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타원 23"/>
          <p:cNvSpPr/>
          <p:nvPr/>
        </p:nvSpPr>
        <p:spPr>
          <a:xfrm>
            <a:off x="10279065" y="3491834"/>
            <a:ext cx="414261" cy="414261"/>
          </a:xfrm>
          <a:prstGeom prst="ellipse">
            <a:avLst/>
          </a:prstGeom>
          <a:solidFill>
            <a:srgbClr val="8496B1">
              <a:alpha val="100000"/>
            </a:srgbClr>
          </a:solidFill>
          <a:ln w="12700" cap="flat" cmpd="sng" algn="ctr">
            <a:solidFill>
              <a:srgbClr val="8496B1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9" name="타원 24"/>
          <p:cNvSpPr/>
          <p:nvPr/>
        </p:nvSpPr>
        <p:spPr>
          <a:xfrm>
            <a:off x="1520741" y="3545532"/>
            <a:ext cx="306866" cy="306866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0" name="타원 26"/>
          <p:cNvSpPr/>
          <p:nvPr/>
        </p:nvSpPr>
        <p:spPr>
          <a:xfrm>
            <a:off x="3286728" y="3545532"/>
            <a:ext cx="306866" cy="306866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1" name="타원 27"/>
          <p:cNvSpPr/>
          <p:nvPr/>
        </p:nvSpPr>
        <p:spPr>
          <a:xfrm>
            <a:off x="5042466" y="3545532"/>
            <a:ext cx="306866" cy="306866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" name="타원 28"/>
          <p:cNvSpPr/>
          <p:nvPr/>
        </p:nvSpPr>
        <p:spPr>
          <a:xfrm>
            <a:off x="6808837" y="3545532"/>
            <a:ext cx="306866" cy="306866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3" name="타원 29"/>
          <p:cNvSpPr/>
          <p:nvPr/>
        </p:nvSpPr>
        <p:spPr>
          <a:xfrm>
            <a:off x="8571536" y="3545532"/>
            <a:ext cx="306866" cy="306866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4" name="타원 30"/>
          <p:cNvSpPr/>
          <p:nvPr/>
        </p:nvSpPr>
        <p:spPr>
          <a:xfrm>
            <a:off x="10334834" y="3545532"/>
            <a:ext cx="306866" cy="306866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5" name="직선 연결선 31"/>
          <p:cNvCxnSpPr/>
          <p:nvPr/>
        </p:nvCxnSpPr>
        <p:spPr>
          <a:xfrm flipV="1">
            <a:off x="1676335" y="2987164"/>
            <a:ext cx="0" cy="446567"/>
          </a:xfrm>
          <a:prstGeom prst="line">
            <a:avLst/>
          </a:prstGeom>
          <a:noFill/>
          <a:ln w="12700" cap="flat" cmpd="sng" algn="ctr">
            <a:solidFill>
              <a:srgbClr val="A8D08F">
                <a:alpha val="100000"/>
              </a:srgbClr>
            </a:solidFill>
            <a:prstDash val="sysDot"/>
            <a:miter/>
          </a:ln>
        </p:spPr>
      </p:cxnSp>
      <p:cxnSp>
        <p:nvCxnSpPr>
          <p:cNvPr id="76" name="직선 연결선 33"/>
          <p:cNvCxnSpPr/>
          <p:nvPr/>
        </p:nvCxnSpPr>
        <p:spPr>
          <a:xfrm flipV="1">
            <a:off x="5206134" y="2987164"/>
            <a:ext cx="0" cy="446567"/>
          </a:xfrm>
          <a:prstGeom prst="line">
            <a:avLst/>
          </a:prstGeom>
          <a:noFill/>
          <a:ln w="12700" cap="flat" cmpd="sng" algn="ctr">
            <a:solidFill>
              <a:srgbClr val="A8D08F">
                <a:alpha val="100000"/>
              </a:srgbClr>
            </a:solidFill>
            <a:prstDash val="sysDot"/>
            <a:miter/>
          </a:ln>
        </p:spPr>
      </p:cxnSp>
      <p:cxnSp>
        <p:nvCxnSpPr>
          <p:cNvPr id="77" name="직선 연결선 34"/>
          <p:cNvCxnSpPr/>
          <p:nvPr/>
        </p:nvCxnSpPr>
        <p:spPr>
          <a:xfrm flipV="1">
            <a:off x="8735933" y="2987164"/>
            <a:ext cx="0" cy="446567"/>
          </a:xfrm>
          <a:prstGeom prst="line">
            <a:avLst/>
          </a:prstGeom>
          <a:noFill/>
          <a:ln w="12700" cap="flat" cmpd="sng" algn="ctr">
            <a:solidFill>
              <a:srgbClr val="A8D08F">
                <a:alpha val="100000"/>
              </a:srgbClr>
            </a:solidFill>
            <a:prstDash val="sysDot"/>
            <a:miter/>
          </a:ln>
        </p:spPr>
      </p:cxnSp>
      <p:cxnSp>
        <p:nvCxnSpPr>
          <p:cNvPr id="78" name="직선 연결선 35"/>
          <p:cNvCxnSpPr/>
          <p:nvPr/>
        </p:nvCxnSpPr>
        <p:spPr>
          <a:xfrm flipV="1">
            <a:off x="3442612" y="4018795"/>
            <a:ext cx="0" cy="446567"/>
          </a:xfrm>
          <a:prstGeom prst="line">
            <a:avLst/>
          </a:prstGeom>
          <a:noFill/>
          <a:ln w="12700" cap="flat" cmpd="sng" algn="ctr">
            <a:solidFill>
              <a:srgbClr val="A8D08F">
                <a:alpha val="100000"/>
              </a:srgbClr>
            </a:solidFill>
            <a:prstDash val="sysDot"/>
            <a:miter/>
          </a:ln>
        </p:spPr>
      </p:cxnSp>
      <p:cxnSp>
        <p:nvCxnSpPr>
          <p:cNvPr id="79" name="직선 연결선 37"/>
          <p:cNvCxnSpPr/>
          <p:nvPr/>
        </p:nvCxnSpPr>
        <p:spPr>
          <a:xfrm flipV="1">
            <a:off x="6965769" y="4018795"/>
            <a:ext cx="0" cy="446567"/>
          </a:xfrm>
          <a:prstGeom prst="line">
            <a:avLst/>
          </a:prstGeom>
          <a:noFill/>
          <a:ln w="12700" cap="flat" cmpd="sng" algn="ctr">
            <a:solidFill>
              <a:srgbClr val="A8D08F">
                <a:alpha val="100000"/>
              </a:srgbClr>
            </a:solidFill>
            <a:prstDash val="sysDot"/>
            <a:miter/>
          </a:ln>
        </p:spPr>
      </p:cxnSp>
      <p:cxnSp>
        <p:nvCxnSpPr>
          <p:cNvPr id="80" name="직선 연결선 39"/>
          <p:cNvCxnSpPr/>
          <p:nvPr/>
        </p:nvCxnSpPr>
        <p:spPr>
          <a:xfrm flipV="1">
            <a:off x="10505165" y="4018795"/>
            <a:ext cx="0" cy="446567"/>
          </a:xfrm>
          <a:prstGeom prst="line">
            <a:avLst/>
          </a:prstGeom>
          <a:noFill/>
          <a:ln w="12700" cap="flat" cmpd="sng" algn="ctr">
            <a:solidFill>
              <a:srgbClr val="A8D08F">
                <a:alpha val="100000"/>
              </a:srgbClr>
            </a:solidFill>
            <a:prstDash val="sysDot"/>
            <a:miter/>
          </a:ln>
        </p:spPr>
      </p:cxnSp>
      <p:grpSp>
        <p:nvGrpSpPr>
          <p:cNvPr id="81" name="그룹 72"/>
          <p:cNvGrpSpPr/>
          <p:nvPr/>
        </p:nvGrpSpPr>
        <p:grpSpPr>
          <a:xfrm>
            <a:off x="2583511" y="4503112"/>
            <a:ext cx="1441754" cy="505133"/>
            <a:chOff x="902253" y="938904"/>
            <a:chExt cx="1441754" cy="505133"/>
          </a:xfrm>
        </p:grpSpPr>
        <p:sp>
          <p:nvSpPr>
            <p:cNvPr id="82" name="직사각형 73"/>
            <p:cNvSpPr/>
            <p:nvPr/>
          </p:nvSpPr>
          <p:spPr>
            <a:xfrm>
              <a:off x="1295730" y="938904"/>
              <a:ext cx="1048277" cy="3146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500" b="0" i="0" u="none" strike="noStrike" kern="0" cap="none" spc="0" normalizeH="0" baseline="0">
                  <a:ln w="9525">
                    <a:solidFill>
                      <a:srgbClr val="DBDBDB"/>
                    </a:solidFill>
                  </a:ln>
                  <a:solidFill>
                    <a:srgbClr val="44546A"/>
                  </a:solidFill>
                  <a:latin typeface="08서울남산체 B"/>
                  <a:ea typeface="08서울남산체 B"/>
                </a:rPr>
                <a:t>라이브러리</a:t>
              </a:r>
            </a:p>
          </p:txBody>
        </p:sp>
        <p:sp>
          <p:nvSpPr>
            <p:cNvPr id="83" name="직사각형 74"/>
            <p:cNvSpPr/>
            <p:nvPr/>
          </p:nvSpPr>
          <p:spPr>
            <a:xfrm>
              <a:off x="902253" y="1144476"/>
              <a:ext cx="1136954" cy="2995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0" cap="none" spc="0" normalizeH="0" baseline="0">
                  <a:ln w="9525">
                    <a:solidFill>
                      <a:srgbClr val="DBDBDB"/>
                    </a:solidFill>
                  </a:ln>
                  <a:solidFill>
                    <a:srgbClr val="595959"/>
                  </a:solidFill>
                  <a:latin typeface="08서울남산체 L"/>
                  <a:ea typeface="08서울남산체 L"/>
                </a:rPr>
                <a:t>           </a:t>
              </a:r>
              <a:r>
                <a:rPr kumimoji="0" lang="en-US" altLang="ko-KR" sz="1400" b="0" i="0" u="none" strike="noStrike" kern="0" cap="none" spc="0" normalizeH="0" baseline="0">
                  <a:ln w="9525">
                    <a:solidFill>
                      <a:srgbClr val="DBDBDB"/>
                    </a:solidFill>
                  </a:ln>
                  <a:solidFill>
                    <a:srgbClr val="595959"/>
                  </a:solidFill>
                  <a:latin typeface="08서울남산체 L"/>
                  <a:ea typeface="08서울남산체 L"/>
                </a:rPr>
                <a:t>~~~~</a:t>
              </a:r>
            </a:p>
          </p:txBody>
        </p:sp>
      </p:grpSp>
      <p:grpSp>
        <p:nvGrpSpPr>
          <p:cNvPr id="84" name="그룹 75"/>
          <p:cNvGrpSpPr/>
          <p:nvPr/>
        </p:nvGrpSpPr>
        <p:grpSpPr>
          <a:xfrm>
            <a:off x="6096985" y="4503112"/>
            <a:ext cx="1271555" cy="505133"/>
            <a:chOff x="902253" y="938904"/>
            <a:chExt cx="1271555" cy="505133"/>
          </a:xfrm>
        </p:grpSpPr>
        <p:sp>
          <p:nvSpPr>
            <p:cNvPr id="85" name="직사각형 76"/>
            <p:cNvSpPr/>
            <p:nvPr/>
          </p:nvSpPr>
          <p:spPr>
            <a:xfrm>
              <a:off x="1295730" y="938904"/>
              <a:ext cx="878078" cy="3146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500" b="0" i="0" u="none" strike="noStrike" kern="0" cap="none" spc="0" normalizeH="0" baseline="0">
                  <a:ln w="9525">
                    <a:solidFill>
                      <a:srgbClr val="DBDBDB"/>
                    </a:solidFill>
                  </a:ln>
                  <a:solidFill>
                    <a:srgbClr val="44546A"/>
                  </a:solidFill>
                  <a:latin typeface="08서울남산체 B"/>
                  <a:ea typeface="08서울남산체 B"/>
                </a:rPr>
                <a:t>아키텍쳐</a:t>
              </a:r>
            </a:p>
          </p:txBody>
        </p:sp>
        <p:sp>
          <p:nvSpPr>
            <p:cNvPr id="86" name="직사각형 77"/>
            <p:cNvSpPr/>
            <p:nvPr/>
          </p:nvSpPr>
          <p:spPr>
            <a:xfrm>
              <a:off x="902253" y="1144476"/>
              <a:ext cx="1214405" cy="2995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400" b="0" i="0" u="none" strike="noStrike" kern="0" cap="none" spc="0" normalizeH="0" baseline="0">
                  <a:ln w="9525">
                    <a:solidFill>
                      <a:srgbClr val="DBDBDB"/>
                    </a:solidFill>
                  </a:ln>
                  <a:solidFill>
                    <a:srgbClr val="595959"/>
                  </a:solidFill>
                  <a:latin typeface="08서울남산체 L"/>
                  <a:ea typeface="08서울남산체 L"/>
                </a:rPr>
                <a:t>       </a:t>
              </a:r>
              <a:r>
                <a:rPr kumimoji="0" lang="ko-KR" altLang="en-US" sz="1400" b="0" i="0" u="none" strike="noStrike" kern="0" cap="none" spc="0" normalizeH="0" baseline="0">
                  <a:ln w="9525">
                    <a:solidFill>
                      <a:srgbClr val="DBDBDB"/>
                    </a:solidFill>
                  </a:ln>
                  <a:solidFill>
                    <a:srgbClr val="595959"/>
                  </a:solidFill>
                  <a:latin typeface="08서울남산체 L"/>
                  <a:ea typeface="08서울남산체 L"/>
                </a:rPr>
                <a:t>   </a:t>
              </a:r>
              <a:r>
                <a:rPr kumimoji="0" lang="en-US" altLang="ko-KR" sz="1400" b="0" i="0" u="none" strike="noStrike" kern="0" cap="none" spc="0" normalizeH="0" baseline="0">
                  <a:ln w="9525">
                    <a:solidFill>
                      <a:srgbClr val="DBDBDB"/>
                    </a:solidFill>
                  </a:ln>
                  <a:solidFill>
                    <a:srgbClr val="595959"/>
                  </a:solidFill>
                  <a:latin typeface="08서울남산체 L"/>
                  <a:ea typeface="08서울남산체 L"/>
                </a:rPr>
                <a:t>MVVM</a:t>
              </a:r>
            </a:p>
          </p:txBody>
        </p:sp>
      </p:grpSp>
      <p:grpSp>
        <p:nvGrpSpPr>
          <p:cNvPr id="87" name="그룹 78"/>
          <p:cNvGrpSpPr/>
          <p:nvPr/>
        </p:nvGrpSpPr>
        <p:grpSpPr>
          <a:xfrm>
            <a:off x="9621214" y="4503112"/>
            <a:ext cx="1585902" cy="505133"/>
            <a:chOff x="902254" y="938904"/>
            <a:chExt cx="1585902" cy="505133"/>
          </a:xfrm>
        </p:grpSpPr>
        <p:sp>
          <p:nvSpPr>
            <p:cNvPr id="88" name="직사각형 79"/>
            <p:cNvSpPr/>
            <p:nvPr/>
          </p:nvSpPr>
          <p:spPr>
            <a:xfrm>
              <a:off x="1295726" y="938904"/>
              <a:ext cx="1192431" cy="3146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500" b="0" i="0" u="none" strike="noStrike" kern="0" cap="none" spc="0" normalizeH="0" baseline="0">
                  <a:ln w="9525">
                    <a:solidFill>
                      <a:srgbClr val="DBDBDB"/>
                    </a:solidFill>
                  </a:ln>
                  <a:solidFill>
                    <a:srgbClr val="44546A"/>
                  </a:solidFill>
                  <a:latin typeface="08서울남산체 B"/>
                  <a:ea typeface="08서울남산체 B"/>
                </a:rPr>
                <a:t>Back-end</a:t>
              </a:r>
            </a:p>
          </p:txBody>
        </p:sp>
        <p:sp>
          <p:nvSpPr>
            <p:cNvPr id="89" name="직사각형 80"/>
            <p:cNvSpPr/>
            <p:nvPr/>
          </p:nvSpPr>
          <p:spPr>
            <a:xfrm>
              <a:off x="902254" y="1144476"/>
              <a:ext cx="1471601" cy="2995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400" b="0" i="0" u="none" strike="noStrike" kern="0" cap="none" spc="0" normalizeH="0" baseline="0">
                  <a:ln w="9525">
                    <a:solidFill>
                      <a:srgbClr val="DBDBDB"/>
                    </a:solidFill>
                  </a:ln>
                  <a:solidFill>
                    <a:srgbClr val="595959"/>
                  </a:solidFill>
                  <a:latin typeface="08서울남산체 L"/>
                  <a:ea typeface="08서울남산체 L"/>
                </a:rPr>
                <a:t>      </a:t>
              </a:r>
              <a:r>
                <a:rPr kumimoji="0" lang="ko-KR" altLang="en-US" sz="1400" b="0" i="0" u="none" strike="noStrike" kern="0" cap="none" spc="0" normalizeH="0" baseline="0">
                  <a:ln w="9525">
                    <a:solidFill>
                      <a:srgbClr val="DBDBDB"/>
                    </a:solidFill>
                  </a:ln>
                  <a:solidFill>
                    <a:srgbClr val="595959"/>
                  </a:solidFill>
                  <a:latin typeface="08서울남산체 L"/>
                  <a:ea typeface="08서울남산체 L"/>
                </a:rPr>
                <a:t>     </a:t>
              </a:r>
              <a:r>
                <a:rPr kumimoji="0" lang="en-US" altLang="ko-KR" sz="1400" b="0" i="0" u="none" strike="noStrike" kern="0" cap="none" spc="0" normalizeH="0" baseline="0">
                  <a:ln w="9525">
                    <a:solidFill>
                      <a:srgbClr val="DBDBDB"/>
                    </a:solidFill>
                  </a:ln>
                  <a:solidFill>
                    <a:srgbClr val="595959"/>
                  </a:solidFill>
                  <a:latin typeface="08서울남산체 L"/>
                  <a:ea typeface="08서울남산체 L"/>
                </a:rPr>
                <a:t>Maria DB</a:t>
              </a:r>
            </a:p>
          </p:txBody>
        </p:sp>
      </p:grpSp>
      <p:grpSp>
        <p:nvGrpSpPr>
          <p:cNvPr id="93" name="그룹 84"/>
          <p:cNvGrpSpPr/>
          <p:nvPr/>
        </p:nvGrpSpPr>
        <p:grpSpPr>
          <a:xfrm>
            <a:off x="4367024" y="2509586"/>
            <a:ext cx="1953766" cy="498409"/>
            <a:chOff x="902253" y="938904"/>
            <a:chExt cx="1953766" cy="498409"/>
          </a:xfrm>
        </p:grpSpPr>
        <p:sp>
          <p:nvSpPr>
            <p:cNvPr id="94" name="직사각형 85"/>
            <p:cNvSpPr/>
            <p:nvPr/>
          </p:nvSpPr>
          <p:spPr>
            <a:xfrm>
              <a:off x="1068142" y="938904"/>
              <a:ext cx="1787877" cy="31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500" b="0" i="0" u="none" strike="noStrike" kern="0" cap="none" spc="0" normalizeH="0" baseline="0">
                  <a:ln w="9525">
                    <a:solidFill>
                      <a:srgbClr val="DBDBDB"/>
                    </a:solidFill>
                  </a:ln>
                  <a:solidFill>
                    <a:srgbClr val="44546A"/>
                  </a:solidFill>
                  <a:latin typeface="08서울남산체 B"/>
                  <a:ea typeface="08서울남산체 B"/>
                </a:rPr>
                <a:t>백엔드프레임워크</a:t>
              </a:r>
            </a:p>
          </p:txBody>
        </p:sp>
        <p:sp>
          <p:nvSpPr>
            <p:cNvPr id="95" name="직사각형 86"/>
            <p:cNvSpPr/>
            <p:nvPr/>
          </p:nvSpPr>
          <p:spPr>
            <a:xfrm>
              <a:off x="902253" y="1144476"/>
              <a:ext cx="1163191" cy="2928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0" cap="none" spc="0" normalizeH="0" baseline="0">
                  <a:ln w="9525">
                    <a:solidFill>
                      <a:srgbClr val="DBDBDB"/>
                    </a:solidFill>
                  </a:ln>
                  <a:solidFill>
                    <a:srgbClr val="595959"/>
                  </a:solidFill>
                  <a:latin typeface="08서울남산체 L"/>
                  <a:ea typeface="08서울남산체 L"/>
                </a:rPr>
                <a:t>          스프링</a:t>
              </a:r>
            </a:p>
          </p:txBody>
        </p:sp>
      </p:grpSp>
      <p:grpSp>
        <p:nvGrpSpPr>
          <p:cNvPr id="96" name="그룹 87"/>
          <p:cNvGrpSpPr/>
          <p:nvPr/>
        </p:nvGrpSpPr>
        <p:grpSpPr>
          <a:xfrm>
            <a:off x="7891245" y="2509586"/>
            <a:ext cx="1591845" cy="498409"/>
            <a:chOff x="902243" y="938904"/>
            <a:chExt cx="1591845" cy="498409"/>
          </a:xfrm>
        </p:grpSpPr>
        <p:sp>
          <p:nvSpPr>
            <p:cNvPr id="97" name="직사각형 88"/>
            <p:cNvSpPr/>
            <p:nvPr/>
          </p:nvSpPr>
          <p:spPr>
            <a:xfrm>
              <a:off x="1295721" y="938904"/>
              <a:ext cx="1198368" cy="3174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500" b="0" i="0" u="none" strike="noStrike" kern="0" cap="none" spc="0" normalizeH="0" baseline="0">
                  <a:ln w="9525">
                    <a:solidFill>
                      <a:srgbClr val="DBDBDB"/>
                    </a:solidFill>
                  </a:ln>
                  <a:solidFill>
                    <a:srgbClr val="44546A"/>
                  </a:solidFill>
                  <a:latin typeface="08서울남산체 B"/>
                  <a:ea typeface="08서울남산체 B"/>
                </a:rPr>
                <a:t>Front-end</a:t>
              </a:r>
            </a:p>
          </p:txBody>
        </p:sp>
        <p:sp>
          <p:nvSpPr>
            <p:cNvPr id="98" name="직사각형 89"/>
            <p:cNvSpPr/>
            <p:nvPr/>
          </p:nvSpPr>
          <p:spPr>
            <a:xfrm>
              <a:off x="902243" y="1144476"/>
              <a:ext cx="1201320" cy="2928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400" b="0" i="0" u="none" strike="noStrike" kern="0" cap="none" spc="0" normalizeH="0" baseline="0">
                  <a:ln w="9525">
                    <a:solidFill>
                      <a:srgbClr val="DBDBDB"/>
                    </a:solidFill>
                  </a:ln>
                  <a:solidFill>
                    <a:srgbClr val="595959"/>
                  </a:solidFill>
                  <a:latin typeface="08서울남산체 L"/>
                  <a:ea typeface="08서울남산체 L"/>
                </a:rPr>
                <a:t>        </a:t>
              </a:r>
              <a:r>
                <a:rPr kumimoji="0" lang="ko-KR" altLang="en-US" sz="1400" b="0" i="0" u="none" strike="noStrike" kern="0" cap="none" spc="0" normalizeH="0" baseline="0">
                  <a:ln w="9525">
                    <a:solidFill>
                      <a:srgbClr val="DBDBDB"/>
                    </a:solidFill>
                  </a:ln>
                  <a:solidFill>
                    <a:srgbClr val="595959"/>
                  </a:solidFill>
                  <a:latin typeface="08서울남산체 L"/>
                  <a:ea typeface="08서울남산체 L"/>
                </a:rPr>
                <a:t>   </a:t>
              </a:r>
              <a:r>
                <a:rPr kumimoji="0" lang="en-US" altLang="ko-KR" sz="1400" b="0" i="0" u="none" strike="noStrike" kern="0" cap="none" spc="0" normalizeH="0" baseline="0">
                  <a:ln w="9525">
                    <a:solidFill>
                      <a:srgbClr val="DBDBDB"/>
                    </a:solidFill>
                  </a:ln>
                  <a:solidFill>
                    <a:srgbClr val="595959"/>
                  </a:solidFill>
                  <a:latin typeface="08서울남산체 L"/>
                  <a:ea typeface="08서울남산체 L"/>
                </a:rPr>
                <a:t>React</a:t>
              </a:r>
            </a:p>
          </p:txBody>
        </p:sp>
      </p:grpSp>
      <p:grpSp>
        <p:nvGrpSpPr>
          <p:cNvPr id="99" name="그룹 84"/>
          <p:cNvGrpSpPr/>
          <p:nvPr/>
        </p:nvGrpSpPr>
        <p:grpSpPr>
          <a:xfrm>
            <a:off x="945441" y="2493402"/>
            <a:ext cx="927174" cy="505068"/>
            <a:chOff x="902252" y="938903"/>
            <a:chExt cx="927174" cy="505068"/>
          </a:xfrm>
        </p:grpSpPr>
        <p:sp>
          <p:nvSpPr>
            <p:cNvPr id="100" name="직사각형 85"/>
            <p:cNvSpPr/>
            <p:nvPr/>
          </p:nvSpPr>
          <p:spPr>
            <a:xfrm>
              <a:off x="1295729" y="938903"/>
              <a:ext cx="533697" cy="3145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500" b="0" i="0" u="none" strike="noStrike" kern="0" cap="none" spc="0" normalizeH="0" baseline="0">
                  <a:ln w="9525">
                    <a:solidFill>
                      <a:srgbClr val="DBDBDB"/>
                    </a:solidFill>
                  </a:ln>
                  <a:solidFill>
                    <a:srgbClr val="44546A"/>
                  </a:solidFill>
                  <a:latin typeface="08서울남산체 B"/>
                  <a:ea typeface="08서울남산체 B"/>
                </a:rPr>
                <a:t>언어</a:t>
              </a:r>
            </a:p>
          </p:txBody>
        </p:sp>
        <p:sp>
          <p:nvSpPr>
            <p:cNvPr id="101" name="직사각형 86"/>
            <p:cNvSpPr/>
            <p:nvPr/>
          </p:nvSpPr>
          <p:spPr>
            <a:xfrm>
              <a:off x="902252" y="1144475"/>
              <a:ext cx="898599" cy="2994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0" cap="none" spc="0" normalizeH="0" baseline="0">
                  <a:ln w="9525">
                    <a:solidFill>
                      <a:srgbClr val="DBDBDB"/>
                    </a:solidFill>
                  </a:ln>
                  <a:solidFill>
                    <a:srgbClr val="595959"/>
                  </a:solidFill>
                  <a:latin typeface="08서울남산체 L"/>
                  <a:ea typeface="08서울남산체 L"/>
                </a:rPr>
                <a:t>        자바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-2" y="-9416"/>
            <a:ext cx="4508013" cy="3514616"/>
            <a:chOff x="-2" y="-9416"/>
            <a:chExt cx="4508013" cy="3514616"/>
          </a:xfrm>
        </p:grpSpPr>
        <p:sp>
          <p:nvSpPr>
            <p:cNvPr id="15" name="직각 삼각형 14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각 삼각형 18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29" name="직각 삼각형 28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직각 삼각형 29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2" name="내용 개체 틀 2"/>
          <p:cNvSpPr txBox="1"/>
          <p:nvPr/>
        </p:nvSpPr>
        <p:spPr>
          <a:xfrm>
            <a:off x="-218223" y="611997"/>
            <a:ext cx="467830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04.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 개발 도구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D3A46A1-F174-47F4-814A-1F80DDCC5452}"/>
              </a:ext>
            </a:extLst>
          </p:cNvPr>
          <p:cNvSpPr/>
          <p:nvPr/>
        </p:nvSpPr>
        <p:spPr>
          <a:xfrm>
            <a:off x="3840480" y="310170"/>
            <a:ext cx="5892801" cy="2329837"/>
          </a:xfrm>
          <a:prstGeom prst="roundRect">
            <a:avLst/>
          </a:prstGeom>
          <a:noFill/>
          <a:ln w="76200">
            <a:solidFill>
              <a:srgbClr val="D3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MariaDB announces acquisition of distributed database Clustrix">
            <a:extLst>
              <a:ext uri="{FF2B5EF4-FFF2-40B4-BE49-F238E27FC236}">
                <a16:creationId xmlns:a16="http://schemas.microsoft.com/office/drawing/2014/main" id="{87FE6F70-D5C4-482A-9FD6-81A5EA667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004" y="933797"/>
            <a:ext cx="1048650" cy="111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F3D46A9-8305-4D8F-A88F-3B40CEE3528C}"/>
              </a:ext>
            </a:extLst>
          </p:cNvPr>
          <p:cNvSpPr/>
          <p:nvPr/>
        </p:nvSpPr>
        <p:spPr>
          <a:xfrm>
            <a:off x="7683987" y="933797"/>
            <a:ext cx="1649184" cy="1099467"/>
          </a:xfrm>
          <a:prstGeom prst="roundRect">
            <a:avLst/>
          </a:prstGeom>
          <a:noFill/>
          <a:ln w="76200">
            <a:solidFill>
              <a:srgbClr val="D3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구름 16">
            <a:extLst>
              <a:ext uri="{FF2B5EF4-FFF2-40B4-BE49-F238E27FC236}">
                <a16:creationId xmlns:a16="http://schemas.microsoft.com/office/drawing/2014/main" id="{5AC7C5EB-E92C-42C3-8B23-BA001F6BB9FD}"/>
              </a:ext>
            </a:extLst>
          </p:cNvPr>
          <p:cNvSpPr/>
          <p:nvPr/>
        </p:nvSpPr>
        <p:spPr>
          <a:xfrm>
            <a:off x="4042261" y="3261419"/>
            <a:ext cx="1797383" cy="750987"/>
          </a:xfrm>
          <a:prstGeom prst="cloud">
            <a:avLst/>
          </a:prstGeom>
          <a:solidFill>
            <a:srgbClr val="D3D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  Internet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원통형 17">
            <a:extLst>
              <a:ext uri="{FF2B5EF4-FFF2-40B4-BE49-F238E27FC236}">
                <a16:creationId xmlns:a16="http://schemas.microsoft.com/office/drawing/2014/main" id="{3FCE7FC0-30E0-4C89-8AFA-B4B529E74889}"/>
              </a:ext>
            </a:extLst>
          </p:cNvPr>
          <p:cNvSpPr/>
          <p:nvPr/>
        </p:nvSpPr>
        <p:spPr>
          <a:xfrm>
            <a:off x="10509271" y="1073662"/>
            <a:ext cx="1198605" cy="886022"/>
          </a:xfrm>
          <a:prstGeom prst="can">
            <a:avLst/>
          </a:prstGeom>
          <a:solidFill>
            <a:srgbClr val="D3D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HANCOM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GROUPWARE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CF94A3-ACA5-4747-B1F7-D4F2AA528BEF}"/>
              </a:ext>
            </a:extLst>
          </p:cNvPr>
          <p:cNvSpPr txBox="1"/>
          <p:nvPr/>
        </p:nvSpPr>
        <p:spPr>
          <a:xfrm>
            <a:off x="9467573" y="99548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highlight>
                  <a:srgbClr val="FFFFFF"/>
                </a:highlight>
              </a:rPr>
              <a:t>사원정보</a:t>
            </a:r>
            <a:endParaRPr lang="en-US" altLang="ko-KR" sz="1200" b="1" dirty="0">
              <a:highlight>
                <a:srgbClr val="FFFFFF"/>
              </a:highlight>
            </a:endParaRPr>
          </a:p>
          <a:p>
            <a:r>
              <a:rPr lang="en-US" altLang="ko-KR" sz="1200" b="1" dirty="0">
                <a:highlight>
                  <a:srgbClr val="FFFFFF"/>
                </a:highlight>
              </a:rPr>
              <a:t>update</a:t>
            </a:r>
            <a:endParaRPr lang="ko-KR" altLang="en-US" sz="1200" b="1" dirty="0">
              <a:highlight>
                <a:srgbClr val="FFFFFF"/>
              </a:highlight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6E0520F-F675-4D1F-B344-E710E6643120}"/>
              </a:ext>
            </a:extLst>
          </p:cNvPr>
          <p:cNvCxnSpPr>
            <a:cxnSpLocks/>
          </p:cNvCxnSpPr>
          <p:nvPr/>
        </p:nvCxnSpPr>
        <p:spPr>
          <a:xfrm flipH="1">
            <a:off x="6105089" y="1537733"/>
            <a:ext cx="1264214" cy="0"/>
          </a:xfrm>
          <a:prstGeom prst="straightConnector1">
            <a:avLst/>
          </a:prstGeom>
          <a:ln w="57150">
            <a:solidFill>
              <a:srgbClr val="8000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58EF9BF-C8D4-4658-BE44-4B940FF780A8}"/>
              </a:ext>
            </a:extLst>
          </p:cNvPr>
          <p:cNvCxnSpPr>
            <a:cxnSpLocks/>
          </p:cNvCxnSpPr>
          <p:nvPr/>
        </p:nvCxnSpPr>
        <p:spPr>
          <a:xfrm flipH="1">
            <a:off x="9020682" y="1537733"/>
            <a:ext cx="1264214" cy="0"/>
          </a:xfrm>
          <a:prstGeom prst="straightConnector1">
            <a:avLst/>
          </a:prstGeom>
          <a:ln w="57150">
            <a:solidFill>
              <a:srgbClr val="8000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9E301EC-6A73-4E90-91F6-99BB91EE7D58}"/>
              </a:ext>
            </a:extLst>
          </p:cNvPr>
          <p:cNvCxnSpPr>
            <a:cxnSpLocks/>
          </p:cNvCxnSpPr>
          <p:nvPr/>
        </p:nvCxnSpPr>
        <p:spPr>
          <a:xfrm>
            <a:off x="6196529" y="1747892"/>
            <a:ext cx="1180702" cy="0"/>
          </a:xfrm>
          <a:prstGeom prst="straightConnector1">
            <a:avLst/>
          </a:prstGeom>
          <a:ln w="5715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5F66943C-EC71-4894-BED8-10AEDA11FA55}"/>
              </a:ext>
            </a:extLst>
          </p:cNvPr>
          <p:cNvSpPr/>
          <p:nvPr/>
        </p:nvSpPr>
        <p:spPr>
          <a:xfrm>
            <a:off x="4087767" y="933797"/>
            <a:ext cx="1882919" cy="1305798"/>
          </a:xfrm>
          <a:prstGeom prst="roundRect">
            <a:avLst/>
          </a:prstGeom>
          <a:noFill/>
          <a:ln w="76200">
            <a:solidFill>
              <a:srgbClr val="D3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F9DD56B-39D5-4B9B-8EBA-D95D022E3488}"/>
              </a:ext>
            </a:extLst>
          </p:cNvPr>
          <p:cNvCxnSpPr>
            <a:cxnSpLocks/>
          </p:cNvCxnSpPr>
          <p:nvPr/>
        </p:nvCxnSpPr>
        <p:spPr>
          <a:xfrm>
            <a:off x="4826000" y="2379652"/>
            <a:ext cx="57537" cy="812707"/>
          </a:xfrm>
          <a:prstGeom prst="straightConnector1">
            <a:avLst/>
          </a:prstGeom>
          <a:ln w="57150">
            <a:solidFill>
              <a:srgbClr val="8000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15E5C40-AEB2-4A08-AF18-0F15B878011F}"/>
              </a:ext>
            </a:extLst>
          </p:cNvPr>
          <p:cNvCxnSpPr>
            <a:cxnSpLocks/>
          </p:cNvCxnSpPr>
          <p:nvPr/>
        </p:nvCxnSpPr>
        <p:spPr>
          <a:xfrm flipH="1" flipV="1">
            <a:off x="5144620" y="2349661"/>
            <a:ext cx="57537" cy="812707"/>
          </a:xfrm>
          <a:prstGeom prst="straightConnector1">
            <a:avLst/>
          </a:prstGeom>
          <a:ln w="5715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CEEF47A9-ECBC-4833-83E8-4B30E0F91AAD}"/>
              </a:ext>
            </a:extLst>
          </p:cNvPr>
          <p:cNvSpPr/>
          <p:nvPr/>
        </p:nvSpPr>
        <p:spPr>
          <a:xfrm>
            <a:off x="1289216" y="4811486"/>
            <a:ext cx="3339153" cy="1736344"/>
          </a:xfrm>
          <a:prstGeom prst="roundRect">
            <a:avLst/>
          </a:prstGeom>
          <a:noFill/>
          <a:ln w="76200">
            <a:solidFill>
              <a:srgbClr val="D3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0B1BBEAE-423F-4302-9B1C-FF46995EC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547" y="5229753"/>
            <a:ext cx="858638" cy="858638"/>
          </a:xfrm>
          <a:prstGeom prst="rect">
            <a:avLst/>
          </a:prstGeom>
        </p:spPr>
      </p:pic>
      <p:pic>
        <p:nvPicPr>
          <p:cNvPr id="89" name="그림 88" descr="전자기기, 디스플레이, 모니터, 테이블이(가) 표시된 사진&#10;&#10;자동 생성된 설명">
            <a:extLst>
              <a:ext uri="{FF2B5EF4-FFF2-40B4-BE49-F238E27FC236}">
                <a16:creationId xmlns:a16="http://schemas.microsoft.com/office/drawing/2014/main" id="{433DF223-91EA-4C0D-899F-918171E5B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862" y="5164383"/>
            <a:ext cx="982769" cy="1013056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CFD01091-4215-4A9B-BC05-94AFB233CC46}"/>
              </a:ext>
            </a:extLst>
          </p:cNvPr>
          <p:cNvSpPr txBox="1"/>
          <p:nvPr/>
        </p:nvSpPr>
        <p:spPr>
          <a:xfrm>
            <a:off x="1637547" y="4630499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highlight>
                  <a:srgbClr val="FFFFFF"/>
                </a:highlight>
              </a:rPr>
              <a:t> Client   </a:t>
            </a:r>
            <a:endParaRPr lang="ko-KR" altLang="en-US" sz="1600" b="1" dirty="0">
              <a:highlight>
                <a:srgbClr val="FFFFFF"/>
              </a:highlight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C0A3A90-07C5-49E5-92C8-76C870ED6967}"/>
              </a:ext>
            </a:extLst>
          </p:cNvPr>
          <p:cNvSpPr txBox="1"/>
          <p:nvPr/>
        </p:nvSpPr>
        <p:spPr>
          <a:xfrm>
            <a:off x="4161799" y="715539"/>
            <a:ext cx="1777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highlight>
                  <a:srgbClr val="FFFFFF"/>
                </a:highlight>
              </a:rPr>
              <a:t>Web application</a:t>
            </a:r>
            <a:endParaRPr lang="ko-KR" altLang="en-US" sz="1600" b="1" dirty="0">
              <a:highlight>
                <a:srgbClr val="FFFFFF"/>
              </a:highlight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74338DB4-C25D-4EF3-ABDE-0386EBB77B7F}"/>
              </a:ext>
            </a:extLst>
          </p:cNvPr>
          <p:cNvCxnSpPr>
            <a:cxnSpLocks/>
          </p:cNvCxnSpPr>
          <p:nvPr/>
        </p:nvCxnSpPr>
        <p:spPr>
          <a:xfrm flipH="1">
            <a:off x="3626016" y="4081466"/>
            <a:ext cx="696622" cy="958705"/>
          </a:xfrm>
          <a:prstGeom prst="straightConnector1">
            <a:avLst/>
          </a:prstGeom>
          <a:ln w="57150">
            <a:solidFill>
              <a:srgbClr val="8000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D160998C-8F77-46B5-A6D2-0A617880A3FA}"/>
              </a:ext>
            </a:extLst>
          </p:cNvPr>
          <p:cNvCxnSpPr>
            <a:cxnSpLocks/>
          </p:cNvCxnSpPr>
          <p:nvPr/>
        </p:nvCxnSpPr>
        <p:spPr>
          <a:xfrm flipV="1">
            <a:off x="3944637" y="4104641"/>
            <a:ext cx="626195" cy="905540"/>
          </a:xfrm>
          <a:prstGeom prst="straightConnector1">
            <a:avLst/>
          </a:prstGeom>
          <a:ln w="5715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8A266980-CB38-4D46-9502-303FB8DB2860}"/>
              </a:ext>
            </a:extLst>
          </p:cNvPr>
          <p:cNvSpPr txBox="1"/>
          <p:nvPr/>
        </p:nvSpPr>
        <p:spPr>
          <a:xfrm>
            <a:off x="4391583" y="95978"/>
            <a:ext cx="1844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highlight>
                  <a:srgbClr val="FFFFFF"/>
                </a:highlight>
              </a:rPr>
              <a:t>Server Computer</a:t>
            </a:r>
            <a:endParaRPr lang="ko-KR" altLang="en-US" sz="1600" b="1" dirty="0">
              <a:highlight>
                <a:srgbClr val="FFFFFF"/>
              </a:highlight>
            </a:endParaRPr>
          </a:p>
        </p:txBody>
      </p:sp>
      <p:pic>
        <p:nvPicPr>
          <p:cNvPr id="3074" name="Picture 2" descr="Vue.js] 개발환경 설정하기 / ATOM 에디터 설치하기">
            <a:extLst>
              <a:ext uri="{FF2B5EF4-FFF2-40B4-BE49-F238E27FC236}">
                <a16:creationId xmlns:a16="http://schemas.microsoft.com/office/drawing/2014/main" id="{9C260A2B-BAAA-4C73-BE6A-8424A2364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253" y="1123153"/>
            <a:ext cx="825592" cy="38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Springboot - Spring webflux handler test(웹플럭스 핸들러 테스트), WebTestClient">
            <a:extLst>
              <a:ext uri="{FF2B5EF4-FFF2-40B4-BE49-F238E27FC236}">
                <a16:creationId xmlns:a16="http://schemas.microsoft.com/office/drawing/2014/main" id="{00246C68-1D88-4F11-85EA-09D76FC69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328" y="1491231"/>
            <a:ext cx="1480651" cy="63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Docker Basic 1 – Kollus Blog">
            <a:extLst>
              <a:ext uri="{FF2B5EF4-FFF2-40B4-BE49-F238E27FC236}">
                <a16:creationId xmlns:a16="http://schemas.microsoft.com/office/drawing/2014/main" id="{D3D2CF97-12A9-4E90-90D4-6886268F09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5" t="3113" r="1853" b="14286"/>
          <a:stretch/>
        </p:blipFill>
        <p:spPr bwMode="auto">
          <a:xfrm>
            <a:off x="7843520" y="677524"/>
            <a:ext cx="1382574" cy="41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C609C58-F241-47DA-AE5A-16EA5379DEFF}"/>
              </a:ext>
            </a:extLst>
          </p:cNvPr>
          <p:cNvSpPr/>
          <p:nvPr/>
        </p:nvSpPr>
        <p:spPr>
          <a:xfrm>
            <a:off x="5963446" y="4811486"/>
            <a:ext cx="3339153" cy="1736344"/>
          </a:xfrm>
          <a:prstGeom prst="roundRect">
            <a:avLst/>
          </a:prstGeom>
          <a:noFill/>
          <a:ln w="76200">
            <a:solidFill>
              <a:srgbClr val="D3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587A2E88-2B27-40D7-ABDA-9B2342A7F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906" y="5229753"/>
            <a:ext cx="858638" cy="858638"/>
          </a:xfrm>
          <a:prstGeom prst="rect">
            <a:avLst/>
          </a:prstGeom>
        </p:spPr>
      </p:pic>
      <p:pic>
        <p:nvPicPr>
          <p:cNvPr id="63" name="그림 62" descr="전자기기, 디스플레이, 모니터, 테이블이(가) 표시된 사진&#10;&#10;자동 생성된 설명">
            <a:extLst>
              <a:ext uri="{FF2B5EF4-FFF2-40B4-BE49-F238E27FC236}">
                <a16:creationId xmlns:a16="http://schemas.microsoft.com/office/drawing/2014/main" id="{B50A96C3-3D65-44EF-856E-C741170EA8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64" y="5164383"/>
            <a:ext cx="982769" cy="1013056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7D467235-DDDF-4BB1-9A8D-3F15735C39DF}"/>
              </a:ext>
            </a:extLst>
          </p:cNvPr>
          <p:cNvSpPr txBox="1"/>
          <p:nvPr/>
        </p:nvSpPr>
        <p:spPr>
          <a:xfrm>
            <a:off x="7475924" y="4651079"/>
            <a:ext cx="1032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highlight>
                  <a:srgbClr val="FFFFFF"/>
                </a:highlight>
              </a:rPr>
              <a:t> Client   </a:t>
            </a:r>
            <a:endParaRPr lang="ko-KR" altLang="en-US" sz="1600" b="1" dirty="0">
              <a:highlight>
                <a:srgbClr val="FFFFFF"/>
              </a:highlight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459AEE2-8BD0-4FB7-ABF2-D36D2E67BB33}"/>
              </a:ext>
            </a:extLst>
          </p:cNvPr>
          <p:cNvCxnSpPr>
            <a:cxnSpLocks/>
          </p:cNvCxnSpPr>
          <p:nvPr/>
        </p:nvCxnSpPr>
        <p:spPr>
          <a:xfrm>
            <a:off x="5581060" y="4033523"/>
            <a:ext cx="944259" cy="1059742"/>
          </a:xfrm>
          <a:prstGeom prst="straightConnector1">
            <a:avLst/>
          </a:prstGeom>
          <a:ln w="57150">
            <a:solidFill>
              <a:srgbClr val="8000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C00FCBA-C841-4F02-9893-B36A0E350532}"/>
              </a:ext>
            </a:extLst>
          </p:cNvPr>
          <p:cNvCxnSpPr>
            <a:cxnSpLocks/>
          </p:cNvCxnSpPr>
          <p:nvPr/>
        </p:nvCxnSpPr>
        <p:spPr>
          <a:xfrm flipH="1" flipV="1">
            <a:off x="5779284" y="3980593"/>
            <a:ext cx="907595" cy="988460"/>
          </a:xfrm>
          <a:prstGeom prst="straightConnector1">
            <a:avLst/>
          </a:prstGeom>
          <a:ln w="5715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6496D-3FCA-4DBD-9773-C8D92EC5D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0A758-EA1D-4743-9EB7-BE3BCB09F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570B36E-1C8D-4883-A5B2-80EBE145D0CE}"/>
              </a:ext>
            </a:extLst>
          </p:cNvPr>
          <p:cNvCxnSpPr>
            <a:cxnSpLocks/>
          </p:cNvCxnSpPr>
          <p:nvPr/>
        </p:nvCxnSpPr>
        <p:spPr>
          <a:xfrm>
            <a:off x="7859144" y="3078804"/>
            <a:ext cx="1375210" cy="0"/>
          </a:xfrm>
          <a:prstGeom prst="straightConnector1">
            <a:avLst/>
          </a:prstGeom>
          <a:ln w="57150">
            <a:solidFill>
              <a:srgbClr val="8000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1920360-C3E2-4F4F-BCA5-3D747BC87588}"/>
              </a:ext>
            </a:extLst>
          </p:cNvPr>
          <p:cNvCxnSpPr>
            <a:cxnSpLocks/>
          </p:cNvCxnSpPr>
          <p:nvPr/>
        </p:nvCxnSpPr>
        <p:spPr>
          <a:xfrm flipH="1">
            <a:off x="7859145" y="3284286"/>
            <a:ext cx="1375209" cy="0"/>
          </a:xfrm>
          <a:prstGeom prst="straightConnector1">
            <a:avLst/>
          </a:prstGeom>
          <a:ln w="5715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761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-2" y="-9416"/>
            <a:ext cx="4508013" cy="3514616"/>
            <a:chOff x="-2" y="-9416"/>
            <a:chExt cx="4508013" cy="3514616"/>
          </a:xfrm>
        </p:grpSpPr>
        <p:sp>
          <p:nvSpPr>
            <p:cNvPr id="15" name="직각 삼각형 14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각 삼각형 18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29" name="직각 삼각형 28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직각 삼각형 29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2" name="내용 개체 틀 2"/>
          <p:cNvSpPr txBox="1"/>
          <p:nvPr/>
        </p:nvSpPr>
        <p:spPr>
          <a:xfrm>
            <a:off x="-218223" y="611997"/>
            <a:ext cx="467830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04.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 개발 일정</a:t>
            </a:r>
          </a:p>
        </p:txBody>
      </p:sp>
      <p:sp>
        <p:nvSpPr>
          <p:cNvPr id="50" name="직사각형 34"/>
          <p:cNvSpPr/>
          <p:nvPr/>
        </p:nvSpPr>
        <p:spPr>
          <a:xfrm>
            <a:off x="825089" y="1476290"/>
            <a:ext cx="1552351" cy="512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1</a:t>
            </a:r>
            <a:r>
              <a:rPr kumimoji="0" lang="ko-KR" altLang="en-US" sz="14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차 스프린트</a:t>
            </a:r>
            <a:r>
              <a:rPr kumimoji="0" lang="en-US" altLang="ko-KR" sz="14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(9</a:t>
            </a:r>
            <a:r>
              <a:rPr kumimoji="0" lang="ko-KR" altLang="en-US" sz="14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월</a:t>
            </a:r>
            <a:r>
              <a:rPr kumimoji="0" lang="en-US" altLang="ko-KR" sz="14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)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400" b="0" i="0" u="none" strike="noStrike" kern="0" cap="none" spc="0" normalizeH="0" baseline="0">
              <a:ln w="9525">
                <a:solidFill>
                  <a:srgbClr val="DBDBDB"/>
                </a:solidFill>
              </a:ln>
              <a:solidFill>
                <a:srgbClr val="44546A"/>
              </a:solidFill>
              <a:latin typeface="08서울남산체 B"/>
              <a:ea typeface="08서울남산체 B"/>
            </a:endParaRPr>
          </a:p>
        </p:txBody>
      </p:sp>
      <p:sp>
        <p:nvSpPr>
          <p:cNvPr id="51" name="직사각형 35"/>
          <p:cNvSpPr/>
          <p:nvPr/>
        </p:nvSpPr>
        <p:spPr>
          <a:xfrm>
            <a:off x="4246254" y="1484719"/>
            <a:ext cx="1674486" cy="294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2</a:t>
            </a:r>
            <a:r>
              <a:rPr kumimoji="0" lang="ko-KR" altLang="en-US" sz="14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차 스프린트</a:t>
            </a:r>
            <a:r>
              <a:rPr kumimoji="0" lang="en-US" altLang="ko-KR" sz="14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(10</a:t>
            </a:r>
            <a:r>
              <a:rPr kumimoji="0" lang="ko-KR" altLang="en-US" sz="14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월</a:t>
            </a:r>
            <a:r>
              <a:rPr kumimoji="0" lang="en-US" altLang="ko-KR" sz="14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)</a:t>
            </a:r>
          </a:p>
        </p:txBody>
      </p:sp>
      <p:sp>
        <p:nvSpPr>
          <p:cNvPr id="53" name="직사각형 37"/>
          <p:cNvSpPr/>
          <p:nvPr/>
        </p:nvSpPr>
        <p:spPr>
          <a:xfrm>
            <a:off x="307570" y="1886214"/>
            <a:ext cx="3036275" cy="3931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ko-KR" sz="14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1. b</a:t>
            </a:r>
            <a:r>
              <a:rPr kumimoji="0" lang="en-US" altLang="ko-KR" sz="14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ack</a:t>
            </a:r>
            <a:r>
              <a:rPr kumimoji="0" lang="ko-KR" altLang="ko-KR" sz="14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 : setting(“hello world” 집어넣어서 화면에 확인)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ko-KR" sz="14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2. b</a:t>
            </a:r>
            <a:r>
              <a:rPr kumimoji="0" lang="en-US" altLang="ko-KR" sz="14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ack</a:t>
            </a:r>
            <a:r>
              <a:rPr kumimoji="0" lang="ko-KR" altLang="ko-KR" sz="14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 : db 스키마 생성 및 더미데이터</a:t>
            </a:r>
            <a:r>
              <a:rPr kumimoji="0" lang="en-US" altLang="ko-KR" sz="14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 </a:t>
            </a:r>
            <a:r>
              <a:rPr kumimoji="0" lang="ko-KR" altLang="ko-KR" sz="14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(도형 table, 사원 table) 넣기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3</a:t>
            </a:r>
            <a:r>
              <a:rPr kumimoji="0" lang="ko-KR" altLang="ko-KR" sz="14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. front : 도형 띄우기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4</a:t>
            </a:r>
            <a:r>
              <a:rPr kumimoji="0" lang="ko-KR" altLang="ko-KR" sz="14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. f</a:t>
            </a:r>
            <a:r>
              <a:rPr kumimoji="0" lang="en-US" altLang="ko-KR" sz="14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ront</a:t>
            </a:r>
            <a:r>
              <a:rPr kumimoji="0" lang="ko-KR" altLang="ko-KR" sz="14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 : 클릭 시 도형 생성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5</a:t>
            </a:r>
            <a:r>
              <a:rPr kumimoji="0" lang="ko-KR" altLang="ko-KR" sz="14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. front : 도형 드래그 =&gt; 도형 이동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6</a:t>
            </a:r>
            <a:r>
              <a:rPr kumimoji="0" lang="ko-KR" altLang="ko-KR" sz="14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. front : 도형 우클릭 시 컨텐츠 메뉴</a:t>
            </a:r>
            <a:r>
              <a:rPr kumimoji="0" lang="en-US" altLang="ko-KR" sz="14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 </a:t>
            </a:r>
            <a:r>
              <a:rPr kumimoji="0" lang="ko-KR" altLang="en-US" sz="14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생성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7</a:t>
            </a:r>
            <a:r>
              <a:rPr kumimoji="0" lang="ko-KR" altLang="ko-KR" sz="14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. front : 팝업창 구현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8</a:t>
            </a:r>
            <a:r>
              <a:rPr kumimoji="0" lang="ko-KR" altLang="ko-KR" sz="14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. front : 이름 삽입하면 도형에 부착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9</a:t>
            </a:r>
            <a:r>
              <a:rPr kumimoji="0" lang="ko-KR" altLang="ko-KR" sz="14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. front : 한층 도면 이미지 파일로 저장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ko-KR" sz="14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1</a:t>
            </a:r>
            <a:r>
              <a:rPr kumimoji="0" lang="en-US" altLang="ko-KR" sz="14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0</a:t>
            </a:r>
            <a:r>
              <a:rPr kumimoji="0" lang="ko-KR" altLang="ko-KR" sz="14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. front : 사원검색 ui 구현하고 검색버튼 누르면 해당 이름 도형에 표시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ko-KR" sz="14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1</a:t>
            </a:r>
            <a:r>
              <a:rPr kumimoji="0" lang="en-US" altLang="ko-KR" sz="14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1</a:t>
            </a:r>
            <a:r>
              <a:rPr kumimoji="0" lang="ko-KR" altLang="ko-KR" sz="14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. front : listview 구현 (검색결과가 여러개 있을 때 첫 번째 결과 표시)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ko-KR" sz="14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1</a:t>
            </a:r>
            <a:r>
              <a:rPr kumimoji="0" lang="en-US" altLang="ko-KR" sz="14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2</a:t>
            </a:r>
            <a:r>
              <a:rPr kumimoji="0" lang="ko-KR" altLang="ko-KR" sz="14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. front : 도형 복제/삭제</a:t>
            </a:r>
          </a:p>
        </p:txBody>
      </p:sp>
      <p:sp>
        <p:nvSpPr>
          <p:cNvPr id="54" name="직사각형 38"/>
          <p:cNvSpPr/>
          <p:nvPr/>
        </p:nvSpPr>
        <p:spPr>
          <a:xfrm>
            <a:off x="3821458" y="1894644"/>
            <a:ext cx="2175482" cy="418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Please fill out the contents.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100" b="0" i="0" u="none" strike="noStrike" kern="0" cap="none" spc="0" normalizeH="0" baseline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</p:txBody>
      </p:sp>
      <p:sp>
        <p:nvSpPr>
          <p:cNvPr id="56" name="직사각형 34"/>
          <p:cNvSpPr/>
          <p:nvPr/>
        </p:nvSpPr>
        <p:spPr>
          <a:xfrm>
            <a:off x="7139236" y="1491397"/>
            <a:ext cx="1629564" cy="297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3</a:t>
            </a:r>
            <a:r>
              <a:rPr kumimoji="0" lang="ko-KR" altLang="en-US" sz="14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차 스프린트</a:t>
            </a:r>
            <a:r>
              <a:rPr kumimoji="0" lang="en-US" altLang="ko-KR" sz="14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(11</a:t>
            </a:r>
            <a:r>
              <a:rPr kumimoji="0" lang="ko-KR" altLang="en-US" sz="14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월</a:t>
            </a:r>
            <a:r>
              <a:rPr kumimoji="0" lang="en-US" altLang="ko-KR" sz="14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)</a:t>
            </a:r>
          </a:p>
        </p:txBody>
      </p:sp>
      <p:sp>
        <p:nvSpPr>
          <p:cNvPr id="57" name="직사각형 35"/>
          <p:cNvSpPr/>
          <p:nvPr/>
        </p:nvSpPr>
        <p:spPr>
          <a:xfrm>
            <a:off x="9961928" y="1491397"/>
            <a:ext cx="1654763" cy="297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4</a:t>
            </a:r>
            <a:r>
              <a:rPr kumimoji="0" lang="ko-KR" altLang="en-US" sz="14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차 스프린트</a:t>
            </a:r>
            <a:r>
              <a:rPr kumimoji="0" lang="en-US" altLang="ko-KR" sz="14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(12</a:t>
            </a:r>
            <a:r>
              <a:rPr kumimoji="0" lang="ko-KR" altLang="en-US" sz="14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월</a:t>
            </a:r>
            <a:r>
              <a:rPr kumimoji="0" lang="en-US" altLang="ko-KR" sz="14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)</a:t>
            </a:r>
          </a:p>
        </p:txBody>
      </p:sp>
      <p:sp>
        <p:nvSpPr>
          <p:cNvPr id="58" name="직사각형 37"/>
          <p:cNvSpPr/>
          <p:nvPr/>
        </p:nvSpPr>
        <p:spPr>
          <a:xfrm>
            <a:off x="6714439" y="1901322"/>
            <a:ext cx="2178185" cy="420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Please fill out the contents.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100" b="0" i="0" u="none" strike="noStrike" kern="0" cap="none" spc="0" normalizeH="0" baseline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</p:txBody>
      </p:sp>
      <p:sp>
        <p:nvSpPr>
          <p:cNvPr id="59" name="직사각형 38"/>
          <p:cNvSpPr/>
          <p:nvPr/>
        </p:nvSpPr>
        <p:spPr>
          <a:xfrm>
            <a:off x="9537132" y="1901322"/>
            <a:ext cx="2174808" cy="420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Please fill out the contents.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100" b="0" i="0" u="none" strike="noStrike" kern="0" cap="none" spc="0" normalizeH="0" baseline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</p:txBody>
      </p:sp>
      <p:sp>
        <p:nvSpPr>
          <p:cNvPr id="61" name="직사각형 34"/>
          <p:cNvSpPr/>
          <p:nvPr/>
        </p:nvSpPr>
        <p:spPr>
          <a:xfrm>
            <a:off x="277188" y="5925055"/>
            <a:ext cx="3252776" cy="3156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back과 front의 연결</a:t>
            </a:r>
            <a:r>
              <a:rPr kumimoji="0" lang="ko-KR" altLang="en-US" sz="15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 </a:t>
            </a:r>
            <a:r>
              <a:rPr kumimoji="0" lang="en-US" altLang="ko-KR" sz="15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=&gt;</a:t>
            </a:r>
            <a:r>
              <a:rPr kumimoji="0" lang="ko-KR" altLang="en-US" sz="15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 </a:t>
            </a:r>
            <a:r>
              <a:rPr kumimoji="0" lang="en-US" altLang="ko-KR" sz="15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prototype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 rot="10800000">
            <a:off x="2" y="-6268"/>
            <a:ext cx="2313990" cy="6864268"/>
            <a:chOff x="6382467" y="-5184410"/>
            <a:chExt cx="2771151" cy="10348653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5" name="직사각형 24"/>
            <p:cNvSpPr/>
            <p:nvPr/>
          </p:nvSpPr>
          <p:spPr>
            <a:xfrm>
              <a:off x="7772973" y="-5173735"/>
              <a:ext cx="1380645" cy="103379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직각 삼각형 25"/>
            <p:cNvSpPr/>
            <p:nvPr/>
          </p:nvSpPr>
          <p:spPr>
            <a:xfrm flipH="1">
              <a:off x="6382467" y="-5184410"/>
              <a:ext cx="1390505" cy="10338573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4" name="직각 삼각형 23"/>
          <p:cNvSpPr/>
          <p:nvPr/>
        </p:nvSpPr>
        <p:spPr>
          <a:xfrm rot="16200000" flipH="1" flipV="1">
            <a:off x="5062522" y="-5075870"/>
            <a:ext cx="2262026" cy="12387070"/>
          </a:xfrm>
          <a:prstGeom prst="rtTriangle">
            <a:avLst/>
          </a:prstGeom>
          <a:solidFill>
            <a:schemeClr val="bg1">
              <a:lumMod val="9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16200000" flipH="1" flipV="1">
            <a:off x="5434474" y="-5436721"/>
            <a:ext cx="1390442" cy="12251354"/>
          </a:xfrm>
          <a:prstGeom prst="rtTriangle">
            <a:avLst/>
          </a:prstGeom>
          <a:solidFill>
            <a:schemeClr val="tx2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313993" y="2392751"/>
            <a:ext cx="225574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CONTENTS</a:t>
            </a:r>
            <a:endParaRPr lang="ko-KR" altLang="en-US" sz="3200">
              <a:solidFill>
                <a:schemeClr val="tx2">
                  <a:lumMod val="60000"/>
                  <a:lumOff val="40000"/>
                </a:schemeClr>
              </a:solidFill>
              <a:latin typeface="이순신 돋움체 M"/>
              <a:ea typeface="a고딕18"/>
              <a:cs typeface="Tahoma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404001" y="4010025"/>
            <a:ext cx="986899" cy="553511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01.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 </a:t>
            </a:r>
            <a:r>
              <a:rPr lang="ko-KR" alt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한자리란</a:t>
            </a:r>
            <a:r>
              <a:rPr lang="en-US" alt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?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286762" y="3971925"/>
            <a:ext cx="2152138" cy="55245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02.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요구사항 및 </a:t>
            </a:r>
            <a:r>
              <a:rPr lang="en-US" alt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FeatureList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7156452" y="3959680"/>
            <a:ext cx="434973" cy="553998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03.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UI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8721217" y="3959680"/>
            <a:ext cx="432306" cy="553998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04.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개발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-2" y="-9416"/>
            <a:ext cx="4508013" cy="3514616"/>
            <a:chOff x="-2" y="-9416"/>
            <a:chExt cx="4508013" cy="3514616"/>
          </a:xfrm>
        </p:grpSpPr>
        <p:sp>
          <p:nvSpPr>
            <p:cNvPr id="32" name="직각 삼각형 31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1" name="직각 삼각형 40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2" name="직각 삼각형 41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44" name="직각 삼각형 43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5" name="직각 삼각형 44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직각 삼각형 45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9" name="내용 개체 틀 2"/>
          <p:cNvSpPr txBox="1"/>
          <p:nvPr/>
        </p:nvSpPr>
        <p:spPr>
          <a:xfrm>
            <a:off x="-218223" y="611997"/>
            <a:ext cx="467830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04.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 역할 분담 </a:t>
            </a:r>
          </a:p>
        </p:txBody>
      </p:sp>
      <p:sp>
        <p:nvSpPr>
          <p:cNvPr id="55" name="타원 1"/>
          <p:cNvSpPr/>
          <p:nvPr/>
        </p:nvSpPr>
        <p:spPr>
          <a:xfrm>
            <a:off x="4468886" y="2068977"/>
            <a:ext cx="3554535" cy="3554535"/>
          </a:xfrm>
          <a:prstGeom prst="ellipse">
            <a:avLst/>
          </a:prstGeom>
          <a:noFill/>
          <a:ln w="12700" cap="flat" cmpd="sng" algn="ctr">
            <a:solidFill>
              <a:srgbClr val="70AD47">
                <a:alpha val="100000"/>
              </a:srgbClr>
            </a:solidFill>
            <a:prstDash val="lgDash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6" name="타원 16"/>
          <p:cNvSpPr/>
          <p:nvPr/>
        </p:nvSpPr>
        <p:spPr>
          <a:xfrm>
            <a:off x="4045402" y="3650349"/>
            <a:ext cx="914400" cy="914400"/>
          </a:xfrm>
          <a:prstGeom prst="ellipse">
            <a:avLst/>
          </a:prstGeom>
          <a:solidFill>
            <a:srgbClr val="8496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7" name="타원 17"/>
          <p:cNvSpPr/>
          <p:nvPr/>
        </p:nvSpPr>
        <p:spPr>
          <a:xfrm>
            <a:off x="5638800" y="5118204"/>
            <a:ext cx="914400" cy="914400"/>
          </a:xfrm>
          <a:prstGeom prst="ellipse">
            <a:avLst/>
          </a:prstGeom>
          <a:solidFill>
            <a:srgbClr val="44546A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8" name="타원 20"/>
          <p:cNvSpPr/>
          <p:nvPr/>
        </p:nvSpPr>
        <p:spPr>
          <a:xfrm>
            <a:off x="7526721" y="3650349"/>
            <a:ext cx="914400" cy="914400"/>
          </a:xfrm>
          <a:prstGeom prst="ellipse">
            <a:avLst/>
          </a:prstGeom>
          <a:solidFill>
            <a:srgbClr val="44546A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9" name="타원 21"/>
          <p:cNvSpPr/>
          <p:nvPr/>
        </p:nvSpPr>
        <p:spPr>
          <a:xfrm>
            <a:off x="4594881" y="2015290"/>
            <a:ext cx="914400" cy="914400"/>
          </a:xfrm>
          <a:prstGeom prst="ellipse">
            <a:avLst/>
          </a:prstGeom>
          <a:solidFill>
            <a:srgbClr val="D9D9D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1" name="타원 23"/>
          <p:cNvSpPr/>
          <p:nvPr/>
        </p:nvSpPr>
        <p:spPr>
          <a:xfrm>
            <a:off x="6932629" y="2015290"/>
            <a:ext cx="914400" cy="914400"/>
          </a:xfrm>
          <a:prstGeom prst="ellipse">
            <a:avLst/>
          </a:prstGeom>
          <a:solidFill>
            <a:srgbClr val="8496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2" name="직사각형 24"/>
          <p:cNvSpPr/>
          <p:nvPr/>
        </p:nvSpPr>
        <p:spPr>
          <a:xfrm>
            <a:off x="7067170" y="2342648"/>
            <a:ext cx="766125" cy="293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마효리</a:t>
            </a:r>
          </a:p>
        </p:txBody>
      </p:sp>
      <p:sp>
        <p:nvSpPr>
          <p:cNvPr id="63" name="직사각형 25"/>
          <p:cNvSpPr/>
          <p:nvPr/>
        </p:nvSpPr>
        <p:spPr>
          <a:xfrm>
            <a:off x="7847029" y="2289311"/>
            <a:ext cx="37982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Please fill out the contents.Please fill out the contents.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Please fill out the contents.Please fill out the contents.</a:t>
            </a:r>
          </a:p>
        </p:txBody>
      </p:sp>
      <p:sp>
        <p:nvSpPr>
          <p:cNvPr id="64" name="직사각형 26"/>
          <p:cNvSpPr/>
          <p:nvPr/>
        </p:nvSpPr>
        <p:spPr>
          <a:xfrm>
            <a:off x="7631614" y="3939981"/>
            <a:ext cx="675182" cy="29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안현호</a:t>
            </a:r>
          </a:p>
        </p:txBody>
      </p:sp>
      <p:sp>
        <p:nvSpPr>
          <p:cNvPr id="65" name="직사각형 27"/>
          <p:cNvSpPr/>
          <p:nvPr/>
        </p:nvSpPr>
        <p:spPr>
          <a:xfrm>
            <a:off x="8487335" y="3962505"/>
            <a:ext cx="3796104" cy="3885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Please fill out the contents.Please fill out the contents.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Please fill out the contents.Please fill out the contents.</a:t>
            </a:r>
          </a:p>
        </p:txBody>
      </p:sp>
      <p:sp>
        <p:nvSpPr>
          <p:cNvPr id="68" name="직사각형 30"/>
          <p:cNvSpPr/>
          <p:nvPr/>
        </p:nvSpPr>
        <p:spPr>
          <a:xfrm>
            <a:off x="4710270" y="2292074"/>
            <a:ext cx="677070" cy="2968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김동민</a:t>
            </a:r>
          </a:p>
        </p:txBody>
      </p:sp>
      <p:sp>
        <p:nvSpPr>
          <p:cNvPr id="69" name="직사각형 31"/>
          <p:cNvSpPr/>
          <p:nvPr/>
        </p:nvSpPr>
        <p:spPr>
          <a:xfrm>
            <a:off x="658521" y="2314598"/>
            <a:ext cx="3795369" cy="3885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Please fill out the contents.Please fill out the contents.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Please fill out the contents.Please fill out the contents.</a:t>
            </a:r>
          </a:p>
        </p:txBody>
      </p:sp>
      <p:sp>
        <p:nvSpPr>
          <p:cNvPr id="70" name="직사각형 32"/>
          <p:cNvSpPr/>
          <p:nvPr/>
        </p:nvSpPr>
        <p:spPr>
          <a:xfrm>
            <a:off x="4141018" y="3968177"/>
            <a:ext cx="677855" cy="2971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노윤지</a:t>
            </a:r>
          </a:p>
        </p:txBody>
      </p:sp>
      <p:sp>
        <p:nvSpPr>
          <p:cNvPr id="71" name="직사각형 33"/>
          <p:cNvSpPr/>
          <p:nvPr/>
        </p:nvSpPr>
        <p:spPr>
          <a:xfrm>
            <a:off x="173562" y="3982272"/>
            <a:ext cx="3800200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Please fill out the contents.Please fill out the contents.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Please fill out the contents.Please fill out the contents.</a:t>
            </a:r>
          </a:p>
        </p:txBody>
      </p:sp>
      <p:sp>
        <p:nvSpPr>
          <p:cNvPr id="72" name="직사각형 34"/>
          <p:cNvSpPr/>
          <p:nvPr/>
        </p:nvSpPr>
        <p:spPr>
          <a:xfrm>
            <a:off x="5758982" y="5450096"/>
            <a:ext cx="676108" cy="2960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최유진</a:t>
            </a:r>
          </a:p>
        </p:txBody>
      </p:sp>
      <p:sp>
        <p:nvSpPr>
          <p:cNvPr id="73" name="직사각형 35"/>
          <p:cNvSpPr/>
          <p:nvPr/>
        </p:nvSpPr>
        <p:spPr>
          <a:xfrm>
            <a:off x="6769694" y="5607487"/>
            <a:ext cx="37992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Please fill out the contents.Please fill out the contents.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Please fill out the contents.Please fill out the contents.</a:t>
            </a:r>
          </a:p>
        </p:txBody>
      </p:sp>
      <p:sp>
        <p:nvSpPr>
          <p:cNvPr id="74" name="직사각형 37"/>
          <p:cNvSpPr/>
          <p:nvPr/>
        </p:nvSpPr>
        <p:spPr>
          <a:xfrm>
            <a:off x="5745826" y="3662461"/>
            <a:ext cx="1015388" cy="4511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0" i="0" u="none" strike="noStrike" kern="0" cap="none" spc="0" normalizeH="0" baseline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한자리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46498" y="2709985"/>
            <a:ext cx="37187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>
                <a:solidFill>
                  <a:schemeClr val="tx2"/>
                </a:solidFill>
                <a:latin typeface="이순신 돋움체 M"/>
                <a:ea typeface="이순신 돋움체 M"/>
              </a:rPr>
              <a:t>THANK YOU</a:t>
            </a:r>
            <a:endParaRPr lang="ko-KR" altLang="en-US" sz="4800">
              <a:solidFill>
                <a:schemeClr val="tx2"/>
              </a:solidFill>
              <a:latin typeface="이순신 돋움체 M"/>
              <a:ea typeface="이순신 돋움체 M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080909" y="-10022"/>
            <a:ext cx="5111088" cy="6853884"/>
            <a:chOff x="5294562" y="-10684"/>
            <a:chExt cx="3859054" cy="517492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4" name="직사각형 13"/>
            <p:cNvSpPr/>
            <p:nvPr/>
          </p:nvSpPr>
          <p:spPr>
            <a:xfrm>
              <a:off x="7308301" y="-10684"/>
              <a:ext cx="1845315" cy="51749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직각 삼각형 14"/>
            <p:cNvSpPr/>
            <p:nvPr/>
          </p:nvSpPr>
          <p:spPr>
            <a:xfrm flipH="1">
              <a:off x="5294562" y="-9"/>
              <a:ext cx="2013739" cy="5154172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6" name="직각 삼각형 15"/>
          <p:cNvSpPr/>
          <p:nvPr/>
        </p:nvSpPr>
        <p:spPr>
          <a:xfrm rot="5400000" flipH="1" flipV="1">
            <a:off x="2936400" y="-2397600"/>
            <a:ext cx="6319200" cy="12192000"/>
          </a:xfrm>
          <a:prstGeom prst="rtTriangle">
            <a:avLst/>
          </a:prstGeom>
          <a:solidFill>
            <a:schemeClr val="bg1">
              <a:lumMod val="9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 rot="20846772">
            <a:off x="4354930" y="5215035"/>
            <a:ext cx="3589444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>
                <a:solidFill>
                  <a:schemeClr val="bg1">
                    <a:lumMod val="75000"/>
                  </a:schemeClr>
                </a:solidFill>
                <a:latin typeface="이순신 돋움체 M"/>
                <a:ea typeface="이순신 돋움체 M"/>
              </a:rPr>
              <a:t>                                                                  한글과 컴퓨터</a:t>
            </a:r>
          </a:p>
        </p:txBody>
      </p:sp>
      <p:sp>
        <p:nvSpPr>
          <p:cNvPr id="18" name="직각 삼각형 17"/>
          <p:cNvSpPr/>
          <p:nvPr/>
        </p:nvSpPr>
        <p:spPr>
          <a:xfrm rot="5400000" flipH="1" flipV="1">
            <a:off x="4713429" y="-628340"/>
            <a:ext cx="2776356" cy="12185631"/>
          </a:xfrm>
          <a:prstGeom prst="rtTriangle">
            <a:avLst/>
          </a:prstGeom>
          <a:solidFill>
            <a:schemeClr val="tx2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/>
          <p:nvPr/>
        </p:nvSpPr>
        <p:spPr>
          <a:xfrm>
            <a:off x="4391051" y="2631470"/>
            <a:ext cx="3409897" cy="13099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en-US" altLang="ko-KR" sz="4000">
                <a:solidFill>
                  <a:schemeClr val="tx2"/>
                </a:solidFill>
                <a:latin typeface="이순신 돋움체 M"/>
                <a:ea typeface="Tahoma"/>
                <a:cs typeface="Tahoma"/>
              </a:rPr>
              <a:t>01</a:t>
            </a:r>
            <a:endParaRPr lang="ko-KR" altLang="en-US" sz="4000">
              <a:solidFill>
                <a:schemeClr val="tx2"/>
              </a:solidFill>
              <a:latin typeface="이순신 돋움체 M"/>
              <a:ea typeface="Tahoma"/>
              <a:cs typeface="Tahoma"/>
            </a:endParaRPr>
          </a:p>
          <a:p>
            <a:pPr lvl="0">
              <a:defRPr/>
            </a:pPr>
            <a:r>
              <a:rPr lang="ko-KR" altLang="en-US" sz="4000">
                <a:solidFill>
                  <a:schemeClr val="tx2"/>
                </a:solidFill>
                <a:latin typeface="이순신 돋움체 M"/>
                <a:ea typeface="Tahoma"/>
                <a:cs typeface="Tahoma"/>
              </a:rPr>
              <a:t>한자리란</a:t>
            </a:r>
            <a:r>
              <a:rPr lang="en-US" altLang="ko-KR" sz="4000">
                <a:solidFill>
                  <a:schemeClr val="tx2"/>
                </a:solidFill>
                <a:latin typeface="이순신 돋움체 M"/>
                <a:ea typeface="Tahoma"/>
                <a:cs typeface="Tahoma"/>
              </a:rPr>
              <a:t>?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-2" y="-9416"/>
            <a:ext cx="4508013" cy="3514616"/>
            <a:chOff x="-2" y="-9416"/>
            <a:chExt cx="4508013" cy="3514616"/>
          </a:xfrm>
        </p:grpSpPr>
        <p:sp>
          <p:nvSpPr>
            <p:cNvPr id="7" name="직각 삼각형 6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18" name="직각 삼각형 17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각 삼각형 18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직각 삼각형 19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2" name="내용 개체 틀 2"/>
          <p:cNvSpPr txBox="1"/>
          <p:nvPr/>
        </p:nvSpPr>
        <p:spPr>
          <a:xfrm>
            <a:off x="3222475" y="3954855"/>
            <a:ext cx="5747050" cy="500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44546A"/>
                </a:solidFill>
                <a:latin typeface="이순신 돋움체 M"/>
                <a:ea typeface="Tahoma"/>
                <a:cs typeface="Tahoma"/>
              </a:rPr>
              <a:t>“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44546A"/>
                </a:solidFill>
                <a:latin typeface="이순신 돋움체 M"/>
                <a:ea typeface="Tahoma"/>
                <a:cs typeface="Tahoma"/>
              </a:rPr>
              <a:t>한글과 컴퓨터의 자리 배치 시스템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44546A"/>
                </a:solidFill>
                <a:latin typeface="이순신 돋움체 M"/>
                <a:ea typeface="Tahoma"/>
                <a:cs typeface="Tahoma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/>
          <p:nvPr/>
        </p:nvSpPr>
        <p:spPr>
          <a:xfrm>
            <a:off x="3288973" y="3317270"/>
            <a:ext cx="5747050" cy="57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이순신 돋움체 M"/>
                <a:ea typeface="Tahoma"/>
                <a:cs typeface="Tahoma"/>
              </a:rPr>
              <a:t>요구사항 및 </a:t>
            </a:r>
            <a:r>
              <a:rPr lang="en-US" altLang="ko-KR" sz="3200">
                <a:solidFill>
                  <a:schemeClr val="tx2"/>
                </a:solidFill>
                <a:latin typeface="이순신 돋움체 M"/>
                <a:ea typeface="Tahoma"/>
                <a:cs typeface="Tahoma"/>
              </a:rPr>
              <a:t>FeatureList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594985" y="2649880"/>
            <a:ext cx="7543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000">
                <a:solidFill>
                  <a:schemeClr val="tx2"/>
                </a:solidFill>
                <a:latin typeface="이순신 돋움체 M"/>
                <a:ea typeface="Tahoma"/>
                <a:cs typeface="Tahoma"/>
              </a:rPr>
              <a:t>02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-2" y="-9416"/>
            <a:ext cx="4508013" cy="3514616"/>
            <a:chOff x="-2" y="-9416"/>
            <a:chExt cx="4508013" cy="3514616"/>
          </a:xfrm>
        </p:grpSpPr>
        <p:sp>
          <p:nvSpPr>
            <p:cNvPr id="7" name="직각 삼각형 6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18" name="직각 삼각형 17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각 삼각형 18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직각 삼각형 19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-2" y="-9416"/>
            <a:ext cx="4508013" cy="3514616"/>
            <a:chOff x="-2" y="-9416"/>
            <a:chExt cx="4508013" cy="3514616"/>
          </a:xfrm>
        </p:grpSpPr>
        <p:sp>
          <p:nvSpPr>
            <p:cNvPr id="15" name="직각 삼각형 14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각 삼각형 18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29" name="직각 삼각형 28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직각 삼각형 29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2" name="내용 개체 틀 2"/>
          <p:cNvSpPr txBox="1"/>
          <p:nvPr/>
        </p:nvSpPr>
        <p:spPr>
          <a:xfrm>
            <a:off x="-218223" y="611997"/>
            <a:ext cx="467830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02.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 요구사항</a:t>
            </a:r>
          </a:p>
        </p:txBody>
      </p:sp>
      <p:sp>
        <p:nvSpPr>
          <p:cNvPr id="102" name="직사각형 47"/>
          <p:cNvSpPr/>
          <p:nvPr/>
        </p:nvSpPr>
        <p:spPr>
          <a:xfrm>
            <a:off x="1165255" y="1221256"/>
            <a:ext cx="2879060" cy="4437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300" b="0" i="0" u="none" strike="noStrike" kern="0" cap="none" spc="0" normalizeH="0" baseline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“</a:t>
            </a:r>
            <a:r>
              <a:rPr kumimoji="0" lang="ko-KR" altLang="en-US" sz="2300" b="0" i="0" u="none" strike="noStrike" kern="0" cap="none" spc="0" normalizeH="0" baseline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유스케이스 </a:t>
            </a:r>
            <a:r>
              <a:rPr kumimoji="0" lang="en-US" altLang="ko-KR" sz="2300" b="0" i="0" u="none" strike="noStrike" kern="0" cap="none" spc="0" normalizeH="0" baseline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-</a:t>
            </a:r>
            <a:r>
              <a:rPr kumimoji="0" lang="ko-KR" altLang="en-US" sz="2300" b="0" i="0" u="none" strike="noStrike" kern="0" cap="none" spc="0" normalizeH="0" baseline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 </a:t>
            </a:r>
            <a:r>
              <a:rPr kumimoji="0" lang="en-US" altLang="ko-KR" sz="2300" b="0" i="0" u="none" strike="noStrike" kern="0" cap="none" spc="0" normalizeH="0" baseline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Admin”</a:t>
            </a: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 rotWithShape="1">
          <a:blip r:embed="rId2"/>
          <a:srcRect l="3680" t="4570" r="11390" b="5670"/>
          <a:stretch>
            <a:fillRect/>
          </a:stretch>
        </p:blipFill>
        <p:spPr>
          <a:xfrm>
            <a:off x="5091443" y="632277"/>
            <a:ext cx="5555113" cy="53803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-2" y="-9416"/>
            <a:ext cx="4508013" cy="3514616"/>
            <a:chOff x="-2" y="-9416"/>
            <a:chExt cx="4508013" cy="3514616"/>
          </a:xfrm>
        </p:grpSpPr>
        <p:sp>
          <p:nvSpPr>
            <p:cNvPr id="15" name="직각 삼각형 14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각 삼각형 18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29" name="직각 삼각형 28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직각 삼각형 29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2" name="내용 개체 틀 2"/>
          <p:cNvSpPr txBox="1"/>
          <p:nvPr/>
        </p:nvSpPr>
        <p:spPr>
          <a:xfrm>
            <a:off x="-218223" y="611997"/>
            <a:ext cx="467830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02.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 요구사항</a:t>
            </a:r>
          </a:p>
        </p:txBody>
      </p:sp>
      <p:sp>
        <p:nvSpPr>
          <p:cNvPr id="102" name="직사각형 47"/>
          <p:cNvSpPr/>
          <p:nvPr/>
        </p:nvSpPr>
        <p:spPr>
          <a:xfrm>
            <a:off x="1165254" y="1221256"/>
            <a:ext cx="3202911" cy="4437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300" b="0" i="0" u="none" strike="noStrike" kern="0" cap="none" spc="0" normalizeH="0" baseline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“</a:t>
            </a:r>
            <a:r>
              <a:rPr kumimoji="0" lang="ko-KR" altLang="en-US" sz="2300" b="0" i="0" u="none" strike="noStrike" kern="0" cap="none" spc="0" normalizeH="0" baseline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유스케이스 </a:t>
            </a:r>
            <a:r>
              <a:rPr kumimoji="0" lang="en-US" altLang="ko-KR" sz="2300" b="0" i="0" u="none" strike="noStrike" kern="0" cap="none" spc="0" normalizeH="0" baseline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-</a:t>
            </a:r>
            <a:r>
              <a:rPr kumimoji="0" lang="ko-KR" altLang="en-US" sz="2300" b="0" i="0" u="none" strike="noStrike" kern="0" cap="none" spc="0" normalizeH="0" baseline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 </a:t>
            </a:r>
            <a:r>
              <a:rPr kumimoji="0" lang="en-US" altLang="ko-KR" sz="2300" b="0" i="0" u="none" strike="noStrike" kern="0" cap="none" spc="0" normalizeH="0" baseline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Manager”</a:t>
            </a: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 rotWithShape="1">
          <a:blip r:embed="rId2"/>
          <a:srcRect l="7460" t="1310" r="17650" b="8260"/>
          <a:stretch>
            <a:fillRect/>
          </a:stretch>
        </p:blipFill>
        <p:spPr>
          <a:xfrm>
            <a:off x="5282313" y="735465"/>
            <a:ext cx="5524032" cy="50988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-2" y="-9416"/>
            <a:ext cx="4508013" cy="3514616"/>
            <a:chOff x="-2" y="-9416"/>
            <a:chExt cx="4508013" cy="3514616"/>
          </a:xfrm>
        </p:grpSpPr>
        <p:sp>
          <p:nvSpPr>
            <p:cNvPr id="15" name="직각 삼각형 14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각 삼각형 18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29" name="직각 삼각형 28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직각 삼각형 29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2" name="내용 개체 틀 2"/>
          <p:cNvSpPr txBox="1"/>
          <p:nvPr/>
        </p:nvSpPr>
        <p:spPr>
          <a:xfrm>
            <a:off x="-218223" y="611997"/>
            <a:ext cx="467830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02.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 요구사항</a:t>
            </a:r>
          </a:p>
        </p:txBody>
      </p:sp>
      <p:sp>
        <p:nvSpPr>
          <p:cNvPr id="102" name="직사각형 47"/>
          <p:cNvSpPr/>
          <p:nvPr/>
        </p:nvSpPr>
        <p:spPr>
          <a:xfrm>
            <a:off x="1165255" y="1221256"/>
            <a:ext cx="2945735" cy="4437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300" b="0" i="0" u="none" strike="noStrike" kern="0" cap="none" spc="0" normalizeH="0" baseline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“</a:t>
            </a:r>
            <a:r>
              <a:rPr kumimoji="0" lang="ko-KR" altLang="en-US" sz="2300" b="0" i="0" u="none" strike="noStrike" kern="0" cap="none" spc="0" normalizeH="0" baseline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유스케이스 </a:t>
            </a:r>
            <a:r>
              <a:rPr kumimoji="0" lang="en-US" altLang="ko-KR" sz="2300" b="0" i="0" u="none" strike="noStrike" kern="0" cap="none" spc="0" normalizeH="0" baseline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-</a:t>
            </a:r>
            <a:r>
              <a:rPr kumimoji="0" lang="ko-KR" altLang="en-US" sz="2300" b="0" i="0" u="none" strike="noStrike" kern="0" cap="none" spc="0" normalizeH="0" baseline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 </a:t>
            </a:r>
            <a:r>
              <a:rPr kumimoji="0" lang="en-US" altLang="ko-KR" sz="2300" b="0" i="0" u="none" strike="noStrike" kern="0" cap="none" spc="0" normalizeH="0" baseline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Viewer”</a:t>
            </a: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 rotWithShape="1">
          <a:blip r:embed="rId2"/>
          <a:srcRect l="17920" t="4680" r="6970" b="5000"/>
          <a:stretch>
            <a:fillRect/>
          </a:stretch>
        </p:blipFill>
        <p:spPr>
          <a:xfrm>
            <a:off x="6241605" y="549957"/>
            <a:ext cx="4812982" cy="51815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-2" y="-9416"/>
            <a:ext cx="4508013" cy="3514616"/>
            <a:chOff x="-2" y="-9416"/>
            <a:chExt cx="4508013" cy="3514616"/>
          </a:xfrm>
        </p:grpSpPr>
        <p:sp>
          <p:nvSpPr>
            <p:cNvPr id="15" name="직각 삼각형 14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각 삼각형 18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29" name="직각 삼각형 28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직각 삼각형 29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2" name="내용 개체 틀 2"/>
          <p:cNvSpPr txBox="1"/>
          <p:nvPr/>
        </p:nvSpPr>
        <p:spPr>
          <a:xfrm>
            <a:off x="-218223" y="611997"/>
            <a:ext cx="467830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02.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 요구사항</a:t>
            </a:r>
          </a:p>
        </p:txBody>
      </p:sp>
      <p:sp>
        <p:nvSpPr>
          <p:cNvPr id="102" name="직사각형 47"/>
          <p:cNvSpPr/>
          <p:nvPr/>
        </p:nvSpPr>
        <p:spPr>
          <a:xfrm>
            <a:off x="1165255" y="1221256"/>
            <a:ext cx="2936210" cy="4437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300" b="0" i="0" u="none" strike="noStrike" kern="0" cap="none" spc="0" normalizeH="0" baseline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“</a:t>
            </a:r>
            <a:r>
              <a:rPr kumimoji="0" lang="ko-KR" altLang="en-US" sz="2300" b="0" i="0" u="none" strike="noStrike" kern="0" cap="none" spc="0" normalizeH="0" baseline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유스케이스 </a:t>
            </a:r>
            <a:r>
              <a:rPr kumimoji="0" lang="en-US" altLang="ko-KR" sz="2300" b="0" i="0" u="none" strike="noStrike" kern="0" cap="none" spc="0" normalizeH="0" baseline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-</a:t>
            </a:r>
            <a:r>
              <a:rPr kumimoji="0" lang="ko-KR" altLang="en-US" sz="2300" b="0" i="0" u="none" strike="noStrike" kern="0" cap="none" spc="0" normalizeH="0" baseline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 </a:t>
            </a:r>
            <a:r>
              <a:rPr kumimoji="0" lang="en-US" altLang="ko-KR" sz="2300" b="0" i="0" u="none" strike="noStrike" kern="0" cap="none" spc="0" normalizeH="0" baseline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Master”</a:t>
            </a: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 rotWithShape="1">
          <a:blip r:embed="rId2"/>
          <a:srcRect l="14600" t="5670" r="10950" b="5300"/>
          <a:stretch>
            <a:fillRect/>
          </a:stretch>
        </p:blipFill>
        <p:spPr>
          <a:xfrm>
            <a:off x="6359222" y="900538"/>
            <a:ext cx="4867963" cy="50569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-2" y="-9416"/>
            <a:ext cx="4508013" cy="3514616"/>
            <a:chOff x="-2" y="-9416"/>
            <a:chExt cx="4508013" cy="3514616"/>
          </a:xfrm>
        </p:grpSpPr>
        <p:sp>
          <p:nvSpPr>
            <p:cNvPr id="15" name="직각 삼각형 14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각 삼각형 18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29" name="직각 삼각형 28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직각 삼각형 29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2" name="내용 개체 틀 2"/>
          <p:cNvSpPr txBox="1"/>
          <p:nvPr/>
        </p:nvSpPr>
        <p:spPr>
          <a:xfrm>
            <a:off x="-218223" y="611997"/>
            <a:ext cx="467830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02.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 요구사항</a:t>
            </a:r>
          </a:p>
        </p:txBody>
      </p:sp>
      <p:sp>
        <p:nvSpPr>
          <p:cNvPr id="102" name="직사각형 47"/>
          <p:cNvSpPr/>
          <p:nvPr/>
        </p:nvSpPr>
        <p:spPr>
          <a:xfrm>
            <a:off x="1165255" y="1221256"/>
            <a:ext cx="1793210" cy="4437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300" b="0" i="0" u="none" strike="noStrike" kern="0" cap="none" spc="0" normalizeH="0" baseline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“</a:t>
            </a:r>
            <a:r>
              <a:rPr kumimoji="0" lang="ko-KR" altLang="en-US" sz="2300" b="0" i="0" u="none" strike="noStrike" kern="0" cap="none" spc="0" normalizeH="0" baseline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유스케이스</a:t>
            </a:r>
            <a:r>
              <a:rPr kumimoji="0" lang="en-US" altLang="ko-KR" sz="2300" b="0" i="0" u="none" strike="noStrike" kern="0" cap="none" spc="0" normalizeH="0" baseline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”</a:t>
            </a: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 rotWithShape="1">
          <a:blip r:embed="rId2"/>
          <a:srcRect l="8850" r="10250" b="11940"/>
          <a:stretch>
            <a:fillRect/>
          </a:stretch>
        </p:blipFill>
        <p:spPr>
          <a:xfrm>
            <a:off x="5031894" y="725465"/>
            <a:ext cx="6364971" cy="54070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541</Words>
  <Application>Microsoft Office PowerPoint</Application>
  <PresentationFormat>와이드스크린</PresentationFormat>
  <Paragraphs>127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08서울남산체 B</vt:lpstr>
      <vt:lpstr>08서울남산체 L</vt:lpstr>
      <vt:lpstr>ylee 추억은 잠들지 않는다</vt:lpstr>
      <vt:lpstr>맑은 고딕</vt:lpstr>
      <vt:lpstr>이순신 돋움체 L</vt:lpstr>
      <vt:lpstr>이순신 돋움체 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1771083@hansung.edu</cp:lastModifiedBy>
  <cp:revision>76</cp:revision>
  <dcterms:created xsi:type="dcterms:W3CDTF">2017-07-07T15:57:18Z</dcterms:created>
  <dcterms:modified xsi:type="dcterms:W3CDTF">2020-09-14T04:10:18Z</dcterms:modified>
  <cp:version/>
</cp:coreProperties>
</file>