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47" r:id="rId3"/>
    <p:sldId id="348" r:id="rId4"/>
  </p:sldIdLst>
  <p:sldSz cx="12192000" cy="6858000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B2C5E7"/>
    <a:srgbClr val="D5DF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17" autoAdjust="0"/>
  </p:normalViewPr>
  <p:slideViewPr>
    <p:cSldViewPr snapToGrid="0">
      <p:cViewPr varScale="1">
        <p:scale>
          <a:sx n="92" d="100"/>
          <a:sy n="92" d="100"/>
        </p:scale>
        <p:origin x="648" y="84"/>
      </p:cViewPr>
      <p:guideLst>
        <p:guide orient="horz" pos="21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5D1740-44E5-405B-A18D-A628809F8C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F3F53-6C50-4267-A349-14E0614291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9EC7C48-DDAC-4ACA-BAC9-9BE5D82ED3CC}" type="datetimeFigureOut">
              <a:rPr lang="zh-CN" altLang="en-US"/>
              <a:pPr>
                <a:defRPr/>
              </a:pPr>
              <a:t>2019/6/25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AC218CDA-D6A1-4681-81B6-CD9DBD0FF98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39CD8-1C0C-4D2A-BFAD-2849F08278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6CBD0-001B-4CB7-A8CB-22FFA1237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320B198-9E51-47E3-A320-E82490DAB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902DF-9AF2-4225-A559-DEC4E788237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5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902DF-9AF2-4225-A559-DEC4E788237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5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77-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11225"/>
            <a:ext cx="112236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44-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377825"/>
            <a:ext cx="1558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0F7BB76-03E0-42EC-AACC-CA9FB41CEC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F342767-03C2-4337-BF65-69ED42B18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F322A-E517-41B3-9FF3-616E6C799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8DD4A43C-58B5-4435-95BE-9E5445F51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972C-39C1-49F5-B7DB-5E75F0541907}" type="datetimeFigureOut">
              <a:rPr lang="zh-CN" altLang="en-US"/>
              <a:pPr>
                <a:defRPr/>
              </a:pPr>
              <a:t>2019/6/25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B796-A9A5-4B70-BDAD-0B369B7F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7C4CD-64DF-49B6-A0D0-51FFEFD42C8B}" type="datetimeFigureOut">
              <a:rPr lang="zh-CN" altLang="en-US"/>
              <a:pPr>
                <a:defRPr/>
              </a:pPr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55D6F-ED9A-435B-BADF-3A183A53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39A24-7D7D-4D54-8814-47252F39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3E818A-D1BA-466F-88A9-6F17C0349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6" descr="77-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11225"/>
            <a:ext cx="112236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" descr="44-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377825"/>
            <a:ext cx="1558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 descr="北师大VI应用部分1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925" y="-819150"/>
            <a:ext cx="12563475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 descr="北师大VI应用部分1-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987925"/>
            <a:ext cx="117363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14"/>
          <p:cNvSpPr txBox="1">
            <a:spLocks noChangeArrowheads="1"/>
          </p:cNvSpPr>
          <p:nvPr/>
        </p:nvSpPr>
        <p:spPr bwMode="auto">
          <a:xfrm>
            <a:off x="703494" y="3732213"/>
            <a:ext cx="226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2019-6-26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01" name="图片 15" descr="11-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5153025"/>
            <a:ext cx="19129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18"/>
          <p:cNvSpPr txBox="1">
            <a:spLocks noChangeArrowheads="1"/>
          </p:cNvSpPr>
          <p:nvPr/>
        </p:nvSpPr>
        <p:spPr bwMode="auto">
          <a:xfrm>
            <a:off x="641350" y="1303338"/>
            <a:ext cx="5314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思源黑体 CN Normal" charset="-122"/>
                <a:ea typeface="思源黑体 CN Normal" charset="-122"/>
              </a:rPr>
              <a:t>雷达</a:t>
            </a:r>
            <a:r>
              <a:rPr lang="zh-CN" altLang="en-US" sz="3600" dirty="0" smtClean="0">
                <a:solidFill>
                  <a:schemeClr val="bg1"/>
                </a:solidFill>
                <a:latin typeface="思源黑体 CN Normal" charset="-122"/>
                <a:ea typeface="思源黑体 CN Normal" charset="-122"/>
              </a:rPr>
              <a:t>数学介绍</a:t>
            </a:r>
            <a:endParaRPr lang="zh-CN" altLang="zh-CN" sz="3600" dirty="0">
              <a:solidFill>
                <a:schemeClr val="bg1"/>
              </a:solidFill>
              <a:latin typeface="思源黑体 CN Normal" charset="-122"/>
              <a:ea typeface="思源黑体 CN Normal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20"/>
          <p:cNvSpPr txBox="1">
            <a:spLocks noChangeArrowheads="1"/>
          </p:cNvSpPr>
          <p:nvPr/>
        </p:nvSpPr>
        <p:spPr bwMode="auto">
          <a:xfrm>
            <a:off x="405245" y="234018"/>
            <a:ext cx="5470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2B3168"/>
                </a:solidFill>
                <a:latin typeface="思源黑体 CN Medium" charset="-122"/>
                <a:ea typeface="思源黑体 CN Medium" charset="-122"/>
              </a:rPr>
              <a:t>传统在线学习系统的不足</a:t>
            </a:r>
            <a:endParaRPr lang="en-US" altLang="zh-CN" sz="2800" dirty="0" smtClean="0">
              <a:solidFill>
                <a:srgbClr val="2B3168"/>
              </a:solidFill>
              <a:latin typeface="思源黑体 CN Medium" charset="-122"/>
              <a:ea typeface="思源黑体 CN Medium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55" y="5760977"/>
            <a:ext cx="971550" cy="866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2609" y="2015836"/>
            <a:ext cx="9071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知识点的组织形式通常为目录形式，不利于学生构建完整的知识架构体系。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132608" y="3901366"/>
            <a:ext cx="9071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不能针对每个知识点给出个性化的推荐及自动批阅，给予学生更精准的个性化学习指导。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33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20"/>
          <p:cNvSpPr txBox="1">
            <a:spLocks noChangeArrowheads="1"/>
          </p:cNvSpPr>
          <p:nvPr/>
        </p:nvSpPr>
        <p:spPr bwMode="auto">
          <a:xfrm>
            <a:off x="435977" y="322202"/>
            <a:ext cx="5470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雷达数学的优点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55" y="5760977"/>
            <a:ext cx="971550" cy="866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0762" y="2056704"/>
            <a:ext cx="8413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>
                <a:cs typeface="Times New Roman" panose="02020603050405020304" pitchFamily="18" charset="0"/>
              </a:rPr>
              <a:t>通过将知识点组织成</a:t>
            </a:r>
            <a:r>
              <a:rPr lang="zh-CN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认知地图</a:t>
            </a:r>
            <a:r>
              <a:rPr lang="zh-CN" altLang="zh-CN" sz="2800" dirty="0">
                <a:cs typeface="Times New Roman" panose="02020603050405020304" pitchFamily="18" charset="0"/>
              </a:rPr>
              <a:t>的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形式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帮助</a:t>
            </a:r>
            <a:r>
              <a:rPr lang="zh-CN" altLang="zh-CN" sz="2800" dirty="0">
                <a:cs typeface="Times New Roman" panose="02020603050405020304" pitchFamily="18" charset="0"/>
              </a:rPr>
              <a:t>学生在学习的过程中构建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更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加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具</a:t>
            </a:r>
            <a:r>
              <a:rPr lang="zh-CN" altLang="zh-CN" sz="2800" dirty="0">
                <a:cs typeface="Times New Roman" panose="02020603050405020304" pitchFamily="18" charset="0"/>
              </a:rPr>
              <a:t>象化的数学知识架构体系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260762" y="4014275"/>
            <a:ext cx="8620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拥有</a:t>
            </a:r>
            <a:r>
              <a:rPr lang="zh-CN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自动</a:t>
            </a:r>
            <a:r>
              <a:rPr lang="zh-CN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批阅，雷达导航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以及</a:t>
            </a:r>
            <a:r>
              <a:rPr lang="zh-CN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推荐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功能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cs typeface="Times New Roman" panose="02020603050405020304" pitchFamily="18" charset="0"/>
              </a:rPr>
              <a:t>对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学生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的学习过程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进行</a:t>
            </a:r>
            <a:r>
              <a:rPr lang="zh-CN" altLang="en-US" sz="2800" dirty="0">
                <a:cs typeface="Times New Roman" panose="02020603050405020304" pitchFamily="18" charset="0"/>
              </a:rPr>
              <a:t>精准</a:t>
            </a:r>
            <a:r>
              <a:rPr lang="zh-CN" altLang="zh-CN" sz="2800" dirty="0">
                <a:cs typeface="Times New Roman" panose="02020603050405020304" pitchFamily="18" charset="0"/>
              </a:rPr>
              <a:t>个性化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学习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指导。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43952</TotalTime>
  <Pages>0</Pages>
  <Words>104</Words>
  <Characters>0</Characters>
  <Application>Microsoft Office PowerPoint</Application>
  <DocSecurity>0</DocSecurity>
  <PresentationFormat>宽屏</PresentationFormat>
  <Lines>0</Lines>
  <Paragraphs>10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思源黑体 CN Medium</vt:lpstr>
      <vt:lpstr>思源黑体 CN Normal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ZD</dc:creator>
  <cp:keywords/>
  <dc:description/>
  <cp:lastModifiedBy>Windows 用户</cp:lastModifiedBy>
  <cp:revision>512</cp:revision>
  <dcterms:created xsi:type="dcterms:W3CDTF">2017-02-20T09:01:06Z</dcterms:created>
  <dcterms:modified xsi:type="dcterms:W3CDTF">2019-06-25T13:44:43Z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