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6" r:id="rId8"/>
    <p:sldId id="261" r:id="rId9"/>
    <p:sldId id="264" r:id="rId10"/>
    <p:sldId id="26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腾" initials="张腾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62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ACEE5-17D9-A54E-8696-8C5D2DB3B27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321A9-33A5-2D4F-81D1-A21E4514F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5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321A9-33A5-2D4F-81D1-A21E4514F3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63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能不能加总分上，再和老师确认下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321A9-33A5-2D4F-81D1-A21E4514F3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4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AFEC3DD-5474-4349-BB4E-FB6B10316BD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CBB1274-3B75-486A-B13D-81729D15E0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4227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C3DD-5474-4349-BB4E-FB6B10316BD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1274-3B75-486A-B13D-81729D15E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54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C3DD-5474-4349-BB4E-FB6B10316BD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1274-3B75-486A-B13D-81729D15E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30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C3DD-5474-4349-BB4E-FB6B10316BD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1274-3B75-486A-B13D-81729D15E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8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C3DD-5474-4349-BB4E-FB6B10316BD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1274-3B75-486A-B13D-81729D15E0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027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C3DD-5474-4349-BB4E-FB6B10316BD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1274-3B75-486A-B13D-81729D15E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8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C3DD-5474-4349-BB4E-FB6B10316BD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1274-3B75-486A-B13D-81729D15E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21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C3DD-5474-4349-BB4E-FB6B10316BD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1274-3B75-486A-B13D-81729D15E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08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C3DD-5474-4349-BB4E-FB6B10316BD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1274-3B75-486A-B13D-81729D15E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15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C3DD-5474-4349-BB4E-FB6B10316BD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1274-3B75-486A-B13D-81729D15E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1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C3DD-5474-4349-BB4E-FB6B10316BD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1274-3B75-486A-B13D-81729D15E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40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AFEC3DD-5474-4349-BB4E-FB6B10316BD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CBB1274-3B75-486A-B13D-81729D15E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7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MiniSQL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729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验收自测 </a:t>
            </a:r>
            <a:r>
              <a:rPr lang="en-US" altLang="zh-CN" dirty="0"/>
              <a:t>case</a:t>
            </a:r>
            <a:r>
              <a:rPr lang="zh-CN" altLang="en-US" dirty="0"/>
              <a:t> 举例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注</a:t>
            </a:r>
            <a:r>
              <a:rPr lang="en-US" altLang="zh-CN" dirty="0"/>
              <a:t>:</a:t>
            </a:r>
            <a:r>
              <a:rPr lang="zh-CN" altLang="en-US" dirty="0"/>
              <a:t> 实际验收所使用的</a:t>
            </a:r>
            <a:r>
              <a:rPr lang="en-US" altLang="zh-CN" dirty="0"/>
              <a:t>SQL</a:t>
            </a:r>
            <a:r>
              <a:rPr lang="zh-CN" altLang="en-US" dirty="0"/>
              <a:t>以及相关的值与此处不相同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 执行</a:t>
            </a:r>
            <a:r>
              <a:rPr lang="en-US" altLang="zh-CN" dirty="0"/>
              <a:t>“</a:t>
            </a:r>
            <a:r>
              <a:rPr lang="zh-CN" altLang="en-US" dirty="0"/>
              <a:t>参考验收数据</a:t>
            </a:r>
            <a:r>
              <a:rPr lang="en-US" altLang="zh-CN" dirty="0"/>
              <a:t>”</a:t>
            </a:r>
            <a:r>
              <a:rPr lang="zh-CN" altLang="en-US" dirty="0"/>
              <a:t>中的</a:t>
            </a:r>
            <a:r>
              <a:rPr lang="en-US" altLang="zh-CN" dirty="0" err="1"/>
              <a:t>student.txt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 顺序执行以下语句</a:t>
            </a:r>
            <a:endParaRPr lang="en-US" altLang="zh-CN" dirty="0"/>
          </a:p>
          <a:p>
            <a:pPr lvl="1"/>
            <a:r>
              <a:rPr lang="en-US" dirty="0"/>
              <a:t>select * from student2 where id=</a:t>
            </a:r>
            <a:r>
              <a:rPr lang="is-IS" dirty="0"/>
              <a:t>1080100978</a:t>
            </a:r>
            <a:r>
              <a:rPr lang="en-US" dirty="0"/>
              <a:t>; --</a:t>
            </a:r>
            <a:r>
              <a:rPr lang="en-US" dirty="0" err="1"/>
              <a:t>考察int类型上的等值条件查询</a:t>
            </a:r>
            <a:endParaRPr lang="en-US" dirty="0"/>
          </a:p>
          <a:p>
            <a:pPr lvl="1"/>
            <a:r>
              <a:rPr lang="en-US" dirty="0"/>
              <a:t>select * from student2 where score=</a:t>
            </a:r>
            <a:r>
              <a:rPr lang="nb-NO" dirty="0"/>
              <a:t> 50.5</a:t>
            </a:r>
            <a:r>
              <a:rPr lang="en-US" dirty="0"/>
              <a:t>; --</a:t>
            </a:r>
            <a:r>
              <a:rPr lang="en-US" dirty="0" err="1"/>
              <a:t>考察float类型上的等值条件查询，观察数量</a:t>
            </a:r>
            <a:endParaRPr lang="en-US" dirty="0"/>
          </a:p>
          <a:p>
            <a:pPr lvl="1"/>
            <a:r>
              <a:rPr lang="en-US" dirty="0"/>
              <a:t>select * from student2 where name='name</a:t>
            </a:r>
            <a:r>
              <a:rPr lang="en-US" altLang="zh-CN" dirty="0"/>
              <a:t>255</a:t>
            </a:r>
            <a:r>
              <a:rPr lang="en-US" dirty="0"/>
              <a:t>'; --考察char类型上的等值条件查询，此处需观察执行时间t1</a:t>
            </a:r>
          </a:p>
          <a:p>
            <a:pPr lvl="1"/>
            <a:r>
              <a:rPr lang="en-US" dirty="0"/>
              <a:t>select * from student2 where id&lt;&gt;</a:t>
            </a:r>
            <a:r>
              <a:rPr lang="en-US" altLang="zh-CN" dirty="0"/>
              <a:t>13888888</a:t>
            </a:r>
            <a:r>
              <a:rPr lang="en-US" dirty="0"/>
              <a:t>; --</a:t>
            </a:r>
            <a:r>
              <a:rPr lang="en-US" dirty="0" err="1"/>
              <a:t>考察int类型上的不等条件查询，观察数量</a:t>
            </a:r>
            <a:endParaRPr lang="en-US" dirty="0"/>
          </a:p>
          <a:p>
            <a:pPr lvl="1"/>
            <a:r>
              <a:rPr lang="en-US" dirty="0"/>
              <a:t>create index </a:t>
            </a:r>
            <a:r>
              <a:rPr lang="en-US" altLang="zh-CN" dirty="0" err="1"/>
              <a:t>idx</a:t>
            </a:r>
            <a:r>
              <a:rPr lang="en-US" altLang="zh-CN" dirty="0"/>
              <a:t> </a:t>
            </a:r>
            <a:r>
              <a:rPr lang="en-US" dirty="0"/>
              <a:t>on student2 ( name ); --</a:t>
            </a:r>
            <a:r>
              <a:rPr lang="en-US" dirty="0" err="1"/>
              <a:t>在name这个unique属性上创建index</a:t>
            </a:r>
            <a:endParaRPr lang="en-US" dirty="0"/>
          </a:p>
          <a:p>
            <a:pPr lvl="1"/>
            <a:r>
              <a:rPr lang="en-US" dirty="0"/>
              <a:t>select * from student2 where name= 'name</a:t>
            </a:r>
            <a:r>
              <a:rPr lang="en-US" altLang="zh-CN" dirty="0"/>
              <a:t>255 </a:t>
            </a:r>
            <a:r>
              <a:rPr lang="en-US" dirty="0"/>
              <a:t>'; --此处需观察执行时间t2</a:t>
            </a:r>
          </a:p>
          <a:p>
            <a:pPr lvl="1"/>
            <a:r>
              <a:rPr lang="en-US" dirty="0"/>
              <a:t>drop index </a:t>
            </a:r>
            <a:r>
              <a:rPr lang="en-US" dirty="0" err="1"/>
              <a:t>idx</a:t>
            </a:r>
            <a:r>
              <a:rPr lang="en-US" dirty="0"/>
              <a:t>; --</a:t>
            </a:r>
            <a:r>
              <a:rPr lang="en-US" dirty="0" err="1"/>
              <a:t>考察drop</a:t>
            </a:r>
            <a:r>
              <a:rPr lang="en-US" dirty="0"/>
              <a:t> index</a:t>
            </a:r>
          </a:p>
          <a:p>
            <a:pPr lvl="1"/>
            <a:r>
              <a:rPr lang="en-US" dirty="0"/>
              <a:t>delete from student2 where score=</a:t>
            </a:r>
            <a:r>
              <a:rPr lang="nb-NO" dirty="0"/>
              <a:t> 50.5</a:t>
            </a:r>
            <a:r>
              <a:rPr lang="en-US" dirty="0"/>
              <a:t>; --</a:t>
            </a:r>
            <a:r>
              <a:rPr lang="en-US" dirty="0" err="1"/>
              <a:t>考察delete</a:t>
            </a:r>
            <a:endParaRPr lang="en-US" dirty="0"/>
          </a:p>
          <a:p>
            <a:r>
              <a:rPr lang="en-US" dirty="0"/>
              <a:t>3. </a:t>
            </a:r>
            <a:r>
              <a:rPr lang="zh-CN" altLang="en-US" dirty="0"/>
              <a:t>执行过程程序正常运行，返回数量正常，</a:t>
            </a:r>
            <a:r>
              <a:rPr lang="en-US" dirty="0"/>
              <a:t>index</a:t>
            </a:r>
            <a:r>
              <a:rPr lang="zh-CN" altLang="en-US" dirty="0"/>
              <a:t>性能体现在</a:t>
            </a:r>
            <a:r>
              <a:rPr lang="en-US" altLang="zh-CN" dirty="0"/>
              <a:t>t2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32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实验验收以及评分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800"/>
            <a:ext cx="9025128" cy="472440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Bonus</a:t>
            </a:r>
          </a:p>
          <a:p>
            <a:pPr lvl="1"/>
            <a:r>
              <a:rPr lang="en-US" altLang="zh-CN" dirty="0"/>
              <a:t>GUI</a:t>
            </a:r>
          </a:p>
          <a:p>
            <a:pPr lvl="1"/>
            <a:r>
              <a:rPr lang="zh-CN" altLang="en-US" dirty="0"/>
              <a:t>类似</a:t>
            </a:r>
            <a:r>
              <a:rPr lang="en-US" altLang="zh-CN" dirty="0" err="1"/>
              <a:t>mysql</a:t>
            </a:r>
            <a:r>
              <a:rPr lang="zh-CN" altLang="en-US" dirty="0"/>
              <a:t>的错误提示，更详细的错误类型</a:t>
            </a:r>
            <a:endParaRPr lang="en-US" altLang="zh-CN" dirty="0"/>
          </a:p>
          <a:p>
            <a:pPr lvl="1"/>
            <a:r>
              <a:rPr lang="zh-CN" altLang="en-US" dirty="0"/>
              <a:t>支持中文数据</a:t>
            </a:r>
            <a:endParaRPr lang="en-US" altLang="zh-CN" dirty="0"/>
          </a:p>
          <a:p>
            <a:pPr lvl="1"/>
            <a:r>
              <a:rPr lang="zh-CN" altLang="en-US" dirty="0"/>
              <a:t>支持更多语句</a:t>
            </a:r>
            <a:endParaRPr lang="en-US" altLang="zh-CN" dirty="0"/>
          </a:p>
          <a:p>
            <a:pPr lvl="1"/>
            <a:r>
              <a:rPr lang="zh-CN" altLang="en-US" dirty="0"/>
              <a:t>支持联合主键、联合索引</a:t>
            </a:r>
            <a:endParaRPr lang="en-US" altLang="zh-CN" dirty="0"/>
          </a:p>
          <a:p>
            <a:pPr lvl="1"/>
            <a:r>
              <a:rPr lang="en-US" altLang="zh-CN" dirty="0"/>
              <a:t>SQL</a:t>
            </a:r>
            <a:r>
              <a:rPr lang="zh-CN" altLang="en-US" dirty="0"/>
              <a:t>查询优化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</a:p>
          <a:p>
            <a:r>
              <a:rPr lang="zh-CN" altLang="en-US" dirty="0"/>
              <a:t>验收及报告递交时间（</a:t>
            </a:r>
            <a:r>
              <a:rPr lang="zh-CN" altLang="en-US" dirty="0">
                <a:solidFill>
                  <a:srgbClr val="FF0000"/>
                </a:solidFill>
              </a:rPr>
              <a:t>具体时间等返校后再做调整并通知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Bonus: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6.7</a:t>
            </a:r>
            <a:r>
              <a:rPr lang="zh-CN" altLang="en-US" dirty="0">
                <a:solidFill>
                  <a:srgbClr val="FF0000"/>
                </a:solidFill>
              </a:rPr>
              <a:t>日前验收且评级为良以上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报告提交晚于</a:t>
            </a:r>
            <a:r>
              <a:rPr lang="en-US" altLang="zh-CN" dirty="0"/>
              <a:t>deadline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降级处理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所有报告和代码统一交到学在浙大，个人只需上交个人报告，组长还需负责打包组队报告和代码再上交。</a:t>
            </a:r>
            <a:endParaRPr lang="en-US" altLang="zh-C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689832"/>
              </p:ext>
            </p:extLst>
          </p:nvPr>
        </p:nvGraphicFramePr>
        <p:xfrm>
          <a:off x="1261872" y="5811520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验收时间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6.3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9-10</a:t>
                      </a:r>
                      <a:r>
                        <a:rPr lang="zh-CN" altLang="en-US" dirty="0"/>
                        <a:t>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6.10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9-10</a:t>
                      </a:r>
                      <a:r>
                        <a:rPr lang="zh-CN" altLang="en-US" dirty="0"/>
                        <a:t>节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报告提交时间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6.21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23:59</a:t>
                      </a:r>
                      <a:r>
                        <a:rPr lang="zh-CN" altLang="en-US" dirty="0"/>
                        <a:t>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57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数据类型</a:t>
            </a:r>
            <a:endParaRPr lang="en-US" altLang="zh-CN" dirty="0"/>
          </a:p>
          <a:p>
            <a:pPr lvl="1"/>
            <a:r>
              <a:rPr lang="en-US" altLang="zh-CN" dirty="0"/>
              <a:t>int</a:t>
            </a:r>
          </a:p>
          <a:p>
            <a:pPr lvl="1"/>
            <a:r>
              <a:rPr lang="en-US" altLang="zh-CN" dirty="0"/>
              <a:t>char(n) (varchar) 1&lt;=n&lt;=255</a:t>
            </a:r>
          </a:p>
          <a:p>
            <a:pPr lvl="1"/>
            <a:r>
              <a:rPr lang="en-US" altLang="zh-CN" dirty="0"/>
              <a:t>float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表定义</a:t>
            </a:r>
            <a:endParaRPr lang="en-US" altLang="zh-CN" dirty="0"/>
          </a:p>
          <a:p>
            <a:pPr lvl="1"/>
            <a:r>
              <a:rPr lang="en-US" altLang="zh-CN" dirty="0"/>
              <a:t>32</a:t>
            </a:r>
            <a:r>
              <a:rPr lang="zh-CN" altLang="en-US" dirty="0"/>
              <a:t>个属性（</a:t>
            </a:r>
            <a:r>
              <a:rPr lang="en-US" altLang="zh-CN" dirty="0"/>
              <a:t>unique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单属性</a:t>
            </a:r>
            <a:r>
              <a:rPr lang="zh-CN" altLang="en-US" dirty="0"/>
              <a:t>的主键定义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索引的建立、删除（</a:t>
            </a:r>
            <a:r>
              <a:rPr lang="en-US" altLang="zh-CN" dirty="0"/>
              <a:t>index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记录的增删改查（</a:t>
            </a:r>
            <a:r>
              <a:rPr lang="en-US" altLang="zh-CN" dirty="0"/>
              <a:t>insert</a:t>
            </a:r>
            <a:r>
              <a:rPr lang="zh-CN" altLang="en-US" dirty="0"/>
              <a:t>、</a:t>
            </a:r>
            <a:r>
              <a:rPr lang="en-US" altLang="zh-CN" dirty="0"/>
              <a:t>delete</a:t>
            </a:r>
            <a:r>
              <a:rPr lang="zh-CN" altLang="en-US" dirty="0"/>
              <a:t>、</a:t>
            </a:r>
            <a:r>
              <a:rPr lang="en-US" altLang="zh-CN" dirty="0"/>
              <a:t>update</a:t>
            </a:r>
            <a:r>
              <a:rPr lang="zh-CN" altLang="en-US" dirty="0"/>
              <a:t>、</a:t>
            </a:r>
            <a:r>
              <a:rPr lang="en-US" altLang="zh-CN" dirty="0"/>
              <a:t>select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907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</a:t>
            </a:r>
            <a:r>
              <a:rPr lang="en-US" altLang="zh-CN" dirty="0"/>
              <a:t>MySQL</a:t>
            </a:r>
            <a:r>
              <a:rPr lang="zh-CN" altLang="en-US" dirty="0"/>
              <a:t>保持一致，</a:t>
            </a:r>
            <a:r>
              <a:rPr lang="zh-CN" altLang="en-US" dirty="0">
                <a:solidFill>
                  <a:srgbClr val="FF0000"/>
                </a:solidFill>
              </a:rPr>
              <a:t>至少</a:t>
            </a:r>
            <a:r>
              <a:rPr lang="zh-CN" altLang="en-US" dirty="0"/>
              <a:t>支持以下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zh-CN" altLang="en-US" dirty="0">
                <a:solidFill>
                  <a:srgbClr val="FF0000"/>
                </a:solidFill>
              </a:rPr>
              <a:t>种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en-US" altLang="zh-CN" dirty="0"/>
              <a:t>create table (primary key)</a:t>
            </a:r>
          </a:p>
          <a:p>
            <a:r>
              <a:rPr lang="en-US" altLang="zh-CN" dirty="0"/>
              <a:t>drop table</a:t>
            </a:r>
          </a:p>
          <a:p>
            <a:r>
              <a:rPr lang="en-US" altLang="zh-CN" dirty="0"/>
              <a:t>create index</a:t>
            </a:r>
          </a:p>
          <a:p>
            <a:r>
              <a:rPr lang="en-US" altLang="zh-CN" dirty="0"/>
              <a:t>drop index</a:t>
            </a:r>
          </a:p>
          <a:p>
            <a:r>
              <a:rPr lang="en-US" altLang="zh-CN" dirty="0"/>
              <a:t>select (</a:t>
            </a:r>
            <a:r>
              <a:rPr lang="en-US" altLang="zh-CN" dirty="0">
                <a:solidFill>
                  <a:srgbClr val="FF0000"/>
                </a:solidFill>
              </a:rPr>
              <a:t>point query</a:t>
            </a:r>
            <a:r>
              <a:rPr lang="en-US" altLang="zh-CN" dirty="0"/>
              <a:t> &amp;&amp; </a:t>
            </a:r>
            <a:r>
              <a:rPr lang="en-US" altLang="zh-CN" dirty="0">
                <a:solidFill>
                  <a:srgbClr val="FF0000"/>
                </a:solidFill>
              </a:rPr>
              <a:t>range query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insert</a:t>
            </a:r>
          </a:p>
          <a:p>
            <a:r>
              <a:rPr lang="en-US" altLang="zh-CN" dirty="0"/>
              <a:t>delete</a:t>
            </a:r>
          </a:p>
          <a:p>
            <a:r>
              <a:rPr lang="en-US" altLang="zh-CN" dirty="0"/>
              <a:t>quit</a:t>
            </a:r>
          </a:p>
        </p:txBody>
      </p:sp>
      <p:sp>
        <p:nvSpPr>
          <p:cNvPr id="6" name="右大括号 5"/>
          <p:cNvSpPr/>
          <p:nvPr/>
        </p:nvSpPr>
        <p:spPr>
          <a:xfrm>
            <a:off x="6613864" y="1935332"/>
            <a:ext cx="754602" cy="39328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528264" y="3635136"/>
            <a:ext cx="328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支持执行</a:t>
            </a:r>
            <a:r>
              <a:rPr lang="en-US" altLang="zh-CN" dirty="0">
                <a:solidFill>
                  <a:srgbClr val="FF0000"/>
                </a:solidFill>
              </a:rPr>
              <a:t>SQL</a:t>
            </a:r>
            <a:r>
              <a:rPr lang="zh-CN" altLang="en-US" dirty="0">
                <a:solidFill>
                  <a:srgbClr val="FF0000"/>
                </a:solidFill>
              </a:rPr>
              <a:t>脚本</a:t>
            </a:r>
          </a:p>
        </p:txBody>
      </p:sp>
    </p:spTree>
    <p:extLst>
      <p:ext uri="{BB962C8B-B14F-4D97-AF65-F5344CB8AC3E}">
        <p14:creationId xmlns:p14="http://schemas.microsoft.com/office/powerpoint/2010/main" val="328137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3600" y="1917576"/>
            <a:ext cx="4020342" cy="4351337"/>
          </a:xfrm>
        </p:spPr>
        <p:txBody>
          <a:bodyPr/>
          <a:lstStyle/>
          <a:p>
            <a:r>
              <a:rPr lang="en-US" altLang="zh-CN" dirty="0"/>
              <a:t>Interpreter</a:t>
            </a:r>
          </a:p>
          <a:p>
            <a:pPr lvl="1"/>
            <a:r>
              <a:rPr lang="zh-CN" altLang="en-US" dirty="0"/>
              <a:t>与用户交互，解析</a:t>
            </a:r>
            <a:r>
              <a:rPr lang="en-US" altLang="zh-CN" dirty="0"/>
              <a:t>SQL</a:t>
            </a:r>
            <a:r>
              <a:rPr lang="zh-CN" altLang="en-US" dirty="0"/>
              <a:t>语句，通过检查后调用</a:t>
            </a:r>
            <a:r>
              <a:rPr lang="en-US" altLang="zh-CN" dirty="0"/>
              <a:t>API</a:t>
            </a:r>
            <a:r>
              <a:rPr lang="zh-CN" altLang="en-US" dirty="0"/>
              <a:t>模块执行</a:t>
            </a:r>
            <a:endParaRPr lang="en-US" altLang="zh-CN" dirty="0"/>
          </a:p>
          <a:p>
            <a:pPr lvl="1"/>
            <a:r>
              <a:rPr lang="en-US" altLang="zh-CN" dirty="0" err="1"/>
              <a:t>cmd</a:t>
            </a:r>
            <a:r>
              <a:rPr lang="zh-CN" altLang="en-US" dirty="0"/>
              <a:t>、</a:t>
            </a:r>
            <a:r>
              <a:rPr lang="en-US" altLang="zh-CN" dirty="0" err="1"/>
              <a:t>gui</a:t>
            </a:r>
            <a:r>
              <a:rPr lang="en-US" altLang="zh-CN" dirty="0"/>
              <a:t>…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API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en-US" altLang="zh-CN" dirty="0">
                <a:solidFill>
                  <a:schemeClr val="tx1"/>
                </a:solidFill>
              </a:rPr>
              <a:t>catalog</a:t>
            </a:r>
            <a:r>
              <a:rPr lang="zh-CN" altLang="en-US" dirty="0">
                <a:solidFill>
                  <a:schemeClr val="tx1"/>
                </a:solidFill>
              </a:rPr>
              <a:t>模块交互确定执行规则（</a:t>
            </a:r>
            <a:r>
              <a:rPr lang="en-US" altLang="zh-CN" dirty="0">
                <a:solidFill>
                  <a:schemeClr val="tx1"/>
                </a:solidFill>
              </a:rPr>
              <a:t>index</a:t>
            </a:r>
            <a:r>
              <a:rPr lang="zh-CN" altLang="en-US" dirty="0">
                <a:solidFill>
                  <a:schemeClr val="tx1"/>
                </a:solidFill>
              </a:rPr>
              <a:t>等）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调用</a:t>
            </a:r>
            <a:r>
              <a:rPr lang="en-US" altLang="zh-CN" dirty="0">
                <a:solidFill>
                  <a:schemeClr val="tx1"/>
                </a:solidFill>
              </a:rPr>
              <a:t>record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index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catalog</a:t>
            </a:r>
            <a:r>
              <a:rPr lang="zh-CN" altLang="en-US" dirty="0">
                <a:solidFill>
                  <a:schemeClr val="tx1"/>
                </a:solidFill>
              </a:rPr>
              <a:t>模块的接口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Catalog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metadata</a:t>
            </a:r>
          </a:p>
          <a:p>
            <a:pPr lvl="2"/>
            <a:r>
              <a:rPr lang="zh-CN" altLang="en-US" dirty="0">
                <a:solidFill>
                  <a:schemeClr val="tx1"/>
                </a:solidFill>
              </a:rPr>
              <a:t>表的信息</a:t>
            </a:r>
            <a:endParaRPr lang="en-US" altLang="zh-CN" dirty="0">
              <a:solidFill>
                <a:schemeClr val="tx1"/>
              </a:solidFill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</a:rPr>
              <a:t>字段信息</a:t>
            </a:r>
            <a:endParaRPr lang="en-US" altLang="zh-CN" dirty="0">
              <a:solidFill>
                <a:schemeClr val="tx1"/>
              </a:solidFill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</a:rPr>
              <a:t>索引信息</a:t>
            </a:r>
          </a:p>
        </p:txBody>
      </p:sp>
      <p:pic>
        <p:nvPicPr>
          <p:cNvPr id="1028" name="Picture 4" descr="Mini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908" y="1917576"/>
            <a:ext cx="4250664" cy="386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28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3600" y="1917576"/>
            <a:ext cx="4499736" cy="4864964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Record</a:t>
            </a:r>
          </a:p>
          <a:p>
            <a:pPr lvl="1"/>
            <a:r>
              <a:rPr lang="zh-CN" altLang="en-US" dirty="0"/>
              <a:t>管理数据文件</a:t>
            </a:r>
            <a:endParaRPr lang="en-US" altLang="zh-CN" dirty="0"/>
          </a:p>
          <a:p>
            <a:pPr lvl="2"/>
            <a:r>
              <a:rPr lang="en-US" altLang="zh-CN" dirty="0"/>
              <a:t>DB file &amp;&amp; buffer block</a:t>
            </a: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定长记录存储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不要求跨块存储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Index</a:t>
            </a:r>
            <a:r>
              <a:rPr lang="zh-CN" altLang="en-US" dirty="0">
                <a:solidFill>
                  <a:srgbClr val="FF0000"/>
                </a:solidFill>
              </a:rPr>
              <a:t>*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B+ Tree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node &amp;&amp; buffer block 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en-US" altLang="zh-CN" dirty="0">
                <a:solidFill>
                  <a:schemeClr val="tx1"/>
                </a:solidFill>
              </a:rPr>
              <a:t>record manager</a:t>
            </a:r>
            <a:r>
              <a:rPr lang="zh-CN" altLang="en-US" dirty="0">
                <a:solidFill>
                  <a:schemeClr val="tx1"/>
                </a:solidFill>
              </a:rPr>
              <a:t>的接口配合完成索引相关的</a:t>
            </a:r>
            <a:r>
              <a:rPr lang="en-US" altLang="zh-CN" dirty="0">
                <a:solidFill>
                  <a:schemeClr val="tx1"/>
                </a:solidFill>
              </a:rPr>
              <a:t>SQL</a:t>
            </a:r>
            <a:r>
              <a:rPr lang="zh-CN" altLang="en-US" dirty="0">
                <a:solidFill>
                  <a:schemeClr val="tx1"/>
                </a:solidFill>
              </a:rPr>
              <a:t>语句</a:t>
            </a:r>
            <a:endParaRPr lang="en-US" altLang="zh-CN" dirty="0"/>
          </a:p>
          <a:p>
            <a:r>
              <a:rPr lang="en-US" altLang="zh-CN" dirty="0"/>
              <a:t>Buffer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File IO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缓冲区的替换算法（</a:t>
            </a:r>
            <a:r>
              <a:rPr lang="en-US" altLang="zh-CN" dirty="0">
                <a:solidFill>
                  <a:srgbClr val="FF0000"/>
                </a:solidFill>
              </a:rPr>
              <a:t>LRU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clock…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锁定缓冲页，不允许替换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dirty bit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write back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block(page) size: 4KB or 8KB</a:t>
            </a: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028" name="Picture 4" descr="Mini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908" y="1917576"/>
            <a:ext cx="4250664" cy="386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054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关于返回信息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57375"/>
            <a:ext cx="8595360" cy="4351337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返回信息的内容参考</a:t>
            </a:r>
            <a:r>
              <a:rPr lang="en-US" sz="1600" dirty="0" err="1"/>
              <a:t>mysql</a:t>
            </a:r>
            <a:r>
              <a:rPr lang="zh-CN" altLang="en-US" sz="1600" dirty="0"/>
              <a:t>，语言限定为英文，主要包括执行</a:t>
            </a:r>
            <a:r>
              <a:rPr lang="en-US" sz="1600" dirty="0" err="1"/>
              <a:t>sql</a:t>
            </a:r>
            <a:r>
              <a:rPr lang="zh-CN" altLang="en-US" sz="1600" dirty="0"/>
              <a:t>返回的行数</a:t>
            </a:r>
            <a:r>
              <a:rPr lang="en-US" sz="1600" dirty="0"/>
              <a:t>(n row in set), </a:t>
            </a:r>
            <a:r>
              <a:rPr lang="zh-CN" altLang="en-US" sz="1600" dirty="0"/>
              <a:t>或者影响的行数</a:t>
            </a:r>
            <a:r>
              <a:rPr lang="en-US" sz="1600" dirty="0"/>
              <a:t>(n row affects)</a:t>
            </a:r>
            <a:r>
              <a:rPr lang="zh-CN" altLang="en-US" sz="1600" dirty="0"/>
              <a:t>，必须给出执行</a:t>
            </a:r>
            <a:r>
              <a:rPr lang="en-US" sz="1600" dirty="0"/>
              <a:t>SQL</a:t>
            </a:r>
            <a:r>
              <a:rPr lang="zh-CN" altLang="en-US" sz="1600" dirty="0"/>
              <a:t>所花费的时间</a:t>
            </a:r>
            <a:r>
              <a:rPr lang="en-US" sz="1600" dirty="0"/>
              <a:t>Duration</a:t>
            </a:r>
            <a:r>
              <a:rPr lang="zh-CN" altLang="en-US" sz="1600" dirty="0"/>
              <a:t>。</a:t>
            </a:r>
            <a:endParaRPr lang="en-US" sz="1600" dirty="0"/>
          </a:p>
          <a:p>
            <a:r>
              <a:rPr lang="zh-CN" altLang="en-US" sz="1600" dirty="0"/>
              <a:t>执行出错需要指出错误的类型，具体位置不做要求。</a:t>
            </a:r>
            <a:endParaRPr lang="en-US" sz="1600" dirty="0"/>
          </a:p>
          <a:p>
            <a:r>
              <a:rPr lang="zh-CN" altLang="en-US" sz="1600" dirty="0"/>
              <a:t>错误类型</a:t>
            </a:r>
            <a:r>
              <a:rPr lang="zh-CN" altLang="en-US" sz="1600" dirty="0">
                <a:solidFill>
                  <a:srgbClr val="FF0000"/>
                </a:solidFill>
              </a:rPr>
              <a:t>包括但不限于</a:t>
            </a:r>
            <a:r>
              <a:rPr lang="en-US" sz="1600" dirty="0"/>
              <a:t>( SYNTAX ERROR</a:t>
            </a:r>
            <a:r>
              <a:rPr lang="zh-CN" altLang="en-US" sz="1600" dirty="0"/>
              <a:t>， </a:t>
            </a:r>
            <a:r>
              <a:rPr lang="en-US" sz="1600" dirty="0"/>
              <a:t>INVALID INDENTIFIER,  INVALID VALUE , INVALID ATTR FOR INDEX)</a:t>
            </a:r>
            <a:r>
              <a:rPr lang="zh-CN" altLang="en-US" sz="1600" dirty="0"/>
              <a:t>，即语法错误</a:t>
            </a:r>
            <a:r>
              <a:rPr lang="en-US" sz="1600" dirty="0"/>
              <a:t>(</a:t>
            </a:r>
            <a:r>
              <a:rPr lang="zh-CN" altLang="en-US" sz="1600" dirty="0"/>
              <a:t>语法参考</a:t>
            </a:r>
            <a:r>
              <a:rPr lang="en-US" sz="1600" dirty="0" err="1"/>
              <a:t>mysql</a:t>
            </a:r>
            <a:r>
              <a:rPr lang="zh-CN" altLang="en-US" sz="1600" dirty="0"/>
              <a:t>，</a:t>
            </a:r>
            <a:r>
              <a:rPr lang="en-US" sz="1600" dirty="0" err="1"/>
              <a:t>miniSQL</a:t>
            </a:r>
            <a:r>
              <a:rPr lang="zh-CN" altLang="en-US" sz="1600" dirty="0"/>
              <a:t>不支持的数据类型和</a:t>
            </a:r>
            <a:r>
              <a:rPr lang="en-US" sz="1600" dirty="0"/>
              <a:t>SQL</a:t>
            </a:r>
            <a:r>
              <a:rPr lang="zh-CN" altLang="en-US" sz="1600" dirty="0"/>
              <a:t>等也报语法错误</a:t>
            </a:r>
            <a:r>
              <a:rPr lang="en-US" sz="1600" dirty="0"/>
              <a:t>), </a:t>
            </a:r>
            <a:r>
              <a:rPr lang="zh-CN" altLang="en-US" sz="1600" dirty="0"/>
              <a:t>标识符错误</a:t>
            </a:r>
            <a:r>
              <a:rPr lang="en-US" sz="1600" dirty="0"/>
              <a:t>(</a:t>
            </a:r>
            <a:r>
              <a:rPr lang="zh-CN" altLang="en-US" sz="1600" dirty="0"/>
              <a:t>不存在的表名，字段名等</a:t>
            </a:r>
            <a:r>
              <a:rPr lang="en-US" sz="1600" dirty="0"/>
              <a:t>) , </a:t>
            </a:r>
            <a:r>
              <a:rPr lang="zh-CN" altLang="en-US" sz="1600" dirty="0"/>
              <a:t>值错误</a:t>
            </a:r>
            <a:r>
              <a:rPr lang="en-US" sz="1600" dirty="0"/>
              <a:t>(</a:t>
            </a:r>
            <a:r>
              <a:rPr lang="zh-CN" altLang="en-US" sz="1600" dirty="0"/>
              <a:t>变量长度不足以容纳实际数据</a:t>
            </a:r>
            <a:r>
              <a:rPr lang="en-US" sz="1600" dirty="0"/>
              <a:t>), </a:t>
            </a:r>
            <a:r>
              <a:rPr lang="zh-CN" altLang="en-US" sz="1600" dirty="0"/>
              <a:t>索引定义在非</a:t>
            </a:r>
            <a:r>
              <a:rPr lang="en-US" sz="1600" dirty="0"/>
              <a:t>unique</a:t>
            </a:r>
            <a:r>
              <a:rPr lang="zh-CN" altLang="en-US" sz="1600" dirty="0"/>
              <a:t>属性上。</a:t>
            </a:r>
            <a:endParaRPr lang="en-US" sz="1600" dirty="0"/>
          </a:p>
          <a:p>
            <a:r>
              <a:rPr lang="zh-CN" altLang="en-US" sz="1600" dirty="0"/>
              <a:t>可以参考</a:t>
            </a:r>
            <a:r>
              <a:rPr lang="en-US" sz="1600" dirty="0" err="1"/>
              <a:t>mysql</a:t>
            </a:r>
            <a:r>
              <a:rPr lang="en-US" sz="1600" dirty="0"/>
              <a:t> workbench</a:t>
            </a:r>
            <a:r>
              <a:rPr lang="zh-CN" altLang="en-US" sz="1600" dirty="0"/>
              <a:t>和</a:t>
            </a:r>
            <a:r>
              <a:rPr lang="en-US" sz="1600" dirty="0" err="1"/>
              <a:t>mysql</a:t>
            </a:r>
            <a:r>
              <a:rPr lang="en-US" sz="1600" dirty="0"/>
              <a:t> terminal client</a:t>
            </a:r>
            <a:r>
              <a:rPr lang="zh-CN" altLang="en-US" sz="1600" dirty="0"/>
              <a:t>的返回信息。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75" y="4654380"/>
            <a:ext cx="63373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0" y="965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75" y="5310801"/>
            <a:ext cx="6567678" cy="106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77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建议的一种分工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Interpreter,</a:t>
            </a:r>
            <a:r>
              <a:rPr lang="zh-CN" altLang="en-US" dirty="0"/>
              <a:t> </a:t>
            </a:r>
            <a:r>
              <a:rPr lang="en-US" altLang="zh-CN" dirty="0"/>
              <a:t>API,</a:t>
            </a:r>
            <a:r>
              <a:rPr lang="zh-CN" altLang="en-US" dirty="0"/>
              <a:t> </a:t>
            </a:r>
            <a:r>
              <a:rPr lang="en-US" altLang="zh-CN" dirty="0"/>
              <a:t>Catalog</a:t>
            </a:r>
            <a:r>
              <a:rPr lang="zh-CN" altLang="en-US" dirty="0"/>
              <a:t> </a:t>
            </a:r>
            <a:r>
              <a:rPr lang="en-US" altLang="zh-CN" dirty="0"/>
              <a:t>Manager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Record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Manager, Buffer Manager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Index Manager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45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实验验收以及评分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1-3</a:t>
            </a:r>
            <a:r>
              <a:rPr lang="zh-CN" altLang="en-US" dirty="0"/>
              <a:t>人一组，组队信息已经上传至钉钉群文件中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验收的评级主要为第一次验收的评级结果，后面可以继续补充</a:t>
            </a:r>
            <a:r>
              <a:rPr lang="en-US" altLang="zh-CN" dirty="0">
                <a:solidFill>
                  <a:srgbClr val="FF0000"/>
                </a:solidFill>
              </a:rPr>
              <a:t>bonus</a:t>
            </a:r>
            <a:r>
              <a:rPr lang="zh-CN" altLang="en-US" dirty="0">
                <a:solidFill>
                  <a:srgbClr val="FF0000"/>
                </a:solidFill>
              </a:rPr>
              <a:t>并现场验收该功能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五级评分制</a:t>
            </a:r>
            <a:endParaRPr lang="en-US" altLang="zh-CN" dirty="0"/>
          </a:p>
          <a:p>
            <a:r>
              <a:rPr lang="zh-CN" altLang="en-US" dirty="0"/>
              <a:t>总体设计报告（</a:t>
            </a:r>
            <a:r>
              <a:rPr lang="en-US" altLang="zh-CN" dirty="0"/>
              <a:t>20%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个人设计报告（</a:t>
            </a:r>
            <a:r>
              <a:rPr lang="en-US" altLang="zh-CN" dirty="0"/>
              <a:t>30%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期末验收（</a:t>
            </a:r>
            <a:r>
              <a:rPr lang="en-US" altLang="zh-CN" dirty="0">
                <a:solidFill>
                  <a:srgbClr val="FF0000"/>
                </a:solidFill>
              </a:rPr>
              <a:t>50%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1</a:t>
            </a:r>
            <a:r>
              <a:rPr lang="zh-CN" altLang="en-US" dirty="0"/>
              <a:t>人的小组，可挑选一组模块完成，选择完成</a:t>
            </a:r>
            <a:r>
              <a:rPr lang="en-US" altLang="zh-CN" dirty="0"/>
              <a:t>(B+</a:t>
            </a:r>
            <a:r>
              <a:rPr lang="zh-CN" altLang="en-US" dirty="0"/>
              <a:t>树</a:t>
            </a:r>
            <a:r>
              <a:rPr lang="en-US" altLang="zh-CN" dirty="0"/>
              <a:t>Index)</a:t>
            </a:r>
            <a:r>
              <a:rPr lang="zh-CN" altLang="en-US" dirty="0"/>
              <a:t>或 </a:t>
            </a:r>
            <a:r>
              <a:rPr lang="en-US" altLang="zh-CN" dirty="0"/>
              <a:t>(Catalog</a:t>
            </a:r>
            <a:r>
              <a:rPr lang="zh-CN" altLang="en-US" dirty="0"/>
              <a:t>、</a:t>
            </a:r>
            <a:r>
              <a:rPr lang="en-US" altLang="zh-CN" dirty="0"/>
              <a:t>Record</a:t>
            </a:r>
            <a:r>
              <a:rPr lang="zh-CN" altLang="en-US" dirty="0"/>
              <a:t>、</a:t>
            </a:r>
            <a:r>
              <a:rPr lang="en-US" altLang="zh-CN" dirty="0"/>
              <a:t>Buffer)</a:t>
            </a:r>
            <a:r>
              <a:rPr lang="zh-CN" altLang="en-US" dirty="0"/>
              <a:t> 模块，不推荐只完成</a:t>
            </a:r>
            <a:r>
              <a:rPr lang="en-US" altLang="zh-CN" dirty="0"/>
              <a:t>(Interpreter</a:t>
            </a:r>
            <a:r>
              <a:rPr lang="zh-CN" altLang="en-US" dirty="0"/>
              <a:t>、</a:t>
            </a:r>
            <a:r>
              <a:rPr lang="en-US" altLang="zh-CN" dirty="0"/>
              <a:t>API)</a:t>
            </a:r>
            <a:r>
              <a:rPr lang="zh-CN" altLang="en-US" dirty="0"/>
              <a:t>模块 ，如果没实现</a:t>
            </a:r>
            <a:r>
              <a:rPr lang="en-US" altLang="zh-CN" dirty="0"/>
              <a:t>Interpreter</a:t>
            </a:r>
            <a:r>
              <a:rPr lang="zh-CN" altLang="en-US" dirty="0"/>
              <a:t>，无法交互，验收时需阐述所设计的单元测试以及给出模块的单元测试结果</a:t>
            </a:r>
            <a:endParaRPr lang="en-US" altLang="zh-CN" dirty="0"/>
          </a:p>
          <a:p>
            <a:r>
              <a:rPr lang="zh-CN" altLang="en-US" dirty="0"/>
              <a:t>多人小组，模块无法整合，则对各个模块分别验收，整体评价降级处理</a:t>
            </a:r>
            <a:endParaRPr lang="en-US" altLang="zh-CN" dirty="0"/>
          </a:p>
          <a:p>
            <a:r>
              <a:rPr lang="zh-CN" altLang="en-US" dirty="0"/>
              <a:t>验收点包括</a:t>
            </a:r>
            <a:endParaRPr lang="en-US" altLang="zh-CN" dirty="0"/>
          </a:p>
          <a:p>
            <a:pPr lvl="1"/>
            <a:r>
              <a:rPr lang="en-US" altLang="zh-CN" dirty="0" err="1"/>
              <a:t>MiniSQL</a:t>
            </a:r>
            <a:r>
              <a:rPr lang="zh-CN" altLang="en-US" dirty="0"/>
              <a:t>支持的</a:t>
            </a:r>
            <a:r>
              <a:rPr lang="en-US" altLang="zh-CN" dirty="0"/>
              <a:t>SQL</a:t>
            </a:r>
            <a:r>
              <a:rPr lang="zh-CN" altLang="en-US" dirty="0"/>
              <a:t>语句正确执行</a:t>
            </a:r>
            <a:endParaRPr lang="en-US" altLang="zh-CN" dirty="0"/>
          </a:p>
          <a:p>
            <a:pPr lvl="1"/>
            <a:r>
              <a:rPr lang="zh-CN" altLang="en-US" dirty="0"/>
              <a:t>执行返回和错误提示友好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chemeClr val="tx1"/>
                </a:solidFill>
              </a:rPr>
              <a:t>Index</a:t>
            </a:r>
            <a:r>
              <a:rPr lang="zh-CN" altLang="en-US" b="1" dirty="0">
                <a:solidFill>
                  <a:schemeClr val="tx1"/>
                </a:solidFill>
              </a:rPr>
              <a:t>效果（观察建立</a:t>
            </a:r>
            <a:r>
              <a:rPr lang="en-US" altLang="zh-CN" b="1" dirty="0">
                <a:solidFill>
                  <a:schemeClr val="tx1"/>
                </a:solidFill>
              </a:rPr>
              <a:t>index</a:t>
            </a:r>
            <a:r>
              <a:rPr lang="zh-CN" altLang="en-US" b="1" dirty="0">
                <a:solidFill>
                  <a:schemeClr val="tx1"/>
                </a:solidFill>
              </a:rPr>
              <a:t>前后的查询时间）</a:t>
            </a:r>
          </a:p>
        </p:txBody>
      </p:sp>
    </p:spTree>
    <p:extLst>
      <p:ext uri="{BB962C8B-B14F-4D97-AF65-F5344CB8AC3E}">
        <p14:creationId xmlns:p14="http://schemas.microsoft.com/office/powerpoint/2010/main" val="2295720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实验报告要求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报告内容参照</a:t>
            </a:r>
            <a:r>
              <a:rPr lang="en-US" altLang="zh-CN" dirty="0" err="1"/>
              <a:t>minisql</a:t>
            </a:r>
            <a:r>
              <a:rPr lang="zh-CN" altLang="en-US" dirty="0"/>
              <a:t>总体设计报告模板和</a:t>
            </a:r>
            <a:r>
              <a:rPr lang="en-US" altLang="zh-CN" dirty="0" err="1"/>
              <a:t>minisql</a:t>
            </a:r>
            <a:r>
              <a:rPr lang="zh-CN" altLang="en-US" dirty="0"/>
              <a:t>个人设计报告模板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个同学一组的，且无法进行系统演示的，只需要提交个人设计报告</a:t>
            </a:r>
            <a:r>
              <a:rPr lang="en-US" altLang="zh-CN" dirty="0"/>
              <a:t>(50%)</a:t>
            </a:r>
            <a:r>
              <a:rPr lang="zh-CN" altLang="en-US" dirty="0"/>
              <a:t>，并且根据报告得分为“良、中、及格、不及格”，原则上不给“优”</a:t>
            </a:r>
            <a:r>
              <a:rPr lang="en-US" dirty="0"/>
              <a:t> 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个同学一组的，完成所有模块并且可进行系统演示的，需要提交总体设计报告和个人设计报告，其中个人设计报告只需要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Manager</a:t>
            </a:r>
          </a:p>
          <a:p>
            <a:r>
              <a:rPr lang="zh-CN" altLang="en-US" dirty="0"/>
              <a:t>不要罗列大段的代码占据大量篇幅，需要根据代码说明的部分，请整理代码仿照</a:t>
            </a:r>
            <a:r>
              <a:rPr lang="en-US" altLang="zh-CN" dirty="0"/>
              <a:t>《</a:t>
            </a:r>
            <a:r>
              <a:rPr lang="zh-CN" altLang="en-US" dirty="0"/>
              <a:t>算法导论</a:t>
            </a:r>
            <a:r>
              <a:rPr lang="en-US" altLang="zh-CN" dirty="0"/>
              <a:t>》</a:t>
            </a:r>
            <a:r>
              <a:rPr lang="zh-CN" altLang="en-US" dirty="0"/>
              <a:t>以伪代码的形式给出。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7405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1217</TotalTime>
  <Words>974</Words>
  <Application>Microsoft Office PowerPoint</Application>
  <PresentationFormat>宽屏</PresentationFormat>
  <Paragraphs>114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Schoolbook</vt:lpstr>
      <vt:lpstr>Wingdings 2</vt:lpstr>
      <vt:lpstr>View</vt:lpstr>
      <vt:lpstr>MiniSQL</vt:lpstr>
      <vt:lpstr>需求</vt:lpstr>
      <vt:lpstr>语法</vt:lpstr>
      <vt:lpstr>模块分析</vt:lpstr>
      <vt:lpstr>模块分析</vt:lpstr>
      <vt:lpstr>关于返回信息</vt:lpstr>
      <vt:lpstr>建议的一种分工</vt:lpstr>
      <vt:lpstr>实验验收以及评分</vt:lpstr>
      <vt:lpstr>实验报告要求</vt:lpstr>
      <vt:lpstr>验收自测 case 举例</vt:lpstr>
      <vt:lpstr>实验验收以及评分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MiniSQL</dc:title>
  <dc:creator>张腾</dc:creator>
  <cp:lastModifiedBy>涛 卢</cp:lastModifiedBy>
  <cp:revision>63</cp:revision>
  <dcterms:created xsi:type="dcterms:W3CDTF">2017-05-02T10:47:57Z</dcterms:created>
  <dcterms:modified xsi:type="dcterms:W3CDTF">2020-04-14T03:46:51Z</dcterms:modified>
</cp:coreProperties>
</file>