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2C1"/>
    <a:srgbClr val="22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135"/>
  </p:normalViewPr>
  <p:slideViewPr>
    <p:cSldViewPr snapToGrid="0" snapToObjects="1">
      <p:cViewPr varScale="1">
        <p:scale>
          <a:sx n="85" d="100"/>
          <a:sy n="85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52922-6FBF-9F4F-8715-9D9A767E06C5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46D6D-F5E0-8A4F-99EB-4928E2B9C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53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大家好！今天我们开始迷你的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编译器：</a:t>
            </a:r>
            <a:r>
              <a:rPr kumimoji="1" lang="en-US" altLang="zh-CN" dirty="0" err="1"/>
              <a:t>rvcc</a:t>
            </a:r>
            <a:r>
              <a:rPr kumimoji="1" lang="zh-CN" altLang="en-US" dirty="0"/>
              <a:t>这一系列的课程。本课程是由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实验室的孙少策和刘阳一起完成的。希望能够和大家一起，从零开始，自制一个可用的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编译器，最终实现能够编译一些现实当中的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程序项目，例如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等。好的，那就让我们开始吧！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项目基于</a:t>
            </a:r>
            <a:r>
              <a:rPr lang="en-US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@rui314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 </a:t>
            </a:r>
            <a:r>
              <a:rPr lang="en" altLang="zh-CN" sz="1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lang="zh-CN" altLang="e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将其由原来的</a:t>
            </a:r>
            <a:r>
              <a:rPr lang="en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X86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架构改写为 </a:t>
            </a:r>
            <a:r>
              <a:rPr lang="en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RISC-V 64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架构，同时加入了大量的中文注释，并且配有</a:t>
            </a:r>
            <a:r>
              <a:rPr lang="en-US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316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节对应于每一个 </a:t>
            </a:r>
            <a:r>
              <a:rPr lang="en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的课程，帮助读者可以层层推进、逐步深入的学习编译器的构造。每一个</a:t>
            </a:r>
            <a:r>
              <a:rPr lang="en-US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都可以实现一个简单的功能，可以帮助读者在学习过程中，每一节课都获得一些小小的成就感。我们最开始实现的是一个对于算式的解析，从支持简单的整数，到支持加减法、乘除法、括号、大于等于、赋值等等，一步一步，将难度分解，帮助读者以平缓的学习梯度来进行编译器的构建，进而实现自己的</a:t>
            </a:r>
            <a:r>
              <a:rPr lang="en-US" altLang="zh-CN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</a:t>
            </a:r>
            <a:r>
              <a:rPr lang="zh-CN" altLang="en-US" sz="1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编译器。这个过程每一步都能看见自己的走过的脚印，配有相应的测试，还有大量的中文注释，相信是个非常有趣的过程。</a:t>
            </a:r>
            <a:endParaRPr lang="en-US" altLang="zh-CN" sz="1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4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RISC-V </a:t>
            </a:r>
            <a:r>
              <a:rPr lang="zh-CN" altLang="en" dirty="0"/>
              <a:t>本身</a:t>
            </a:r>
            <a:r>
              <a:rPr lang="zh-CN" altLang="en-US" dirty="0"/>
              <a:t>是一个开源的精简指令集，相较于常见的 </a:t>
            </a:r>
            <a:r>
              <a:rPr lang="en" altLang="zh-CN" dirty="0"/>
              <a:t>X86</a:t>
            </a:r>
            <a:r>
              <a:rPr lang="zh-CN" altLang="en" dirty="0"/>
              <a:t>、</a:t>
            </a:r>
            <a:r>
              <a:rPr lang="en" altLang="zh-CN" dirty="0"/>
              <a:t>ARM </a:t>
            </a:r>
            <a:r>
              <a:rPr lang="zh-CN" altLang="en-US" dirty="0"/>
              <a:t>架构，其简单易学，并且发展迅猛。现在已经出现了支持 </a:t>
            </a:r>
            <a:r>
              <a:rPr lang="en" altLang="zh-CN" dirty="0"/>
              <a:t>RISC-V </a:t>
            </a:r>
            <a:r>
              <a:rPr lang="zh-CN" altLang="en-US" dirty="0"/>
              <a:t>的各类设备，未来还将出现</a:t>
            </a:r>
            <a:r>
              <a:rPr lang="en" altLang="zh-CN" dirty="0"/>
              <a:t>RISC-V</a:t>
            </a:r>
            <a:r>
              <a:rPr lang="zh-CN" altLang="en-US" dirty="0"/>
              <a:t>架构的笔记本电脑，可谓是前景一片光明。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常用指令集</a:t>
            </a:r>
            <a:r>
              <a:rPr lang="en-US" altLang="zh-CN" dirty="0"/>
              <a:t>GC</a:t>
            </a:r>
            <a:r>
              <a:rPr lang="zh-CN" altLang="en-US" dirty="0"/>
              <a:t>包含以下几个指令集：</a:t>
            </a:r>
            <a:r>
              <a:rPr lang="en-US" altLang="zh-CN" dirty="0"/>
              <a:t>I</a:t>
            </a:r>
            <a:r>
              <a:rPr lang="zh-CN" altLang="en-US" dirty="0"/>
              <a:t> 整形基础指令集，这里面包含了</a:t>
            </a:r>
            <a:r>
              <a:rPr lang="en-US" altLang="zh-CN" dirty="0"/>
              <a:t>RISC-V</a:t>
            </a:r>
            <a:r>
              <a:rPr lang="zh-CN" altLang="en-US" dirty="0"/>
              <a:t>的基础指令，例如加减法，加载存储，跳转等指令，</a:t>
            </a:r>
            <a:r>
              <a:rPr lang="en-US" altLang="zh-CN" dirty="0"/>
              <a:t>M</a:t>
            </a:r>
            <a:r>
              <a:rPr lang="zh-CN" altLang="en-US" dirty="0"/>
              <a:t>乘除指令集，包含了我们使用到的乘除法指令、</a:t>
            </a:r>
            <a:r>
              <a:rPr lang="en-US" altLang="zh-CN" dirty="0"/>
              <a:t>A</a:t>
            </a:r>
            <a:r>
              <a:rPr lang="zh-CN" altLang="en-US" dirty="0"/>
              <a:t>原子操作指令集、</a:t>
            </a:r>
            <a:r>
              <a:rPr lang="en-US" altLang="zh-CN" dirty="0"/>
              <a:t>F</a:t>
            </a:r>
            <a:r>
              <a:rPr lang="zh-CN" altLang="en-US" dirty="0"/>
              <a:t>单精度浮点指令集，是对</a:t>
            </a:r>
            <a:r>
              <a:rPr lang="en-US" altLang="zh-CN" dirty="0"/>
              <a:t>32</a:t>
            </a:r>
            <a:r>
              <a:rPr lang="zh-CN" altLang="en-US" dirty="0"/>
              <a:t>位的浮点数的支持、</a:t>
            </a:r>
            <a:r>
              <a:rPr lang="en-US" altLang="zh-CN" dirty="0"/>
              <a:t>D</a:t>
            </a:r>
            <a:r>
              <a:rPr lang="zh-CN" altLang="en-US" dirty="0"/>
              <a:t>双精度浮点指令集，是对</a:t>
            </a:r>
            <a:r>
              <a:rPr lang="en-US" altLang="zh-CN" dirty="0"/>
              <a:t>64</a:t>
            </a:r>
            <a:r>
              <a:rPr lang="zh-CN" altLang="en-US" dirty="0"/>
              <a:t>位浮点数的支持、</a:t>
            </a:r>
            <a:r>
              <a:rPr lang="en-US" altLang="zh-CN" dirty="0"/>
              <a:t>C</a:t>
            </a:r>
            <a:r>
              <a:rPr lang="zh-CN" altLang="en-US" dirty="0"/>
              <a:t>精简指令集，对于常见指令的缩写。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0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chibicc</a:t>
            </a:r>
            <a:r>
              <a:rPr lang="zh-CN" altLang="en-US" dirty="0"/>
              <a:t>是 </a:t>
            </a:r>
            <a:r>
              <a:rPr lang="en" altLang="zh-CN" dirty="0"/>
              <a:t>Rui </a:t>
            </a:r>
            <a:r>
              <a:rPr lang="zh-CN" altLang="en-US" dirty="0"/>
              <a:t>开发的一个</a:t>
            </a:r>
            <a:r>
              <a:rPr lang="en" altLang="zh-CN" dirty="0"/>
              <a:t>X86</a:t>
            </a:r>
            <a:r>
              <a:rPr lang="zh-CN" altLang="en-US" dirty="0"/>
              <a:t>架构的迷你编译器。</a:t>
            </a:r>
            <a:r>
              <a:rPr lang="en" altLang="zh-CN" dirty="0"/>
              <a:t>Rui </a:t>
            </a:r>
            <a:r>
              <a:rPr lang="zh-CN" altLang="en-US" dirty="0"/>
              <a:t>同时也是 </a:t>
            </a:r>
            <a:r>
              <a:rPr lang="en-US" altLang="zh-CN" dirty="0"/>
              <a:t>8</a:t>
            </a:r>
            <a:r>
              <a:rPr lang="en" altLang="zh-CN" dirty="0"/>
              <a:t>cc</a:t>
            </a:r>
            <a:r>
              <a:rPr lang="zh-CN" altLang="en" dirty="0"/>
              <a:t>、</a:t>
            </a:r>
            <a:r>
              <a:rPr lang="en" altLang="zh-CN" dirty="0"/>
              <a:t>9cc</a:t>
            </a:r>
            <a:r>
              <a:rPr lang="zh-CN" altLang="en" dirty="0"/>
              <a:t>、</a:t>
            </a:r>
            <a:r>
              <a:rPr lang="en" altLang="zh-CN" dirty="0"/>
              <a:t>mold</a:t>
            </a:r>
            <a:r>
              <a:rPr lang="zh-CN" altLang="en" dirty="0"/>
              <a:t>、</a:t>
            </a:r>
            <a:r>
              <a:rPr lang="en" altLang="zh-CN" dirty="0" err="1"/>
              <a:t>lld</a:t>
            </a:r>
            <a:r>
              <a:rPr lang="en" altLang="zh-CN" dirty="0"/>
              <a:t> </a:t>
            </a:r>
            <a:r>
              <a:rPr lang="zh-CN" altLang="en-US" dirty="0"/>
              <a:t>等著名项目的主要开发者，</a:t>
            </a:r>
            <a:r>
              <a:rPr lang="en" altLang="zh-CN" dirty="0" err="1"/>
              <a:t>chibicc</a:t>
            </a:r>
            <a:r>
              <a:rPr lang="en" altLang="zh-CN" dirty="0"/>
              <a:t> </a:t>
            </a:r>
            <a:r>
              <a:rPr lang="zh-CN" altLang="en-US" dirty="0"/>
              <a:t>是他最新的编译器项目。</a:t>
            </a:r>
            <a:r>
              <a:rPr lang="en" altLang="zh-CN" dirty="0" err="1"/>
              <a:t>chibicc</a:t>
            </a:r>
            <a:r>
              <a:rPr lang="en" altLang="zh-CN" dirty="0"/>
              <a:t> </a:t>
            </a:r>
            <a:r>
              <a:rPr lang="zh-CN" altLang="en-US" dirty="0"/>
              <a:t>项目以 </a:t>
            </a:r>
            <a:r>
              <a:rPr lang="en" altLang="zh-CN" dirty="0"/>
              <a:t>commit </a:t>
            </a:r>
            <a:r>
              <a:rPr lang="zh-CN" altLang="en-US" dirty="0"/>
              <a:t>为阶段，借助于</a:t>
            </a:r>
            <a:r>
              <a:rPr lang="en-US" altLang="zh-CN" dirty="0"/>
              <a:t>316</a:t>
            </a:r>
            <a:r>
              <a:rPr lang="zh-CN" altLang="en-US" dirty="0"/>
              <a:t>个 </a:t>
            </a:r>
            <a:r>
              <a:rPr lang="en" altLang="zh-CN" dirty="0"/>
              <a:t>commits </a:t>
            </a:r>
            <a:r>
              <a:rPr lang="zh-CN" altLang="en-US" dirty="0"/>
              <a:t>实现了一个能够编译 </a:t>
            </a:r>
            <a:r>
              <a:rPr lang="en" altLang="zh-CN" dirty="0"/>
              <a:t>Git </a:t>
            </a:r>
            <a:r>
              <a:rPr lang="zh-CN" altLang="en-US" dirty="0"/>
              <a:t>等开源项目的</a:t>
            </a:r>
            <a:r>
              <a:rPr lang="en" altLang="zh-CN" dirty="0"/>
              <a:t>C</a:t>
            </a:r>
            <a:r>
              <a:rPr lang="zh-CN" altLang="en-US" dirty="0"/>
              <a:t>编译器。</a:t>
            </a:r>
            <a:r>
              <a:rPr lang="en-US" altLang="zh-CN" dirty="0" err="1"/>
              <a:t>chibicc</a:t>
            </a:r>
            <a:r>
              <a:rPr lang="zh-CN" altLang="en-US" dirty="0"/>
              <a:t>中的每个</a:t>
            </a:r>
            <a:r>
              <a:rPr lang="en-US" altLang="zh-CN" dirty="0"/>
              <a:t>commit</a:t>
            </a:r>
            <a:r>
              <a:rPr lang="zh-CN" altLang="en-US" dirty="0"/>
              <a:t>都是精心安排过的，都是作为一个小的阶段或者说是一个小的目标，来帮助读者朝着一个一个小目标冲刺，最终实现跑完整场的马拉松的愿景。我们也希望通过对于这些</a:t>
            </a:r>
            <a:r>
              <a:rPr lang="en-US" altLang="zh-CN" dirty="0"/>
              <a:t>commits</a:t>
            </a:r>
            <a:r>
              <a:rPr lang="zh-CN" altLang="en-US" dirty="0"/>
              <a:t> 的讲解的同时，将其移植到</a:t>
            </a:r>
            <a:r>
              <a:rPr lang="en-US" altLang="zh-CN" dirty="0"/>
              <a:t>RISC-V</a:t>
            </a:r>
            <a:r>
              <a:rPr lang="zh-CN" altLang="en-US" dirty="0"/>
              <a:t>平台上，因而有了我们的</a:t>
            </a:r>
            <a:r>
              <a:rPr lang="en-US" altLang="zh-CN" dirty="0" err="1"/>
              <a:t>rvcc</a:t>
            </a:r>
            <a:r>
              <a:rPr lang="zh-CN" altLang="en-US" dirty="0"/>
              <a:t>这个项目。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39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 </a:t>
            </a:r>
            <a:r>
              <a:rPr lang="en" altLang="zh-CN" dirty="0" err="1"/>
              <a:t>rvcc</a:t>
            </a:r>
            <a:r>
              <a:rPr lang="en" altLang="zh-CN" dirty="0"/>
              <a:t> </a:t>
            </a:r>
            <a:r>
              <a:rPr lang="zh-CN" altLang="en-US" dirty="0"/>
              <a:t>不要求事先掌握编译原理知识（边做边学），但是需要以下的知识储备，这些都是很好学习的知识，即使没有也不用太担心：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Make</a:t>
            </a:r>
            <a:r>
              <a:rPr lang="zh-CN" altLang="en-US" dirty="0"/>
              <a:t>、</a:t>
            </a:r>
            <a:r>
              <a:rPr lang="en-US" altLang="zh-CN" dirty="0"/>
              <a:t>clang/</a:t>
            </a:r>
            <a:r>
              <a:rPr lang="en-US" altLang="zh-CN" dirty="0" err="1"/>
              <a:t>gcc</a:t>
            </a:r>
            <a:r>
              <a:rPr lang="zh-CN" altLang="en-US" dirty="0"/>
              <a:t>等工具的简单使用。比如说能够使用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下载代码仓库，使用</a:t>
            </a:r>
            <a:r>
              <a:rPr lang="en-US" altLang="zh-CN" dirty="0"/>
              <a:t>make</a:t>
            </a:r>
            <a:r>
              <a:rPr lang="zh-CN" altLang="en-US" dirty="0"/>
              <a:t>构建整个项目，</a:t>
            </a:r>
            <a:r>
              <a:rPr lang="en-US" altLang="zh-CN" dirty="0"/>
              <a:t>clang</a:t>
            </a:r>
            <a:r>
              <a:rPr lang="zh-CN" altLang="en-US" dirty="0"/>
              <a:t>或者</a:t>
            </a:r>
            <a:r>
              <a:rPr lang="en-US" altLang="zh-CN" dirty="0" err="1"/>
              <a:t>gcc</a:t>
            </a:r>
            <a:r>
              <a:rPr lang="zh-CN" altLang="en-US" dirty="0"/>
              <a:t>来编译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基本语法，明白指针的用法。知道指针中数据的存取。</a:t>
            </a:r>
            <a:endParaRPr lang="en-US" altLang="zh-CN" dirty="0"/>
          </a:p>
          <a:p>
            <a:r>
              <a:rPr lang="zh-CN" altLang="en-US" dirty="0"/>
              <a:t>了解基础的数据结构知识，明白链表的用法。会对链表进行简单的遍历与增减。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96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课程需要的一个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的开发环境，推荐使用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 </a:t>
            </a:r>
            <a:r>
              <a:rPr kumimoji="1" lang="en-US" altLang="zh-CN" dirty="0"/>
              <a:t>20.04.</a:t>
            </a:r>
            <a:r>
              <a:rPr kumimoji="1" lang="zh-CN" altLang="en-US" dirty="0"/>
              <a:t>同时需要构建一个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的实验环境。首先需要构建出一个能够编译程序的编译器，推荐构建</a:t>
            </a:r>
            <a:r>
              <a:rPr kumimoji="1" lang="en-US" altLang="zh-CN" dirty="0" err="1"/>
              <a:t>riscv</a:t>
            </a:r>
            <a:r>
              <a:rPr kumimoji="1" lang="en-US" altLang="zh-CN" dirty="0"/>
              <a:t>-gnu-toolchain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库，还有一个能够运行程序的模拟器，推荐构建</a:t>
            </a:r>
            <a:r>
              <a:rPr kumimoji="1" lang="en-US" altLang="zh-CN" dirty="0"/>
              <a:t>spike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pk</a:t>
            </a:r>
            <a:r>
              <a:rPr kumimoji="1" lang="zh-CN" altLang="en-US" dirty="0"/>
              <a:t>或者是</a:t>
            </a:r>
            <a:r>
              <a:rPr kumimoji="1" lang="en-US" altLang="zh-CN" dirty="0" err="1"/>
              <a:t>qemu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66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这里是我们所用到的代码仓库、课程视频、相关文件和</a:t>
            </a:r>
            <a:r>
              <a:rPr kumimoji="1" lang="en-US" altLang="zh-CN" dirty="0" err="1"/>
              <a:t>chibicc</a:t>
            </a:r>
            <a:r>
              <a:rPr kumimoji="1" lang="zh-CN" altLang="en-US" dirty="0"/>
              <a:t>代码仓库的地址。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47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最后，感谢</a:t>
            </a:r>
            <a:r>
              <a:rPr lang="en-US" altLang="zh-CN" dirty="0"/>
              <a:t>PLCT</a:t>
            </a:r>
            <a:r>
              <a:rPr lang="zh-CN" altLang="en-US" dirty="0"/>
              <a:t> 实验室诸位老师的大力支持。</a:t>
            </a:r>
            <a:r>
              <a:rPr kumimoji="1" lang="zh-CN" altLang="en-US" dirty="0"/>
              <a:t>以及</a:t>
            </a:r>
            <a:r>
              <a:rPr lang="zh-CN" altLang="en-US" dirty="0"/>
              <a:t>植山類作者开源且强大的 </a:t>
            </a:r>
            <a:r>
              <a:rPr lang="en-US" altLang="zh-CN" dirty="0" err="1"/>
              <a:t>chibicc</a:t>
            </a:r>
            <a:r>
              <a:rPr lang="zh-CN" altLang="en-US" dirty="0"/>
              <a:t> 仓库。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46D6D-F5E0-8A4F-99EB-4928E2B9C48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6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7A18-5194-DC3F-F937-7A070704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B0778-412D-EB77-A992-038A99342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6FEE6-6805-B1B4-056B-4DDCAFAF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D7111-C00D-F87E-32A3-0202648C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D990D-24BC-DE87-F661-20F53BFD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5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4FD1-FB03-704D-005F-32AAD56A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01201-68C4-9562-EB51-2E72345C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27E52-DBFD-15C6-5B90-AE127C79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4BFEB-4F70-A5F0-1690-35FDAA5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B96D1-DCE8-AEA9-C21E-D1565651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6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9FD58-E97D-D968-2920-702B1DBD0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00A12-5AFB-F242-1CC8-DB37834A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25A36-14A5-07E0-4B35-F77BC0BA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B9EA-B811-DE21-DC20-290A5F28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30F1F-6408-75EC-1E8C-62E7F82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4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96D70-D700-E998-860F-AC5949B5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943D-BE4D-FAF8-4F89-C315FE58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E37A-0A7F-71B2-B6D7-78A3890F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C6BB4-642F-0D88-68A8-106ED6E6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731E7-5771-2241-9760-1A16770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5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2C6-4BDF-39B5-F50B-6800511A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7CFB1-C087-858F-D407-1CA91F17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597A-FBB9-0FCE-32E6-9EBADA4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DBBA8-A22D-2768-242E-C0D85B62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2E72-DD01-03E7-1F2F-01524BC2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9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64CB4-6CD1-9DCB-C8E7-DC356BEE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BE781-B180-B590-34D1-A10F6341C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7764D-94D0-D0AF-298C-E1FFE6549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666E0-AC41-1CBC-E05A-9576F85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6166A-4A7D-C21D-D28D-EC18944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04C4E-32E6-F2F1-DEF4-58F57F96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3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B885-E544-08B6-C780-7E0F89A7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1E202-02E3-7B4B-0A5E-1A0B8AAF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CC802-EBE4-B253-B3BF-98C857A9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55613-CD00-95C0-EA01-3DB856EA0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4C0209-9F0D-3FDD-7434-4E063147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6DA59A-6FF3-E0F3-C50D-A7AC747B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3C53DB-32E1-D458-D2AB-15BDB0A7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A151C-2FFA-E739-1E39-8DE272FB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7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548F-5609-89EE-9D5E-7229395F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95028C-2ACE-697C-D010-3C575648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6F643-3D71-10F0-4130-5EC49D4E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9C85D-F419-46D0-EA2D-2D57E46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9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C03A1-EBF0-8875-A75B-8F9811EB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07CDD-24A8-1F30-9287-FD1FBD3B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76248-6AD8-C5D4-03DE-BD3A3ECA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6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3A3A3-9C40-979B-111D-F3F5D5C3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D27D8-E98F-D8B3-22BC-0E2F6BF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38481-156D-A0B4-3E6E-589700B2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8E2F1-FEE0-9275-0115-259C9541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7EDE3-4567-0208-F040-0E5B85C3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606B6-A603-4B15-5432-2DB1F6F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7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8C30-97FF-CD3E-6458-594BC0F6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3BB1BE-85C2-4B15-C60E-92FA7008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79394-786F-28FC-323A-3BB7FF95E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E3466-6CB2-3C60-623D-C8E2919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F3865-38E3-7A73-53AB-6DE503EA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3C15D-AD62-1178-5D01-3A06089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13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8B740-EE0E-7667-2D66-DCE72DD7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A4406-7EB0-C606-D6F6-EB19400A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AFDEA-4F92-C5E5-539A-B199227DC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B66D-31A2-FE49-B30D-FE6BDF754B33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AD4E5-2AD3-8468-FC3A-F3586905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80421-51BB-DFD2-2D46-93173A28F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535D-2226-BC47-88F5-CFE161D2E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C40728-6365-B1C5-52FA-ACF60AB8DC05}"/>
              </a:ext>
            </a:extLst>
          </p:cNvPr>
          <p:cNvGrpSpPr/>
          <p:nvPr/>
        </p:nvGrpSpPr>
        <p:grpSpPr>
          <a:xfrm>
            <a:off x="2901277" y="1821966"/>
            <a:ext cx="6389446" cy="954565"/>
            <a:chOff x="2747891" y="1874103"/>
            <a:chExt cx="6389446" cy="954565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2138C3C-7DEE-9FC2-7417-147E8C9640A3}"/>
                </a:ext>
              </a:extLst>
            </p:cNvPr>
            <p:cNvCxnSpPr>
              <a:cxnSpLocks/>
            </p:cNvCxnSpPr>
            <p:nvPr/>
          </p:nvCxnSpPr>
          <p:spPr>
            <a:xfrm>
              <a:off x="2747891" y="2828668"/>
              <a:ext cx="6389446" cy="0"/>
            </a:xfrm>
            <a:prstGeom prst="line">
              <a:avLst/>
            </a:prstGeom>
            <a:ln w="19050">
              <a:solidFill>
                <a:srgbClr val="AAB2C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1D4427-0EBF-763D-BC7A-CC47A2E1E71C}"/>
                </a:ext>
              </a:extLst>
            </p:cNvPr>
            <p:cNvSpPr txBox="1"/>
            <p:nvPr/>
          </p:nvSpPr>
          <p:spPr>
            <a:xfrm>
              <a:off x="3425556" y="1874103"/>
              <a:ext cx="5034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>
                  <a:solidFill>
                    <a:srgbClr val="AAB2C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RVCC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BD8EAF8-FF8B-E7F9-2CF7-323D6424DD2F}"/>
              </a:ext>
            </a:extLst>
          </p:cNvPr>
          <p:cNvSpPr txBox="1"/>
          <p:nvPr/>
        </p:nvSpPr>
        <p:spPr>
          <a:xfrm>
            <a:off x="3138598" y="1821966"/>
            <a:ext cx="6221575" cy="830997"/>
          </a:xfrm>
          <a:prstGeom prst="rect">
            <a:avLst/>
          </a:prstGeom>
          <a:solidFill>
            <a:srgbClr val="22272E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迷你的</a:t>
            </a:r>
            <a:r>
              <a:rPr kumimoji="1" lang="en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RISC-V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编译器 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A94788-9C8D-C526-D9D1-BA688AA0EB9E}"/>
              </a:ext>
            </a:extLst>
          </p:cNvPr>
          <p:cNvCxnSpPr/>
          <p:nvPr/>
        </p:nvCxnSpPr>
        <p:spPr>
          <a:xfrm>
            <a:off x="2970727" y="2776531"/>
            <a:ext cx="6389446" cy="0"/>
          </a:xfrm>
          <a:prstGeom prst="line">
            <a:avLst/>
          </a:prstGeom>
          <a:solidFill>
            <a:srgbClr val="22272E"/>
          </a:solidFill>
          <a:ln w="19050">
            <a:solidFill>
              <a:srgbClr val="AAB2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EE9DE62-1064-A64F-7006-8ACC3F105283}"/>
              </a:ext>
            </a:extLst>
          </p:cNvPr>
          <p:cNvSpPr txBox="1"/>
          <p:nvPr/>
        </p:nvSpPr>
        <p:spPr>
          <a:xfrm>
            <a:off x="4891984" y="4379495"/>
            <a:ext cx="2408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@</a:t>
            </a:r>
            <a:r>
              <a:rPr kumimoji="1" lang="en-US" altLang="zh-CN" sz="2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sunshaoce</a:t>
            </a:r>
            <a:endParaRPr kumimoji="1" lang="en-US" altLang="zh-CN" sz="28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kumimoji="1" lang="en-US" altLang="zh-CN" sz="2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@</a:t>
            </a:r>
            <a:r>
              <a:rPr kumimoji="1" lang="en-US" altLang="zh-CN" sz="2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ksco</a:t>
            </a:r>
            <a:endParaRPr kumimoji="1" lang="zh-CN" altLang="en-US" sz="28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76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56 -0.15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00326 0.1210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1080836" y="1916032"/>
            <a:ext cx="10030328" cy="223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	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项目基于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@rui314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 </a:t>
            </a: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将其由原来的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X86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架构改写为 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RISC-V 64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架构，同时加入了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大量的中文注释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，并且配有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316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节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对应于每一个 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的课程，帮助读者可以层层推进、逐步深入的学习编译器的构造。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课程简介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1AB75C4-7043-1792-351D-9A7732D387B0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12192000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8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1080836" y="1654348"/>
            <a:ext cx="10030328" cy="38988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en" altLang="zh-CN" dirty="0"/>
              <a:t>	RISC-V </a:t>
            </a:r>
            <a:r>
              <a:rPr lang="zh-CN" altLang="en-US" dirty="0"/>
              <a:t>是一个开源的精简指令集，相较于常见的 </a:t>
            </a:r>
            <a:r>
              <a:rPr lang="en" altLang="zh-CN" dirty="0"/>
              <a:t>X86</a:t>
            </a:r>
            <a:r>
              <a:rPr lang="zh-CN" altLang="en" dirty="0"/>
              <a:t>、</a:t>
            </a:r>
            <a:r>
              <a:rPr lang="en" altLang="zh-CN" dirty="0"/>
              <a:t>ARM </a:t>
            </a:r>
            <a:r>
              <a:rPr lang="zh-CN" altLang="en-US" dirty="0"/>
              <a:t>架构，其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简单易学</a:t>
            </a:r>
            <a:r>
              <a:rPr lang="zh-CN" altLang="en-US" dirty="0"/>
              <a:t>，并且发展迅猛。现在已经出现了支持 </a:t>
            </a:r>
            <a:r>
              <a:rPr lang="en" altLang="zh-CN" dirty="0"/>
              <a:t>RISC-V </a:t>
            </a:r>
            <a:r>
              <a:rPr lang="zh-CN" altLang="en-US" dirty="0"/>
              <a:t>的各类设备，未来还将出现</a:t>
            </a:r>
            <a:r>
              <a:rPr lang="en" altLang="zh-CN" dirty="0"/>
              <a:t>RISC-V</a:t>
            </a:r>
            <a:r>
              <a:rPr lang="zh-CN" altLang="en-US" dirty="0"/>
              <a:t>架构的笔记本电脑，可谓是前景一片光明。</a:t>
            </a:r>
            <a:endParaRPr lang="en-US" altLang="zh-CN" dirty="0"/>
          </a:p>
          <a:p>
            <a:r>
              <a:rPr lang="en-US" altLang="zh-CN" dirty="0"/>
              <a:t>	RISC-V</a:t>
            </a:r>
            <a:r>
              <a:rPr lang="zh-CN" altLang="en-US" dirty="0"/>
              <a:t>常用指令集</a:t>
            </a:r>
            <a:r>
              <a:rPr lang="en-US" altLang="zh-CN" dirty="0"/>
              <a:t>GC</a:t>
            </a:r>
            <a:r>
              <a:rPr lang="zh-CN" altLang="en-US" dirty="0"/>
              <a:t>包含以下几个指令集：</a:t>
            </a:r>
            <a:endParaRPr lang="en-US" altLang="zh-CN" dirty="0"/>
          </a:p>
          <a:p>
            <a:r>
              <a:rPr lang="en-US" altLang="zh-CN" dirty="0"/>
              <a:t>		I</a:t>
            </a:r>
            <a:r>
              <a:rPr lang="zh-CN" altLang="en-US" dirty="0"/>
              <a:t> 整形基础指令集，</a:t>
            </a:r>
            <a:r>
              <a:rPr lang="en-US" altLang="zh-CN" dirty="0"/>
              <a:t>M</a:t>
            </a:r>
            <a:r>
              <a:rPr lang="zh-CN" altLang="en-US" dirty="0"/>
              <a:t>乘除指令集、</a:t>
            </a:r>
            <a:r>
              <a:rPr lang="en-US" altLang="zh-CN" dirty="0"/>
              <a:t>A</a:t>
            </a:r>
            <a:r>
              <a:rPr lang="zh-CN" altLang="en-US" dirty="0"/>
              <a:t>原子操作指令集、</a:t>
            </a:r>
            <a:r>
              <a:rPr lang="en-US" altLang="zh-CN" dirty="0"/>
              <a:t>F</a:t>
            </a:r>
            <a:r>
              <a:rPr lang="zh-CN" altLang="en-US" dirty="0"/>
              <a:t>单精度浮点指令集、</a:t>
            </a:r>
            <a:r>
              <a:rPr lang="en-US" altLang="zh-CN" dirty="0"/>
              <a:t>D</a:t>
            </a:r>
            <a:r>
              <a:rPr lang="zh-CN" altLang="en-US" dirty="0"/>
              <a:t>双精度浮点指令集、</a:t>
            </a:r>
            <a:r>
              <a:rPr lang="en-US" altLang="zh-CN" dirty="0"/>
              <a:t>C</a:t>
            </a:r>
            <a:r>
              <a:rPr lang="zh-CN" altLang="en-US" dirty="0"/>
              <a:t>精简指令集。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4368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RISC-V</a:t>
            </a:r>
            <a:r>
              <a:rPr kumimoji="1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简介</a:t>
            </a: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D8F8623C-9FF1-8DB6-B78A-A2712E8E0439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9914021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1080836" y="1654348"/>
            <a:ext cx="10030328" cy="2790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en" altLang="zh-CN" dirty="0"/>
              <a:t>	</a:t>
            </a:r>
            <a:r>
              <a:rPr lang="en" altLang="zh-CN" dirty="0" err="1"/>
              <a:t>chibicc</a:t>
            </a:r>
            <a:r>
              <a:rPr lang="zh-CN" altLang="en" dirty="0"/>
              <a:t>（</a:t>
            </a:r>
            <a:r>
              <a:rPr lang="en" altLang="zh-CN" dirty="0"/>
              <a:t>https://</a:t>
            </a:r>
            <a:r>
              <a:rPr lang="en" altLang="zh-CN" dirty="0" err="1"/>
              <a:t>github.com</a:t>
            </a:r>
            <a:r>
              <a:rPr lang="en" altLang="zh-CN" dirty="0"/>
              <a:t>/rui314/</a:t>
            </a:r>
            <a:r>
              <a:rPr lang="en" altLang="zh-CN" dirty="0" err="1"/>
              <a:t>chibicc</a:t>
            </a:r>
            <a:r>
              <a:rPr lang="zh-CN" altLang="en" dirty="0"/>
              <a:t>）</a:t>
            </a:r>
            <a:r>
              <a:rPr lang="zh-CN" altLang="en-US" dirty="0"/>
              <a:t>是 </a:t>
            </a:r>
            <a:r>
              <a:rPr lang="en" altLang="zh-CN" dirty="0"/>
              <a:t>Rui </a:t>
            </a:r>
            <a:r>
              <a:rPr lang="zh-CN" altLang="en-US" dirty="0"/>
              <a:t>大师开发的一个</a:t>
            </a:r>
            <a:r>
              <a:rPr lang="en" altLang="zh-CN" dirty="0"/>
              <a:t>X86</a:t>
            </a:r>
            <a:r>
              <a:rPr lang="zh-CN" altLang="en-US" dirty="0"/>
              <a:t>架构的迷你编译器。</a:t>
            </a:r>
            <a:r>
              <a:rPr lang="en" altLang="zh-CN" dirty="0"/>
              <a:t>Rui </a:t>
            </a:r>
            <a:r>
              <a:rPr lang="zh-CN" altLang="en-US" dirty="0"/>
              <a:t>同时也是 </a:t>
            </a:r>
            <a:r>
              <a:rPr lang="en-US" altLang="zh-CN" dirty="0"/>
              <a:t>8</a:t>
            </a:r>
            <a:r>
              <a:rPr lang="en" altLang="zh-CN" dirty="0"/>
              <a:t>cc</a:t>
            </a:r>
            <a:r>
              <a:rPr lang="zh-CN" altLang="en" dirty="0"/>
              <a:t>、</a:t>
            </a:r>
            <a:r>
              <a:rPr lang="en" altLang="zh-CN" dirty="0"/>
              <a:t>9cc</a:t>
            </a:r>
            <a:r>
              <a:rPr lang="zh-CN" altLang="en" dirty="0"/>
              <a:t>、</a:t>
            </a:r>
            <a:r>
              <a:rPr lang="en" altLang="zh-CN" dirty="0"/>
              <a:t>mold</a:t>
            </a:r>
            <a:r>
              <a:rPr lang="zh-CN" altLang="en" dirty="0"/>
              <a:t>、</a:t>
            </a:r>
            <a:r>
              <a:rPr lang="en" altLang="zh-CN" dirty="0" err="1"/>
              <a:t>lld</a:t>
            </a:r>
            <a:r>
              <a:rPr lang="en" altLang="zh-CN" dirty="0"/>
              <a:t> </a:t>
            </a:r>
            <a:r>
              <a:rPr lang="zh-CN" altLang="en-US" dirty="0"/>
              <a:t>等著名项目的主要开发者，</a:t>
            </a:r>
            <a:r>
              <a:rPr lang="en" altLang="zh-CN" dirty="0" err="1"/>
              <a:t>chibicc</a:t>
            </a:r>
            <a:r>
              <a:rPr lang="en" altLang="zh-CN" dirty="0"/>
              <a:t> </a:t>
            </a:r>
            <a:r>
              <a:rPr lang="zh-CN" altLang="en-US" dirty="0"/>
              <a:t>是他最新的编译器项目。</a:t>
            </a:r>
            <a:r>
              <a:rPr lang="en" altLang="zh-CN" dirty="0" err="1"/>
              <a:t>chibicc</a:t>
            </a:r>
            <a:r>
              <a:rPr lang="en" altLang="zh-CN" dirty="0"/>
              <a:t> </a:t>
            </a:r>
            <a:r>
              <a:rPr lang="zh-CN" altLang="en-US" dirty="0"/>
              <a:t>项目以 </a:t>
            </a:r>
            <a:r>
              <a:rPr lang="en" altLang="zh-CN" dirty="0"/>
              <a:t>commit </a:t>
            </a:r>
            <a:r>
              <a:rPr lang="zh-CN" altLang="en-US" dirty="0"/>
              <a:t>为阶段，借助于</a:t>
            </a:r>
            <a:r>
              <a:rPr lang="en-US" altLang="zh-CN" dirty="0"/>
              <a:t>316</a:t>
            </a:r>
            <a:r>
              <a:rPr lang="zh-CN" altLang="en-US" dirty="0"/>
              <a:t>个 </a:t>
            </a:r>
            <a:r>
              <a:rPr lang="en" altLang="zh-CN" dirty="0"/>
              <a:t>commits </a:t>
            </a:r>
            <a:r>
              <a:rPr lang="zh-CN" altLang="en-US" dirty="0"/>
              <a:t>实现了一个能够编译 </a:t>
            </a:r>
            <a:r>
              <a:rPr lang="en" altLang="zh-CN" dirty="0"/>
              <a:t>Git </a:t>
            </a:r>
            <a:r>
              <a:rPr lang="zh-CN" altLang="en-US" dirty="0"/>
              <a:t>等开源项目的</a:t>
            </a:r>
            <a:r>
              <a:rPr lang="en" altLang="zh-CN" dirty="0"/>
              <a:t>C</a:t>
            </a:r>
            <a:r>
              <a:rPr lang="zh-CN" altLang="en-US" dirty="0"/>
              <a:t>编译器。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4366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kumimoji="1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简介</a:t>
            </a: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0EDA3A05-DE52-32DB-328E-187F5AA640F7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8005011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6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946818" y="1891415"/>
            <a:ext cx="10298364" cy="2236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dirty="0"/>
              <a:t>学习 </a:t>
            </a:r>
            <a:r>
              <a:rPr lang="en" altLang="zh-CN" dirty="0" err="1"/>
              <a:t>rvcc</a:t>
            </a:r>
            <a:r>
              <a:rPr lang="en" altLang="zh-CN" dirty="0"/>
              <a:t> </a:t>
            </a:r>
            <a:r>
              <a:rPr lang="zh-CN" altLang="en-US" dirty="0"/>
              <a:t>不要求事先掌握编译原理知识（边做边学），但是需要：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对于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Make</a:t>
            </a:r>
            <a:r>
              <a:rPr lang="zh-CN" altLang="en-US" dirty="0"/>
              <a:t>、</a:t>
            </a:r>
            <a:r>
              <a:rPr lang="en-US" altLang="zh-CN" dirty="0"/>
              <a:t>clang/</a:t>
            </a:r>
            <a:r>
              <a:rPr lang="en-US" altLang="zh-CN" dirty="0" err="1"/>
              <a:t>gcc</a:t>
            </a:r>
            <a:r>
              <a:rPr lang="zh-CN" altLang="en-US" dirty="0"/>
              <a:t>等工具的简单使用。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基本语法，明白指针的用法。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了解基础的数据结构知识，明白链表的用法。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654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4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课程需要的预备知识</a:t>
            </a: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0EDA3A05-DE52-32DB-328E-187F5AA640F7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5470358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1080836" y="1112481"/>
            <a:ext cx="10030328" cy="55608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dirty="0"/>
              <a:t>需要一个 </a:t>
            </a:r>
            <a:r>
              <a:rPr lang="en-US" altLang="zh-CN" dirty="0"/>
              <a:t>Linux</a:t>
            </a:r>
            <a:r>
              <a:rPr lang="zh-CN" altLang="en-US" dirty="0"/>
              <a:t> 系统环境：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推荐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20.04</a:t>
            </a:r>
          </a:p>
          <a:p>
            <a:endParaRPr lang="en-US" altLang="zh-CN" dirty="0"/>
          </a:p>
          <a:p>
            <a:r>
              <a:rPr lang="zh-CN" altLang="en-US" dirty="0"/>
              <a:t>需要 </a:t>
            </a:r>
            <a:r>
              <a:rPr lang="en-US" altLang="zh-CN" dirty="0"/>
              <a:t>RISC-V</a:t>
            </a:r>
            <a:r>
              <a:rPr lang="zh-CN" altLang="en-US" dirty="0"/>
              <a:t> 相关环境，实验环境配置可以参考下面的视频：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www.bilibili.com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/video/BV1D54y1m78G</a:t>
            </a:r>
          </a:p>
          <a:p>
            <a:endParaRPr lang="en-US" altLang="zh-CN" dirty="0"/>
          </a:p>
          <a:p>
            <a:r>
              <a:rPr lang="zh-CN" altLang="en-US" dirty="0"/>
              <a:t>构建出：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riscv</a:t>
            </a:r>
            <a:r>
              <a:rPr lang="en-US" altLang="zh-CN" dirty="0"/>
              <a:t>-gnu-toolchain</a:t>
            </a:r>
            <a:r>
              <a:rPr lang="zh-CN" altLang="en-US" dirty="0"/>
              <a:t>的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	spike</a:t>
            </a:r>
            <a:r>
              <a:rPr lang="zh-CN" altLang="en-US" dirty="0"/>
              <a:t>和</a:t>
            </a:r>
            <a:r>
              <a:rPr lang="en-US" altLang="zh-CN" dirty="0"/>
              <a:t>pk</a:t>
            </a:r>
            <a:r>
              <a:rPr lang="zh-CN" altLang="en-US" dirty="0"/>
              <a:t> 或者 </a:t>
            </a:r>
            <a:r>
              <a:rPr lang="en-US" altLang="zh-CN" dirty="0" err="1"/>
              <a:t>qemu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6538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5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课程需要的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开发环境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AB2C1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  <a:cs typeface="+mn-cs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99D54E2-07AD-E576-CD90-F96965C4C81F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3866147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558800" y="1434215"/>
            <a:ext cx="11074399" cy="44528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en-US" altLang="zh-CN" dirty="0" err="1"/>
              <a:t>rvcc</a:t>
            </a:r>
            <a:r>
              <a:rPr lang="en-US" altLang="zh-CN" dirty="0"/>
              <a:t> </a:t>
            </a:r>
            <a:r>
              <a:rPr lang="zh-CN" altLang="en-US" dirty="0"/>
              <a:t>代码仓库地址：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github.com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sunshaoce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rvcc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rvcc</a:t>
            </a:r>
            <a:r>
              <a:rPr lang="en-US" altLang="zh-CN" dirty="0"/>
              <a:t> </a:t>
            </a:r>
            <a:r>
              <a:rPr lang="zh-CN" altLang="en-US" dirty="0"/>
              <a:t>视频讲解地址：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space.bilibili.com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/296494084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rvcc</a:t>
            </a:r>
            <a:r>
              <a:rPr lang="en-US" altLang="zh-CN" dirty="0"/>
              <a:t> </a:t>
            </a:r>
            <a:r>
              <a:rPr lang="zh-CN" altLang="en-US" dirty="0"/>
              <a:t>相关文件地址：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github.com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plctlab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/PLCT-Open-Reports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chibicc</a:t>
            </a:r>
            <a:r>
              <a:rPr lang="en-US" altLang="zh-CN" dirty="0"/>
              <a:t> </a:t>
            </a:r>
            <a:r>
              <a:rPr lang="zh-CN" altLang="en-US" dirty="0"/>
              <a:t>代码仓库地址：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github.com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/rui314/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chibicc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0" y="0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6</a:t>
            </a:r>
            <a:r>
              <a:rPr kumimoji="1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  相关资源</a:t>
            </a: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0EDA3A05-DE52-32DB-328E-187F5AA640F7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2021305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0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40EC084-8673-C8C9-FDA7-CCF54E151C80}"/>
              </a:ext>
            </a:extLst>
          </p:cNvPr>
          <p:cNvSpPr txBox="1"/>
          <p:nvPr/>
        </p:nvSpPr>
        <p:spPr>
          <a:xfrm>
            <a:off x="1080836" y="1654348"/>
            <a:ext cx="10030328" cy="16828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PLCT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实验室</a:t>
            </a:r>
            <a:r>
              <a:rPr lang="zh-CN" altLang="en-US" dirty="0"/>
              <a:t>诸位老师的大力支持。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Rui </a:t>
            </a:r>
            <a:r>
              <a:rPr lang="en-US" altLang="zh-CN" dirty="0" err="1"/>
              <a:t>Ueyama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植山 類</a:t>
            </a:r>
            <a:r>
              <a:rPr lang="zh-CN" altLang="en-US" dirty="0"/>
              <a:t>）作者开源且强大的 </a:t>
            </a:r>
            <a:r>
              <a:rPr lang="en-US" altLang="zh-CN" dirty="0" err="1"/>
              <a:t>chibicc</a:t>
            </a:r>
            <a:r>
              <a:rPr lang="zh-CN" altLang="en-US" dirty="0"/>
              <a:t> 仓库。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154A8C-D81F-F8D8-2599-CE37C577FC6E}"/>
              </a:ext>
            </a:extLst>
          </p:cNvPr>
          <p:cNvSpPr txBox="1"/>
          <p:nvPr/>
        </p:nvSpPr>
        <p:spPr>
          <a:xfrm>
            <a:off x="-34213" y="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7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鸣谢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AB2C1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  <a:cs typeface="+mn-cs"/>
            </a:endParaRP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85E6717-1E0F-E5CC-B94F-9336F56A6804}"/>
              </a:ext>
            </a:extLst>
          </p:cNvPr>
          <p:cNvCxnSpPr>
            <a:cxnSpLocks/>
          </p:cNvCxnSpPr>
          <p:nvPr/>
        </p:nvCxnSpPr>
        <p:spPr>
          <a:xfrm>
            <a:off x="0" y="814955"/>
            <a:ext cx="0" cy="0"/>
          </a:xfrm>
          <a:prstGeom prst="line">
            <a:avLst/>
          </a:prstGeom>
          <a:ln w="19050">
            <a:solidFill>
              <a:srgbClr val="AAB2C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4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4800" dirty="0" smtClean="0">
            <a:solidFill>
              <a:srgbClr val="AAB2C1"/>
            </a:solidFill>
            <a:latin typeface="Hiragino Sans GB W3" panose="020B0300000000000000" pitchFamily="34" charset="-128"/>
            <a:ea typeface="Hiragino Sans GB W3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1286</Words>
  <Application>Microsoft Macintosh PowerPoint</Application>
  <PresentationFormat>宽屏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Hiragino Sans GB W3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user748</dc:creator>
  <cp:lastModifiedBy>user748</cp:lastModifiedBy>
  <cp:revision>8</cp:revision>
  <dcterms:created xsi:type="dcterms:W3CDTF">2022-07-19T14:01:21Z</dcterms:created>
  <dcterms:modified xsi:type="dcterms:W3CDTF">2022-07-20T08:51:21Z</dcterms:modified>
</cp:coreProperties>
</file>