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57" r:id="rId18"/>
    <p:sldId id="258" r:id="rId19"/>
    <p:sldId id="259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0759-5A87-4099-AD1C-93CA89814920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939F-5EA4-4D3D-AC15-26D15EA0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2EEE-03AB-4930-86A3-B34A1408EC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E1E5-7AAD-429B-867F-B6236B64F29F}" type="datetimeFigureOut">
              <a:rPr lang="en-US" smtClean="0"/>
              <a:t>01/28/2018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54CE-3D5F-4340-973E-AC97CC64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Intermediate Macroeconomics</a:t>
            </a:r>
          </a:p>
        </p:txBody>
      </p:sp>
    </p:spTree>
    <p:extLst>
      <p:ext uri="{BB962C8B-B14F-4D97-AF65-F5344CB8AC3E}">
        <p14:creationId xmlns:p14="http://schemas.microsoft.com/office/powerpoint/2010/main" val="29290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What are possible reasons for model’s bad fit?</a:t>
            </a:r>
          </a:p>
          <a:p>
            <a:pPr lvl="1"/>
            <a:r>
              <a:rPr lang="en-US" dirty="0"/>
              <a:t>We might be </a:t>
            </a:r>
            <a:r>
              <a:rPr lang="en-US" dirty="0" err="1"/>
              <a:t>mismeasuring</a:t>
            </a:r>
            <a:r>
              <a:rPr lang="en-US" dirty="0"/>
              <a:t> output, capital, labor</a:t>
            </a:r>
          </a:p>
          <a:p>
            <a:pPr lvl="2"/>
            <a:r>
              <a:rPr lang="en-US" dirty="0"/>
              <a:t>E.g., Very hard to measure capital</a:t>
            </a:r>
          </a:p>
          <a:p>
            <a:pPr lvl="1"/>
            <a:r>
              <a:rPr lang="en-US" dirty="0"/>
              <a:t>Assumptions of model might be wrong (which ones?)</a:t>
            </a:r>
          </a:p>
          <a:p>
            <a:pPr lvl="2"/>
            <a:r>
              <a:rPr lang="en-US" dirty="0"/>
              <a:t>Functional form of production function</a:t>
            </a:r>
          </a:p>
          <a:p>
            <a:pPr lvl="3"/>
            <a:r>
              <a:rPr lang="en-US" dirty="0"/>
              <a:t>Is all labor the same? Skilled vs. unskilled</a:t>
            </a:r>
          </a:p>
          <a:p>
            <a:pPr lvl="3"/>
            <a:r>
              <a:rPr lang="en-US" dirty="0"/>
              <a:t>Maybe some critical inputs are missing (O-ring Theory)</a:t>
            </a:r>
          </a:p>
          <a:p>
            <a:pPr lvl="2"/>
            <a:r>
              <a:rPr lang="en-US" dirty="0"/>
              <a:t>Same level of technology in all countries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technology?</a:t>
                </a:r>
              </a:p>
              <a:p>
                <a:pPr lvl="1"/>
                <a:r>
                  <a:rPr lang="en-US" dirty="0"/>
                  <a:t>Efficiency of production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been assuming all countries have same level of technology</a:t>
                </a:r>
              </a:p>
              <a:p>
                <a:r>
                  <a:rPr lang="en-US" dirty="0"/>
                  <a:t>We can instead pick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for each country to match the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“Efficient” Are Different Countries?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40005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take this equation for two different countries and divide one by the other and solve for the ratio of technology in the two country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𝑈𝑆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𝑈𝑆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𝑈𝑆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1/3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544873" cy="6410138"/>
          </a:xfrm>
        </p:spPr>
      </p:pic>
    </p:spTree>
    <p:extLst>
      <p:ext uri="{BB962C8B-B14F-4D97-AF65-F5344CB8AC3E}">
        <p14:creationId xmlns:p14="http://schemas.microsoft.com/office/powerpoint/2010/main" val="22229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437002" cy="6329216"/>
          </a:xfrm>
        </p:spPr>
      </p:pic>
    </p:spTree>
    <p:extLst>
      <p:ext uri="{BB962C8B-B14F-4D97-AF65-F5344CB8AC3E}">
        <p14:creationId xmlns:p14="http://schemas.microsoft.com/office/powerpoint/2010/main" val="393156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this mean we have explained differences in output per person?</a:t>
            </a:r>
          </a:p>
          <a:p>
            <a:pPr lvl="1"/>
            <a:r>
              <a:rPr lang="en-US" dirty="0"/>
              <a:t>No!!!</a:t>
            </a:r>
          </a:p>
          <a:p>
            <a:pPr lvl="1"/>
            <a:r>
              <a:rPr lang="en-US" dirty="0"/>
              <a:t>We didn’t have independent data on TFP</a:t>
            </a:r>
          </a:p>
          <a:p>
            <a:r>
              <a:rPr lang="en-US" dirty="0"/>
              <a:t>Differences in capital could explain a (small) fraction of differences in output per capita</a:t>
            </a:r>
          </a:p>
          <a:p>
            <a:r>
              <a:rPr lang="en-US" dirty="0"/>
              <a:t>Part we assign to TFP is</a:t>
            </a:r>
          </a:p>
          <a:p>
            <a:pPr algn="ctr">
              <a:buNone/>
            </a:pPr>
            <a:r>
              <a:rPr lang="en-US" dirty="0"/>
              <a:t> “a measure of our ignorance” </a:t>
            </a:r>
          </a:p>
          <a:p>
            <a:r>
              <a:rPr lang="en-US" dirty="0"/>
              <a:t>TFP difference: factor of 10</a:t>
            </a:r>
          </a:p>
          <a:p>
            <a:r>
              <a:rPr lang="en-US" dirty="0"/>
              <a:t>Need to explain TFP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Have We Explained?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richest and five poorest in 2000: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Crucial question:</a:t>
            </a:r>
          </a:p>
          <a:p>
            <a:pPr lvl="1"/>
            <a:r>
              <a:rPr lang="en-US" dirty="0"/>
              <a:t>Why does TFP (the measure of our ignorance) differ so much across countries?</a:t>
            </a:r>
          </a:p>
        </p:txBody>
      </p:sp>
      <p:pic>
        <p:nvPicPr>
          <p:cNvPr id="5" name="Picture 4" descr="EquationFiveRichestFivePoor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2209800"/>
            <a:ext cx="3212757" cy="1524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Model to the Data II (Lucas)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Firm optimization implies:</a:t>
            </a:r>
          </a:p>
          <a:p>
            <a:pPr>
              <a:buNone/>
            </a:pPr>
            <a:r>
              <a:rPr lang="en-US" dirty="0"/>
              <a:t>                                            or</a:t>
            </a:r>
          </a:p>
          <a:p>
            <a:pPr>
              <a:buNone/>
            </a:pPr>
            <a:r>
              <a:rPr lang="en-US"/>
              <a:t>	and also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 little bit of algebra yields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technology is the same across countries: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1905000" y="2057400"/>
          <a:ext cx="24066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939600" imgH="215640" progId="Equation.3">
                  <p:embed/>
                </p:oleObj>
              </mc:Choice>
              <mc:Fallback>
                <p:oleObj name="Equation" r:id="rId4" imgW="939600" imgH="215640" progId="Equation.3">
                  <p:embed/>
                  <p:pic>
                    <p:nvPicPr>
                      <p:cNvPr id="378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24066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5410200" y="2057400"/>
          <a:ext cx="17557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685800" imgH="215640" progId="Equation.3">
                  <p:embed/>
                </p:oleObj>
              </mc:Choice>
              <mc:Fallback>
                <p:oleObj name="Equation" r:id="rId6" imgW="685800" imgH="215640" progId="Equation.3">
                  <p:embed/>
                  <p:pic>
                    <p:nvPicPr>
                      <p:cNvPr id="378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57400"/>
                        <a:ext cx="17557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62401" y="2971801"/>
          <a:ext cx="1371600" cy="57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545760" imgH="228600" progId="Equation.3">
                  <p:embed/>
                </p:oleObj>
              </mc:Choice>
              <mc:Fallback>
                <p:oleObj name="Equation" r:id="rId8" imgW="5457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971801"/>
                        <a:ext cx="1371600" cy="574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05200" y="4572000"/>
          <a:ext cx="22817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977760" imgH="228600" progId="Equation.3">
                  <p:embed/>
                </p:oleObj>
              </mc:Choice>
              <mc:Fallback>
                <p:oleObj name="Equation" r:id="rId10" imgW="97776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2817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3224213" y="5503863"/>
          <a:ext cx="25177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079280" imgH="507960" progId="Equation.3">
                  <p:embed/>
                </p:oleObj>
              </mc:Choice>
              <mc:Fallback>
                <p:oleObj name="Equation" r:id="rId12" imgW="1079280" imgH="507960" progId="Equation.3">
                  <p:embed/>
                  <p:pic>
                    <p:nvPicPr>
                      <p:cNvPr id="378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5503863"/>
                        <a:ext cx="2517775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97CAFE-9E78-4FE1-B7C3-7DBB812427BA}"/>
              </a:ext>
            </a:extLst>
          </p:cNvPr>
          <p:cNvSpPr txBox="1"/>
          <p:nvPr/>
        </p:nvSpPr>
        <p:spPr>
          <a:xfrm>
            <a:off x="0" y="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2833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on Capital in Developing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the case of India:</a:t>
            </a:r>
          </a:p>
          <a:p>
            <a:pPr lvl="1"/>
            <a:r>
              <a:rPr lang="en-US" dirty="0"/>
              <a:t>Output per worker was about 15 times lower in India than in U.S. in 1990</a:t>
            </a:r>
          </a:p>
          <a:p>
            <a:pPr lvl="1"/>
            <a:r>
              <a:rPr lang="en-US" dirty="0"/>
              <a:t>Returns to capital should be 15</a:t>
            </a:r>
            <a:r>
              <a:rPr lang="en-US" baseline="30000" dirty="0"/>
              <a:t>2</a:t>
            </a:r>
            <a:r>
              <a:rPr lang="en-US" dirty="0"/>
              <a:t>=225 times higher</a:t>
            </a:r>
          </a:p>
          <a:p>
            <a:r>
              <a:rPr lang="en-US" dirty="0"/>
              <a:t>What should this imply?</a:t>
            </a:r>
          </a:p>
          <a:p>
            <a:pPr lvl="1"/>
            <a:r>
              <a:rPr lang="en-US" dirty="0"/>
              <a:t>Capital should flow from rich countries </a:t>
            </a:r>
            <a:br>
              <a:rPr lang="en-US" dirty="0"/>
            </a:br>
            <a:r>
              <a:rPr lang="en-US" dirty="0"/>
              <a:t>to poor countries!!!!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3276600" y="1447800"/>
          <a:ext cx="25177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079280" imgH="507960" progId="Equation.3">
                  <p:embed/>
                </p:oleObj>
              </mc:Choice>
              <mc:Fallback>
                <p:oleObj name="Equation" r:id="rId4" imgW="1079280" imgH="507960" progId="Equation.3">
                  <p:embed/>
                  <p:pic>
                    <p:nvPicPr>
                      <p:cNvPr id="379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517775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3D3B31-9E79-4D6E-8B0F-CC36C5CE00E0}"/>
              </a:ext>
            </a:extLst>
          </p:cNvPr>
          <p:cNvSpPr txBox="1"/>
          <p:nvPr/>
        </p:nvSpPr>
        <p:spPr>
          <a:xfrm>
            <a:off x="0" y="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297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1990:</a:t>
            </a:r>
          </a:p>
          <a:p>
            <a:pPr lvl="1"/>
            <a:r>
              <a:rPr lang="en-US" dirty="0"/>
              <a:t>Richest 20% of countries received </a:t>
            </a:r>
            <a:br>
              <a:rPr lang="en-US" dirty="0"/>
            </a:br>
            <a:r>
              <a:rPr lang="en-US" dirty="0"/>
              <a:t>88% of private capital inflows</a:t>
            </a:r>
          </a:p>
          <a:p>
            <a:pPr lvl="1"/>
            <a:r>
              <a:rPr lang="en-US" dirty="0"/>
              <a:t>Poorest 20% of countries received </a:t>
            </a:r>
            <a:br>
              <a:rPr lang="en-US" dirty="0"/>
            </a:br>
            <a:r>
              <a:rPr lang="en-US" dirty="0"/>
              <a:t>1% of private capital inflows</a:t>
            </a:r>
          </a:p>
          <a:p>
            <a:r>
              <a:rPr lang="en-US" dirty="0"/>
              <a:t>Lucas (1990): Why doesn’t capital flow from rich to poor countries?</a:t>
            </a:r>
          </a:p>
          <a:p>
            <a:r>
              <a:rPr lang="en-US" dirty="0"/>
              <a:t>Perhaps technology is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CED60-61D3-4D1F-B1E6-0F097854DBFB}"/>
              </a:ext>
            </a:extLst>
          </p:cNvPr>
          <p:cNvSpPr txBox="1"/>
          <p:nvPr/>
        </p:nvSpPr>
        <p:spPr>
          <a:xfrm>
            <a:off x="0" y="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0676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per person?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y=Y/L and k = K/L: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Determined by two factors: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Capital per person</a:t>
            </a:r>
          </a:p>
          <a:p>
            <a:pPr lvl="2">
              <a:buNone/>
            </a:pPr>
            <a:r>
              <a:rPr lang="en-US" dirty="0"/>
              <a:t>(Diminishing returns to capital per person)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2286000"/>
          <a:ext cx="426258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803240" imgH="419040" progId="Equation.3">
                  <p:embed/>
                </p:oleObj>
              </mc:Choice>
              <mc:Fallback>
                <p:oleObj name="Equation" r:id="rId4" imgW="1803240" imgH="419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426258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4" name="Object 2"/>
          <p:cNvGraphicFramePr>
            <a:graphicFrameLocks noChangeAspect="1"/>
          </p:cNvGraphicFramePr>
          <p:nvPr/>
        </p:nvGraphicFramePr>
        <p:xfrm>
          <a:off x="3733800" y="3657600"/>
          <a:ext cx="169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660240" imgH="266400" progId="Equation.3">
                  <p:embed/>
                </p:oleObj>
              </mc:Choice>
              <mc:Fallback>
                <p:oleObj name="Equation" r:id="rId6" imgW="660240" imgH="266400" progId="Equation.3">
                  <p:embed/>
                  <p:pic>
                    <p:nvPicPr>
                      <p:cNvPr id="269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1698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3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B1B2-BFA9-4334-A9C0-DC24594B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TFP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431-9250-4FB9-9796-C2A82770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Capital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Institutions</a:t>
            </a:r>
          </a:p>
          <a:p>
            <a:r>
              <a:rPr lang="en-US" dirty="0"/>
              <a:t>Misallocations</a:t>
            </a:r>
          </a:p>
        </p:txBody>
      </p:sp>
    </p:spTree>
    <p:extLst>
      <p:ext uri="{BB962C8B-B14F-4D97-AF65-F5344CB8AC3E}">
        <p14:creationId xmlns:p14="http://schemas.microsoft.com/office/powerpoint/2010/main" val="250995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F1D-9FB3-4ABD-B276-BF7AFBFA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Calculus of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471-9A4B-4562-8379-37836CD7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6828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</a:t>
            </a:r>
            <a:r>
              <a:rPr lang="en-US" dirty="0">
                <a:solidFill>
                  <a:schemeClr val="accent2"/>
                </a:solidFill>
              </a:rPr>
              <a:t>empirical implication </a:t>
            </a:r>
            <a:r>
              <a:rPr lang="en-US" dirty="0"/>
              <a:t>of the model</a:t>
            </a:r>
          </a:p>
          <a:p>
            <a:r>
              <a:rPr lang="en-US" dirty="0"/>
              <a:t>Using this equation to try to account for differences in output across countries is called </a:t>
            </a:r>
            <a:r>
              <a:rPr lang="en-US" dirty="0">
                <a:solidFill>
                  <a:schemeClr val="accent2"/>
                </a:solidFill>
              </a:rPr>
              <a:t>development accounting </a:t>
            </a:r>
            <a:endParaRPr lang="en-US" dirty="0"/>
          </a:p>
          <a:p>
            <a:r>
              <a:rPr lang="en-US" dirty="0"/>
              <a:t>What data do we need check this implication?</a:t>
            </a:r>
          </a:p>
          <a:p>
            <a:pPr lvl="1"/>
            <a:r>
              <a:rPr lang="en-US" dirty="0"/>
              <a:t>Output, Capital, Labor</a:t>
            </a:r>
          </a:p>
          <a:p>
            <a:pPr lvl="1"/>
            <a:r>
              <a:rPr lang="en-US" dirty="0"/>
              <a:t>Technology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3657600" y="1676400"/>
          <a:ext cx="169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60240" imgH="266400" progId="Equation.3">
                  <p:embed/>
                </p:oleObj>
              </mc:Choice>
              <mc:Fallback>
                <p:oleObj name="Equation" r:id="rId4" imgW="660240" imgH="266400" progId="Equation.3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76400"/>
                        <a:ext cx="1698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can measure output, capital and population (This is hard but we can try)</a:t>
            </a:r>
          </a:p>
          <a:p>
            <a:r>
              <a:rPr lang="en-US" dirty="0"/>
              <a:t>Harder to measure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3581400" y="1676400"/>
          <a:ext cx="169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660240" imgH="266400" progId="Equation.3">
                  <p:embed/>
                </p:oleObj>
              </mc:Choice>
              <mc:Fallback>
                <p:oleObj name="Equation" r:id="rId4" imgW="660240" imgH="266400" progId="Equation.3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1698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/>
          </p:nvPr>
        </p:nvGraphicFramePr>
        <p:xfrm>
          <a:off x="4038600" y="38100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52280" imgH="203040" progId="Equation.3">
                  <p:embed/>
                </p:oleObj>
              </mc:Choice>
              <mc:Fallback>
                <p:oleObj name="Equation" r:id="rId6" imgW="152280" imgH="203040" progId="Equation.3">
                  <p:embed/>
                  <p:pic>
                    <p:nvPicPr>
                      <p:cNvPr id="86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38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Model to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Let’s assume that all countries have the same level of technology: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drops out when we take ratios of two countries: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evaluate this equation using data?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63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05200" y="1447800"/>
          <a:ext cx="169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60113" imgH="266584" progId="Equation.3">
                  <p:embed/>
                </p:oleObj>
              </mc:Choice>
              <mc:Fallback>
                <p:oleObj name="Equation" r:id="rId4" imgW="660113" imgH="266584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1698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4114800"/>
                <a:ext cx="2680798" cy="1182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𝑈𝑆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𝑈𝑆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14800"/>
                <a:ext cx="2680798" cy="1182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" y="166820"/>
            <a:ext cx="8411625" cy="6310180"/>
          </a:xfrm>
        </p:spPr>
      </p:pic>
    </p:spTree>
    <p:extLst>
      <p:ext uri="{BB962C8B-B14F-4D97-AF65-F5344CB8AC3E}">
        <p14:creationId xmlns:p14="http://schemas.microsoft.com/office/powerpoint/2010/main" val="149366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4" y="181189"/>
            <a:ext cx="8443296" cy="6333937"/>
          </a:xfrm>
        </p:spPr>
      </p:pic>
    </p:spTree>
    <p:extLst>
      <p:ext uri="{BB962C8B-B14F-4D97-AF65-F5344CB8AC3E}">
        <p14:creationId xmlns:p14="http://schemas.microsoft.com/office/powerpoint/2010/main" val="346432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0408"/>
            <a:ext cx="8458201" cy="6345118"/>
          </a:xfrm>
        </p:spPr>
      </p:pic>
    </p:spTree>
    <p:extLst>
      <p:ext uri="{BB962C8B-B14F-4D97-AF65-F5344CB8AC3E}">
        <p14:creationId xmlns:p14="http://schemas.microsoft.com/office/powerpoint/2010/main" val="50040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/>
          <a:lstStyle/>
          <a:p>
            <a:r>
              <a:rPr lang="en-US" dirty="0"/>
              <a:t>Model fits poorly!!</a:t>
            </a:r>
          </a:p>
          <a:p>
            <a:pPr lvl="1"/>
            <a:r>
              <a:rPr lang="en-US" dirty="0"/>
              <a:t>It systematically overestimates output </a:t>
            </a:r>
            <a:br>
              <a:rPr lang="en-US" dirty="0"/>
            </a:br>
            <a:r>
              <a:rPr lang="en-US" dirty="0"/>
              <a:t>in poor countries</a:t>
            </a:r>
          </a:p>
          <a:p>
            <a:pPr lvl="1"/>
            <a:r>
              <a:rPr lang="en-US" dirty="0"/>
              <a:t>Poor countries produce less than their capital stocks + our model suggest should be the case</a:t>
            </a:r>
          </a:p>
          <a:p>
            <a:r>
              <a:rPr lang="en-US" dirty="0"/>
              <a:t>Model gets direction right: </a:t>
            </a:r>
          </a:p>
          <a:p>
            <a:pPr lvl="1"/>
            <a:r>
              <a:rPr lang="en-US" dirty="0"/>
              <a:t>Poorer countries have less capital per person</a:t>
            </a:r>
          </a:p>
          <a:p>
            <a:r>
              <a:rPr lang="en-US" dirty="0"/>
              <a:t>But it doesn’t get the magnitudes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34B-9575-430D-9A41-469C30B8F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558</Words>
  <Application>Microsoft Office PowerPoint</Application>
  <PresentationFormat>On-screen Show (4:3)</PresentationFormat>
  <Paragraphs>142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Equation</vt:lpstr>
      <vt:lpstr>Recitation 2</vt:lpstr>
      <vt:lpstr>Output per person?</vt:lpstr>
      <vt:lpstr>Taking the Model to the Data</vt:lpstr>
      <vt:lpstr>Taking the Model to the Data</vt:lpstr>
      <vt:lpstr>Taking the Model to the Data</vt:lpstr>
      <vt:lpstr>PowerPoint Presentation</vt:lpstr>
      <vt:lpstr>PowerPoint Presentation</vt:lpstr>
      <vt:lpstr>PowerPoint Presentation</vt:lpstr>
      <vt:lpstr>Taking the Model to the Data</vt:lpstr>
      <vt:lpstr>Taking the Model to the Data</vt:lpstr>
      <vt:lpstr>Technology</vt:lpstr>
      <vt:lpstr>How “Efficient” Are Different Countries?</vt:lpstr>
      <vt:lpstr>PowerPoint Presentation</vt:lpstr>
      <vt:lpstr>PowerPoint Presentation</vt:lpstr>
      <vt:lpstr>Taking Model to the Data</vt:lpstr>
      <vt:lpstr>How Much Have We Explained?</vt:lpstr>
      <vt:lpstr>Taking Model to the Data II (Lucas)</vt:lpstr>
      <vt:lpstr>Return on Capital in Developing World</vt:lpstr>
      <vt:lpstr>Capital Flows</vt:lpstr>
      <vt:lpstr>Understanding TFP Differences</vt:lpstr>
      <vt:lpstr>Review of Calculus of Variations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Slides</dc:title>
  <dc:creator>Columbia University</dc:creator>
  <cp:lastModifiedBy>Bennie Chen</cp:lastModifiedBy>
  <cp:revision>7</cp:revision>
  <dcterms:created xsi:type="dcterms:W3CDTF">2012-01-24T20:27:14Z</dcterms:created>
  <dcterms:modified xsi:type="dcterms:W3CDTF">2018-01-28T22:32:28Z</dcterms:modified>
</cp:coreProperties>
</file>