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60" r:id="rId4"/>
    <p:sldId id="262" r:id="rId5"/>
    <p:sldId id="261" r:id="rId6"/>
    <p:sldId id="263" r:id="rId7"/>
    <p:sldId id="305" r:id="rId8"/>
    <p:sldId id="295" r:id="rId9"/>
    <p:sldId id="292" r:id="rId10"/>
    <p:sldId id="293" r:id="rId11"/>
    <p:sldId id="265" r:id="rId12"/>
    <p:sldId id="291" r:id="rId13"/>
    <p:sldId id="299" r:id="rId14"/>
    <p:sldId id="300" r:id="rId15"/>
    <p:sldId id="266" r:id="rId16"/>
    <p:sldId id="267" r:id="rId17"/>
    <p:sldId id="297" r:id="rId18"/>
    <p:sldId id="298" r:id="rId19"/>
    <p:sldId id="269" r:id="rId20"/>
    <p:sldId id="287" r:id="rId21"/>
    <p:sldId id="294" r:id="rId22"/>
    <p:sldId id="288" r:id="rId23"/>
    <p:sldId id="289" r:id="rId24"/>
    <p:sldId id="301" r:id="rId25"/>
    <p:sldId id="296" r:id="rId26"/>
    <p:sldId id="302" r:id="rId27"/>
    <p:sldId id="290" r:id="rId28"/>
    <p:sldId id="280" r:id="rId29"/>
    <p:sldId id="281" r:id="rId30"/>
    <p:sldId id="259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5B9BD5"/>
    <a:srgbClr val="ED7D3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87" autoAdjust="0"/>
    <p:restoredTop sz="67806" autoAdjust="0"/>
  </p:normalViewPr>
  <p:slideViewPr>
    <p:cSldViewPr snapToGrid="0">
      <p:cViewPr varScale="1">
        <p:scale>
          <a:sx n="43" d="100"/>
          <a:sy n="43" d="100"/>
        </p:scale>
        <p:origin x="-2052" y="-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927C9A-53AF-499A-AE04-249CFB5CD535}" type="doc">
      <dgm:prSet loTypeId="urn:microsoft.com/office/officeart/2005/8/layout/hChevron3" loCatId="process" qsTypeId="urn:microsoft.com/office/officeart/2005/8/quickstyle/simple5" qsCatId="simple" csTypeId="urn:microsoft.com/office/officeart/2005/8/colors/accent1_2" csCatId="accent1" phldr="1"/>
      <dgm:spPr/>
    </dgm:pt>
    <dgm:pt modelId="{D2B45938-410C-4653-8300-2AAF873D79A4}">
      <dgm:prSet phldrT="[文本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28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灰度</a:t>
          </a:r>
          <a:endParaRPr lang="zh-CN" altLang="en-US" sz="2800" b="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9DD512EC-6449-4C33-AC38-A7E92B40E869}" type="parTrans" cxnId="{E3AB7AB6-287F-4D71-ADE4-3F5F09DB26B3}">
      <dgm:prSet/>
      <dgm:spPr/>
      <dgm:t>
        <a:bodyPr/>
        <a:lstStyle/>
        <a:p>
          <a:endParaRPr lang="zh-CN" altLang="en-US"/>
        </a:p>
      </dgm:t>
    </dgm:pt>
    <dgm:pt modelId="{9D3CBE5C-72D4-4F4C-BF89-EBF891724BF3}" type="sibTrans" cxnId="{E3AB7AB6-287F-4D71-ADE4-3F5F09DB26B3}">
      <dgm:prSet/>
      <dgm:spPr/>
      <dgm:t>
        <a:bodyPr/>
        <a:lstStyle/>
        <a:p>
          <a:endParaRPr lang="zh-CN" altLang="en-US"/>
        </a:p>
      </dgm:t>
    </dgm:pt>
    <dgm:pt modelId="{CB341206-5AE4-42C2-B988-0BAAEB4888DC}">
      <dgm:prSet phldrT="[文本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28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推广</a:t>
          </a:r>
        </a:p>
      </dgm:t>
    </dgm:pt>
    <dgm:pt modelId="{E3D3863D-4FC2-485C-A65D-B7F9CEA2A78F}" type="parTrans" cxnId="{9FF80365-6F90-4A56-B830-3064FCDA837C}">
      <dgm:prSet/>
      <dgm:spPr/>
      <dgm:t>
        <a:bodyPr/>
        <a:lstStyle/>
        <a:p>
          <a:endParaRPr lang="zh-CN" altLang="en-US"/>
        </a:p>
      </dgm:t>
    </dgm:pt>
    <dgm:pt modelId="{1FD6A850-8699-40D8-8986-BDD5C7F9399A}" type="sibTrans" cxnId="{9FF80365-6F90-4A56-B830-3064FCDA837C}">
      <dgm:prSet/>
      <dgm:spPr/>
      <dgm:t>
        <a:bodyPr/>
        <a:lstStyle/>
        <a:p>
          <a:endParaRPr lang="zh-CN" altLang="en-US"/>
        </a:p>
      </dgm:t>
    </dgm:pt>
    <dgm:pt modelId="{D3FED5AA-E341-441E-AB85-95B33789B902}">
      <dgm:prSet phldrT="[文本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28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开源</a:t>
          </a:r>
        </a:p>
      </dgm:t>
    </dgm:pt>
    <dgm:pt modelId="{9BDE3409-0BCE-43CA-A2A9-F955EAD0F457}" type="parTrans" cxnId="{1B3A5C82-5A94-4929-AFA3-8DDCF8BBDDEE}">
      <dgm:prSet/>
      <dgm:spPr/>
      <dgm:t>
        <a:bodyPr/>
        <a:lstStyle/>
        <a:p>
          <a:endParaRPr lang="zh-CN" altLang="en-US"/>
        </a:p>
      </dgm:t>
    </dgm:pt>
    <dgm:pt modelId="{3E7F2471-C92D-43E5-B9E9-5F345E32B032}" type="sibTrans" cxnId="{1B3A5C82-5A94-4929-AFA3-8DDCF8BBDDEE}">
      <dgm:prSet/>
      <dgm:spPr/>
      <dgm:t>
        <a:bodyPr/>
        <a:lstStyle/>
        <a:p>
          <a:endParaRPr lang="zh-CN" altLang="en-US"/>
        </a:p>
      </dgm:t>
    </dgm:pt>
    <dgm:pt modelId="{85BEA73B-12DE-4F66-B89E-738C64CDCB3D}" type="pres">
      <dgm:prSet presAssocID="{32927C9A-53AF-499A-AE04-249CFB5CD535}" presName="Name0" presStyleCnt="0">
        <dgm:presLayoutVars>
          <dgm:dir/>
          <dgm:resizeHandles val="exact"/>
        </dgm:presLayoutVars>
      </dgm:prSet>
      <dgm:spPr/>
    </dgm:pt>
    <dgm:pt modelId="{D00F5756-4A56-4DE6-93D6-8A3946BEA5D3}" type="pres">
      <dgm:prSet presAssocID="{D2B45938-410C-4653-8300-2AAF873D79A4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B0A274-6FD2-4678-B1DF-A6110E8CA518}" type="pres">
      <dgm:prSet presAssocID="{9D3CBE5C-72D4-4F4C-BF89-EBF891724BF3}" presName="parSpace" presStyleCnt="0"/>
      <dgm:spPr/>
    </dgm:pt>
    <dgm:pt modelId="{DA8C3538-D440-4C87-A719-C1D7DE421BCD}" type="pres">
      <dgm:prSet presAssocID="{CB341206-5AE4-42C2-B988-0BAAEB4888DC}" presName="parTxOnly" presStyleLbl="node1" presStyleIdx="1" presStyleCnt="3" custLinFactNeighborX="4683" custLinFactNeighborY="245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E38A62-405C-4C55-A73B-9116415BDCE7}" type="pres">
      <dgm:prSet presAssocID="{1FD6A850-8699-40D8-8986-BDD5C7F9399A}" presName="parSpace" presStyleCnt="0"/>
      <dgm:spPr/>
    </dgm:pt>
    <dgm:pt modelId="{E919809F-00FD-4DD7-A99F-27AC018CF4F3}" type="pres">
      <dgm:prSet presAssocID="{D3FED5AA-E341-441E-AB85-95B33789B902}" presName="parTxOnly" presStyleLbl="node1" presStyleIdx="2" presStyleCnt="3" custLinFactNeighborX="3328" custLinFactNeighborY="-18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B3A5C82-5A94-4929-AFA3-8DDCF8BBDDEE}" srcId="{32927C9A-53AF-499A-AE04-249CFB5CD535}" destId="{D3FED5AA-E341-441E-AB85-95B33789B902}" srcOrd="2" destOrd="0" parTransId="{9BDE3409-0BCE-43CA-A2A9-F955EAD0F457}" sibTransId="{3E7F2471-C92D-43E5-B9E9-5F345E32B032}"/>
    <dgm:cxn modelId="{E3AB7AB6-287F-4D71-ADE4-3F5F09DB26B3}" srcId="{32927C9A-53AF-499A-AE04-249CFB5CD535}" destId="{D2B45938-410C-4653-8300-2AAF873D79A4}" srcOrd="0" destOrd="0" parTransId="{9DD512EC-6449-4C33-AC38-A7E92B40E869}" sibTransId="{9D3CBE5C-72D4-4F4C-BF89-EBF891724BF3}"/>
    <dgm:cxn modelId="{9FF80365-6F90-4A56-B830-3064FCDA837C}" srcId="{32927C9A-53AF-499A-AE04-249CFB5CD535}" destId="{CB341206-5AE4-42C2-B988-0BAAEB4888DC}" srcOrd="1" destOrd="0" parTransId="{E3D3863D-4FC2-485C-A65D-B7F9CEA2A78F}" sibTransId="{1FD6A850-8699-40D8-8986-BDD5C7F9399A}"/>
    <dgm:cxn modelId="{8C3FCB77-0832-4CBF-BCED-CF4C2C4AE77D}" type="presOf" srcId="{CB341206-5AE4-42C2-B988-0BAAEB4888DC}" destId="{DA8C3538-D440-4C87-A719-C1D7DE421BCD}" srcOrd="0" destOrd="0" presId="urn:microsoft.com/office/officeart/2005/8/layout/hChevron3"/>
    <dgm:cxn modelId="{D3647D3A-2AF1-4F8A-9150-19DD873145A9}" type="presOf" srcId="{D2B45938-410C-4653-8300-2AAF873D79A4}" destId="{D00F5756-4A56-4DE6-93D6-8A3946BEA5D3}" srcOrd="0" destOrd="0" presId="urn:microsoft.com/office/officeart/2005/8/layout/hChevron3"/>
    <dgm:cxn modelId="{90C42746-1F84-420B-B0D5-7349AFC43334}" type="presOf" srcId="{32927C9A-53AF-499A-AE04-249CFB5CD535}" destId="{85BEA73B-12DE-4F66-B89E-738C64CDCB3D}" srcOrd="0" destOrd="0" presId="urn:microsoft.com/office/officeart/2005/8/layout/hChevron3"/>
    <dgm:cxn modelId="{DE3E769A-8E0D-4061-BBA8-89A522301262}" type="presOf" srcId="{D3FED5AA-E341-441E-AB85-95B33789B902}" destId="{E919809F-00FD-4DD7-A99F-27AC018CF4F3}" srcOrd="0" destOrd="0" presId="urn:microsoft.com/office/officeart/2005/8/layout/hChevron3"/>
    <dgm:cxn modelId="{2276ED79-D568-4B47-AFB6-1F77A8A06FC6}" type="presParOf" srcId="{85BEA73B-12DE-4F66-B89E-738C64CDCB3D}" destId="{D00F5756-4A56-4DE6-93D6-8A3946BEA5D3}" srcOrd="0" destOrd="0" presId="urn:microsoft.com/office/officeart/2005/8/layout/hChevron3"/>
    <dgm:cxn modelId="{B9B57DFF-D7BD-491B-BC30-8C95993A0720}" type="presParOf" srcId="{85BEA73B-12DE-4F66-B89E-738C64CDCB3D}" destId="{4FB0A274-6FD2-4678-B1DF-A6110E8CA518}" srcOrd="1" destOrd="0" presId="urn:microsoft.com/office/officeart/2005/8/layout/hChevron3"/>
    <dgm:cxn modelId="{79D1D80A-9B45-4130-8C29-2A667076F1C7}" type="presParOf" srcId="{85BEA73B-12DE-4F66-B89E-738C64CDCB3D}" destId="{DA8C3538-D440-4C87-A719-C1D7DE421BCD}" srcOrd="2" destOrd="0" presId="urn:microsoft.com/office/officeart/2005/8/layout/hChevron3"/>
    <dgm:cxn modelId="{8FD05B0E-5C18-4721-A308-F66F485D268F}" type="presParOf" srcId="{85BEA73B-12DE-4F66-B89E-738C64CDCB3D}" destId="{8BE38A62-405C-4C55-A73B-9116415BDCE7}" srcOrd="3" destOrd="0" presId="urn:microsoft.com/office/officeart/2005/8/layout/hChevron3"/>
    <dgm:cxn modelId="{03F2F023-3FFD-441C-80AC-12D6687BB2EA}" type="presParOf" srcId="{85BEA73B-12DE-4F66-B89E-738C64CDCB3D}" destId="{E919809F-00FD-4DD7-A99F-27AC018CF4F3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916F9-CC4F-4C67-8F84-376FB2AF1267}" type="datetimeFigureOut">
              <a:rPr lang="zh-CN" altLang="en-US" smtClean="0"/>
              <a:pPr/>
              <a:t>2017/9/2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87C1A-CE7E-4E99-92DA-F13F841261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73370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87C1A-CE7E-4E99-92DA-F13F8412612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55581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87C1A-CE7E-4E99-92DA-F13F84126122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35052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具体的扩展类的作用：简述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87C1A-CE7E-4E99-92DA-F13F84126122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912486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SqlParserInterceptor</a:t>
            </a:r>
            <a:r>
              <a:rPr lang="en-US" altLang="zh-CN" sz="12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-》hibernate</a:t>
            </a:r>
          </a:p>
          <a:p>
            <a:r>
              <a:rPr lang="en-US" altLang="zh-CN" sz="1200" kern="1200" dirty="0" err="1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SqlReplaceInterceptor</a:t>
            </a:r>
            <a:r>
              <a:rPr lang="en-US" altLang="zh-CN" sz="12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-》</a:t>
            </a:r>
            <a:r>
              <a:rPr lang="en-US" altLang="zh-CN" sz="1200" kern="1200" dirty="0" err="1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mybatis</a:t>
            </a:r>
            <a:r>
              <a:rPr lang="en-US" altLang="zh-CN" sz="12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ibatis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87C1A-CE7E-4E99-92DA-F13F84126122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794653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87C1A-CE7E-4E99-92DA-F13F84126122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179699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87C1A-CE7E-4E99-92DA-F13F84126122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26691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87C1A-CE7E-4E99-92DA-F13F84126122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994177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87C1A-CE7E-4E99-92DA-F13F84126122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012749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87C1A-CE7E-4E99-92DA-F13F84126122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685689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87C1A-CE7E-4E99-92DA-F13F84126122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974075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87C1A-CE7E-4E99-92DA-F13F84126122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03008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87C1A-CE7E-4E99-92DA-F13F84126122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09607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87C1A-CE7E-4E99-92DA-F13F84126122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6678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87C1A-CE7E-4E99-92DA-F13F84126122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34942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87C1A-CE7E-4E99-92DA-F13F84126122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34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87C1A-CE7E-4E99-92DA-F13F84126122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46187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87C1A-CE7E-4E99-92DA-F13F84126122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94151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Accountid-&gt;</a:t>
            </a:r>
            <a:r>
              <a:rPr lang="zh-CN" altLang="en-US" dirty="0" smtClean="0"/>
              <a:t>物料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87C1A-CE7E-4E99-92DA-F13F84126122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28063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87C1A-CE7E-4E99-92DA-F13F84126122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47566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7335" y="2655660"/>
            <a:ext cx="8583930" cy="780415"/>
          </a:xfrm>
        </p:spPr>
        <p:txBody>
          <a:bodyPr anchor="b"/>
          <a:lstStyle>
            <a:lvl1pPr algn="ctr" eaLnBrk="1" latinLnBrk="0" hangingPunct="1">
              <a:defRPr sz="4400" b="1" u="none" strike="noStrike" kern="1200" cap="none" spc="0" normalizeH="0">
                <a:solidFill>
                  <a:schemeClr val="bg1"/>
                </a:solidFill>
                <a:uFillTx/>
                <a:ea typeface="黑体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565" y="88900"/>
            <a:ext cx="5259070" cy="488315"/>
          </a:xfrm>
        </p:spPr>
        <p:txBody>
          <a:bodyPr>
            <a:noAutofit/>
          </a:bodyPr>
          <a:lstStyle>
            <a:lvl1pPr eaLnBrk="1" latinLnBrk="0" hangingPunct="1">
              <a:defRPr sz="2800" b="1" u="none" strike="noStrike" kern="1200" cap="none" spc="0" normalizeH="0" baseline="0">
                <a:solidFill>
                  <a:schemeClr val="bg1"/>
                </a:solidFill>
                <a:uFillTx/>
                <a:latin typeface="Times New Roman" panose="02020603050405020304" pitchFamily="18" charset="0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2078" y="774700"/>
            <a:ext cx="8741422" cy="5435599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016950" y="2493334"/>
            <a:ext cx="7050725" cy="1094069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4800">
                <a:solidFill>
                  <a:schemeClr val="bg1"/>
                </a:solidFill>
                <a:latin typeface="幼圆" pitchFamily="49" charset="-122"/>
                <a:ea typeface="幼圆" pitchFamily="49" charset="-122"/>
              </a:defRPr>
            </a:lvl1pPr>
          </a:lstStyle>
          <a:p>
            <a:pPr lvl="0"/>
            <a:r>
              <a:rPr lang="zh-CN" altLang="en-US" dirty="0" smtClean="0"/>
              <a:t>单击此处编辑结束语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712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1" y="1825628"/>
            <a:ext cx="7886712" cy="4351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1" y="6356359"/>
            <a:ext cx="2057403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2017/9/2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5" y="6356359"/>
            <a:ext cx="3086105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60" y="6356359"/>
            <a:ext cx="2057403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000" b="0" dirty="0"/>
              <a:t>小而美</a:t>
            </a:r>
            <a:r>
              <a:rPr lang="en-US" altLang="zh-CN" sz="3000" b="0" dirty="0" smtClean="0"/>
              <a:t>-Sogou</a:t>
            </a:r>
            <a:r>
              <a:rPr lang="zh-CN" altLang="en-US" sz="3000" b="0" dirty="0" smtClean="0"/>
              <a:t>数据库</a:t>
            </a:r>
            <a:r>
              <a:rPr lang="zh-CN" altLang="en-US" sz="3000" b="0" dirty="0"/>
              <a:t>中间件</a:t>
            </a:r>
            <a:r>
              <a:rPr lang="en-US" altLang="zh-CN" sz="3000" b="0" dirty="0" smtClean="0"/>
              <a:t>Compass</a:t>
            </a:r>
            <a:r>
              <a:rPr lang="zh-CN" altLang="en-US" sz="3000" b="0" dirty="0" smtClean="0"/>
              <a:t>深度</a:t>
            </a:r>
            <a:r>
              <a:rPr lang="zh-CN" altLang="en-US" sz="3000" b="0" dirty="0"/>
              <a:t>架构解析</a:t>
            </a:r>
            <a:endParaRPr lang="zh-CN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6511636" y="3887354"/>
            <a:ext cx="2463552" cy="1330037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数据库中间件设计</a:t>
            </a:r>
          </a:p>
        </p:txBody>
      </p:sp>
      <p:sp>
        <p:nvSpPr>
          <p:cNvPr id="5" name="矩形 4"/>
          <p:cNvSpPr/>
          <p:nvPr/>
        </p:nvSpPr>
        <p:spPr>
          <a:xfrm>
            <a:off x="703383" y="2316129"/>
            <a:ext cx="1716258" cy="53457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Service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3894" y="3437423"/>
            <a:ext cx="2335237" cy="2250852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3385" y="3718778"/>
            <a:ext cx="1716258" cy="53457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Dao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3383" y="4741213"/>
            <a:ext cx="1716258" cy="7018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JDBC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封装层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Hibernate/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03383" y="1266910"/>
            <a:ext cx="1716258" cy="53457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应用层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601325" y="2316129"/>
            <a:ext cx="1716258" cy="53457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切换拦截器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488788" y="4123248"/>
            <a:ext cx="1941339" cy="83702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动态数据源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01325" y="5674186"/>
            <a:ext cx="1716258" cy="53457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JDBC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驱动层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流程图: 磁盘 13"/>
          <p:cNvSpPr/>
          <p:nvPr/>
        </p:nvSpPr>
        <p:spPr>
          <a:xfrm>
            <a:off x="6759541" y="4024772"/>
            <a:ext cx="1266092" cy="98899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DB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流程图: 磁盘 14"/>
          <p:cNvSpPr/>
          <p:nvPr/>
        </p:nvSpPr>
        <p:spPr>
          <a:xfrm>
            <a:off x="7086926" y="4024772"/>
            <a:ext cx="1266092" cy="98899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DB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流程图: 磁盘 15"/>
          <p:cNvSpPr/>
          <p:nvPr/>
        </p:nvSpPr>
        <p:spPr>
          <a:xfrm>
            <a:off x="7457578" y="4029811"/>
            <a:ext cx="1266092" cy="988994"/>
          </a:xfrm>
          <a:prstGeom prst="flowChartMagneticDisk">
            <a:avLst/>
          </a:prstGeom>
          <a:ln>
            <a:solidFill>
              <a:schemeClr val="accent5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DB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302326" y="5688275"/>
            <a:ext cx="1716258" cy="53457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改写</a:t>
            </a:r>
          </a:p>
        </p:txBody>
      </p:sp>
      <p:cxnSp>
        <p:nvCxnSpPr>
          <p:cNvPr id="19" name="直接箭头连接符 18"/>
          <p:cNvCxnSpPr>
            <a:stCxn id="9" idx="2"/>
            <a:endCxn id="5" idx="0"/>
          </p:cNvCxnSpPr>
          <p:nvPr/>
        </p:nvCxnSpPr>
        <p:spPr>
          <a:xfrm>
            <a:off x="1561512" y="1801483"/>
            <a:ext cx="0" cy="514646"/>
          </a:xfrm>
          <a:prstGeom prst="straightConnector1">
            <a:avLst/>
          </a:prstGeom>
          <a:ln w="76200">
            <a:solidFill>
              <a:srgbClr val="5B9BD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5" idx="2"/>
            <a:endCxn id="6" idx="0"/>
          </p:cNvCxnSpPr>
          <p:nvPr/>
        </p:nvCxnSpPr>
        <p:spPr>
          <a:xfrm>
            <a:off x="1561512" y="2850702"/>
            <a:ext cx="1" cy="586721"/>
          </a:xfrm>
          <a:prstGeom prst="straightConnector1">
            <a:avLst/>
          </a:prstGeom>
          <a:ln w="76200">
            <a:solidFill>
              <a:srgbClr val="5B9BD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1" idx="1"/>
          </p:cNvCxnSpPr>
          <p:nvPr/>
        </p:nvCxnSpPr>
        <p:spPr>
          <a:xfrm flipH="1" flipV="1">
            <a:off x="1561514" y="2020706"/>
            <a:ext cx="2039811" cy="56271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1" idx="1"/>
          </p:cNvCxnSpPr>
          <p:nvPr/>
        </p:nvCxnSpPr>
        <p:spPr>
          <a:xfrm flipH="1">
            <a:off x="1561514" y="2583416"/>
            <a:ext cx="2039811" cy="56064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6" idx="3"/>
            <a:endCxn id="12" idx="2"/>
          </p:cNvCxnSpPr>
          <p:nvPr/>
        </p:nvCxnSpPr>
        <p:spPr>
          <a:xfrm flipV="1">
            <a:off x="2729131" y="4541761"/>
            <a:ext cx="759657" cy="21088"/>
          </a:xfrm>
          <a:prstGeom prst="straightConnector1">
            <a:avLst/>
          </a:prstGeom>
          <a:ln w="76200">
            <a:solidFill>
              <a:srgbClr val="5B9BD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1" idx="2"/>
            <a:endCxn id="12" idx="0"/>
          </p:cNvCxnSpPr>
          <p:nvPr/>
        </p:nvCxnSpPr>
        <p:spPr>
          <a:xfrm>
            <a:off x="4459454" y="2850702"/>
            <a:ext cx="4" cy="127254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2" idx="4"/>
          </p:cNvCxnSpPr>
          <p:nvPr/>
        </p:nvCxnSpPr>
        <p:spPr>
          <a:xfrm flipH="1">
            <a:off x="4459454" y="4960274"/>
            <a:ext cx="4" cy="71391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18" idx="1"/>
          </p:cNvCxnSpPr>
          <p:nvPr/>
        </p:nvCxnSpPr>
        <p:spPr>
          <a:xfrm>
            <a:off x="5317583" y="5941473"/>
            <a:ext cx="984743" cy="1408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8" idx="0"/>
            <a:endCxn id="17" idx="2"/>
          </p:cNvCxnSpPr>
          <p:nvPr/>
        </p:nvCxnSpPr>
        <p:spPr>
          <a:xfrm flipV="1">
            <a:off x="7160455" y="5217391"/>
            <a:ext cx="582957" cy="47088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17" idx="1"/>
            <a:endCxn id="12" idx="6"/>
          </p:cNvCxnSpPr>
          <p:nvPr/>
        </p:nvCxnSpPr>
        <p:spPr>
          <a:xfrm flipH="1" flipV="1">
            <a:off x="5430127" y="4541761"/>
            <a:ext cx="1081509" cy="10612"/>
          </a:xfrm>
          <a:prstGeom prst="straightConnector1">
            <a:avLst/>
          </a:prstGeom>
          <a:ln w="28575">
            <a:solidFill>
              <a:srgbClr val="5B9BD5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7" idx="2"/>
            <a:endCxn id="8" idx="0"/>
          </p:cNvCxnSpPr>
          <p:nvPr/>
        </p:nvCxnSpPr>
        <p:spPr>
          <a:xfrm flipH="1">
            <a:off x="1561512" y="4253351"/>
            <a:ext cx="2" cy="487862"/>
          </a:xfrm>
          <a:prstGeom prst="straightConnector1">
            <a:avLst/>
          </a:prstGeom>
          <a:ln w="76200">
            <a:solidFill>
              <a:srgbClr val="5B9BD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矩形标注 20"/>
          <p:cNvSpPr/>
          <p:nvPr/>
        </p:nvSpPr>
        <p:spPr>
          <a:xfrm>
            <a:off x="5461635" y="1929017"/>
            <a:ext cx="1513931" cy="481443"/>
          </a:xfrm>
          <a:prstGeom prst="wedgeRectCallout">
            <a:avLst>
              <a:gd name="adj1" fmla="val -56210"/>
              <a:gd name="adj2" fmla="val 7775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收集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标注 32"/>
          <p:cNvSpPr/>
          <p:nvPr/>
        </p:nvSpPr>
        <p:spPr>
          <a:xfrm>
            <a:off x="5052988" y="3492367"/>
            <a:ext cx="1513931" cy="481443"/>
          </a:xfrm>
          <a:prstGeom prst="wedgeRectCallout">
            <a:avLst>
              <a:gd name="adj1" fmla="val -56210"/>
              <a:gd name="adj2" fmla="val 7775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封装与切换</a:t>
            </a:r>
          </a:p>
        </p:txBody>
      </p:sp>
      <p:sp>
        <p:nvSpPr>
          <p:cNvPr id="34" name="矩形标注 33"/>
          <p:cNvSpPr/>
          <p:nvPr/>
        </p:nvSpPr>
        <p:spPr>
          <a:xfrm>
            <a:off x="7630069" y="6358742"/>
            <a:ext cx="1513931" cy="481443"/>
          </a:xfrm>
          <a:prstGeom prst="wedgeRectCallout">
            <a:avLst>
              <a:gd name="adj1" fmla="val -49307"/>
              <a:gd name="adj2" fmla="val -7147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改写</a:t>
            </a:r>
          </a:p>
        </p:txBody>
      </p:sp>
      <p:sp>
        <p:nvSpPr>
          <p:cNvPr id="36" name="内容占位符 2"/>
          <p:cNvSpPr>
            <a:spLocks noGrp="1"/>
          </p:cNvSpPr>
          <p:nvPr>
            <p:ph idx="1"/>
          </p:nvPr>
        </p:nvSpPr>
        <p:spPr>
          <a:xfrm>
            <a:off x="212078" y="774700"/>
            <a:ext cx="8741422" cy="57404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如何构建</a:t>
            </a:r>
            <a:r>
              <a:rPr lang="zh-CN" altLang="en-US" dirty="0"/>
              <a:t>一个小而美的数据库中间件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34069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406" y="795973"/>
            <a:ext cx="2818062" cy="55512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Compass</a:t>
            </a:r>
            <a:r>
              <a:rPr lang="zh-CN" altLang="en-US" dirty="0"/>
              <a:t>数据库中间件设计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动态数据源设计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遵循标准数据源</a:t>
            </a:r>
            <a:r>
              <a:rPr lang="en-US" altLang="zh-CN" dirty="0" err="1">
                <a:solidFill>
                  <a:srgbClr val="FF0000"/>
                </a:solidFill>
              </a:rPr>
              <a:t>javax.sql.DataSource</a:t>
            </a:r>
            <a:r>
              <a:rPr lang="zh-CN" altLang="en-US" dirty="0">
                <a:solidFill>
                  <a:srgbClr val="FF0000"/>
                </a:solidFill>
              </a:rPr>
              <a:t>接口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代理</a:t>
            </a:r>
            <a:r>
              <a:rPr lang="en-US" altLang="zh-CN" dirty="0" err="1" smtClean="0"/>
              <a:t>DataSource</a:t>
            </a:r>
            <a:r>
              <a:rPr lang="en-US" altLang="zh-CN" dirty="0" smtClean="0"/>
              <a:t>(</a:t>
            </a:r>
            <a:r>
              <a:rPr lang="zh-CN" altLang="en-US" dirty="0" smtClean="0"/>
              <a:t>分库</a:t>
            </a:r>
            <a:r>
              <a:rPr lang="en-US" altLang="zh-CN" dirty="0" smtClean="0"/>
              <a:t>+</a:t>
            </a:r>
            <a:r>
              <a:rPr lang="zh-CN" altLang="en-US" dirty="0" smtClean="0"/>
              <a:t>单库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心跳探测器</a:t>
            </a:r>
            <a:r>
              <a:rPr lang="en-US" altLang="zh-CN" dirty="0"/>
              <a:t>(</a:t>
            </a:r>
            <a:r>
              <a:rPr lang="en-US" altLang="zh-CN" dirty="0" err="1"/>
              <a:t>AvailabilityDetector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/>
            <a:r>
              <a:rPr lang="zh-CN" altLang="en-US" dirty="0" smtClean="0"/>
              <a:t>代理</a:t>
            </a:r>
            <a:r>
              <a:rPr lang="en-US" altLang="zh-CN" dirty="0" smtClean="0"/>
              <a:t>Connection(</a:t>
            </a:r>
            <a:r>
              <a:rPr lang="zh-CN" altLang="en-US" dirty="0"/>
              <a:t>分库</a:t>
            </a:r>
            <a:r>
              <a:rPr lang="en-US" altLang="zh-CN" dirty="0"/>
              <a:t>+</a:t>
            </a:r>
            <a:r>
              <a:rPr lang="zh-CN" altLang="en-US" dirty="0"/>
              <a:t>单库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代理</a:t>
            </a:r>
            <a:r>
              <a:rPr lang="en-US" altLang="zh-CN" dirty="0" smtClean="0"/>
              <a:t>Statement</a:t>
            </a:r>
            <a:r>
              <a:rPr lang="zh-CN" altLang="en-US" dirty="0" smtClean="0"/>
              <a:t>（分库）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SQL</a:t>
            </a:r>
            <a:r>
              <a:rPr lang="zh-CN" altLang="en-US" dirty="0" smtClean="0"/>
              <a:t>解析器（</a:t>
            </a:r>
            <a:r>
              <a:rPr lang="en-US" altLang="zh-CN" dirty="0" err="1" smtClean="0"/>
              <a:t>SqlInterceptor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HA</a:t>
            </a:r>
            <a:r>
              <a:rPr lang="zh-CN" altLang="en-US" dirty="0" smtClean="0"/>
              <a:t>与连接池监控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2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1557" y="3571573"/>
            <a:ext cx="6467475" cy="3209925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-31532" y="5251732"/>
            <a:ext cx="9144000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012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Compass</a:t>
            </a:r>
            <a:r>
              <a:rPr lang="zh-CN" altLang="en-US" dirty="0"/>
              <a:t>数据库中间件设计</a:t>
            </a:r>
          </a:p>
        </p:txBody>
      </p:sp>
      <p:sp>
        <p:nvSpPr>
          <p:cNvPr id="90" name="内容占位符 2"/>
          <p:cNvSpPr>
            <a:spLocks noGrp="1"/>
          </p:cNvSpPr>
          <p:nvPr>
            <p:ph idx="1"/>
          </p:nvPr>
        </p:nvSpPr>
        <p:spPr>
          <a:xfrm>
            <a:off x="212078" y="774700"/>
            <a:ext cx="8741422" cy="5435599"/>
          </a:xfrm>
        </p:spPr>
        <p:txBody>
          <a:bodyPr/>
          <a:lstStyle/>
          <a:p>
            <a:r>
              <a:rPr lang="zh-CN" altLang="en-US" dirty="0" smtClean="0"/>
              <a:t>动态数据源</a:t>
            </a:r>
            <a:r>
              <a:rPr lang="zh-CN" altLang="en-US" dirty="0"/>
              <a:t>类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MasterSlaveDataSource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由一套主从库组成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主从切换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负载均衡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心跳探测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ShardDataSource</a:t>
            </a:r>
            <a:endParaRPr lang="en-US" altLang="zh-CN" dirty="0" smtClean="0"/>
          </a:p>
          <a:p>
            <a:pPr lvl="2"/>
            <a:r>
              <a:rPr lang="zh-CN" altLang="en-US" dirty="0"/>
              <a:t>由一组</a:t>
            </a:r>
            <a:r>
              <a:rPr lang="en-US" altLang="zh-CN" dirty="0" err="1"/>
              <a:t>MasterSlaveDataSouce</a:t>
            </a:r>
            <a:r>
              <a:rPr lang="zh-CN" altLang="en-US" dirty="0" smtClean="0"/>
              <a:t>组成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分库路由切换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SQL</a:t>
            </a:r>
            <a:r>
              <a:rPr lang="zh-CN" altLang="en-US" dirty="0"/>
              <a:t>解析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AbstractProxyConnection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Override Connection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获取实际数据源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获取随机数据源</a:t>
            </a:r>
            <a:endParaRPr lang="en-US" altLang="zh-CN" dirty="0"/>
          </a:p>
          <a:p>
            <a:pPr lvl="2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231" y="252499"/>
            <a:ext cx="6060759" cy="6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861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Compass</a:t>
            </a:r>
            <a:r>
              <a:rPr lang="zh-CN" altLang="en-US" dirty="0"/>
              <a:t>数据库中间件实践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/>
              <a:t>解析</a:t>
            </a:r>
            <a:r>
              <a:rPr lang="zh-CN" altLang="en-US" dirty="0" smtClean="0"/>
              <a:t>器</a:t>
            </a:r>
            <a:r>
              <a:rPr lang="en-US" altLang="zh-CN" dirty="0"/>
              <a:t>(</a:t>
            </a:r>
            <a:r>
              <a:rPr lang="en-US" altLang="zh-CN" dirty="0" err="1"/>
              <a:t>SqlInterceptor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基于开源</a:t>
            </a:r>
            <a:r>
              <a:rPr lang="en-US" altLang="zh-CN" dirty="0" err="1" smtClean="0"/>
              <a:t>JSQLParser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pPr lvl="1"/>
            <a:r>
              <a:rPr lang="zh-CN" altLang="en-US" dirty="0"/>
              <a:t>自定义</a:t>
            </a:r>
            <a:r>
              <a:rPr lang="en-US" altLang="zh-CN" dirty="0"/>
              <a:t>SQL</a:t>
            </a:r>
            <a:r>
              <a:rPr lang="zh-CN" altLang="en-US" dirty="0"/>
              <a:t>解析，默认提供替换占位符</a:t>
            </a:r>
            <a:r>
              <a:rPr lang="zh-CN" altLang="en-US" dirty="0" smtClean="0"/>
              <a:t>以及</a:t>
            </a:r>
            <a:r>
              <a:rPr lang="en-US" altLang="zh-CN" dirty="0" err="1"/>
              <a:t>SQLParser</a:t>
            </a:r>
            <a:r>
              <a:rPr lang="zh-CN" altLang="en-US" dirty="0" smtClean="0"/>
              <a:t>解析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91168453"/>
              </p:ext>
            </p:extLst>
          </p:nvPr>
        </p:nvGraphicFramePr>
        <p:xfrm>
          <a:off x="10789" y="2214553"/>
          <a:ext cx="9144000" cy="2839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6563"/>
                <a:gridCol w="2824332"/>
                <a:gridCol w="3873105"/>
              </a:tblGrid>
              <a:tr h="370842">
                <a:tc>
                  <a:txBody>
                    <a:bodyPr/>
                    <a:lstStyle/>
                    <a:p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替换策略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示例</a:t>
                      </a:r>
                      <a:endParaRPr lang="zh-CN" altLang="en-US" dirty="0"/>
                    </a:p>
                  </a:txBody>
                  <a:tcPr/>
                </a:tc>
              </a:tr>
              <a:tr h="640083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DefaultSqlInterceptor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输入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和输出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一致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输入：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 * from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plan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输出：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 * from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plan</a:t>
                      </a:r>
                      <a:endParaRPr lang="zh-CN" altLang="en-US" dirty="0"/>
                    </a:p>
                  </a:txBody>
                  <a:tcPr/>
                </a:tc>
              </a:tr>
              <a:tr h="914405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SqlParserInterceptor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通过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JSQLP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arser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解析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，按分库规则修改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中表名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输入：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 * from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plan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输出：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 * from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plan0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1_01</a:t>
                      </a:r>
                      <a:endParaRPr lang="zh-CN" altLang="en-US" dirty="0"/>
                    </a:p>
                  </a:txBody>
                  <a:tcPr/>
                </a:tc>
              </a:tr>
              <a:tr h="914405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SqlReplaceInterceptor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根据分库规则，替换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中的表名占位符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输入：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 * from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plan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{SUFFIX}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输出：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 * from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01_01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5039" y="5513751"/>
            <a:ext cx="92011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8744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Compass</a:t>
            </a:r>
            <a:r>
              <a:rPr lang="zh-CN" altLang="en-US" dirty="0"/>
              <a:t>数据库中间件实践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HA</a:t>
            </a:r>
          </a:p>
          <a:p>
            <a:pPr lvl="1"/>
            <a:r>
              <a:rPr lang="zh-CN" altLang="en-US" dirty="0" smtClean="0"/>
              <a:t>数据源探测器</a:t>
            </a:r>
            <a:r>
              <a:rPr lang="en-US" altLang="zh-CN" dirty="0"/>
              <a:t>(</a:t>
            </a:r>
            <a:r>
              <a:rPr lang="en-US" altLang="zh-CN" dirty="0" err="1"/>
              <a:t>AvailabilityDetector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Failover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Failback</a:t>
            </a:r>
          </a:p>
          <a:p>
            <a:pPr lvl="2"/>
            <a:r>
              <a:rPr lang="zh-CN" altLang="en-US" dirty="0"/>
              <a:t>基于心跳探测数据源存活</a:t>
            </a:r>
            <a:r>
              <a:rPr lang="zh-CN" altLang="en-US" dirty="0" smtClean="0"/>
              <a:t>状态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1"/>
            <a:r>
              <a:rPr lang="zh-CN" altLang="en-US" dirty="0"/>
              <a:t>数据库连接池</a:t>
            </a:r>
            <a:r>
              <a:rPr lang="zh-CN" altLang="en-US" dirty="0" smtClean="0"/>
              <a:t>监控</a:t>
            </a:r>
            <a:r>
              <a:rPr lang="en-US" altLang="zh-CN" dirty="0" smtClean="0"/>
              <a:t>(JMX)</a:t>
            </a:r>
          </a:p>
          <a:p>
            <a:pPr lvl="2"/>
            <a:r>
              <a:rPr lang="zh-CN" altLang="en-US" dirty="0" smtClean="0"/>
              <a:t>目前支持</a:t>
            </a:r>
            <a:r>
              <a:rPr lang="en-US" altLang="zh-CN" dirty="0" smtClean="0"/>
              <a:t>C3P0/DBCP</a:t>
            </a:r>
            <a:r>
              <a:rPr lang="zh-CN" altLang="en-US" dirty="0" smtClean="0"/>
              <a:t>两种连接池监控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可自定义扩展支持其他类型连接池</a:t>
            </a:r>
            <a:r>
              <a:rPr lang="en-US" altLang="zh-CN" dirty="0" smtClean="0"/>
              <a:t>(</a:t>
            </a:r>
            <a:r>
              <a:rPr lang="en-US" altLang="zh-CN" dirty="0" err="1"/>
              <a:t>P</a:t>
            </a:r>
            <a:r>
              <a:rPr lang="en-US" altLang="zh-CN" dirty="0" err="1" smtClean="0"/>
              <a:t>roxool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2"/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50589266"/>
              </p:ext>
            </p:extLst>
          </p:nvPr>
        </p:nvGraphicFramePr>
        <p:xfrm>
          <a:off x="296509" y="2307363"/>
          <a:ext cx="8572559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413"/>
                <a:gridCol w="3932626"/>
                <a:gridCol w="285752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优点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缺点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异常监听</a:t>
                      </a:r>
                      <a:endParaRPr lang="zh-CN" alt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底层数据源报告其可用性，监听占用资源少。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同底层数据库连接池绑定，其实现依赖于具体的数据库连接池。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自主监听</a:t>
                      </a:r>
                      <a:endParaRPr lang="zh-CN" alt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定时心跳策略，实现较简单。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占用资源多；对异常判断无法精确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376" y="5380446"/>
            <a:ext cx="45624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5826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64" y="4586606"/>
            <a:ext cx="4733925" cy="10858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Compass</a:t>
            </a:r>
            <a:r>
              <a:rPr lang="zh-CN" altLang="en-US" dirty="0"/>
              <a:t>数据库中间件设计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数据源预处理器设计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类事务管理器的</a:t>
            </a:r>
            <a:r>
              <a:rPr lang="en-US" altLang="zh-CN" dirty="0" smtClean="0"/>
              <a:t>Interceptor</a:t>
            </a:r>
            <a:r>
              <a:rPr lang="zh-CN" altLang="en-US" dirty="0" smtClean="0"/>
              <a:t>设计</a:t>
            </a:r>
            <a:endParaRPr lang="en-US" altLang="zh-CN" dirty="0" smtClean="0"/>
          </a:p>
          <a:p>
            <a:pPr lvl="1"/>
            <a:r>
              <a:rPr lang="zh-CN" altLang="en-US" dirty="0"/>
              <a:t>路由</a:t>
            </a:r>
            <a:r>
              <a:rPr lang="zh-CN" altLang="en-US" dirty="0" smtClean="0"/>
              <a:t>信息收集</a:t>
            </a:r>
            <a:r>
              <a:rPr lang="en-US" altLang="zh-CN" dirty="0" smtClean="0"/>
              <a:t>(</a:t>
            </a:r>
            <a:r>
              <a:rPr lang="zh-CN" altLang="en-US" dirty="0" smtClean="0"/>
              <a:t>参数或注解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err="1" smtClean="0"/>
              <a:t>RouteKey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Master-Slave</a:t>
            </a:r>
          </a:p>
          <a:p>
            <a:pPr lvl="1"/>
            <a:r>
              <a:rPr lang="zh-CN" altLang="en-US" dirty="0" smtClean="0"/>
              <a:t>主从库读写判断</a:t>
            </a:r>
            <a:endParaRPr lang="en-US" altLang="zh-CN" dirty="0" smtClean="0"/>
          </a:p>
          <a:p>
            <a:pPr lvl="1"/>
            <a:r>
              <a:rPr lang="zh-CN" altLang="en-US" dirty="0"/>
              <a:t>读写</a:t>
            </a:r>
            <a:r>
              <a:rPr lang="zh-CN" altLang="en-US" dirty="0" smtClean="0"/>
              <a:t>一致性校验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4640239" y="2906877"/>
            <a:ext cx="2006221" cy="65452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 A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5404514" y="4196874"/>
            <a:ext cx="2006221" cy="65452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Service B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6619164" y="5486871"/>
            <a:ext cx="2006221" cy="65452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Service C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7429075" y="2823104"/>
            <a:ext cx="1529118" cy="8195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数据源切换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预处理器</a:t>
            </a:r>
          </a:p>
        </p:txBody>
      </p:sp>
      <p:cxnSp>
        <p:nvCxnSpPr>
          <p:cNvPr id="10" name="直接箭头连接符 9"/>
          <p:cNvCxnSpPr/>
          <p:nvPr/>
        </p:nvCxnSpPr>
        <p:spPr>
          <a:xfrm>
            <a:off x="5486401" y="3561402"/>
            <a:ext cx="464023" cy="63547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512257" y="4895377"/>
            <a:ext cx="545910" cy="63547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 flipV="1">
            <a:off x="6114198" y="3492499"/>
            <a:ext cx="518614" cy="70437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0"/>
          </p:cNvCxnSpPr>
          <p:nvPr/>
        </p:nvCxnSpPr>
        <p:spPr>
          <a:xfrm flipH="1" flipV="1">
            <a:off x="7058167" y="4810455"/>
            <a:ext cx="564108" cy="67641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213445" y="3729580"/>
            <a:ext cx="73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call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264322" y="5048636"/>
            <a:ext cx="73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call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7303829" y="4895377"/>
            <a:ext cx="864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return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8" idx="1"/>
            <a:endCxn id="5" idx="6"/>
          </p:cNvCxnSpPr>
          <p:nvPr/>
        </p:nvCxnSpPr>
        <p:spPr>
          <a:xfrm flipH="1">
            <a:off x="6646460" y="3232869"/>
            <a:ext cx="782615" cy="127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8" idx="2"/>
          </p:cNvCxnSpPr>
          <p:nvPr/>
        </p:nvCxnSpPr>
        <p:spPr>
          <a:xfrm flipH="1">
            <a:off x="7351739" y="3642633"/>
            <a:ext cx="841895" cy="68381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8061278" y="3642364"/>
            <a:ext cx="341339" cy="188848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6309816" y="3696519"/>
            <a:ext cx="864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return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7497459" y="3825213"/>
            <a:ext cx="1456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收集分库、主从标识等</a:t>
            </a:r>
            <a:endParaRPr lang="zh-CN" altLang="en-US" sz="1400" dirty="0"/>
          </a:p>
        </p:txBody>
      </p:sp>
      <p:sp>
        <p:nvSpPr>
          <p:cNvPr id="36" name="椭圆形标注 35"/>
          <p:cNvSpPr/>
          <p:nvPr/>
        </p:nvSpPr>
        <p:spPr>
          <a:xfrm>
            <a:off x="6407624" y="1464204"/>
            <a:ext cx="2094932" cy="1007235"/>
          </a:xfrm>
          <a:prstGeom prst="wedgeEllipseCallout">
            <a:avLst>
              <a:gd name="adj1" fmla="val -23395"/>
              <a:gd name="adj2" fmla="val 11811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routeKey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methodName</a:t>
            </a:r>
            <a:endParaRPr lang="en-US" altLang="zh-CN" dirty="0" smtClean="0"/>
          </a:p>
          <a:p>
            <a:pPr algn="ctr"/>
            <a:r>
              <a:rPr lang="en-US" altLang="zh-CN" dirty="0"/>
              <a:t>a</a:t>
            </a:r>
            <a:r>
              <a:rPr lang="en-US" altLang="zh-CN" dirty="0" smtClean="0"/>
              <a:t>nti-delay</a:t>
            </a:r>
            <a:endParaRPr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43690"/>
            <a:ext cx="9180000" cy="359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3076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Compass</a:t>
            </a:r>
            <a:r>
              <a:rPr lang="zh-CN" altLang="en-US" dirty="0"/>
              <a:t>数据库中间件设计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数据源切换器设计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数据源存活状况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分库路由</a:t>
            </a:r>
            <a:r>
              <a:rPr lang="zh-CN" altLang="en-US" dirty="0"/>
              <a:t>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主从选择器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主从策略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负载均衡策略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055893" y="1951631"/>
            <a:ext cx="1897608" cy="35347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7165075" y="2184964"/>
            <a:ext cx="1173992" cy="13252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7165075" y="3702565"/>
            <a:ext cx="1173992" cy="174289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263933" y="1626820"/>
            <a:ext cx="1816074" cy="6594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分库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63933" y="3408871"/>
            <a:ext cx="1816074" cy="6594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主从数据源</a:t>
            </a:r>
          </a:p>
        </p:txBody>
      </p:sp>
      <p:sp>
        <p:nvSpPr>
          <p:cNvPr id="9" name="矩形 8"/>
          <p:cNvSpPr/>
          <p:nvPr/>
        </p:nvSpPr>
        <p:spPr>
          <a:xfrm>
            <a:off x="4263933" y="5020084"/>
            <a:ext cx="1816074" cy="6594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物理数据源</a:t>
            </a:r>
          </a:p>
        </p:txBody>
      </p:sp>
      <p:cxnSp>
        <p:nvCxnSpPr>
          <p:cNvPr id="11" name="直接箭头连接符 10"/>
          <p:cNvCxnSpPr>
            <a:stCxn id="7" idx="2"/>
            <a:endCxn id="8" idx="0"/>
          </p:cNvCxnSpPr>
          <p:nvPr/>
        </p:nvCxnSpPr>
        <p:spPr>
          <a:xfrm>
            <a:off x="5171970" y="2286272"/>
            <a:ext cx="0" cy="112259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2"/>
            <a:endCxn id="9" idx="0"/>
          </p:cNvCxnSpPr>
          <p:nvPr/>
        </p:nvCxnSpPr>
        <p:spPr>
          <a:xfrm>
            <a:off x="5171970" y="4068323"/>
            <a:ext cx="0" cy="95176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5171970" y="2875579"/>
            <a:ext cx="188392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 flipV="1">
            <a:off x="5171970" y="4528578"/>
            <a:ext cx="1993104" cy="2231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>
            <a:off x="6134597" y="1640468"/>
            <a:ext cx="648340" cy="122075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 flipV="1">
            <a:off x="6250675" y="4542939"/>
            <a:ext cx="601669" cy="129281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6551509" y="1139297"/>
            <a:ext cx="1965458" cy="61893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路由标识</a:t>
            </a:r>
          </a:p>
        </p:txBody>
      </p:sp>
      <p:sp>
        <p:nvSpPr>
          <p:cNvPr id="38" name="椭圆 37"/>
          <p:cNvSpPr/>
          <p:nvPr/>
        </p:nvSpPr>
        <p:spPr>
          <a:xfrm>
            <a:off x="6551509" y="5671426"/>
            <a:ext cx="1965458" cy="9034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主从标识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anti-delay</a:t>
            </a:r>
          </a:p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负载均衡</a:t>
            </a:r>
          </a:p>
        </p:txBody>
      </p:sp>
      <p:sp>
        <p:nvSpPr>
          <p:cNvPr id="40" name="圆角矩形 39"/>
          <p:cNvSpPr/>
          <p:nvPr/>
        </p:nvSpPr>
        <p:spPr>
          <a:xfrm>
            <a:off x="7291530" y="4105428"/>
            <a:ext cx="921082" cy="57006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主从策略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7293267" y="2748757"/>
            <a:ext cx="921082" cy="57006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分库策略</a:t>
            </a:r>
            <a:endParaRPr lang="zh-CN" altLang="en-US" sz="1400" dirty="0"/>
          </a:p>
        </p:txBody>
      </p:sp>
      <p:sp>
        <p:nvSpPr>
          <p:cNvPr id="42" name="圆角矩形 41"/>
          <p:cNvSpPr/>
          <p:nvPr/>
        </p:nvSpPr>
        <p:spPr>
          <a:xfrm>
            <a:off x="7293267" y="4781202"/>
            <a:ext cx="921082" cy="57006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负载均衡策略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7165075" y="2286272"/>
            <a:ext cx="1173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分库</a:t>
            </a:r>
            <a:r>
              <a:rPr lang="zh-CN" altLang="en-US" sz="1400" dirty="0"/>
              <a:t>路由</a:t>
            </a:r>
            <a:r>
              <a:rPr lang="zh-CN" altLang="en-US" sz="1400" dirty="0" smtClean="0"/>
              <a:t>器</a:t>
            </a:r>
            <a:endParaRPr lang="zh-CN" altLang="en-US" sz="1400" dirty="0"/>
          </a:p>
        </p:txBody>
      </p:sp>
      <p:sp>
        <p:nvSpPr>
          <p:cNvPr id="44" name="文本框 43"/>
          <p:cNvSpPr txBox="1"/>
          <p:nvPr/>
        </p:nvSpPr>
        <p:spPr>
          <a:xfrm>
            <a:off x="7165075" y="3759152"/>
            <a:ext cx="1173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主从</a:t>
            </a:r>
            <a:r>
              <a:rPr lang="zh-CN" altLang="en-US" sz="1400" dirty="0" smtClean="0"/>
              <a:t>切换器</a:t>
            </a:r>
            <a:endParaRPr lang="zh-CN" altLang="en-US" sz="1400" dirty="0"/>
          </a:p>
        </p:txBody>
      </p:sp>
      <p:sp>
        <p:nvSpPr>
          <p:cNvPr id="45" name="文本框 44"/>
          <p:cNvSpPr txBox="1"/>
          <p:nvPr/>
        </p:nvSpPr>
        <p:spPr>
          <a:xfrm>
            <a:off x="8423028" y="2935245"/>
            <a:ext cx="461665" cy="24721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数据源切换器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029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Compass</a:t>
            </a:r>
            <a:r>
              <a:rPr lang="zh-CN" altLang="en-US" dirty="0"/>
              <a:t>数据库中间</a:t>
            </a:r>
            <a:r>
              <a:rPr lang="zh-CN" altLang="en-US" dirty="0" smtClean="0"/>
              <a:t>件实践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分库路由器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支持的模式</a:t>
            </a:r>
            <a:endParaRPr lang="en-US" altLang="zh-CN" dirty="0" smtClean="0"/>
          </a:p>
          <a:p>
            <a:pPr lvl="2"/>
            <a:r>
              <a:rPr lang="zh-CN" altLang="en-US" dirty="0"/>
              <a:t>单主库</a:t>
            </a:r>
            <a:r>
              <a:rPr lang="en-US" altLang="zh-CN" dirty="0"/>
              <a:t>/</a:t>
            </a:r>
            <a:r>
              <a:rPr lang="zh-CN" altLang="en-US" dirty="0"/>
              <a:t>主从库</a:t>
            </a:r>
            <a:r>
              <a:rPr lang="en-US" altLang="zh-CN" dirty="0" smtClean="0"/>
              <a:t>/</a:t>
            </a:r>
            <a:r>
              <a:rPr lang="zh-CN" altLang="en-US" dirty="0" smtClean="0"/>
              <a:t>主从库</a:t>
            </a:r>
            <a:r>
              <a:rPr lang="en-US" altLang="zh-CN" dirty="0" smtClean="0"/>
              <a:t>+</a:t>
            </a:r>
            <a:r>
              <a:rPr lang="zh-CN" altLang="en-US" dirty="0" smtClean="0"/>
              <a:t>分表</a:t>
            </a:r>
            <a:r>
              <a:rPr lang="en-US" altLang="zh-CN" dirty="0" smtClean="0"/>
              <a:t>/</a:t>
            </a:r>
            <a:r>
              <a:rPr lang="zh-CN" altLang="en-US" dirty="0"/>
              <a:t>分库</a:t>
            </a:r>
            <a:r>
              <a:rPr lang="en-US" altLang="zh-CN" dirty="0"/>
              <a:t>+</a:t>
            </a:r>
            <a:r>
              <a:rPr lang="zh-CN" altLang="en-US" dirty="0"/>
              <a:t>主从</a:t>
            </a:r>
            <a:r>
              <a:rPr lang="zh-CN" altLang="en-US" dirty="0" smtClean="0"/>
              <a:t>库</a:t>
            </a:r>
            <a:r>
              <a:rPr lang="en-US" altLang="zh-CN" dirty="0" smtClean="0"/>
              <a:t>/</a:t>
            </a:r>
            <a:r>
              <a:rPr lang="zh-CN" altLang="en-US" dirty="0" smtClean="0"/>
              <a:t>分库</a:t>
            </a:r>
            <a:r>
              <a:rPr lang="en-US" altLang="zh-CN" dirty="0" smtClean="0"/>
              <a:t>+</a:t>
            </a:r>
            <a:r>
              <a:rPr lang="zh-CN" altLang="en-US" dirty="0"/>
              <a:t>主从</a:t>
            </a:r>
            <a:r>
              <a:rPr lang="zh-CN" altLang="en-US" dirty="0" smtClean="0"/>
              <a:t>库分表</a:t>
            </a:r>
            <a:endParaRPr lang="en-US" altLang="zh-CN" dirty="0"/>
          </a:p>
          <a:p>
            <a:pPr lvl="1"/>
            <a:r>
              <a:rPr lang="zh-CN" altLang="en-US" dirty="0" smtClean="0"/>
              <a:t>路由键</a:t>
            </a:r>
            <a:r>
              <a:rPr lang="en-US" altLang="zh-CN" dirty="0" smtClean="0"/>
              <a:t>@</a:t>
            </a:r>
            <a:r>
              <a:rPr lang="en-US" altLang="zh-CN" dirty="0" err="1"/>
              <a:t>R</a:t>
            </a:r>
            <a:r>
              <a:rPr lang="en-US" altLang="zh-CN" dirty="0" err="1" smtClean="0"/>
              <a:t>outeKey</a:t>
            </a:r>
            <a:r>
              <a:rPr lang="zh-CN" altLang="en-US" dirty="0" smtClean="0"/>
              <a:t>获取方式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参数获取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注解方式获取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自定义方式获取</a:t>
            </a:r>
            <a:endParaRPr lang="en-US" altLang="zh-CN" dirty="0" smtClean="0"/>
          </a:p>
          <a:p>
            <a:pPr lvl="1"/>
            <a:r>
              <a:rPr lang="zh-CN" altLang="en-US" dirty="0"/>
              <a:t>路由策略</a:t>
            </a:r>
            <a:endParaRPr lang="en-US" altLang="zh-CN" dirty="0"/>
          </a:p>
          <a:p>
            <a:pPr lvl="2"/>
            <a:r>
              <a:rPr lang="zh-CN" altLang="en-US" dirty="0"/>
              <a:t>自定义路由算法</a:t>
            </a:r>
            <a:endParaRPr lang="en-US" altLang="zh-CN" dirty="0"/>
          </a:p>
          <a:p>
            <a:pPr lvl="2"/>
            <a:r>
              <a:rPr lang="zh-CN" altLang="en-US" dirty="0"/>
              <a:t>默认提供</a:t>
            </a:r>
            <a:r>
              <a:rPr lang="en-US" altLang="zh-CN" dirty="0"/>
              <a:t>mod</a:t>
            </a:r>
            <a:r>
              <a:rPr lang="zh-CN" altLang="en-US" dirty="0"/>
              <a:t>路由算法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5" y="5060113"/>
            <a:ext cx="9010800" cy="45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697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Compass</a:t>
            </a:r>
            <a:r>
              <a:rPr lang="zh-CN" altLang="en-US" dirty="0"/>
              <a:t>数据库中间件实践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主从切换器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读写分离策略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基于方法名匹配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基于注解匹配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Master@Slave</a:t>
            </a:r>
            <a:endParaRPr lang="en-US" altLang="zh-CN" dirty="0" smtClean="0"/>
          </a:p>
          <a:p>
            <a:pPr lvl="2"/>
            <a:r>
              <a:rPr lang="en-US" altLang="zh-CN" dirty="0"/>
              <a:t>a</a:t>
            </a:r>
            <a:r>
              <a:rPr lang="en-US" altLang="zh-CN" dirty="0" smtClean="0"/>
              <a:t>nti-delay</a:t>
            </a:r>
            <a:r>
              <a:rPr lang="zh-CN" altLang="en-US" dirty="0" smtClean="0"/>
              <a:t>支持</a:t>
            </a:r>
            <a:endParaRPr lang="en-US" altLang="zh-CN" dirty="0" smtClean="0"/>
          </a:p>
          <a:p>
            <a:pPr lvl="3"/>
            <a:r>
              <a:rPr lang="en-US" altLang="zh-CN" dirty="0" err="1" smtClean="0"/>
              <a:t>Memcache</a:t>
            </a:r>
            <a:endParaRPr lang="en-US" altLang="zh-CN" dirty="0" smtClean="0"/>
          </a:p>
          <a:p>
            <a:pPr lvl="3"/>
            <a:r>
              <a:rPr lang="en-US" altLang="zh-CN" dirty="0" err="1" smtClean="0"/>
              <a:t>Redis</a:t>
            </a:r>
            <a:endParaRPr lang="en-US" altLang="zh-CN" dirty="0"/>
          </a:p>
          <a:p>
            <a:pPr lvl="3"/>
            <a:r>
              <a:rPr lang="zh-CN" altLang="en-US" dirty="0"/>
              <a:t>自定义扩展</a:t>
            </a:r>
            <a:endParaRPr lang="en-US" altLang="zh-CN" dirty="0"/>
          </a:p>
          <a:p>
            <a:pPr marL="685800" lvl="3">
              <a:spcBef>
                <a:spcPts val="1000"/>
              </a:spcBef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负载均衡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策略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dirty="0"/>
              <a:t>自定义负载均衡策略</a:t>
            </a:r>
            <a:endParaRPr lang="en-US" altLang="zh-CN" dirty="0"/>
          </a:p>
          <a:p>
            <a:pPr lvl="2"/>
            <a:r>
              <a:rPr lang="zh-CN" altLang="en-US" dirty="0"/>
              <a:t>内置负载均衡策略</a:t>
            </a:r>
            <a:endParaRPr lang="en-US" altLang="zh-CN" dirty="0"/>
          </a:p>
          <a:p>
            <a:pPr lvl="3"/>
            <a:r>
              <a:rPr lang="zh-CN" altLang="en-US" dirty="0" smtClean="0"/>
              <a:t>基于</a:t>
            </a:r>
            <a:r>
              <a:rPr lang="zh-CN" altLang="en-US" dirty="0"/>
              <a:t>权重随机</a:t>
            </a:r>
            <a:r>
              <a:rPr lang="en-US" altLang="zh-CN" dirty="0" err="1"/>
              <a:t>WeightedRandom</a:t>
            </a:r>
            <a:endParaRPr lang="en-US" altLang="zh-CN" dirty="0"/>
          </a:p>
          <a:p>
            <a:pPr lvl="3"/>
            <a:r>
              <a:rPr lang="zh-CN" altLang="en-US" dirty="0"/>
              <a:t>基于权重带权轮询</a:t>
            </a:r>
            <a:r>
              <a:rPr lang="en-US" altLang="zh-CN" dirty="0" err="1" smtClean="0"/>
              <a:t>WeightedRoundRobin</a:t>
            </a:r>
            <a:endParaRPr lang="en-US" altLang="zh-CN" dirty="0" smtClean="0"/>
          </a:p>
          <a:p>
            <a:pPr marL="1143000" lvl="4">
              <a:spcBef>
                <a:spcPts val="1000"/>
              </a:spcBef>
            </a:pP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endParaRPr lang="en-US" altLang="zh-CN" dirty="0" smtClean="0"/>
          </a:p>
          <a:p>
            <a:pPr lvl="2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93" y="5410024"/>
            <a:ext cx="7696200" cy="8667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0" y="2368462"/>
            <a:ext cx="49530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6819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Compass</a:t>
            </a:r>
            <a:r>
              <a:rPr lang="zh-CN" altLang="en-US" dirty="0"/>
              <a:t>数据库中间件设计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数据聚合层设计</a:t>
            </a:r>
            <a:endParaRPr lang="en-US" altLang="zh-CN" dirty="0" smtClean="0"/>
          </a:p>
          <a:p>
            <a:pPr lvl="1"/>
            <a:r>
              <a:rPr lang="en-US" altLang="zh-CN" dirty="0" err="1"/>
              <a:t>ShardingJdbcTemplate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05218" y="2047164"/>
            <a:ext cx="1651379" cy="8052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05218" y="3220872"/>
            <a:ext cx="1651379" cy="8052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数据源路由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05217" y="4374109"/>
            <a:ext cx="1651379" cy="80521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改写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11938" y="4374109"/>
            <a:ext cx="1651379" cy="80521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归并结果集</a:t>
            </a:r>
          </a:p>
        </p:txBody>
      </p:sp>
      <p:sp>
        <p:nvSpPr>
          <p:cNvPr id="19" name="矩形 18"/>
          <p:cNvSpPr/>
          <p:nvPr/>
        </p:nvSpPr>
        <p:spPr>
          <a:xfrm>
            <a:off x="3411938" y="3220872"/>
            <a:ext cx="1651379" cy="8052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排序（可选）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05217" y="5517958"/>
            <a:ext cx="1651379" cy="80521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分发查询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>
            <a:stCxn id="15" idx="3"/>
            <a:endCxn id="24" idx="1"/>
          </p:cNvCxnSpPr>
          <p:nvPr/>
        </p:nvCxnSpPr>
        <p:spPr>
          <a:xfrm flipV="1">
            <a:off x="2456597" y="2248468"/>
            <a:ext cx="1146411" cy="201305"/>
          </a:xfrm>
          <a:prstGeom prst="line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左中括号 23"/>
          <p:cNvSpPr/>
          <p:nvPr/>
        </p:nvSpPr>
        <p:spPr>
          <a:xfrm>
            <a:off x="3603008" y="1613847"/>
            <a:ext cx="259308" cy="1269242"/>
          </a:xfrm>
          <a:prstGeom prst="leftBracket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906830" y="1632534"/>
            <a:ext cx="4906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查询策略：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、命中表查询</a:t>
            </a:r>
            <a:r>
              <a:rPr lang="en-US" altLang="zh-CN" dirty="0" smtClean="0"/>
              <a:t>:</a:t>
            </a:r>
            <a:r>
              <a:rPr lang="zh-CN" altLang="en-US" dirty="0"/>
              <a:t>路由</a:t>
            </a:r>
            <a:r>
              <a:rPr lang="zh-CN" altLang="en-US" dirty="0" smtClean="0"/>
              <a:t>策略</a:t>
            </a:r>
            <a:r>
              <a:rPr lang="en-US" altLang="zh-CN" dirty="0" smtClean="0"/>
              <a:t>+</a:t>
            </a:r>
            <a:r>
              <a:rPr lang="zh-CN" altLang="en-US" dirty="0" smtClean="0"/>
              <a:t>路由键查询条件得到命中表；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、全库扫描：根据分库分表策略进行全库扫描</a:t>
            </a:r>
            <a:endParaRPr lang="en-US" altLang="zh-CN" dirty="0" smtClean="0"/>
          </a:p>
        </p:txBody>
      </p:sp>
      <p:cxnSp>
        <p:nvCxnSpPr>
          <p:cNvPr id="28" name="直接箭头连接符 27"/>
          <p:cNvCxnSpPr>
            <a:stCxn id="15" idx="2"/>
            <a:endCxn id="16" idx="0"/>
          </p:cNvCxnSpPr>
          <p:nvPr/>
        </p:nvCxnSpPr>
        <p:spPr>
          <a:xfrm>
            <a:off x="1630908" y="2852382"/>
            <a:ext cx="0" cy="3684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1653655" y="4005619"/>
            <a:ext cx="0" cy="3684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1653655" y="5149468"/>
            <a:ext cx="0" cy="3684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8" idx="0"/>
            <a:endCxn id="19" idx="2"/>
          </p:cNvCxnSpPr>
          <p:nvPr/>
        </p:nvCxnSpPr>
        <p:spPr>
          <a:xfrm flipV="1">
            <a:off x="4237628" y="4026090"/>
            <a:ext cx="0" cy="34801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0" idx="3"/>
            <a:endCxn id="18" idx="2"/>
          </p:cNvCxnSpPr>
          <p:nvPr/>
        </p:nvCxnSpPr>
        <p:spPr>
          <a:xfrm flipV="1">
            <a:off x="2456596" y="5179327"/>
            <a:ext cx="1781032" cy="741240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5461635" y="3220872"/>
            <a:ext cx="34918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 全库查询</a:t>
            </a:r>
            <a:r>
              <a:rPr lang="zh-CN" altLang="en-US" dirty="0"/>
              <a:t>支持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 多路由键</a:t>
            </a:r>
            <a:r>
              <a:rPr lang="zh-CN" altLang="en-US" dirty="0"/>
              <a:t>支持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 </a:t>
            </a:r>
            <a:r>
              <a:rPr lang="en-US" altLang="zh-CN" dirty="0" smtClean="0"/>
              <a:t>group </a:t>
            </a:r>
            <a:r>
              <a:rPr lang="en-US" altLang="zh-CN" dirty="0" smtClean="0">
                <a:latin typeface="Times New Roman" panose="02020603050405020304" pitchFamily="18" charset="0"/>
              </a:rPr>
              <a:t>by/order</a:t>
            </a:r>
            <a:r>
              <a:rPr lang="en-US" altLang="zh-CN" dirty="0" smtClean="0"/>
              <a:t> by/limit</a:t>
            </a:r>
            <a:r>
              <a:rPr lang="zh-CN" altLang="en-US" dirty="0"/>
              <a:t>支持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 </a:t>
            </a:r>
            <a:r>
              <a:rPr lang="en-US" altLang="zh-CN" dirty="0" smtClean="0"/>
              <a:t>count/sum/</a:t>
            </a:r>
            <a:r>
              <a:rPr lang="en-US" altLang="zh-CN" dirty="0" err="1" smtClean="0"/>
              <a:t>avg</a:t>
            </a:r>
            <a:r>
              <a:rPr lang="en-US" altLang="zh-CN" dirty="0" smtClean="0"/>
              <a:t>/min/max</a:t>
            </a:r>
            <a:r>
              <a:rPr lang="zh-CN" altLang="en-US" dirty="0" smtClean="0"/>
              <a:t>等常见聚合函数</a:t>
            </a:r>
            <a:r>
              <a:rPr lang="zh-CN" altLang="en-US" dirty="0"/>
              <a:t>支持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59062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数据库中间件概述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r>
              <a:rPr lang="zh-CN" altLang="en-US" dirty="0" smtClean="0"/>
              <a:t>数据库中间件设计与实践</a:t>
            </a:r>
            <a:endParaRPr lang="en-US" altLang="zh-CN" dirty="0" smtClean="0"/>
          </a:p>
          <a:p>
            <a:r>
              <a:rPr lang="zh-CN" altLang="en-US" dirty="0" smtClean="0"/>
              <a:t>总结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未来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箭头连接符 27"/>
          <p:cNvCxnSpPr/>
          <p:nvPr/>
        </p:nvCxnSpPr>
        <p:spPr>
          <a:xfrm>
            <a:off x="5820937" y="1048215"/>
            <a:ext cx="2217595" cy="1947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Compass</a:t>
            </a:r>
            <a:r>
              <a:rPr lang="zh-CN" altLang="en-US" dirty="0"/>
              <a:t>数据库中间件设计</a:t>
            </a:r>
          </a:p>
        </p:txBody>
      </p:sp>
      <p:sp>
        <p:nvSpPr>
          <p:cNvPr id="4" name="矩形 3"/>
          <p:cNvSpPr/>
          <p:nvPr/>
        </p:nvSpPr>
        <p:spPr>
          <a:xfrm>
            <a:off x="1337485" y="709684"/>
            <a:ext cx="2183642" cy="42308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/>
              <a:t>应用层</a:t>
            </a:r>
            <a:endParaRPr lang="zh-CN" altLang="en-US" sz="1600" b="1" dirty="0"/>
          </a:p>
        </p:txBody>
      </p:sp>
      <p:sp>
        <p:nvSpPr>
          <p:cNvPr id="5" name="矩形 4"/>
          <p:cNvSpPr/>
          <p:nvPr/>
        </p:nvSpPr>
        <p:spPr>
          <a:xfrm>
            <a:off x="1337486" y="1473959"/>
            <a:ext cx="2183640" cy="42308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/>
              <a:t>数据访问层</a:t>
            </a:r>
            <a:endParaRPr lang="zh-CN" altLang="en-US" sz="1600" b="1" dirty="0"/>
          </a:p>
        </p:txBody>
      </p:sp>
      <p:sp>
        <p:nvSpPr>
          <p:cNvPr id="6" name="圆角矩形 5"/>
          <p:cNvSpPr/>
          <p:nvPr/>
        </p:nvSpPr>
        <p:spPr>
          <a:xfrm>
            <a:off x="4121623" y="709684"/>
            <a:ext cx="1787857" cy="42308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+mn-ea"/>
              </a:rPr>
              <a:t>数据源预处理器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8038532" y="695168"/>
            <a:ext cx="702860" cy="517250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anti-delay</a:t>
            </a:r>
            <a:r>
              <a:rPr lang="zh-CN" altLang="en-US" sz="1400" b="1" dirty="0" smtClean="0">
                <a:latin typeface="+mn-ea"/>
              </a:rPr>
              <a:t>标识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27801" y="2336260"/>
            <a:ext cx="1419367" cy="42308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/>
              <a:t>数据聚合层</a:t>
            </a:r>
            <a:endParaRPr lang="zh-CN" altLang="en-US" sz="1600" b="1" dirty="0"/>
          </a:p>
        </p:txBody>
      </p:sp>
      <p:sp>
        <p:nvSpPr>
          <p:cNvPr id="10" name="矩形 9"/>
          <p:cNvSpPr/>
          <p:nvPr/>
        </p:nvSpPr>
        <p:spPr>
          <a:xfrm>
            <a:off x="2811441" y="2326890"/>
            <a:ext cx="1419367" cy="42308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JDBC</a:t>
            </a:r>
            <a:r>
              <a:rPr lang="zh-CN" altLang="en-US" sz="1600" b="1" dirty="0" smtClean="0"/>
              <a:t>封装层</a:t>
            </a:r>
            <a:endParaRPr lang="zh-CN" altLang="en-US" sz="1600" b="1" dirty="0"/>
          </a:p>
        </p:txBody>
      </p:sp>
      <p:sp>
        <p:nvSpPr>
          <p:cNvPr id="11" name="圆角矩形 10"/>
          <p:cNvSpPr/>
          <p:nvPr/>
        </p:nvSpPr>
        <p:spPr>
          <a:xfrm>
            <a:off x="202565" y="3200696"/>
            <a:ext cx="4533208" cy="2681487"/>
          </a:xfrm>
          <a:prstGeom prst="roundRect">
            <a:avLst/>
          </a:prstGeom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sp>
        <p:nvSpPr>
          <p:cNvPr id="13" name="圆角矩形 12"/>
          <p:cNvSpPr/>
          <p:nvPr/>
        </p:nvSpPr>
        <p:spPr>
          <a:xfrm>
            <a:off x="518613" y="3981135"/>
            <a:ext cx="1705974" cy="42308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/>
              <a:t>代理</a:t>
            </a:r>
            <a:r>
              <a:rPr lang="en-US" altLang="zh-CN" sz="1600" b="1" dirty="0" err="1" smtClean="0"/>
              <a:t>Datasource</a:t>
            </a:r>
            <a:endParaRPr lang="zh-CN" altLang="en-US" sz="1600" b="1" dirty="0"/>
          </a:p>
        </p:txBody>
      </p:sp>
      <p:sp>
        <p:nvSpPr>
          <p:cNvPr id="14" name="圆角矩形 13"/>
          <p:cNvSpPr/>
          <p:nvPr/>
        </p:nvSpPr>
        <p:spPr>
          <a:xfrm>
            <a:off x="518614" y="5190586"/>
            <a:ext cx="1705972" cy="42308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/>
              <a:t>代理</a:t>
            </a:r>
            <a:r>
              <a:rPr lang="en-US" altLang="zh-CN" sz="1600" b="1" dirty="0" smtClean="0"/>
              <a:t>Connection</a:t>
            </a:r>
            <a:endParaRPr lang="zh-CN" altLang="en-US" sz="1600" b="1" dirty="0"/>
          </a:p>
        </p:txBody>
      </p:sp>
      <p:sp>
        <p:nvSpPr>
          <p:cNvPr id="15" name="圆角矩形 14"/>
          <p:cNvSpPr/>
          <p:nvPr/>
        </p:nvSpPr>
        <p:spPr>
          <a:xfrm>
            <a:off x="2606722" y="3981135"/>
            <a:ext cx="1897039" cy="423081"/>
          </a:xfrm>
          <a:prstGeom prst="roundRect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/>
              <a:t>数据源切换器</a:t>
            </a:r>
            <a:endParaRPr lang="zh-CN" altLang="en-US" sz="1600" b="1" dirty="0"/>
          </a:p>
        </p:txBody>
      </p:sp>
      <p:sp>
        <p:nvSpPr>
          <p:cNvPr id="16" name="矩形 15"/>
          <p:cNvSpPr/>
          <p:nvPr/>
        </p:nvSpPr>
        <p:spPr>
          <a:xfrm>
            <a:off x="3045152" y="3314101"/>
            <a:ext cx="1031547" cy="42308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/>
              <a:t>切换</a:t>
            </a:r>
            <a:r>
              <a:rPr lang="zh-CN" altLang="en-US" sz="1600" b="1" dirty="0" smtClean="0"/>
              <a:t>策略</a:t>
            </a:r>
            <a:endParaRPr lang="zh-CN" altLang="en-US" sz="1600" b="1" dirty="0"/>
          </a:p>
        </p:txBody>
      </p:sp>
      <p:sp>
        <p:nvSpPr>
          <p:cNvPr id="17" name="矩形 16"/>
          <p:cNvSpPr/>
          <p:nvPr/>
        </p:nvSpPr>
        <p:spPr>
          <a:xfrm>
            <a:off x="3014164" y="4623421"/>
            <a:ext cx="1082156" cy="42308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a</a:t>
            </a:r>
            <a:r>
              <a:rPr lang="en-US" altLang="zh-CN" sz="1600" b="1" dirty="0" smtClean="0"/>
              <a:t>nti-delay</a:t>
            </a:r>
            <a:endParaRPr lang="zh-CN" altLang="en-US" sz="1600" b="1" dirty="0"/>
          </a:p>
        </p:txBody>
      </p:sp>
      <p:cxnSp>
        <p:nvCxnSpPr>
          <p:cNvPr id="20" name="直接箭头连接符 19"/>
          <p:cNvCxnSpPr>
            <a:stCxn id="4" idx="2"/>
            <a:endCxn id="5" idx="0"/>
          </p:cNvCxnSpPr>
          <p:nvPr/>
        </p:nvCxnSpPr>
        <p:spPr>
          <a:xfrm>
            <a:off x="2429306" y="1132765"/>
            <a:ext cx="0" cy="3411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4" idx="3"/>
          </p:cNvCxnSpPr>
          <p:nvPr/>
        </p:nvCxnSpPr>
        <p:spPr>
          <a:xfrm>
            <a:off x="3521127" y="921225"/>
            <a:ext cx="600496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5909480" y="918408"/>
            <a:ext cx="934872" cy="28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5" idx="2"/>
          </p:cNvCxnSpPr>
          <p:nvPr/>
        </p:nvCxnSpPr>
        <p:spPr>
          <a:xfrm flipH="1">
            <a:off x="1337485" y="1897040"/>
            <a:ext cx="1091821" cy="4392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5" idx="2"/>
            <a:endCxn id="10" idx="0"/>
          </p:cNvCxnSpPr>
          <p:nvPr/>
        </p:nvCxnSpPr>
        <p:spPr>
          <a:xfrm>
            <a:off x="2429306" y="1897040"/>
            <a:ext cx="1091819" cy="42985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4503761" y="4192675"/>
            <a:ext cx="2340592" cy="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6" idx="2"/>
          </p:cNvCxnSpPr>
          <p:nvPr/>
        </p:nvCxnSpPr>
        <p:spPr>
          <a:xfrm flipH="1">
            <a:off x="3555242" y="3737182"/>
            <a:ext cx="5684" cy="2439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7" idx="0"/>
            <a:endCxn id="15" idx="2"/>
          </p:cNvCxnSpPr>
          <p:nvPr/>
        </p:nvCxnSpPr>
        <p:spPr>
          <a:xfrm flipV="1">
            <a:off x="3555242" y="4404216"/>
            <a:ext cx="0" cy="21920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H="1">
            <a:off x="2224587" y="4192676"/>
            <a:ext cx="38213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1371600" y="4404216"/>
            <a:ext cx="0" cy="78637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圆角矩形 60"/>
          <p:cNvSpPr/>
          <p:nvPr/>
        </p:nvSpPr>
        <p:spPr>
          <a:xfrm>
            <a:off x="2639925" y="5196382"/>
            <a:ext cx="1897039" cy="42308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SQL</a:t>
            </a:r>
            <a:r>
              <a:rPr lang="zh-CN" altLang="en-US" sz="1600" b="1" dirty="0" smtClean="0"/>
              <a:t>解析器</a:t>
            </a:r>
            <a:endParaRPr lang="zh-CN" altLang="en-US" sz="1600" b="1" dirty="0"/>
          </a:p>
        </p:txBody>
      </p:sp>
      <p:cxnSp>
        <p:nvCxnSpPr>
          <p:cNvPr id="62" name="直接箭头连接符 61"/>
          <p:cNvCxnSpPr/>
          <p:nvPr/>
        </p:nvCxnSpPr>
        <p:spPr>
          <a:xfrm flipH="1">
            <a:off x="4551272" y="5402126"/>
            <a:ext cx="2340592" cy="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H="1" flipV="1">
            <a:off x="2224586" y="5402127"/>
            <a:ext cx="415339" cy="579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endCxn id="11" idx="0"/>
          </p:cNvCxnSpPr>
          <p:nvPr/>
        </p:nvCxnSpPr>
        <p:spPr>
          <a:xfrm>
            <a:off x="1337485" y="2759341"/>
            <a:ext cx="1131684" cy="44135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10" idx="2"/>
            <a:endCxn id="11" idx="0"/>
          </p:cNvCxnSpPr>
          <p:nvPr/>
        </p:nvCxnSpPr>
        <p:spPr>
          <a:xfrm flipH="1">
            <a:off x="2469169" y="2749971"/>
            <a:ext cx="1051956" cy="45072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流程图: 磁盘 70"/>
          <p:cNvSpPr/>
          <p:nvPr/>
        </p:nvSpPr>
        <p:spPr>
          <a:xfrm>
            <a:off x="2625500" y="6071716"/>
            <a:ext cx="839303" cy="413099"/>
          </a:xfrm>
          <a:prstGeom prst="flowChartMagneticDisk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72" name="流程图: 磁盘 71"/>
          <p:cNvSpPr/>
          <p:nvPr/>
        </p:nvSpPr>
        <p:spPr>
          <a:xfrm>
            <a:off x="2374710" y="6093724"/>
            <a:ext cx="873461" cy="401669"/>
          </a:xfrm>
          <a:prstGeom prst="flowChartMagneticDisk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73" name="流程图: 磁盘 72"/>
          <p:cNvSpPr/>
          <p:nvPr/>
        </p:nvSpPr>
        <p:spPr>
          <a:xfrm>
            <a:off x="2036656" y="6084376"/>
            <a:ext cx="873461" cy="411017"/>
          </a:xfrm>
          <a:prstGeom prst="flowChartMagneticDisk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DB</a:t>
            </a:r>
            <a:endParaRPr lang="zh-CN" altLang="en-US" b="1" dirty="0"/>
          </a:p>
        </p:txBody>
      </p:sp>
      <p:cxnSp>
        <p:nvCxnSpPr>
          <p:cNvPr id="75" name="直接箭头连接符 74"/>
          <p:cNvCxnSpPr>
            <a:stCxn id="11" idx="2"/>
            <a:endCxn id="73" idx="1"/>
          </p:cNvCxnSpPr>
          <p:nvPr/>
        </p:nvCxnSpPr>
        <p:spPr>
          <a:xfrm>
            <a:off x="2469169" y="5882183"/>
            <a:ext cx="4218" cy="2021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4503762" y="4404216"/>
            <a:ext cx="3534770" cy="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6849342" y="689211"/>
            <a:ext cx="624958" cy="517250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+mn-ea"/>
              </a:rPr>
              <a:t>切换标识</a:t>
            </a:r>
            <a:endParaRPr lang="zh-CN" altLang="en-US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607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Compass</a:t>
            </a:r>
            <a:r>
              <a:rPr lang="zh-CN" altLang="en-US" dirty="0"/>
              <a:t>数据库中间件设计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Compass</a:t>
            </a:r>
            <a:r>
              <a:rPr lang="zh-CN" altLang="en-US" dirty="0" smtClean="0"/>
              <a:t>中间件</a:t>
            </a:r>
            <a:r>
              <a:rPr lang="en-US" altLang="zh-CN" dirty="0" smtClean="0"/>
              <a:t>JDBC</a:t>
            </a:r>
            <a:r>
              <a:rPr lang="zh-CN" altLang="en-US" dirty="0" smtClean="0"/>
              <a:t>处理流程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46" y="1193708"/>
            <a:ext cx="7699146" cy="56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2717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Compass</a:t>
            </a:r>
            <a:r>
              <a:rPr lang="zh-CN" altLang="en-US" dirty="0"/>
              <a:t>数据库中间件实践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引入分布式数据库带来的挑战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唯一序列号生成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数据库单点</a:t>
            </a:r>
            <a:r>
              <a:rPr lang="en-US" altLang="zh-CN" dirty="0" smtClean="0"/>
              <a:t>/</a:t>
            </a:r>
            <a:r>
              <a:rPr lang="zh-CN" altLang="en-US" dirty="0" smtClean="0"/>
              <a:t>多点协同自增（</a:t>
            </a:r>
            <a:r>
              <a:rPr lang="en-US" altLang="zh-CN" dirty="0" smtClean="0"/>
              <a:t>sequence/Snowflake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随机</a:t>
            </a:r>
            <a:r>
              <a:rPr lang="en-US" altLang="zh-CN" dirty="0" smtClean="0"/>
              <a:t>/</a:t>
            </a:r>
            <a:r>
              <a:rPr lang="zh-CN" altLang="en-US" dirty="0" smtClean="0"/>
              <a:t>散列分配算法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uuid</a:t>
            </a:r>
            <a:r>
              <a:rPr lang="en-US" altLang="zh-CN" dirty="0" smtClean="0"/>
              <a:t>/MongoDB)</a:t>
            </a:r>
          </a:p>
          <a:p>
            <a:pPr lvl="2"/>
            <a:r>
              <a:rPr lang="zh-CN" altLang="en-US" dirty="0" smtClean="0"/>
              <a:t>基于高可用的自研方案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ZooKeeper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分布式</a:t>
            </a:r>
            <a:r>
              <a:rPr lang="zh-CN" altLang="en-US" dirty="0" smtClean="0"/>
              <a:t>事务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二阶段提交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基于消息系统解耦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最终一致性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全库聚合</a:t>
            </a:r>
            <a:r>
              <a:rPr lang="en-US" altLang="zh-CN" dirty="0" smtClean="0"/>
              <a:t>/</a:t>
            </a:r>
            <a:r>
              <a:rPr lang="zh-CN" altLang="en-US" dirty="0" smtClean="0"/>
              <a:t>跨库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应用层调整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数据冗余减少</a:t>
            </a:r>
            <a:r>
              <a:rPr lang="en-US" altLang="zh-CN" dirty="0" smtClean="0"/>
              <a:t>join/group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数据库中间件聚合查询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借助外部系统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SolrCloud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或者</a:t>
            </a:r>
            <a:r>
              <a:rPr lang="en-US" altLang="zh-CN" dirty="0" err="1"/>
              <a:t>E</a:t>
            </a:r>
            <a:r>
              <a:rPr lang="en-US" altLang="zh-CN" dirty="0" err="1" smtClean="0"/>
              <a:t>lasticsearch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8952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Compass</a:t>
            </a:r>
            <a:r>
              <a:rPr lang="zh-CN" altLang="en-US" dirty="0"/>
              <a:t>数据库中间件实践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2078" y="774700"/>
            <a:ext cx="8741422" cy="590319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Compass</a:t>
            </a:r>
            <a:r>
              <a:rPr lang="zh-CN" altLang="en-US" dirty="0" smtClean="0"/>
              <a:t>实践经验总结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JSQLParser</a:t>
            </a:r>
            <a:r>
              <a:rPr lang="zh-CN" altLang="en-US" dirty="0" smtClean="0"/>
              <a:t>语法支持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不支持</a:t>
            </a:r>
            <a:r>
              <a:rPr lang="en-US" altLang="zh-CN" dirty="0" smtClean="0"/>
              <a:t>insert IGNORE/on duplicate key update</a:t>
            </a:r>
            <a:r>
              <a:rPr lang="zh-CN" altLang="en-US" dirty="0" smtClean="0"/>
              <a:t>等语句的解析</a:t>
            </a:r>
            <a:r>
              <a:rPr lang="en-US" altLang="zh-CN" dirty="0" smtClean="0"/>
              <a:t>(0.9.1)</a:t>
            </a:r>
          </a:p>
          <a:p>
            <a:pPr lvl="1"/>
            <a:r>
              <a:rPr lang="zh-CN" altLang="en-US" dirty="0" smtClean="0"/>
              <a:t>分库</a:t>
            </a:r>
            <a:r>
              <a:rPr lang="zh-CN" altLang="en-US" dirty="0"/>
              <a:t>路由键</a:t>
            </a:r>
            <a:r>
              <a:rPr lang="zh-CN" altLang="en-US" dirty="0" smtClean="0"/>
              <a:t>一致性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嵌套路由键不一致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嵌套读写不一致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全库</a:t>
            </a:r>
            <a:r>
              <a:rPr lang="zh-CN" altLang="en-US" dirty="0"/>
              <a:t>聚合</a:t>
            </a:r>
            <a:r>
              <a:rPr lang="en-US" altLang="zh-CN" dirty="0"/>
              <a:t>/</a:t>
            </a:r>
            <a:r>
              <a:rPr lang="zh-CN" altLang="en-US" dirty="0"/>
              <a:t>跨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pPr lvl="2"/>
            <a:r>
              <a:rPr lang="zh-CN" altLang="en-US" dirty="0"/>
              <a:t>不</a:t>
            </a:r>
            <a:r>
              <a:rPr lang="zh-CN" altLang="en-US" dirty="0" smtClean="0"/>
              <a:t>支持超大规模的数据聚合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自定义</a:t>
            </a:r>
            <a:r>
              <a:rPr lang="en-US" altLang="zh-CN" dirty="0" err="1" smtClean="0"/>
              <a:t>maxRows</a:t>
            </a:r>
            <a:r>
              <a:rPr lang="zh-CN" altLang="en-US" dirty="0" smtClean="0"/>
              <a:t>限制内存占用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无法解决复杂场景的数据聚合</a:t>
            </a:r>
            <a:endParaRPr lang="en-US" altLang="zh-CN" dirty="0" smtClean="0"/>
          </a:p>
          <a:p>
            <a:pPr lvl="1"/>
            <a:r>
              <a:rPr lang="zh-CN" altLang="en-US" dirty="0"/>
              <a:t>分布式</a:t>
            </a:r>
            <a:r>
              <a:rPr lang="zh-CN" altLang="en-US" dirty="0" smtClean="0"/>
              <a:t>事务</a:t>
            </a:r>
            <a:endParaRPr lang="en-US" altLang="zh-CN" dirty="0" smtClean="0"/>
          </a:p>
          <a:p>
            <a:pPr lvl="2"/>
            <a:r>
              <a:rPr lang="zh-CN" altLang="en-US" dirty="0"/>
              <a:t>不</a:t>
            </a:r>
            <a:r>
              <a:rPr lang="zh-CN" altLang="en-US" dirty="0" smtClean="0"/>
              <a:t>支持分布式事务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保证单库事务一致性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425530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数据库中间件概述</a:t>
            </a:r>
            <a:endParaRPr lang="en-US" altLang="zh-CN" dirty="0" smtClean="0"/>
          </a:p>
          <a:p>
            <a:r>
              <a:rPr lang="zh-CN" altLang="en-US" dirty="0" smtClean="0"/>
              <a:t>数据库中间件设计与实践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70C0"/>
                </a:solidFill>
              </a:rPr>
              <a:t>总结</a:t>
            </a:r>
            <a:r>
              <a:rPr lang="en-US" altLang="zh-CN" dirty="0" smtClean="0">
                <a:solidFill>
                  <a:srgbClr val="0070C0"/>
                </a:solidFill>
              </a:rPr>
              <a:t>&amp;</a:t>
            </a:r>
            <a:r>
              <a:rPr lang="zh-CN" altLang="en-US" dirty="0" smtClean="0">
                <a:solidFill>
                  <a:srgbClr val="0070C0"/>
                </a:solidFill>
              </a:rPr>
              <a:t>未来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117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Compass</a:t>
            </a:r>
            <a:r>
              <a:rPr lang="zh-CN" altLang="en-US" dirty="0"/>
              <a:t>数据库中间件设计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总体功能介绍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683687" y="3465654"/>
            <a:ext cx="1668381" cy="462496"/>
            <a:chOff x="1285852" y="3596654"/>
            <a:chExt cx="1668381" cy="462496"/>
          </a:xfrm>
        </p:grpSpPr>
        <p:sp>
          <p:nvSpPr>
            <p:cNvPr id="143" name="圆角矩形 142"/>
            <p:cNvSpPr/>
            <p:nvPr/>
          </p:nvSpPr>
          <p:spPr>
            <a:xfrm>
              <a:off x="1285852" y="3596654"/>
              <a:ext cx="1668381" cy="462496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</p:sp>
        <p:sp>
          <p:nvSpPr>
            <p:cNvPr id="144" name="圆角矩形 4"/>
            <p:cNvSpPr/>
            <p:nvPr/>
          </p:nvSpPr>
          <p:spPr>
            <a:xfrm>
              <a:off x="1299398" y="3610200"/>
              <a:ext cx="1641289" cy="4354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数据库中间件</a:t>
              </a:r>
              <a:endParaRPr lang="zh-CN" altLang="en-US" b="1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324231" y="804333"/>
            <a:ext cx="1746687" cy="462496"/>
            <a:chOff x="3324231" y="804332"/>
            <a:chExt cx="924992" cy="462496"/>
          </a:xfrm>
        </p:grpSpPr>
        <p:sp>
          <p:nvSpPr>
            <p:cNvPr id="139" name="圆角矩形 138"/>
            <p:cNvSpPr/>
            <p:nvPr/>
          </p:nvSpPr>
          <p:spPr>
            <a:xfrm>
              <a:off x="3324231" y="804332"/>
              <a:ext cx="924992" cy="462496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sp>
        <p:sp>
          <p:nvSpPr>
            <p:cNvPr id="140" name="圆角矩形 8"/>
            <p:cNvSpPr/>
            <p:nvPr/>
          </p:nvSpPr>
          <p:spPr>
            <a:xfrm>
              <a:off x="3337777" y="817878"/>
              <a:ext cx="897900" cy="4354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b="1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多结构数据源支持</a:t>
              </a:r>
              <a:endParaRPr lang="zh-CN" altLang="en-US" sz="1400" b="1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504977" y="1171102"/>
            <a:ext cx="1254447" cy="349522"/>
            <a:chOff x="4619220" y="538397"/>
            <a:chExt cx="1324607" cy="462496"/>
          </a:xfrm>
        </p:grpSpPr>
        <p:sp>
          <p:nvSpPr>
            <p:cNvPr id="135" name="圆角矩形 134"/>
            <p:cNvSpPr/>
            <p:nvPr/>
          </p:nvSpPr>
          <p:spPr>
            <a:xfrm>
              <a:off x="4619220" y="538397"/>
              <a:ext cx="1324607" cy="462496"/>
            </a:xfrm>
            <a:prstGeom prst="roundRect">
              <a:avLst>
                <a:gd name="adj" fmla="val 10000"/>
              </a:avLst>
            </a:prstGeom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136" name="圆角矩形 12"/>
            <p:cNvSpPr/>
            <p:nvPr/>
          </p:nvSpPr>
          <p:spPr>
            <a:xfrm>
              <a:off x="4632766" y="551943"/>
              <a:ext cx="1297515" cy="435404"/>
            </a:xfrm>
            <a:prstGeom prst="rect">
              <a:avLst/>
            </a:prstGeom>
            <a:ln w="28575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kern="1200" dirty="0" smtClean="0"/>
                <a:t>分库、</a:t>
              </a:r>
              <a:r>
                <a:rPr lang="en-US" altLang="zh-CN" sz="1200" kern="1200" dirty="0" smtClean="0"/>
                <a:t>(</a:t>
              </a:r>
              <a:r>
                <a:rPr lang="zh-CN" altLang="en-US" sz="1200" kern="1200" dirty="0" smtClean="0"/>
                <a:t>分库</a:t>
              </a:r>
              <a:r>
                <a:rPr lang="en-US" altLang="zh-CN" sz="1200" kern="1200" dirty="0" smtClean="0"/>
                <a:t>+</a:t>
              </a:r>
              <a:r>
                <a:rPr lang="zh-CN" altLang="en-US" sz="1200" kern="1200" dirty="0" smtClean="0"/>
                <a:t>分表</a:t>
              </a:r>
              <a:r>
                <a:rPr lang="en-US" altLang="zh-CN" sz="1200" kern="1200" dirty="0" smtClean="0"/>
                <a:t>)</a:t>
              </a:r>
              <a:endParaRPr lang="zh-CN" altLang="en-US" sz="1200" kern="1200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213127" y="678943"/>
            <a:ext cx="1462523" cy="349522"/>
            <a:chOff x="6313825" y="6526"/>
            <a:chExt cx="1544321" cy="462496"/>
          </a:xfrm>
        </p:grpSpPr>
        <p:sp>
          <p:nvSpPr>
            <p:cNvPr id="131" name="圆角矩形 130"/>
            <p:cNvSpPr/>
            <p:nvPr/>
          </p:nvSpPr>
          <p:spPr>
            <a:xfrm>
              <a:off x="6313825" y="6526"/>
              <a:ext cx="1544321" cy="46249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132" name="圆角矩形 16"/>
            <p:cNvSpPr/>
            <p:nvPr/>
          </p:nvSpPr>
          <p:spPr>
            <a:xfrm>
              <a:off x="6327371" y="20072"/>
              <a:ext cx="1517229" cy="4354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000" kern="1200" dirty="0" smtClean="0"/>
                <a:t>自定义路由算法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213127" y="1166210"/>
            <a:ext cx="1462523" cy="349522"/>
            <a:chOff x="6313825" y="538397"/>
            <a:chExt cx="1544321" cy="462496"/>
          </a:xfrm>
        </p:grpSpPr>
        <p:sp>
          <p:nvSpPr>
            <p:cNvPr id="127" name="圆角矩形 126"/>
            <p:cNvSpPr/>
            <p:nvPr/>
          </p:nvSpPr>
          <p:spPr>
            <a:xfrm>
              <a:off x="6313825" y="538397"/>
              <a:ext cx="1544321" cy="46249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128" name="圆角矩形 20"/>
            <p:cNvSpPr/>
            <p:nvPr/>
          </p:nvSpPr>
          <p:spPr>
            <a:xfrm>
              <a:off x="6327371" y="551943"/>
              <a:ext cx="1517229" cy="4354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000" kern="1200" dirty="0" smtClean="0"/>
                <a:t>自动表名处理</a:t>
              </a:r>
              <a:endParaRPr lang="zh-CN" altLang="en-US" sz="1000" kern="1200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213127" y="1742685"/>
            <a:ext cx="1462523" cy="349522"/>
            <a:chOff x="6313825" y="1070268"/>
            <a:chExt cx="1544321" cy="462496"/>
          </a:xfrm>
        </p:grpSpPr>
        <p:sp>
          <p:nvSpPr>
            <p:cNvPr id="123" name="圆角矩形 122"/>
            <p:cNvSpPr/>
            <p:nvPr/>
          </p:nvSpPr>
          <p:spPr>
            <a:xfrm>
              <a:off x="6313825" y="1070268"/>
              <a:ext cx="1544321" cy="46249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124" name="圆角矩形 24"/>
            <p:cNvSpPr/>
            <p:nvPr/>
          </p:nvSpPr>
          <p:spPr>
            <a:xfrm>
              <a:off x="6327371" y="1083814"/>
              <a:ext cx="1517229" cy="4354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000" kern="1200" dirty="0" smtClean="0"/>
                <a:t>分库分表标识符支持</a:t>
              </a:r>
              <a:endParaRPr lang="zh-CN" altLang="en-US" sz="1000" kern="1200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511314" y="677015"/>
            <a:ext cx="1226967" cy="349522"/>
            <a:chOff x="4619220" y="1070268"/>
            <a:chExt cx="1295590" cy="462496"/>
          </a:xfrm>
        </p:grpSpPr>
        <p:sp>
          <p:nvSpPr>
            <p:cNvPr id="119" name="圆角矩形 118"/>
            <p:cNvSpPr/>
            <p:nvPr/>
          </p:nvSpPr>
          <p:spPr>
            <a:xfrm>
              <a:off x="4619220" y="1070268"/>
              <a:ext cx="1295590" cy="462496"/>
            </a:xfrm>
            <a:prstGeom prst="roundRect">
              <a:avLst>
                <a:gd name="adj" fmla="val 10000"/>
              </a:avLst>
            </a:prstGeom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120" name="圆角矩形 28"/>
            <p:cNvSpPr/>
            <p:nvPr/>
          </p:nvSpPr>
          <p:spPr>
            <a:xfrm>
              <a:off x="4632766" y="1083814"/>
              <a:ext cx="1268498" cy="4354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kern="1200" dirty="0" smtClean="0"/>
                <a:t>主从库、单主库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324232" y="1602140"/>
            <a:ext cx="924992" cy="462496"/>
            <a:chOff x="3324231" y="1602139"/>
            <a:chExt cx="924992" cy="462496"/>
          </a:xfrm>
        </p:grpSpPr>
        <p:sp>
          <p:nvSpPr>
            <p:cNvPr id="115" name="圆角矩形 114"/>
            <p:cNvSpPr/>
            <p:nvPr/>
          </p:nvSpPr>
          <p:spPr>
            <a:xfrm>
              <a:off x="3324231" y="1602139"/>
              <a:ext cx="924992" cy="462496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sp>
        <p:sp>
          <p:nvSpPr>
            <p:cNvPr id="116" name="圆角矩形 32"/>
            <p:cNvSpPr/>
            <p:nvPr/>
          </p:nvSpPr>
          <p:spPr>
            <a:xfrm>
              <a:off x="3337777" y="1615685"/>
              <a:ext cx="897900" cy="43540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b="1" kern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事务管理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477866" y="1670510"/>
            <a:ext cx="1281557" cy="349522"/>
            <a:chOff x="4619220" y="1602139"/>
            <a:chExt cx="1295581" cy="462496"/>
          </a:xfrm>
        </p:grpSpPr>
        <p:sp>
          <p:nvSpPr>
            <p:cNvPr id="111" name="圆角矩形 110"/>
            <p:cNvSpPr/>
            <p:nvPr/>
          </p:nvSpPr>
          <p:spPr>
            <a:xfrm>
              <a:off x="4619220" y="1602139"/>
              <a:ext cx="1295581" cy="462496"/>
            </a:xfrm>
            <a:prstGeom prst="roundRect">
              <a:avLst>
                <a:gd name="adj" fmla="val 10000"/>
              </a:avLst>
            </a:prstGeom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112" name="圆角矩形 36"/>
            <p:cNvSpPr/>
            <p:nvPr/>
          </p:nvSpPr>
          <p:spPr>
            <a:xfrm>
              <a:off x="4632766" y="1615685"/>
              <a:ext cx="1268489" cy="4354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kern="1200" dirty="0" smtClean="0"/>
                <a:t>保证同库事务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324232" y="2466852"/>
            <a:ext cx="924992" cy="462496"/>
            <a:chOff x="3324231" y="2399945"/>
            <a:chExt cx="924992" cy="462496"/>
          </a:xfrm>
        </p:grpSpPr>
        <p:sp>
          <p:nvSpPr>
            <p:cNvPr id="107" name="圆角矩形 106"/>
            <p:cNvSpPr/>
            <p:nvPr/>
          </p:nvSpPr>
          <p:spPr>
            <a:xfrm>
              <a:off x="3324231" y="2399945"/>
              <a:ext cx="924992" cy="462496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sp>
        <p:sp>
          <p:nvSpPr>
            <p:cNvPr id="108" name="圆角矩形 40"/>
            <p:cNvSpPr/>
            <p:nvPr/>
          </p:nvSpPr>
          <p:spPr>
            <a:xfrm>
              <a:off x="3337777" y="2413491"/>
              <a:ext cx="897900" cy="4354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b="1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读写分离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477866" y="2180077"/>
            <a:ext cx="1311817" cy="432805"/>
            <a:chOff x="4619220" y="2134009"/>
            <a:chExt cx="1295590" cy="462496"/>
          </a:xfrm>
        </p:grpSpPr>
        <p:sp>
          <p:nvSpPr>
            <p:cNvPr id="103" name="圆角矩形 102"/>
            <p:cNvSpPr/>
            <p:nvPr/>
          </p:nvSpPr>
          <p:spPr>
            <a:xfrm>
              <a:off x="4619220" y="2134009"/>
              <a:ext cx="1295590" cy="462496"/>
            </a:xfrm>
            <a:prstGeom prst="roundRect">
              <a:avLst>
                <a:gd name="adj" fmla="val 10000"/>
              </a:avLst>
            </a:prstGeom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104" name="圆角矩形 44"/>
            <p:cNvSpPr/>
            <p:nvPr/>
          </p:nvSpPr>
          <p:spPr>
            <a:xfrm>
              <a:off x="4632767" y="2147555"/>
              <a:ext cx="1268498" cy="4354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kern="1200" dirty="0" smtClean="0"/>
                <a:t>读写主从分离</a:t>
              </a:r>
              <a:endParaRPr lang="en-US" altLang="zh-CN" sz="1200" kern="1200" dirty="0" smtClean="0"/>
            </a:p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kern="1200" dirty="0" smtClean="0"/>
                <a:t>支持多从单主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477866" y="2778855"/>
            <a:ext cx="1311817" cy="349522"/>
            <a:chOff x="4619220" y="2665880"/>
            <a:chExt cx="1295600" cy="462496"/>
          </a:xfrm>
        </p:grpSpPr>
        <p:sp>
          <p:nvSpPr>
            <p:cNvPr id="99" name="圆角矩形 98"/>
            <p:cNvSpPr/>
            <p:nvPr/>
          </p:nvSpPr>
          <p:spPr>
            <a:xfrm>
              <a:off x="4619220" y="2665880"/>
              <a:ext cx="1295600" cy="462496"/>
            </a:xfrm>
            <a:prstGeom prst="roundRect">
              <a:avLst>
                <a:gd name="adj" fmla="val 10000"/>
              </a:avLst>
            </a:prstGeom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100" name="圆角矩形 48"/>
            <p:cNvSpPr/>
            <p:nvPr/>
          </p:nvSpPr>
          <p:spPr>
            <a:xfrm>
              <a:off x="4632766" y="2679426"/>
              <a:ext cx="1268508" cy="4354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200" dirty="0"/>
                <a:t>a</a:t>
              </a:r>
              <a:r>
                <a:rPr lang="en-US" altLang="zh-CN" sz="1200" kern="1200" dirty="0" smtClean="0"/>
                <a:t>nti-delay</a:t>
              </a:r>
              <a:endParaRPr lang="zh-CN" altLang="en-US" sz="1200" kern="1200" dirty="0" smtClean="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477866" y="3310726"/>
            <a:ext cx="1226967" cy="349522"/>
            <a:chOff x="4619220" y="3197751"/>
            <a:chExt cx="1295590" cy="462496"/>
          </a:xfrm>
        </p:grpSpPr>
        <p:sp>
          <p:nvSpPr>
            <p:cNvPr id="91" name="圆角矩形 90"/>
            <p:cNvSpPr/>
            <p:nvPr/>
          </p:nvSpPr>
          <p:spPr>
            <a:xfrm>
              <a:off x="4619220" y="3197751"/>
              <a:ext cx="1295590" cy="462496"/>
            </a:xfrm>
            <a:prstGeom prst="roundRect">
              <a:avLst>
                <a:gd name="adj" fmla="val 10000"/>
              </a:avLst>
            </a:prstGeom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92" name="圆角矩形 56"/>
            <p:cNvSpPr/>
            <p:nvPr/>
          </p:nvSpPr>
          <p:spPr>
            <a:xfrm>
              <a:off x="4632766" y="3211297"/>
              <a:ext cx="1268498" cy="4354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kern="1200" dirty="0" smtClean="0"/>
                <a:t>自定义策略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477866" y="3842597"/>
            <a:ext cx="1362282" cy="349522"/>
            <a:chOff x="4619220" y="3729622"/>
            <a:chExt cx="1438474" cy="462496"/>
          </a:xfrm>
        </p:grpSpPr>
        <p:sp>
          <p:nvSpPr>
            <p:cNvPr id="87" name="圆角矩形 86"/>
            <p:cNvSpPr/>
            <p:nvPr/>
          </p:nvSpPr>
          <p:spPr>
            <a:xfrm>
              <a:off x="4619220" y="3729622"/>
              <a:ext cx="1438474" cy="462496"/>
            </a:xfrm>
            <a:prstGeom prst="roundRect">
              <a:avLst>
                <a:gd name="adj" fmla="val 10000"/>
              </a:avLst>
            </a:prstGeom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88" name="圆角矩形 60"/>
            <p:cNvSpPr/>
            <p:nvPr/>
          </p:nvSpPr>
          <p:spPr>
            <a:xfrm>
              <a:off x="4632766" y="3743168"/>
              <a:ext cx="1411382" cy="435404"/>
            </a:xfrm>
            <a:prstGeom prst="rect">
              <a:avLst/>
            </a:prstGeom>
            <a:ln w="28575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kern="1200" dirty="0" smtClean="0"/>
                <a:t>内</a:t>
              </a:r>
              <a:r>
                <a:rPr lang="zh-CN" altLang="en-US" sz="1200" dirty="0"/>
                <a:t>置</a:t>
              </a:r>
              <a:r>
                <a:rPr lang="zh-CN" altLang="en-US" sz="1200" kern="1200" dirty="0" smtClean="0"/>
                <a:t>随机、权重、轮询等策略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324232" y="4527429"/>
            <a:ext cx="924992" cy="462496"/>
            <a:chOff x="3324231" y="4527428"/>
            <a:chExt cx="924992" cy="462496"/>
          </a:xfrm>
        </p:grpSpPr>
        <p:sp>
          <p:nvSpPr>
            <p:cNvPr id="83" name="圆角矩形 82"/>
            <p:cNvSpPr/>
            <p:nvPr/>
          </p:nvSpPr>
          <p:spPr>
            <a:xfrm>
              <a:off x="3324231" y="4527428"/>
              <a:ext cx="924992" cy="462496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sp>
        <p:sp>
          <p:nvSpPr>
            <p:cNvPr id="84" name="圆角矩形 64"/>
            <p:cNvSpPr/>
            <p:nvPr/>
          </p:nvSpPr>
          <p:spPr>
            <a:xfrm>
              <a:off x="3337777" y="4540974"/>
              <a:ext cx="897900" cy="43540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b="1" kern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HA</a:t>
              </a:r>
              <a:endParaRPr lang="zh-CN" altLang="en-US" sz="1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477866" y="4374467"/>
            <a:ext cx="1226967" cy="349522"/>
            <a:chOff x="4619220" y="4261492"/>
            <a:chExt cx="1295590" cy="462496"/>
          </a:xfrm>
        </p:grpSpPr>
        <p:sp>
          <p:nvSpPr>
            <p:cNvPr id="79" name="圆角矩形 78"/>
            <p:cNvSpPr/>
            <p:nvPr/>
          </p:nvSpPr>
          <p:spPr>
            <a:xfrm>
              <a:off x="4619220" y="4261492"/>
              <a:ext cx="1295590" cy="462496"/>
            </a:xfrm>
            <a:prstGeom prst="roundRect">
              <a:avLst>
                <a:gd name="adj" fmla="val 10000"/>
              </a:avLst>
            </a:prstGeom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80" name="圆角矩形 68"/>
            <p:cNvSpPr/>
            <p:nvPr/>
          </p:nvSpPr>
          <p:spPr>
            <a:xfrm>
              <a:off x="4632766" y="4275038"/>
              <a:ext cx="1268498" cy="4354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200" kern="1200" dirty="0" smtClean="0"/>
                <a:t>Failover</a:t>
              </a:r>
              <a:r>
                <a:rPr lang="zh-CN" altLang="en-US" sz="1200" kern="1200" dirty="0" smtClean="0"/>
                <a:t>、</a:t>
              </a:r>
              <a:r>
                <a:rPr lang="en-US" altLang="zh-CN" sz="1200" dirty="0"/>
                <a:t>F</a:t>
              </a:r>
              <a:r>
                <a:rPr lang="en-US" altLang="zh-CN" sz="1200" kern="1200" dirty="0" smtClean="0"/>
                <a:t>ailback</a:t>
              </a:r>
              <a:endParaRPr lang="zh-CN" altLang="en-US" sz="1200" kern="1200" dirty="0" smtClean="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477866" y="4906338"/>
            <a:ext cx="1226967" cy="349522"/>
            <a:chOff x="4619220" y="4793363"/>
            <a:chExt cx="1295590" cy="462496"/>
          </a:xfrm>
        </p:grpSpPr>
        <p:sp>
          <p:nvSpPr>
            <p:cNvPr id="75" name="圆角矩形 74"/>
            <p:cNvSpPr/>
            <p:nvPr/>
          </p:nvSpPr>
          <p:spPr>
            <a:xfrm>
              <a:off x="4619220" y="4793363"/>
              <a:ext cx="1295590" cy="462496"/>
            </a:xfrm>
            <a:prstGeom prst="roundRect">
              <a:avLst>
                <a:gd name="adj" fmla="val 10000"/>
              </a:avLst>
            </a:prstGeom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76" name="圆角矩形 72"/>
            <p:cNvSpPr/>
            <p:nvPr/>
          </p:nvSpPr>
          <p:spPr>
            <a:xfrm>
              <a:off x="4632766" y="4806909"/>
              <a:ext cx="1268498" cy="4354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200" kern="1200" dirty="0" smtClean="0"/>
                <a:t>Heartbeat</a:t>
              </a:r>
              <a:endParaRPr lang="zh-CN" altLang="en-US" sz="1200" kern="1200" dirty="0" smtClean="0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324232" y="5059300"/>
            <a:ext cx="924992" cy="462496"/>
            <a:chOff x="3324231" y="5059299"/>
            <a:chExt cx="924992" cy="462496"/>
          </a:xfrm>
        </p:grpSpPr>
        <p:sp>
          <p:nvSpPr>
            <p:cNvPr id="71" name="圆角矩形 70"/>
            <p:cNvSpPr/>
            <p:nvPr/>
          </p:nvSpPr>
          <p:spPr>
            <a:xfrm>
              <a:off x="3324231" y="5059299"/>
              <a:ext cx="924992" cy="462496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sp>
        <p:sp>
          <p:nvSpPr>
            <p:cNvPr id="72" name="圆角矩形 76"/>
            <p:cNvSpPr/>
            <p:nvPr/>
          </p:nvSpPr>
          <p:spPr>
            <a:xfrm>
              <a:off x="3337777" y="5072845"/>
              <a:ext cx="897900" cy="4354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b="1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监控接口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324232" y="5812908"/>
            <a:ext cx="1336978" cy="462496"/>
            <a:chOff x="3324231" y="5857105"/>
            <a:chExt cx="924992" cy="462496"/>
          </a:xfrm>
        </p:grpSpPr>
        <p:sp>
          <p:nvSpPr>
            <p:cNvPr id="67" name="圆角矩形 66"/>
            <p:cNvSpPr/>
            <p:nvPr/>
          </p:nvSpPr>
          <p:spPr>
            <a:xfrm>
              <a:off x="3324231" y="5857105"/>
              <a:ext cx="924992" cy="462496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sp>
        <p:sp>
          <p:nvSpPr>
            <p:cNvPr id="68" name="圆角矩形 80"/>
            <p:cNvSpPr/>
            <p:nvPr/>
          </p:nvSpPr>
          <p:spPr>
            <a:xfrm>
              <a:off x="3337777" y="5870651"/>
              <a:ext cx="897900" cy="43540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b="1" kern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</a:t>
              </a:r>
              <a:r>
                <a:rPr lang="en-US" altLang="zh-CN" sz="1400" b="1" kern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ORM</a:t>
              </a:r>
              <a:r>
                <a:rPr lang="zh-CN" altLang="en-US" sz="1400" b="1" kern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层支持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477866" y="5415907"/>
            <a:ext cx="1226967" cy="349522"/>
            <a:chOff x="4619220" y="5325234"/>
            <a:chExt cx="1295590" cy="462496"/>
          </a:xfrm>
        </p:grpSpPr>
        <p:sp>
          <p:nvSpPr>
            <p:cNvPr id="63" name="圆角矩形 62"/>
            <p:cNvSpPr/>
            <p:nvPr/>
          </p:nvSpPr>
          <p:spPr>
            <a:xfrm>
              <a:off x="4619220" y="5325234"/>
              <a:ext cx="1295590" cy="462496"/>
            </a:xfrm>
            <a:prstGeom prst="roundRect">
              <a:avLst>
                <a:gd name="adj" fmla="val 10000"/>
              </a:avLst>
            </a:prstGeom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64" name="圆角矩形 84"/>
            <p:cNvSpPr/>
            <p:nvPr/>
          </p:nvSpPr>
          <p:spPr>
            <a:xfrm>
              <a:off x="4632766" y="5338780"/>
              <a:ext cx="1268498" cy="4354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200" kern="1200" dirty="0" smtClean="0"/>
                <a:t>Hibernate</a:t>
              </a:r>
              <a:endParaRPr lang="zh-CN" altLang="en-US" sz="1200" kern="1200" dirty="0" smtClean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477866" y="5875601"/>
            <a:ext cx="1226967" cy="349522"/>
            <a:chOff x="4619220" y="5857105"/>
            <a:chExt cx="1295590" cy="462496"/>
          </a:xfrm>
        </p:grpSpPr>
        <p:sp>
          <p:nvSpPr>
            <p:cNvPr id="59" name="圆角矩形 58"/>
            <p:cNvSpPr/>
            <p:nvPr/>
          </p:nvSpPr>
          <p:spPr>
            <a:xfrm>
              <a:off x="4619220" y="5857105"/>
              <a:ext cx="1295590" cy="462496"/>
            </a:xfrm>
            <a:prstGeom prst="roundRect">
              <a:avLst>
                <a:gd name="adj" fmla="val 10000"/>
              </a:avLst>
            </a:prstGeom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60" name="圆角矩形 88"/>
            <p:cNvSpPr/>
            <p:nvPr/>
          </p:nvSpPr>
          <p:spPr>
            <a:xfrm>
              <a:off x="4632766" y="5870651"/>
              <a:ext cx="1268498" cy="4354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200" kern="1200" dirty="0" err="1" smtClean="0"/>
                <a:t>MyBatis</a:t>
              </a:r>
              <a:endParaRPr lang="zh-CN" altLang="en-US" sz="1200" kern="1200" dirty="0" smtClean="0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5466914" y="6296570"/>
            <a:ext cx="1226967" cy="349522"/>
            <a:chOff x="4619220" y="6388975"/>
            <a:chExt cx="1295590" cy="462496"/>
          </a:xfrm>
        </p:grpSpPr>
        <p:sp>
          <p:nvSpPr>
            <p:cNvPr id="55" name="圆角矩形 54"/>
            <p:cNvSpPr/>
            <p:nvPr/>
          </p:nvSpPr>
          <p:spPr>
            <a:xfrm>
              <a:off x="4619220" y="6388975"/>
              <a:ext cx="1295590" cy="462496"/>
            </a:xfrm>
            <a:prstGeom prst="roundRect">
              <a:avLst>
                <a:gd name="adj" fmla="val 10000"/>
              </a:avLst>
            </a:prstGeom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56" name="圆角矩形 92"/>
            <p:cNvSpPr/>
            <p:nvPr/>
          </p:nvSpPr>
          <p:spPr>
            <a:xfrm>
              <a:off x="4632766" y="6402521"/>
              <a:ext cx="1268498" cy="4354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200" kern="1200" dirty="0" err="1" smtClean="0"/>
                <a:t>JdbcTemplate</a:t>
              </a:r>
              <a:endParaRPr lang="zh-CN" altLang="en-US" sz="1200" kern="1200" dirty="0" smtClean="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3324232" y="6339101"/>
            <a:ext cx="1317398" cy="462496"/>
            <a:chOff x="3324231" y="6388975"/>
            <a:chExt cx="924992" cy="462496"/>
          </a:xfrm>
        </p:grpSpPr>
        <p:sp>
          <p:nvSpPr>
            <p:cNvPr id="51" name="圆角矩形 50"/>
            <p:cNvSpPr/>
            <p:nvPr/>
          </p:nvSpPr>
          <p:spPr>
            <a:xfrm>
              <a:off x="3324231" y="6388975"/>
              <a:ext cx="924992" cy="462496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sp>
        <p:sp>
          <p:nvSpPr>
            <p:cNvPr id="52" name="圆角矩形 96"/>
            <p:cNvSpPr/>
            <p:nvPr/>
          </p:nvSpPr>
          <p:spPr>
            <a:xfrm>
              <a:off x="3337777" y="6402521"/>
              <a:ext cx="897900" cy="4354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b="1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数据聚合层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支持</a:t>
              </a:r>
              <a:endParaRPr lang="zh-CN" altLang="en-US" sz="1400" b="1" kern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46" name="直接连接符 145"/>
          <p:cNvCxnSpPr>
            <a:stCxn id="115" idx="3"/>
            <a:endCxn id="111" idx="1"/>
          </p:cNvCxnSpPr>
          <p:nvPr/>
        </p:nvCxnSpPr>
        <p:spPr>
          <a:xfrm>
            <a:off x="4249224" y="1833388"/>
            <a:ext cx="1228642" cy="11883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39" idx="3"/>
            <a:endCxn id="119" idx="1"/>
          </p:cNvCxnSpPr>
          <p:nvPr/>
        </p:nvCxnSpPr>
        <p:spPr>
          <a:xfrm flipV="1">
            <a:off x="5070918" y="851776"/>
            <a:ext cx="440396" cy="183805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0" name="直接连接符 149"/>
          <p:cNvCxnSpPr>
            <a:stCxn id="139" idx="3"/>
            <a:endCxn id="136" idx="1"/>
          </p:cNvCxnSpPr>
          <p:nvPr/>
        </p:nvCxnSpPr>
        <p:spPr>
          <a:xfrm>
            <a:off x="5070918" y="1035581"/>
            <a:ext cx="446888" cy="310282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2" name="直接连接符 151"/>
          <p:cNvCxnSpPr>
            <a:stCxn id="136" idx="3"/>
          </p:cNvCxnSpPr>
          <p:nvPr/>
        </p:nvCxnSpPr>
        <p:spPr>
          <a:xfrm flipV="1">
            <a:off x="6746596" y="868866"/>
            <a:ext cx="446887" cy="476997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4" name="直接连接符 153"/>
          <p:cNvCxnSpPr>
            <a:stCxn id="135" idx="3"/>
            <a:endCxn id="127" idx="1"/>
          </p:cNvCxnSpPr>
          <p:nvPr/>
        </p:nvCxnSpPr>
        <p:spPr>
          <a:xfrm flipV="1">
            <a:off x="6759424" y="1340971"/>
            <a:ext cx="453703" cy="4892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135" idx="3"/>
            <a:endCxn id="124" idx="1"/>
          </p:cNvCxnSpPr>
          <p:nvPr/>
        </p:nvCxnSpPr>
        <p:spPr>
          <a:xfrm>
            <a:off x="6759424" y="1345863"/>
            <a:ext cx="466532" cy="571583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9" name="直接连接符 158"/>
          <p:cNvCxnSpPr>
            <a:stCxn id="107" idx="3"/>
            <a:endCxn id="103" idx="1"/>
          </p:cNvCxnSpPr>
          <p:nvPr/>
        </p:nvCxnSpPr>
        <p:spPr>
          <a:xfrm flipV="1">
            <a:off x="4249224" y="2396480"/>
            <a:ext cx="1228642" cy="301620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1" name="直接连接符 160"/>
          <p:cNvCxnSpPr>
            <a:stCxn id="107" idx="3"/>
            <a:endCxn id="99" idx="1"/>
          </p:cNvCxnSpPr>
          <p:nvPr/>
        </p:nvCxnSpPr>
        <p:spPr>
          <a:xfrm>
            <a:off x="4249224" y="2698100"/>
            <a:ext cx="1228642" cy="255516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3" name="直接连接符 162"/>
          <p:cNvCxnSpPr>
            <a:endCxn id="91" idx="1"/>
          </p:cNvCxnSpPr>
          <p:nvPr/>
        </p:nvCxnSpPr>
        <p:spPr>
          <a:xfrm flipV="1">
            <a:off x="4249224" y="3485487"/>
            <a:ext cx="1228642" cy="198705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endCxn id="87" idx="1"/>
          </p:cNvCxnSpPr>
          <p:nvPr/>
        </p:nvCxnSpPr>
        <p:spPr>
          <a:xfrm>
            <a:off x="4249224" y="3684192"/>
            <a:ext cx="1228642" cy="333166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7" name="直接连接符 166"/>
          <p:cNvCxnSpPr>
            <a:stCxn id="83" idx="3"/>
            <a:endCxn id="79" idx="1"/>
          </p:cNvCxnSpPr>
          <p:nvPr/>
        </p:nvCxnSpPr>
        <p:spPr>
          <a:xfrm flipV="1">
            <a:off x="4249224" y="4549228"/>
            <a:ext cx="1228642" cy="209449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9" name="直接连接符 168"/>
          <p:cNvCxnSpPr>
            <a:stCxn id="83" idx="3"/>
            <a:endCxn id="75" idx="1"/>
          </p:cNvCxnSpPr>
          <p:nvPr/>
        </p:nvCxnSpPr>
        <p:spPr>
          <a:xfrm>
            <a:off x="4249224" y="4758677"/>
            <a:ext cx="1228642" cy="322422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stCxn id="67" idx="3"/>
            <a:endCxn id="63" idx="1"/>
          </p:cNvCxnSpPr>
          <p:nvPr/>
        </p:nvCxnSpPr>
        <p:spPr>
          <a:xfrm flipV="1">
            <a:off x="4661210" y="5590668"/>
            <a:ext cx="816656" cy="453488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stCxn id="67" idx="3"/>
            <a:endCxn id="59" idx="1"/>
          </p:cNvCxnSpPr>
          <p:nvPr/>
        </p:nvCxnSpPr>
        <p:spPr>
          <a:xfrm>
            <a:off x="4661210" y="6044156"/>
            <a:ext cx="816656" cy="6206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67" idx="3"/>
            <a:endCxn id="55" idx="1"/>
          </p:cNvCxnSpPr>
          <p:nvPr/>
        </p:nvCxnSpPr>
        <p:spPr>
          <a:xfrm>
            <a:off x="4661210" y="6044156"/>
            <a:ext cx="805704" cy="427175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9" name="直接连接符 178"/>
          <p:cNvCxnSpPr>
            <a:stCxn id="143" idx="3"/>
            <a:endCxn id="139" idx="1"/>
          </p:cNvCxnSpPr>
          <p:nvPr/>
        </p:nvCxnSpPr>
        <p:spPr>
          <a:xfrm flipV="1">
            <a:off x="2352068" y="1035581"/>
            <a:ext cx="972163" cy="2661321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stCxn id="143" idx="3"/>
            <a:endCxn id="115" idx="1"/>
          </p:cNvCxnSpPr>
          <p:nvPr/>
        </p:nvCxnSpPr>
        <p:spPr>
          <a:xfrm flipV="1">
            <a:off x="2352068" y="1833388"/>
            <a:ext cx="972164" cy="1863514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3" name="直接连接符 182"/>
          <p:cNvCxnSpPr>
            <a:stCxn id="143" idx="3"/>
            <a:endCxn id="107" idx="1"/>
          </p:cNvCxnSpPr>
          <p:nvPr/>
        </p:nvCxnSpPr>
        <p:spPr>
          <a:xfrm flipV="1">
            <a:off x="2352068" y="2698100"/>
            <a:ext cx="972164" cy="998802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5" name="直接连接符 184"/>
          <p:cNvCxnSpPr>
            <a:stCxn id="143" idx="3"/>
            <a:endCxn id="199" idx="1"/>
          </p:cNvCxnSpPr>
          <p:nvPr/>
        </p:nvCxnSpPr>
        <p:spPr>
          <a:xfrm flipV="1">
            <a:off x="2352068" y="3686837"/>
            <a:ext cx="968445" cy="10065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7" name="直接连接符 186"/>
          <p:cNvCxnSpPr>
            <a:stCxn id="143" idx="3"/>
            <a:endCxn id="83" idx="1"/>
          </p:cNvCxnSpPr>
          <p:nvPr/>
        </p:nvCxnSpPr>
        <p:spPr>
          <a:xfrm>
            <a:off x="2352068" y="3696902"/>
            <a:ext cx="972164" cy="1061775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143" idx="3"/>
            <a:endCxn id="71" idx="1"/>
          </p:cNvCxnSpPr>
          <p:nvPr/>
        </p:nvCxnSpPr>
        <p:spPr>
          <a:xfrm>
            <a:off x="2352068" y="3696902"/>
            <a:ext cx="972164" cy="1593646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143" idx="3"/>
            <a:endCxn id="67" idx="1"/>
          </p:cNvCxnSpPr>
          <p:nvPr/>
        </p:nvCxnSpPr>
        <p:spPr>
          <a:xfrm>
            <a:off x="2352068" y="3696902"/>
            <a:ext cx="972164" cy="2347254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3" name="直接连接符 192"/>
          <p:cNvCxnSpPr>
            <a:stCxn id="143" idx="3"/>
            <a:endCxn id="51" idx="1"/>
          </p:cNvCxnSpPr>
          <p:nvPr/>
        </p:nvCxnSpPr>
        <p:spPr>
          <a:xfrm>
            <a:off x="2352068" y="3696902"/>
            <a:ext cx="972164" cy="2873447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98" name="组合 197"/>
          <p:cNvGrpSpPr/>
          <p:nvPr/>
        </p:nvGrpSpPr>
        <p:grpSpPr>
          <a:xfrm>
            <a:off x="3320513" y="3455589"/>
            <a:ext cx="924992" cy="462496"/>
            <a:chOff x="3324231" y="2399945"/>
            <a:chExt cx="924992" cy="462496"/>
          </a:xfrm>
        </p:grpSpPr>
        <p:sp>
          <p:nvSpPr>
            <p:cNvPr id="199" name="圆角矩形 198"/>
            <p:cNvSpPr/>
            <p:nvPr/>
          </p:nvSpPr>
          <p:spPr>
            <a:xfrm>
              <a:off x="3324231" y="2399945"/>
              <a:ext cx="924992" cy="462496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sp>
        <p:sp>
          <p:nvSpPr>
            <p:cNvPr id="200" name="圆角矩形 40"/>
            <p:cNvSpPr/>
            <p:nvPr/>
          </p:nvSpPr>
          <p:spPr>
            <a:xfrm>
              <a:off x="3337777" y="2413491"/>
              <a:ext cx="897900" cy="4354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b="1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负载均衡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88062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2078" y="774700"/>
            <a:ext cx="8741422" cy="608330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侵入性与易用性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几乎兼容业界所有常见的</a:t>
            </a:r>
            <a:r>
              <a:rPr lang="en-US" altLang="zh-CN" dirty="0" smtClean="0"/>
              <a:t>ORM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对于</a:t>
            </a:r>
            <a:r>
              <a:rPr lang="en-US" altLang="zh-CN" dirty="0" smtClean="0"/>
              <a:t>ORM</a:t>
            </a:r>
            <a:r>
              <a:rPr lang="zh-CN" altLang="en-US" dirty="0" smtClean="0"/>
              <a:t>层来说，接口依然是</a:t>
            </a:r>
            <a:r>
              <a:rPr lang="en-US" altLang="zh-CN" dirty="0" err="1" smtClean="0"/>
              <a:t>javax.sql.DataSource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接入简单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不引入额外的配置文件</a:t>
            </a:r>
            <a:endParaRPr lang="en-US" altLang="zh-CN" dirty="0" smtClean="0"/>
          </a:p>
          <a:p>
            <a:pPr lvl="3"/>
            <a:r>
              <a:rPr lang="en-US" altLang="zh-CN" dirty="0"/>
              <a:t>datasource.xml</a:t>
            </a:r>
            <a:r>
              <a:rPr lang="zh-CN" altLang="en-US" dirty="0"/>
              <a:t>（数据源配置）</a:t>
            </a:r>
            <a:endParaRPr lang="en-US" altLang="zh-CN" dirty="0"/>
          </a:p>
          <a:p>
            <a:pPr lvl="3"/>
            <a:r>
              <a:rPr lang="en-US" altLang="zh-CN" dirty="0"/>
              <a:t>transaction.xml</a:t>
            </a:r>
            <a:r>
              <a:rPr lang="zh-CN" altLang="en-US" dirty="0"/>
              <a:t>（预处理器配置</a:t>
            </a:r>
            <a:r>
              <a:rPr lang="en-US" altLang="zh-CN" dirty="0"/>
              <a:t>+</a:t>
            </a:r>
            <a:r>
              <a:rPr lang="zh-CN" altLang="en-US" dirty="0"/>
              <a:t>事务管理器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2"/>
            <a:r>
              <a:rPr lang="zh-CN" altLang="en-US" dirty="0" smtClean="0"/>
              <a:t>数据源定义采用自定义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标签</a:t>
            </a:r>
            <a:r>
              <a:rPr lang="en-US" altLang="zh-CN" dirty="0" smtClean="0"/>
              <a:t>(ds)</a:t>
            </a:r>
            <a:r>
              <a:rPr lang="zh-CN" altLang="en-US" dirty="0" smtClean="0"/>
              <a:t>，简化配置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/>
              <a:t>平滑迁移</a:t>
            </a:r>
            <a:endParaRPr lang="en-US" altLang="zh-CN" dirty="0"/>
          </a:p>
          <a:p>
            <a:pPr lvl="2"/>
            <a:r>
              <a:rPr lang="zh-CN" altLang="en-US" dirty="0"/>
              <a:t>框架共存，不影响旧中间件使用</a:t>
            </a:r>
            <a:endParaRPr lang="en-US" altLang="zh-CN" dirty="0"/>
          </a:p>
          <a:p>
            <a:pPr lvl="2"/>
            <a:r>
              <a:rPr lang="zh-CN" altLang="en-US" dirty="0"/>
              <a:t>灰度切换，可分数据源逐步</a:t>
            </a:r>
            <a:r>
              <a:rPr lang="zh-CN" altLang="en-US" dirty="0" smtClean="0"/>
              <a:t>迁移</a:t>
            </a:r>
            <a:endParaRPr lang="en-US" altLang="zh-CN" dirty="0" smtClean="0"/>
          </a:p>
          <a:p>
            <a:pPr marL="228600" lvl="2">
              <a:spcBef>
                <a:spcPts val="1000"/>
              </a:spcBef>
            </a:pPr>
            <a:r>
              <a:rPr lang="zh-CN" altLang="en-US" sz="2800" dirty="0">
                <a:ea typeface="微软雅黑" panose="020B0503020204020204" pitchFamily="34" charset="-122"/>
              </a:rPr>
              <a:t>扩展性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pPr lvl="1"/>
            <a:r>
              <a:rPr lang="zh-CN" altLang="en-US" dirty="0"/>
              <a:t>包含且不限于（数据源探测器</a:t>
            </a:r>
            <a:r>
              <a:rPr lang="en-US" altLang="zh-CN" dirty="0"/>
              <a:t>+</a:t>
            </a:r>
            <a:r>
              <a:rPr lang="zh-CN" altLang="en-US" dirty="0"/>
              <a:t>路由策略</a:t>
            </a:r>
            <a:r>
              <a:rPr lang="en-US" altLang="zh-CN" dirty="0"/>
              <a:t>+</a:t>
            </a:r>
            <a:r>
              <a:rPr lang="zh-CN" altLang="en-US" dirty="0"/>
              <a:t>负载均衡</a:t>
            </a:r>
            <a:r>
              <a:rPr lang="en-US" altLang="zh-CN" dirty="0"/>
              <a:t>+SQL</a:t>
            </a:r>
            <a:r>
              <a:rPr lang="zh-CN" altLang="en-US" dirty="0"/>
              <a:t>解析器</a:t>
            </a:r>
            <a:r>
              <a:rPr lang="en-US" altLang="zh-CN" dirty="0"/>
              <a:t>+</a:t>
            </a:r>
            <a:r>
              <a:rPr lang="zh-CN" altLang="en-US" dirty="0"/>
              <a:t>预处理器等）扩展，基于</a:t>
            </a:r>
            <a:r>
              <a:rPr lang="en-US" altLang="zh-CN" dirty="0"/>
              <a:t>bean</a:t>
            </a:r>
            <a:r>
              <a:rPr lang="zh-CN" altLang="en-US" dirty="0"/>
              <a:t>或者</a:t>
            </a:r>
            <a:r>
              <a:rPr lang="en-US" altLang="zh-CN" dirty="0"/>
              <a:t>ref</a:t>
            </a:r>
            <a:r>
              <a:rPr lang="zh-CN" altLang="en-US" dirty="0"/>
              <a:t>方式注入</a:t>
            </a:r>
            <a:endParaRPr lang="en-US" altLang="zh-CN" dirty="0"/>
          </a:p>
          <a:p>
            <a:pPr marL="228600" lvl="2">
              <a:spcBef>
                <a:spcPts val="1000"/>
              </a:spcBef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性能损耗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/>
              <a:t>纯内存计算，单次调用耗时控制在</a:t>
            </a:r>
            <a:r>
              <a:rPr lang="en-US" altLang="zh-CN" dirty="0" err="1"/>
              <a:t>ms</a:t>
            </a:r>
            <a:r>
              <a:rPr lang="zh-CN" altLang="en-US" dirty="0" smtClean="0"/>
              <a:t>范围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Compass</a:t>
            </a:r>
            <a:r>
              <a:rPr lang="zh-CN" altLang="en-US" dirty="0"/>
              <a:t>数据库中间件实践</a:t>
            </a:r>
          </a:p>
        </p:txBody>
      </p:sp>
    </p:spTree>
    <p:extLst>
      <p:ext uri="{BB962C8B-B14F-4D97-AF65-F5344CB8AC3E}">
        <p14:creationId xmlns:p14="http://schemas.microsoft.com/office/powerpoint/2010/main" xmlns="" val="120935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r>
              <a:rPr lang="en-US" altLang="zh-CN" dirty="0"/>
              <a:t>&amp;</a:t>
            </a:r>
            <a:r>
              <a:rPr lang="zh-CN" altLang="en-US" dirty="0"/>
              <a:t>未来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进展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项目构成</a:t>
            </a:r>
            <a:endParaRPr lang="en-US" altLang="zh-CN" dirty="0" smtClean="0"/>
          </a:p>
          <a:p>
            <a:pPr lvl="2"/>
            <a:r>
              <a:rPr lang="en-US" altLang="zh-CN" dirty="0"/>
              <a:t>Compass-core:</a:t>
            </a:r>
            <a:r>
              <a:rPr lang="zh-CN" altLang="en-US" dirty="0"/>
              <a:t>提供基本的分库分表实现，</a:t>
            </a:r>
            <a:r>
              <a:rPr lang="en-US" altLang="zh-CN" dirty="0"/>
              <a:t>HA</a:t>
            </a:r>
            <a:r>
              <a:rPr lang="zh-CN" altLang="en-US" dirty="0"/>
              <a:t>，负载均衡</a:t>
            </a:r>
            <a:r>
              <a:rPr lang="zh-CN" altLang="en-US" dirty="0" smtClean="0"/>
              <a:t>等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2"/>
            <a:r>
              <a:rPr lang="en-US" altLang="zh-CN" dirty="0"/>
              <a:t>Compass-</a:t>
            </a:r>
            <a:r>
              <a:rPr lang="en-US" altLang="zh-CN" dirty="0" err="1"/>
              <a:t>delayfree</a:t>
            </a:r>
            <a:r>
              <a:rPr lang="en-US" altLang="zh-CN" dirty="0"/>
              <a:t>:</a:t>
            </a:r>
            <a:r>
              <a:rPr lang="zh-CN" altLang="en-US" dirty="0"/>
              <a:t>提供扩展的</a:t>
            </a:r>
            <a:r>
              <a:rPr lang="zh-CN" altLang="en-US" dirty="0" smtClean="0"/>
              <a:t>反延时实现</a:t>
            </a:r>
            <a:r>
              <a:rPr lang="zh-CN" altLang="en-US" dirty="0"/>
              <a:t>，可扩展实现，可选</a:t>
            </a:r>
            <a:r>
              <a:rPr lang="zh-CN" altLang="en-US" dirty="0" smtClean="0"/>
              <a:t>插件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2"/>
            <a:r>
              <a:rPr lang="en-US" altLang="zh-CN" dirty="0" smtClean="0"/>
              <a:t>Compass-aggregation:</a:t>
            </a:r>
            <a:r>
              <a:rPr lang="zh-CN" altLang="en-US" dirty="0" smtClean="0"/>
              <a:t>提供数据聚合层实现，可选插件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2"/>
            <a:r>
              <a:rPr lang="en-US" altLang="zh-CN" dirty="0" smtClean="0"/>
              <a:t>Compass-sample</a:t>
            </a:r>
            <a:r>
              <a:rPr lang="en-US" altLang="zh-CN" dirty="0"/>
              <a:t>:</a:t>
            </a:r>
            <a:r>
              <a:rPr lang="zh-CN" altLang="en-US" dirty="0"/>
              <a:t>提供</a:t>
            </a:r>
            <a:r>
              <a:rPr lang="zh-CN" altLang="en-US" dirty="0" smtClean="0"/>
              <a:t>对</a:t>
            </a:r>
            <a:r>
              <a:rPr lang="en-US" altLang="zh-CN" dirty="0" smtClean="0"/>
              <a:t>Hibernate/</a:t>
            </a:r>
            <a:r>
              <a:rPr lang="en-US" altLang="zh-CN" dirty="0" err="1" smtClean="0"/>
              <a:t>Mybatis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JdbcTemplate</a:t>
            </a:r>
            <a:r>
              <a:rPr lang="zh-CN" altLang="en-US" dirty="0"/>
              <a:t>在单主库</a:t>
            </a:r>
            <a:r>
              <a:rPr lang="en-US" altLang="zh-CN" dirty="0"/>
              <a:t>/</a:t>
            </a:r>
            <a:r>
              <a:rPr lang="zh-CN" altLang="en-US" dirty="0"/>
              <a:t>主从</a:t>
            </a:r>
            <a:r>
              <a:rPr lang="zh-CN" altLang="en-US" dirty="0" smtClean="0"/>
              <a:t>库</a:t>
            </a:r>
            <a:r>
              <a:rPr lang="en-US" altLang="zh-CN" dirty="0" smtClean="0"/>
              <a:t>/</a:t>
            </a:r>
            <a:r>
              <a:rPr lang="zh-CN" altLang="en-US" dirty="0"/>
              <a:t>分库</a:t>
            </a:r>
            <a:r>
              <a:rPr lang="en-US" altLang="zh-CN" dirty="0"/>
              <a:t>+</a:t>
            </a:r>
            <a:r>
              <a:rPr lang="zh-CN" altLang="en-US" dirty="0"/>
              <a:t>主从</a:t>
            </a:r>
            <a:r>
              <a:rPr lang="zh-CN" altLang="en-US" dirty="0" smtClean="0"/>
              <a:t>库分表的例子</a:t>
            </a:r>
            <a:endParaRPr lang="en-US" altLang="zh-CN" dirty="0" smtClean="0"/>
          </a:p>
          <a:p>
            <a:pPr lvl="1"/>
            <a:r>
              <a:rPr lang="zh-CN" altLang="en-US" dirty="0"/>
              <a:t>项目</a:t>
            </a:r>
            <a:r>
              <a:rPr lang="zh-CN" altLang="en-US" dirty="0" smtClean="0"/>
              <a:t>进展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2"/>
            <a:r>
              <a:rPr lang="zh-CN" altLang="en-US" dirty="0" smtClean="0"/>
              <a:t>已大规模应用于搜狗商业平台所有核心</a:t>
            </a:r>
            <a:r>
              <a:rPr lang="zh-CN" altLang="en-US" dirty="0"/>
              <a:t>广告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系统，包括搜索、无线、网盟、品牌等广告平台；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已于</a:t>
            </a:r>
            <a:r>
              <a:rPr lang="en-US" altLang="zh-CN" dirty="0" smtClean="0"/>
              <a:t>2015.11.18</a:t>
            </a:r>
            <a:r>
              <a:rPr lang="zh-CN" altLang="en-US" dirty="0" smtClean="0"/>
              <a:t>日在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正式开源</a:t>
            </a:r>
            <a:endParaRPr lang="en-US" altLang="zh-CN" dirty="0" smtClean="0"/>
          </a:p>
          <a:p>
            <a:pPr lvl="3"/>
            <a:r>
              <a:rPr lang="en-US" altLang="zh-CN" dirty="0"/>
              <a:t>https://</a:t>
            </a:r>
            <a:r>
              <a:rPr lang="en-US" altLang="zh-CN" dirty="0" smtClean="0"/>
              <a:t>github.com/sogou-biztech/compass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008155000"/>
              </p:ext>
            </p:extLst>
          </p:nvPr>
        </p:nvGraphicFramePr>
        <p:xfrm>
          <a:off x="1131031" y="3672313"/>
          <a:ext cx="6953426" cy="1104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55583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未来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未来展望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动态扩容和缩容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配置中心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动态数据源切换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性能监控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03182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未来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122745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中间</a:t>
            </a:r>
            <a:r>
              <a:rPr lang="zh-CN" altLang="en-US" dirty="0" smtClean="0"/>
              <a:t>件综述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0554" y="1520096"/>
            <a:ext cx="1571636" cy="2786082"/>
          </a:xfrm>
          <a:prstGeom prst="rect">
            <a:avLst/>
          </a:prstGeom>
          <a:solidFill>
            <a:srgbClr val="FDDDC6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CDN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75396" y="1305782"/>
            <a:ext cx="1928826" cy="64294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bg1"/>
                </a:solidFill>
              </a:rPr>
              <a:t>LoadBalance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60818" y="2305914"/>
            <a:ext cx="6000792" cy="142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60818" y="2305914"/>
            <a:ext cx="928694" cy="142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Session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89512" y="2305914"/>
            <a:ext cx="928694" cy="142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Cache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18206" y="2305914"/>
            <a:ext cx="928694" cy="142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分布式</a:t>
            </a:r>
            <a:r>
              <a:rPr lang="zh-CN" altLang="en-US" b="1" dirty="0" smtClean="0">
                <a:solidFill>
                  <a:schemeClr val="bg1"/>
                </a:solidFill>
              </a:rPr>
              <a:t>存储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46900" y="2305914"/>
            <a:ext cx="3214710" cy="142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946900" y="2805980"/>
            <a:ext cx="2428892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服务框架</a:t>
            </a:r>
          </a:p>
        </p:txBody>
      </p:sp>
      <p:sp>
        <p:nvSpPr>
          <p:cNvPr id="12" name="矩形 11"/>
          <p:cNvSpPr/>
          <p:nvPr/>
        </p:nvSpPr>
        <p:spPr>
          <a:xfrm>
            <a:off x="7375792" y="2305914"/>
            <a:ext cx="785818" cy="142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消息中间件</a:t>
            </a:r>
          </a:p>
        </p:txBody>
      </p:sp>
      <p:sp>
        <p:nvSpPr>
          <p:cNvPr id="13" name="矩形 12"/>
          <p:cNvSpPr/>
          <p:nvPr/>
        </p:nvSpPr>
        <p:spPr>
          <a:xfrm>
            <a:off x="4518272" y="4234740"/>
            <a:ext cx="1928826" cy="5715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数据库中间件</a:t>
            </a:r>
          </a:p>
        </p:txBody>
      </p:sp>
      <p:sp>
        <p:nvSpPr>
          <p:cNvPr id="14" name="圆柱形 13"/>
          <p:cNvSpPr/>
          <p:nvPr/>
        </p:nvSpPr>
        <p:spPr>
          <a:xfrm>
            <a:off x="3726102" y="5381802"/>
            <a:ext cx="785818" cy="785818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DB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" name="圆柱形 14"/>
          <p:cNvSpPr/>
          <p:nvPr/>
        </p:nvSpPr>
        <p:spPr>
          <a:xfrm>
            <a:off x="5089776" y="5381802"/>
            <a:ext cx="785818" cy="785818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DB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圆柱形 15"/>
          <p:cNvSpPr/>
          <p:nvPr/>
        </p:nvSpPr>
        <p:spPr>
          <a:xfrm>
            <a:off x="6447098" y="5381802"/>
            <a:ext cx="785818" cy="785818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DB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46900" y="2305914"/>
            <a:ext cx="1214446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bg1"/>
                </a:solidFill>
              </a:rPr>
              <a:t>WebApp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161346" y="2305914"/>
            <a:ext cx="1214446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bg1"/>
                </a:solidFill>
              </a:rPr>
              <a:t>WebApp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946900" y="3234608"/>
            <a:ext cx="1214446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Service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161346" y="3234608"/>
            <a:ext cx="1214446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Service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1" name="下箭头 20"/>
          <p:cNvSpPr/>
          <p:nvPr/>
        </p:nvSpPr>
        <p:spPr>
          <a:xfrm>
            <a:off x="5304090" y="3734673"/>
            <a:ext cx="357190" cy="500065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>
            <a:stCxn id="13" idx="2"/>
            <a:endCxn id="14" idx="1"/>
          </p:cNvCxnSpPr>
          <p:nvPr/>
        </p:nvCxnSpPr>
        <p:spPr>
          <a:xfrm flipH="1">
            <a:off x="4119011" y="4806244"/>
            <a:ext cx="1363674" cy="575558"/>
          </a:xfrm>
          <a:prstGeom prst="straightConnector1">
            <a:avLst/>
          </a:prstGeom>
          <a:ln w="38100" cmpd="sng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3" idx="2"/>
            <a:endCxn id="15" idx="1"/>
          </p:cNvCxnSpPr>
          <p:nvPr/>
        </p:nvCxnSpPr>
        <p:spPr>
          <a:xfrm>
            <a:off x="5482685" y="4806244"/>
            <a:ext cx="0" cy="575558"/>
          </a:xfrm>
          <a:prstGeom prst="straightConnector1">
            <a:avLst/>
          </a:prstGeom>
          <a:ln w="38100" cmpd="sng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3" idx="2"/>
            <a:endCxn id="16" idx="1"/>
          </p:cNvCxnSpPr>
          <p:nvPr/>
        </p:nvCxnSpPr>
        <p:spPr>
          <a:xfrm>
            <a:off x="5482685" y="4806244"/>
            <a:ext cx="1357322" cy="575558"/>
          </a:xfrm>
          <a:prstGeom prst="straightConnector1">
            <a:avLst/>
          </a:prstGeom>
          <a:ln w="38100" cmpd="sng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161610" y="2306779"/>
            <a:ext cx="785818" cy="142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配置中心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09837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参考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</a:rPr>
              <a:t>：曾宪杰 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</a:rPr>
              <a:t>《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</a:rPr>
              <a:t>大型网站系统与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</a:rPr>
              <a:t>Java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</a:rPr>
              <a:t>中间件开发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实践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</a:rPr>
              <a:t>》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58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谢谢大家！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数据库中间件综述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搜狗数据库存储瓶颈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十亿</a:t>
            </a:r>
            <a:r>
              <a:rPr lang="en-US" altLang="zh-CN" dirty="0" smtClean="0"/>
              <a:t>+</a:t>
            </a:r>
            <a:r>
              <a:rPr lang="zh-CN" altLang="en-US" dirty="0" smtClean="0"/>
              <a:t>在线广告物料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日增千万级报告数据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垂直切分</a:t>
            </a:r>
            <a:r>
              <a:rPr lang="en-US" altLang="zh-CN" dirty="0" smtClean="0"/>
              <a:t>+</a:t>
            </a:r>
            <a:r>
              <a:rPr lang="zh-CN" altLang="en-US" dirty="0" smtClean="0"/>
              <a:t>水平切分</a:t>
            </a:r>
            <a:r>
              <a:rPr lang="en-US" altLang="zh-CN" dirty="0" smtClean="0"/>
              <a:t>+</a:t>
            </a:r>
            <a:r>
              <a:rPr lang="zh-CN" altLang="en-US" dirty="0" smtClean="0"/>
              <a:t>去</a:t>
            </a:r>
            <a:r>
              <a:rPr lang="en-US" altLang="zh-CN" dirty="0" smtClean="0"/>
              <a:t>Oracle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圆柱形 3"/>
          <p:cNvSpPr/>
          <p:nvPr/>
        </p:nvSpPr>
        <p:spPr>
          <a:xfrm>
            <a:off x="212078" y="3395837"/>
            <a:ext cx="1261776" cy="1032650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All in one</a:t>
            </a:r>
            <a:br>
              <a:rPr lang="en-US" altLang="zh-CN" b="1" dirty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（</a:t>
            </a:r>
            <a:r>
              <a:rPr lang="en-US" altLang="zh-CN" b="1" dirty="0">
                <a:solidFill>
                  <a:schemeClr val="tx1"/>
                </a:solidFill>
              </a:rPr>
              <a:t>O</a:t>
            </a:r>
            <a:r>
              <a:rPr lang="en-US" altLang="zh-CN" b="1" dirty="0" smtClean="0">
                <a:solidFill>
                  <a:schemeClr val="tx1"/>
                </a:solidFill>
              </a:rPr>
              <a:t>racle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5" name="圆柱形 4"/>
          <p:cNvSpPr/>
          <p:nvPr/>
        </p:nvSpPr>
        <p:spPr>
          <a:xfrm>
            <a:off x="3910725" y="2726225"/>
            <a:ext cx="1138946" cy="863125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广告报告</a:t>
            </a:r>
            <a:r>
              <a:rPr lang="en-US" altLang="zh-CN" b="1" dirty="0" smtClean="0">
                <a:solidFill>
                  <a:schemeClr val="tx1"/>
                </a:solidFill>
              </a:rPr>
              <a:t>DB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圆柱形 5"/>
          <p:cNvSpPr/>
          <p:nvPr/>
        </p:nvSpPr>
        <p:spPr>
          <a:xfrm>
            <a:off x="3910725" y="4297862"/>
            <a:ext cx="1138946" cy="888277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广告物料</a:t>
            </a:r>
            <a:r>
              <a:rPr lang="en-US" altLang="zh-CN" b="1" dirty="0" smtClean="0">
                <a:solidFill>
                  <a:schemeClr val="tx1"/>
                </a:solidFill>
              </a:rPr>
              <a:t>DB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圆柱形 6"/>
          <p:cNvSpPr/>
          <p:nvPr/>
        </p:nvSpPr>
        <p:spPr>
          <a:xfrm>
            <a:off x="7717020" y="4311398"/>
            <a:ext cx="785818" cy="368086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MySQL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圆柱形 7"/>
          <p:cNvSpPr/>
          <p:nvPr/>
        </p:nvSpPr>
        <p:spPr>
          <a:xfrm>
            <a:off x="7717020" y="4830498"/>
            <a:ext cx="785818" cy="368086"/>
          </a:xfrm>
          <a:prstGeom prst="can">
            <a:avLst>
              <a:gd name="adj" fmla="val 3612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MySQL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圆柱形 8"/>
          <p:cNvSpPr/>
          <p:nvPr/>
        </p:nvSpPr>
        <p:spPr>
          <a:xfrm>
            <a:off x="7717020" y="5341963"/>
            <a:ext cx="785818" cy="368086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MySQL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圆柱形 9"/>
          <p:cNvSpPr/>
          <p:nvPr/>
        </p:nvSpPr>
        <p:spPr>
          <a:xfrm>
            <a:off x="7717020" y="3799933"/>
            <a:ext cx="785818" cy="368086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MySQL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105612" y="3656304"/>
            <a:ext cx="1234767" cy="511715"/>
          </a:xfrm>
          <a:prstGeom prst="roundRect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垂直切分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云形 12"/>
          <p:cNvSpPr/>
          <p:nvPr/>
        </p:nvSpPr>
        <p:spPr>
          <a:xfrm>
            <a:off x="5533379" y="1433015"/>
            <a:ext cx="2013901" cy="1132764"/>
          </a:xfrm>
          <a:prstGeom prst="cloud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 smtClean="0"/>
              <a:t>NoSQL</a:t>
            </a:r>
          </a:p>
          <a:p>
            <a:pPr algn="ctr"/>
            <a:r>
              <a:rPr lang="en-US" altLang="zh-CN" sz="1500" b="1" dirty="0" smtClean="0"/>
              <a:t>(MongoDB/</a:t>
            </a:r>
            <a:r>
              <a:rPr lang="en-US" altLang="zh-CN" sz="1500" b="1" dirty="0" err="1" smtClean="0"/>
              <a:t>HBase</a:t>
            </a:r>
            <a:r>
              <a:rPr lang="en-US" altLang="zh-CN" sz="1500" b="1" dirty="0" smtClean="0"/>
              <a:t>…)</a:t>
            </a:r>
            <a:endParaRPr lang="zh-CN" altLang="en-US" sz="1500" b="1" dirty="0"/>
          </a:p>
        </p:txBody>
      </p:sp>
      <p:sp>
        <p:nvSpPr>
          <p:cNvPr id="14" name="圆角矩形 13"/>
          <p:cNvSpPr/>
          <p:nvPr/>
        </p:nvSpPr>
        <p:spPr>
          <a:xfrm>
            <a:off x="5766818" y="4486142"/>
            <a:ext cx="1234767" cy="511715"/>
          </a:xfrm>
          <a:prstGeom prst="roundRect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水平切分</a:t>
            </a:r>
          </a:p>
        </p:txBody>
      </p:sp>
      <p:cxnSp>
        <p:nvCxnSpPr>
          <p:cNvPr id="17" name="直接箭头连接符 16"/>
          <p:cNvCxnSpPr>
            <a:stCxn id="4" idx="4"/>
          </p:cNvCxnSpPr>
          <p:nvPr/>
        </p:nvCxnSpPr>
        <p:spPr>
          <a:xfrm>
            <a:off x="1473854" y="3912162"/>
            <a:ext cx="63175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左大括号 18"/>
          <p:cNvSpPr/>
          <p:nvPr/>
        </p:nvSpPr>
        <p:spPr>
          <a:xfrm>
            <a:off x="3508350" y="3085972"/>
            <a:ext cx="375955" cy="1744526"/>
          </a:xfrm>
          <a:prstGeom prst="leftBrac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>
            <a:stCxn id="6" idx="4"/>
          </p:cNvCxnSpPr>
          <p:nvPr/>
        </p:nvCxnSpPr>
        <p:spPr>
          <a:xfrm flipV="1">
            <a:off x="5049671" y="4742000"/>
            <a:ext cx="717147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左大括号 23"/>
          <p:cNvSpPr/>
          <p:nvPr/>
        </p:nvSpPr>
        <p:spPr>
          <a:xfrm>
            <a:off x="7171325" y="3912161"/>
            <a:ext cx="375955" cy="1744526"/>
          </a:xfrm>
          <a:prstGeom prst="leftBrac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肘形连接符 25"/>
          <p:cNvCxnSpPr>
            <a:stCxn id="5" idx="1"/>
            <a:endCxn id="13" idx="2"/>
          </p:cNvCxnSpPr>
          <p:nvPr/>
        </p:nvCxnSpPr>
        <p:spPr>
          <a:xfrm rot="5400000" flipH="1" flipV="1">
            <a:off x="4646498" y="1833097"/>
            <a:ext cx="726828" cy="1059428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1914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1625600" y="1406405"/>
            <a:ext cx="2583543" cy="3315355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数据库中间件综述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常见数据库中间件实现</a:t>
            </a:r>
            <a:r>
              <a:rPr lang="zh-CN" altLang="en-US" dirty="0" smtClean="0"/>
              <a:t>方式</a:t>
            </a:r>
            <a:endParaRPr lang="en-US" altLang="zh-CN" dirty="0"/>
          </a:p>
        </p:txBody>
      </p:sp>
      <p:sp>
        <p:nvSpPr>
          <p:cNvPr id="10" name="圆角矩形 9"/>
          <p:cNvSpPr/>
          <p:nvPr/>
        </p:nvSpPr>
        <p:spPr>
          <a:xfrm>
            <a:off x="1736024" y="1513256"/>
            <a:ext cx="2344657" cy="4286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Service</a:t>
            </a:r>
            <a:endParaRPr lang="zh-CN" altLang="en-US" b="1" dirty="0"/>
          </a:p>
        </p:txBody>
      </p:sp>
      <p:sp>
        <p:nvSpPr>
          <p:cNvPr id="11" name="圆角矩形 10"/>
          <p:cNvSpPr/>
          <p:nvPr/>
        </p:nvSpPr>
        <p:spPr>
          <a:xfrm>
            <a:off x="1736024" y="2395489"/>
            <a:ext cx="2344657" cy="4286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ORM</a:t>
            </a:r>
            <a:endParaRPr lang="zh-CN" altLang="en-US" b="1" dirty="0"/>
          </a:p>
        </p:txBody>
      </p:sp>
      <p:sp>
        <p:nvSpPr>
          <p:cNvPr id="13" name="圆角矩形 12"/>
          <p:cNvSpPr/>
          <p:nvPr/>
        </p:nvSpPr>
        <p:spPr>
          <a:xfrm>
            <a:off x="1736023" y="4155371"/>
            <a:ext cx="2344657" cy="4286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JDBC Driver</a:t>
            </a:r>
            <a:endParaRPr lang="zh-CN" altLang="en-US" b="1" dirty="0"/>
          </a:p>
        </p:txBody>
      </p:sp>
      <p:sp>
        <p:nvSpPr>
          <p:cNvPr id="14" name="矩形 13"/>
          <p:cNvSpPr/>
          <p:nvPr/>
        </p:nvSpPr>
        <p:spPr>
          <a:xfrm>
            <a:off x="2908353" y="5094163"/>
            <a:ext cx="1172328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Proxy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" name="流程图: 磁盘 14"/>
          <p:cNvSpPr/>
          <p:nvPr/>
        </p:nvSpPr>
        <p:spPr>
          <a:xfrm>
            <a:off x="1736024" y="5937983"/>
            <a:ext cx="2344657" cy="428628"/>
          </a:xfrm>
          <a:prstGeom prst="flowChartMagneticDisk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DB</a:t>
            </a:r>
            <a:endParaRPr lang="zh-CN" altLang="en-US" b="1" dirty="0"/>
          </a:p>
        </p:txBody>
      </p:sp>
      <p:sp>
        <p:nvSpPr>
          <p:cNvPr id="19" name="TextBox 16"/>
          <p:cNvSpPr txBox="1"/>
          <p:nvPr/>
        </p:nvSpPr>
        <p:spPr>
          <a:xfrm>
            <a:off x="4787606" y="2464535"/>
            <a:ext cx="3717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专有的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Template/Dao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实现，封装分库分表逻辑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87606" y="5127396"/>
            <a:ext cx="4165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重写数据库协议或私有协议，作为中间</a:t>
            </a:r>
            <a:r>
              <a:rPr lang="zh-CN" altLang="en-US" dirty="0" smtClean="0"/>
              <a:t>代理（基于注释或者特定</a:t>
            </a:r>
            <a:r>
              <a:rPr lang="en-US" altLang="zh-CN" dirty="0" smtClean="0"/>
              <a:t>SQL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22" name="圆角矩形 21"/>
          <p:cNvSpPr/>
          <p:nvPr/>
        </p:nvSpPr>
        <p:spPr>
          <a:xfrm>
            <a:off x="1745042" y="3265085"/>
            <a:ext cx="2344657" cy="428628"/>
          </a:xfrm>
          <a:prstGeom prst="roundRect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JDBC API</a:t>
            </a:r>
            <a:endParaRPr lang="zh-CN" altLang="en-US" b="1" dirty="0"/>
          </a:p>
        </p:txBody>
      </p:sp>
      <p:sp>
        <p:nvSpPr>
          <p:cNvPr id="24" name="TextBox 26"/>
          <p:cNvSpPr txBox="1"/>
          <p:nvPr/>
        </p:nvSpPr>
        <p:spPr>
          <a:xfrm>
            <a:off x="4799382" y="3345189"/>
            <a:ext cx="386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扩展</a:t>
            </a:r>
            <a:r>
              <a:rPr lang="en-US" altLang="zh-CN" dirty="0" smtClean="0"/>
              <a:t>JDBC</a:t>
            </a:r>
            <a:r>
              <a:rPr lang="zh-CN" altLang="en-US" dirty="0"/>
              <a:t>主要</a:t>
            </a:r>
            <a:r>
              <a:rPr lang="zh-CN" altLang="en-US" dirty="0" smtClean="0"/>
              <a:t>类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DataSource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Connection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zh-CN" altLang="en-US" dirty="0"/>
              <a:t>封装分库分表逻辑</a:t>
            </a: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2908353" y="1941884"/>
            <a:ext cx="0" cy="45360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2908353" y="2806864"/>
            <a:ext cx="0" cy="4729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2908353" y="3725672"/>
            <a:ext cx="0" cy="40084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457515" y="4721760"/>
            <a:ext cx="4310" cy="35853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3457515" y="5522791"/>
            <a:ext cx="0" cy="41519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 flipV="1">
            <a:off x="4080681" y="2647903"/>
            <a:ext cx="709683" cy="862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 flipV="1">
            <a:off x="4089699" y="3501034"/>
            <a:ext cx="709683" cy="862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 flipV="1">
            <a:off x="4080681" y="5304163"/>
            <a:ext cx="709683" cy="862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2463675" y="4737604"/>
            <a:ext cx="9994" cy="120037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7142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数据库中间件综述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常见数据库中间件实现方式比较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3507984"/>
              </p:ext>
            </p:extLst>
          </p:nvPr>
        </p:nvGraphicFramePr>
        <p:xfrm>
          <a:off x="404297" y="1437581"/>
          <a:ext cx="8412156" cy="340927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88527"/>
                <a:gridCol w="2129051"/>
                <a:gridCol w="2291539"/>
                <a:gridCol w="2103039"/>
              </a:tblGrid>
              <a:tr h="463790"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ORM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层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JDBC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层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Proxy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层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06289"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ORM</a:t>
                      </a:r>
                      <a:r>
                        <a:rPr lang="zh-CN" altLang="en-US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</a:t>
                      </a:r>
                      <a:endParaRPr lang="zh-CN" altLang="en-US" baseline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需绑定</a:t>
                      </a:r>
                      <a:endParaRPr lang="zh-CN" altLang="en-US" sz="1600" baseline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aseline="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任意</a:t>
                      </a:r>
                      <a:endParaRPr lang="zh-CN" altLang="en-US" sz="1600" baseline="0" dirty="0">
                        <a:solidFill>
                          <a:srgbClr val="00B05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aseline="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任意</a:t>
                      </a:r>
                      <a:endParaRPr lang="zh-CN" altLang="en-US" sz="1600" baseline="0" dirty="0">
                        <a:solidFill>
                          <a:srgbClr val="00B05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06289">
                <a:tc>
                  <a:txBody>
                    <a:bodyPr/>
                    <a:lstStyle/>
                    <a:p>
                      <a:r>
                        <a:rPr lang="zh-CN" altLang="en-US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代码侵入性</a:t>
                      </a:r>
                      <a:endParaRPr lang="zh-CN" altLang="en-US" baseline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aseline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sz="1600" baseline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aseline="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zh-CN" altLang="en-US" sz="1600" baseline="0" dirty="0">
                        <a:solidFill>
                          <a:srgbClr val="00B05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aseline="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极低</a:t>
                      </a:r>
                      <a:endParaRPr lang="zh-CN" altLang="en-US" sz="1600" baseline="0" dirty="0">
                        <a:solidFill>
                          <a:srgbClr val="00B05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06289">
                <a:tc>
                  <a:txBody>
                    <a:bodyPr/>
                    <a:lstStyle/>
                    <a:p>
                      <a:r>
                        <a:rPr lang="zh-CN" altLang="en-US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中间件性能损耗</a:t>
                      </a:r>
                      <a:endParaRPr lang="zh-CN" altLang="en-US" baseline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aseline="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zh-CN" altLang="en-US" sz="1600" baseline="0" dirty="0">
                        <a:solidFill>
                          <a:srgbClr val="00B05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aseline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sz="1600" baseline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06289">
                <a:tc>
                  <a:txBody>
                    <a:bodyPr/>
                    <a:lstStyle/>
                    <a:p>
                      <a:r>
                        <a:rPr lang="zh-CN" altLang="en-US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数据库透明性</a:t>
                      </a:r>
                      <a:endParaRPr lang="zh-CN" altLang="en-US" baseline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aseline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zh-CN" altLang="en-US" sz="1600" baseline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zh-CN" altLang="en-US" sz="1600" baseline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aseline="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sz="1600" baseline="0" dirty="0">
                        <a:solidFill>
                          <a:srgbClr val="00B05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06289">
                <a:tc>
                  <a:txBody>
                    <a:bodyPr/>
                    <a:lstStyle/>
                    <a:p>
                      <a:r>
                        <a:rPr lang="zh-CN" altLang="en-US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维护成本</a:t>
                      </a:r>
                      <a:endParaRPr lang="zh-CN" altLang="en-US" baseline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aseline="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zh-CN" altLang="en-US" sz="1600" baseline="0" dirty="0">
                        <a:solidFill>
                          <a:srgbClr val="00B05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zh-CN" altLang="en-US" sz="1600" baseline="0" dirty="0">
                        <a:solidFill>
                          <a:srgbClr val="00B05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aseline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sz="1600" baseline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914036">
                <a:tc>
                  <a:txBody>
                    <a:bodyPr/>
                    <a:lstStyle/>
                    <a:p>
                      <a:r>
                        <a:rPr lang="zh-CN" altLang="en-US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常见框架</a:t>
                      </a:r>
                      <a:endParaRPr lang="zh-CN" altLang="en-US" baseline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aseline="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Guzz</a:t>
                      </a:r>
                      <a:r>
                        <a:rPr lang="zh-CN" altLang="en-US" sz="16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endParaRPr lang="en-US" altLang="zh-CN" sz="160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baseline="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CobarClient</a:t>
                      </a:r>
                      <a:r>
                        <a:rPr lang="zh-CN" altLang="en-US" sz="1600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endParaRPr lang="en-US" altLang="zh-CN" sz="1600" b="1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Hibernate Shards</a:t>
                      </a:r>
                      <a:endParaRPr lang="zh-CN" altLang="en-US" sz="1600" baseline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Compass</a:t>
                      </a:r>
                      <a:r>
                        <a:rPr lang="zh-CN" altLang="en-US" sz="16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600" baseline="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Sharding</a:t>
                      </a:r>
                      <a:r>
                        <a:rPr lang="en-US" altLang="zh-CN" sz="16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-JDBC</a:t>
                      </a:r>
                      <a:r>
                        <a:rPr lang="zh-CN" altLang="en-US" sz="16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600" baseline="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dbShards</a:t>
                      </a:r>
                      <a:r>
                        <a:rPr lang="zh-CN" altLang="en-US" sz="16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600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TDDL</a:t>
                      </a:r>
                      <a:endParaRPr lang="zh-CN" altLang="en-US" sz="1600" b="1" baseline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MySQL Proxy</a:t>
                      </a:r>
                      <a:r>
                        <a:rPr lang="zh-CN" altLang="en-US" sz="16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6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Atlas</a:t>
                      </a:r>
                      <a:r>
                        <a:rPr lang="zh-CN" altLang="en-US" sz="16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600" b="1" baseline="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Corba</a:t>
                      </a:r>
                      <a:r>
                        <a:rPr lang="zh-CN" altLang="en-US" sz="16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6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DAL</a:t>
                      </a:r>
                      <a:r>
                        <a:rPr lang="zh-CN" altLang="en-US" sz="16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600" b="1" baseline="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MyCat</a:t>
                      </a:r>
                      <a:endParaRPr lang="en-US" altLang="zh-CN" sz="1600" b="1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76711" y="5728586"/>
            <a:ext cx="8412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弱水三千只取一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瓢，适合自己的才是最好的</a:t>
            </a:r>
            <a:endParaRPr lang="zh-CN" altLang="en-US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470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数据库中间件概述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00B0F0"/>
                </a:solidFill>
              </a:rPr>
              <a:t>数据库中间件设计与实践</a:t>
            </a:r>
            <a:endParaRPr lang="en-US" altLang="zh-CN" dirty="0">
              <a:solidFill>
                <a:srgbClr val="00B0F0"/>
              </a:solidFill>
            </a:endParaRPr>
          </a:p>
          <a:p>
            <a:r>
              <a:rPr lang="zh-CN" altLang="en-US" dirty="0" smtClean="0"/>
              <a:t>总结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未来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3136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Compass</a:t>
            </a:r>
            <a:r>
              <a:rPr lang="zh-CN" altLang="en-US" dirty="0"/>
              <a:t>数据库中间件设计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场景</a:t>
            </a:r>
            <a:r>
              <a:rPr lang="en-US" altLang="zh-CN" dirty="0" smtClean="0"/>
              <a:t>:</a:t>
            </a:r>
            <a:r>
              <a:rPr lang="zh-CN" altLang="en-US" dirty="0" smtClean="0"/>
              <a:t>搜狗搜索广告数据库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51200" y="1551628"/>
            <a:ext cx="2247900" cy="761338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分库数据源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43000" y="3271929"/>
            <a:ext cx="1765300" cy="660907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主从数据源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09022" y="3253285"/>
            <a:ext cx="1765300" cy="71131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主从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数据源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29666" y="3271929"/>
            <a:ext cx="1765300" cy="69266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主从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数据源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流程图: 磁盘 9"/>
          <p:cNvSpPr/>
          <p:nvPr/>
        </p:nvSpPr>
        <p:spPr>
          <a:xfrm>
            <a:off x="863600" y="4872642"/>
            <a:ext cx="558800" cy="609600"/>
          </a:xfrm>
          <a:prstGeom prst="flowChartMagneticDisk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从库</a:t>
            </a:r>
          </a:p>
        </p:txBody>
      </p:sp>
      <p:sp>
        <p:nvSpPr>
          <p:cNvPr id="11" name="流程图: 磁盘 10"/>
          <p:cNvSpPr/>
          <p:nvPr/>
        </p:nvSpPr>
        <p:spPr>
          <a:xfrm>
            <a:off x="1746250" y="4847220"/>
            <a:ext cx="558800" cy="609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主库</a:t>
            </a:r>
          </a:p>
        </p:txBody>
      </p:sp>
      <p:sp>
        <p:nvSpPr>
          <p:cNvPr id="12" name="流程图: 磁盘 11"/>
          <p:cNvSpPr/>
          <p:nvPr/>
        </p:nvSpPr>
        <p:spPr>
          <a:xfrm>
            <a:off x="2552700" y="4859942"/>
            <a:ext cx="558800" cy="609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从库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313431" y="3437035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…..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/>
          <p:cNvCxnSpPr>
            <a:endCxn id="8" idx="0"/>
          </p:cNvCxnSpPr>
          <p:nvPr/>
        </p:nvCxnSpPr>
        <p:spPr>
          <a:xfrm>
            <a:off x="4375150" y="2599348"/>
            <a:ext cx="16522" cy="65393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endCxn id="5" idx="0"/>
          </p:cNvCxnSpPr>
          <p:nvPr/>
        </p:nvCxnSpPr>
        <p:spPr>
          <a:xfrm rot="10800000" flipV="1">
            <a:off x="2025650" y="3023669"/>
            <a:ext cx="2349500" cy="248259"/>
          </a:xfrm>
          <a:prstGeom prst="bent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/>
          <p:nvPr/>
        </p:nvCxnSpPr>
        <p:spPr>
          <a:xfrm>
            <a:off x="4404758" y="3022481"/>
            <a:ext cx="2437166" cy="278878"/>
          </a:xfrm>
          <a:prstGeom prst="bent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5" idx="2"/>
            <a:endCxn id="11" idx="1"/>
          </p:cNvCxnSpPr>
          <p:nvPr/>
        </p:nvCxnSpPr>
        <p:spPr>
          <a:xfrm>
            <a:off x="2025650" y="3932836"/>
            <a:ext cx="0" cy="91438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endCxn id="10" idx="1"/>
          </p:cNvCxnSpPr>
          <p:nvPr/>
        </p:nvCxnSpPr>
        <p:spPr>
          <a:xfrm rot="10800000" flipV="1">
            <a:off x="1143000" y="4428150"/>
            <a:ext cx="882650" cy="444492"/>
          </a:xfrm>
          <a:prstGeom prst="bent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endCxn id="12" idx="1"/>
          </p:cNvCxnSpPr>
          <p:nvPr/>
        </p:nvCxnSpPr>
        <p:spPr>
          <a:xfrm>
            <a:off x="2025652" y="4428148"/>
            <a:ext cx="806448" cy="431794"/>
          </a:xfrm>
          <a:prstGeom prst="bent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流程图: 磁盘 36"/>
          <p:cNvSpPr/>
          <p:nvPr/>
        </p:nvSpPr>
        <p:spPr>
          <a:xfrm>
            <a:off x="3251200" y="4885342"/>
            <a:ext cx="558800" cy="609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从库</a:t>
            </a:r>
          </a:p>
        </p:txBody>
      </p:sp>
      <p:sp>
        <p:nvSpPr>
          <p:cNvPr id="38" name="流程图: 磁盘 37"/>
          <p:cNvSpPr/>
          <p:nvPr/>
        </p:nvSpPr>
        <p:spPr>
          <a:xfrm>
            <a:off x="4133850" y="4859920"/>
            <a:ext cx="558800" cy="609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主库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流程图: 磁盘 38"/>
          <p:cNvSpPr/>
          <p:nvPr/>
        </p:nvSpPr>
        <p:spPr>
          <a:xfrm>
            <a:off x="4940300" y="4872642"/>
            <a:ext cx="558800" cy="609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从库</a:t>
            </a:r>
          </a:p>
        </p:txBody>
      </p:sp>
      <p:cxnSp>
        <p:nvCxnSpPr>
          <p:cNvPr id="40" name="直接箭头连接符 39"/>
          <p:cNvCxnSpPr>
            <a:endCxn id="38" idx="1"/>
          </p:cNvCxnSpPr>
          <p:nvPr/>
        </p:nvCxnSpPr>
        <p:spPr>
          <a:xfrm>
            <a:off x="4413250" y="3945537"/>
            <a:ext cx="0" cy="91438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endCxn id="37" idx="1"/>
          </p:cNvCxnSpPr>
          <p:nvPr/>
        </p:nvCxnSpPr>
        <p:spPr>
          <a:xfrm rot="10800000" flipV="1">
            <a:off x="3530600" y="4440850"/>
            <a:ext cx="882650" cy="444492"/>
          </a:xfrm>
          <a:prstGeom prst="bent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endCxn id="39" idx="1"/>
          </p:cNvCxnSpPr>
          <p:nvPr/>
        </p:nvCxnSpPr>
        <p:spPr>
          <a:xfrm>
            <a:off x="4413252" y="4440848"/>
            <a:ext cx="806448" cy="431794"/>
          </a:xfrm>
          <a:prstGeom prst="bent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流程图: 磁盘 42"/>
          <p:cNvSpPr/>
          <p:nvPr/>
        </p:nvSpPr>
        <p:spPr>
          <a:xfrm>
            <a:off x="5702300" y="4885342"/>
            <a:ext cx="558800" cy="609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从库</a:t>
            </a:r>
          </a:p>
        </p:txBody>
      </p:sp>
      <p:sp>
        <p:nvSpPr>
          <p:cNvPr id="44" name="流程图: 磁盘 43"/>
          <p:cNvSpPr/>
          <p:nvPr/>
        </p:nvSpPr>
        <p:spPr>
          <a:xfrm>
            <a:off x="6584950" y="4859920"/>
            <a:ext cx="558800" cy="609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主库</a:t>
            </a:r>
          </a:p>
        </p:txBody>
      </p:sp>
      <p:sp>
        <p:nvSpPr>
          <p:cNvPr id="45" name="流程图: 磁盘 44"/>
          <p:cNvSpPr/>
          <p:nvPr/>
        </p:nvSpPr>
        <p:spPr>
          <a:xfrm>
            <a:off x="7391400" y="4872642"/>
            <a:ext cx="558800" cy="609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从库</a:t>
            </a:r>
          </a:p>
        </p:txBody>
      </p:sp>
      <p:cxnSp>
        <p:nvCxnSpPr>
          <p:cNvPr id="46" name="直接箭头连接符 45"/>
          <p:cNvCxnSpPr>
            <a:endCxn id="44" idx="1"/>
          </p:cNvCxnSpPr>
          <p:nvPr/>
        </p:nvCxnSpPr>
        <p:spPr>
          <a:xfrm>
            <a:off x="6864350" y="3945537"/>
            <a:ext cx="0" cy="91438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endCxn id="43" idx="1"/>
          </p:cNvCxnSpPr>
          <p:nvPr/>
        </p:nvCxnSpPr>
        <p:spPr>
          <a:xfrm rot="10800000" flipV="1">
            <a:off x="5981700" y="4440850"/>
            <a:ext cx="882650" cy="444492"/>
          </a:xfrm>
          <a:prstGeom prst="bent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endCxn id="45" idx="1"/>
          </p:cNvCxnSpPr>
          <p:nvPr/>
        </p:nvCxnSpPr>
        <p:spPr>
          <a:xfrm>
            <a:off x="6864352" y="4440848"/>
            <a:ext cx="806448" cy="431794"/>
          </a:xfrm>
          <a:prstGeom prst="bent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菱形 50"/>
          <p:cNvSpPr/>
          <p:nvPr/>
        </p:nvSpPr>
        <p:spPr>
          <a:xfrm>
            <a:off x="3902075" y="2007523"/>
            <a:ext cx="946150" cy="603882"/>
          </a:xfrm>
          <a:prstGeom prst="diamond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分库策略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流程图: 多文档 51"/>
          <p:cNvSpPr/>
          <p:nvPr/>
        </p:nvSpPr>
        <p:spPr>
          <a:xfrm>
            <a:off x="1306922" y="5699052"/>
            <a:ext cx="1264919" cy="749300"/>
          </a:xfrm>
          <a:prstGeom prst="flowChartMulti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plan01_01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流程图: 多文档 52"/>
          <p:cNvSpPr/>
          <p:nvPr/>
        </p:nvSpPr>
        <p:spPr>
          <a:xfrm>
            <a:off x="3683051" y="5681903"/>
            <a:ext cx="1273615" cy="749300"/>
          </a:xfrm>
          <a:prstGeom prst="flowChartMulti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plan02_01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流程图: 多文档 54"/>
          <p:cNvSpPr/>
          <p:nvPr/>
        </p:nvSpPr>
        <p:spPr>
          <a:xfrm>
            <a:off x="6035145" y="5718090"/>
            <a:ext cx="1457476" cy="749300"/>
          </a:xfrm>
          <a:prstGeom prst="flowChartMulti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plan0N_01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箭头连接符 56"/>
          <p:cNvCxnSpPr>
            <a:stCxn id="11" idx="3"/>
            <a:endCxn id="52" idx="0"/>
          </p:cNvCxnSpPr>
          <p:nvPr/>
        </p:nvCxnSpPr>
        <p:spPr>
          <a:xfrm>
            <a:off x="2025650" y="5456820"/>
            <a:ext cx="753" cy="24223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38" idx="3"/>
            <a:endCxn id="53" idx="0"/>
          </p:cNvCxnSpPr>
          <p:nvPr/>
        </p:nvCxnSpPr>
        <p:spPr>
          <a:xfrm flipH="1">
            <a:off x="4407478" y="5469520"/>
            <a:ext cx="5772" cy="21238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44" idx="3"/>
            <a:endCxn id="55" idx="0"/>
          </p:cNvCxnSpPr>
          <p:nvPr/>
        </p:nvCxnSpPr>
        <p:spPr>
          <a:xfrm flipH="1">
            <a:off x="6864152" y="5469520"/>
            <a:ext cx="198" cy="24857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矩形标注 66"/>
          <p:cNvSpPr/>
          <p:nvPr/>
        </p:nvSpPr>
        <p:spPr>
          <a:xfrm>
            <a:off x="2203450" y="2472373"/>
            <a:ext cx="1409700" cy="355600"/>
          </a:xfrm>
          <a:prstGeom prst="wedgeRectCallout">
            <a:avLst>
              <a:gd name="adj1" fmla="val 75564"/>
              <a:gd name="adj2" fmla="val -74643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 smtClean="0"/>
              <a:t>accountId%N</a:t>
            </a:r>
            <a:endParaRPr lang="zh-CN" altLang="en-US" sz="1600" b="1" dirty="0"/>
          </a:p>
        </p:txBody>
      </p:sp>
      <p:sp>
        <p:nvSpPr>
          <p:cNvPr id="68" name="菱形 67"/>
          <p:cNvSpPr/>
          <p:nvPr/>
        </p:nvSpPr>
        <p:spPr>
          <a:xfrm>
            <a:off x="1598260" y="3697744"/>
            <a:ext cx="830616" cy="476919"/>
          </a:xfrm>
          <a:prstGeom prst="diamond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分表策略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标注 68"/>
          <p:cNvSpPr/>
          <p:nvPr/>
        </p:nvSpPr>
        <p:spPr>
          <a:xfrm>
            <a:off x="163159" y="4034428"/>
            <a:ext cx="1409700" cy="355600"/>
          </a:xfrm>
          <a:prstGeom prst="wedgeRectCallout">
            <a:avLst>
              <a:gd name="adj1" fmla="val 57546"/>
              <a:gd name="adj2" fmla="val -83929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b="1" dirty="0" smtClean="0"/>
              <a:t>(</a:t>
            </a:r>
            <a:r>
              <a:rPr lang="en-US" altLang="zh-CN" sz="1300" b="1" dirty="0" err="1"/>
              <a:t>a</a:t>
            </a:r>
            <a:r>
              <a:rPr lang="en-US" altLang="zh-CN" sz="1300" b="1" dirty="0" err="1" smtClean="0"/>
              <a:t>ccountId</a:t>
            </a:r>
            <a:r>
              <a:rPr lang="en-US" altLang="zh-CN" sz="1300" b="1" dirty="0" smtClean="0"/>
              <a:t>/N)%N</a:t>
            </a:r>
            <a:endParaRPr lang="zh-CN" altLang="en-US" sz="13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2311545" y="1175491"/>
            <a:ext cx="5290243" cy="33855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原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SQL: select 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*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from 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cpc.plan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where accountid=1;</a:t>
            </a:r>
          </a:p>
        </p:txBody>
      </p:sp>
      <p:sp>
        <p:nvSpPr>
          <p:cNvPr id="16" name="矩形 15"/>
          <p:cNvSpPr/>
          <p:nvPr/>
        </p:nvSpPr>
        <p:spPr>
          <a:xfrm>
            <a:off x="0" y="6450193"/>
            <a:ext cx="9143999" cy="338554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实际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SQL: select 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* from cpc01.plan01_01 where accountid=1;(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从库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)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006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</a:t>
            </a:r>
            <a:r>
              <a:rPr lang="zh-CN" altLang="en-US" dirty="0"/>
              <a:t>中间件设计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2078" y="774700"/>
            <a:ext cx="8741422" cy="57404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如何构建一个小而美的数据库中间件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分库分表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分库数据源配置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分库路由策略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分库路由标识获取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SQL</a:t>
            </a:r>
            <a:r>
              <a:rPr lang="zh-CN" altLang="en-US" dirty="0" smtClean="0"/>
              <a:t>语句拦截和改写</a:t>
            </a:r>
            <a:endParaRPr lang="en-US" altLang="zh-CN" dirty="0" smtClean="0"/>
          </a:p>
          <a:p>
            <a:pPr lvl="1"/>
            <a:r>
              <a:rPr lang="zh-CN" altLang="en-US" dirty="0"/>
              <a:t>读写</a:t>
            </a:r>
            <a:r>
              <a:rPr lang="zh-CN" altLang="en-US" dirty="0" smtClean="0"/>
              <a:t>分离</a:t>
            </a:r>
            <a:endParaRPr lang="en-US" altLang="zh-CN" dirty="0" smtClean="0"/>
          </a:p>
          <a:p>
            <a:pPr lvl="2"/>
            <a:r>
              <a:rPr lang="zh-CN" altLang="en-US" dirty="0"/>
              <a:t>主从</a:t>
            </a:r>
            <a:r>
              <a:rPr lang="zh-CN" altLang="en-US" dirty="0" smtClean="0"/>
              <a:t>库数据源配置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读写策略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读写标识获取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HA</a:t>
            </a:r>
          </a:p>
          <a:p>
            <a:pPr lvl="2"/>
            <a:r>
              <a:rPr lang="zh-CN" altLang="en-US" dirty="0" smtClean="0"/>
              <a:t>心跳探测、</a:t>
            </a:r>
            <a:r>
              <a:rPr lang="en-US" altLang="zh-CN" dirty="0" smtClean="0"/>
              <a:t>Failover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Failback</a:t>
            </a:r>
          </a:p>
          <a:p>
            <a:pPr lvl="2"/>
            <a:r>
              <a:rPr lang="zh-CN" altLang="en-US" dirty="0"/>
              <a:t>负载均衡</a:t>
            </a:r>
            <a:r>
              <a:rPr lang="zh-CN" altLang="en-US" dirty="0" smtClean="0"/>
              <a:t>策略</a:t>
            </a:r>
            <a:endParaRPr lang="en-US" altLang="zh-CN" b="1" dirty="0"/>
          </a:p>
          <a:p>
            <a:pPr lvl="1"/>
            <a:r>
              <a:rPr lang="en-US" altLang="zh-CN" dirty="0" smtClean="0"/>
              <a:t>ORM</a:t>
            </a:r>
            <a:r>
              <a:rPr lang="zh-CN" altLang="en-US" dirty="0"/>
              <a:t>层支持</a:t>
            </a:r>
            <a:r>
              <a:rPr lang="zh-CN" altLang="en-US" dirty="0" smtClean="0"/>
              <a:t>、主从延时、</a:t>
            </a:r>
            <a:r>
              <a:rPr lang="zh-CN" altLang="en-US" dirty="0"/>
              <a:t>聚合查询</a:t>
            </a:r>
            <a:r>
              <a:rPr lang="en-US" altLang="zh-CN" dirty="0" smtClean="0"/>
              <a:t>…</a:t>
            </a:r>
            <a:endParaRPr lang="en-US" altLang="zh-CN" dirty="0"/>
          </a:p>
          <a:p>
            <a:pPr lvl="1"/>
            <a:r>
              <a:rPr lang="zh-CN" altLang="en-US" dirty="0" smtClean="0"/>
              <a:t>侵入性、易</a:t>
            </a:r>
            <a:r>
              <a:rPr lang="zh-CN" altLang="en-US" dirty="0"/>
              <a:t>用性</a:t>
            </a:r>
            <a:r>
              <a:rPr lang="zh-CN" altLang="en-US" dirty="0" smtClean="0"/>
              <a:t>、扩展性、性能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660112" y="1028700"/>
            <a:ext cx="2388359" cy="5079999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6776020" y="2257077"/>
            <a:ext cx="2139351" cy="62110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分库规则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776019" y="3259419"/>
            <a:ext cx="2139351" cy="62110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数据源路由切换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776019" y="4258262"/>
            <a:ext cx="2139351" cy="62110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改写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776019" y="5272794"/>
            <a:ext cx="2139351" cy="62110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>
            <a:stCxn id="5" idx="2"/>
            <a:endCxn id="6" idx="0"/>
          </p:cNvCxnSpPr>
          <p:nvPr/>
        </p:nvCxnSpPr>
        <p:spPr>
          <a:xfrm flipH="1">
            <a:off x="7845695" y="2878179"/>
            <a:ext cx="1" cy="38124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7845694" y="3902684"/>
            <a:ext cx="1" cy="38124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7845693" y="4888928"/>
            <a:ext cx="1" cy="38124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6776017" y="1181100"/>
            <a:ext cx="2139351" cy="6162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分库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箭头连接符 15"/>
          <p:cNvCxnSpPr>
            <a:stCxn id="15" idx="2"/>
            <a:endCxn id="5" idx="0"/>
          </p:cNvCxnSpPr>
          <p:nvPr/>
        </p:nvCxnSpPr>
        <p:spPr>
          <a:xfrm>
            <a:off x="7845693" y="1797308"/>
            <a:ext cx="3" cy="45976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959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17741</TotalTime>
  <Words>1670</Words>
  <Application>Microsoft Office PowerPoint</Application>
  <PresentationFormat>全屏显示(4:3)</PresentationFormat>
  <Paragraphs>466</Paragraphs>
  <Slides>30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主题</vt:lpstr>
      <vt:lpstr>小而美-Sogou数据库中间件Compass深度架构解析</vt:lpstr>
      <vt:lpstr>主要内容</vt:lpstr>
      <vt:lpstr>中间件综述</vt:lpstr>
      <vt:lpstr>数据库中间件综述</vt:lpstr>
      <vt:lpstr>数据库中间件综述</vt:lpstr>
      <vt:lpstr>数据库中间件综述</vt:lpstr>
      <vt:lpstr>主要内容</vt:lpstr>
      <vt:lpstr>Compass数据库中间件设计</vt:lpstr>
      <vt:lpstr>数据库中间件设计</vt:lpstr>
      <vt:lpstr>数据库中间件设计</vt:lpstr>
      <vt:lpstr>Compass数据库中间件设计</vt:lpstr>
      <vt:lpstr>Compass数据库中间件设计</vt:lpstr>
      <vt:lpstr>Compass数据库中间件实践</vt:lpstr>
      <vt:lpstr>Compass数据库中间件实践</vt:lpstr>
      <vt:lpstr>Compass数据库中间件设计</vt:lpstr>
      <vt:lpstr>Compass数据库中间件设计</vt:lpstr>
      <vt:lpstr>Compass数据库中间件实践</vt:lpstr>
      <vt:lpstr>Compass数据库中间件实践</vt:lpstr>
      <vt:lpstr>Compass数据库中间件设计</vt:lpstr>
      <vt:lpstr>Compass数据库中间件设计</vt:lpstr>
      <vt:lpstr>Compass数据库中间件设计</vt:lpstr>
      <vt:lpstr>Compass数据库中间件实践</vt:lpstr>
      <vt:lpstr>Compass数据库中间件实践</vt:lpstr>
      <vt:lpstr>主要内容</vt:lpstr>
      <vt:lpstr>Compass数据库中间件设计</vt:lpstr>
      <vt:lpstr>Compass数据库中间件实践</vt:lpstr>
      <vt:lpstr>总结&amp;未来</vt:lpstr>
      <vt:lpstr>总结&amp;未来</vt:lpstr>
      <vt:lpstr>总结&amp;未来</vt:lpstr>
      <vt:lpstr>幻灯片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chenglei</cp:lastModifiedBy>
  <cp:revision>382</cp:revision>
  <dcterms:created xsi:type="dcterms:W3CDTF">2016-03-01T05:36:03Z</dcterms:created>
  <dcterms:modified xsi:type="dcterms:W3CDTF">2017-09-02T02:09:49Z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