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1" r:id="rId1"/>
  </p:sldMasterIdLst>
  <p:notesMasterIdLst>
    <p:notesMasterId r:id="rId31"/>
  </p:notesMasterIdLst>
  <p:handoutMasterIdLst>
    <p:handoutMasterId r:id="rId32"/>
  </p:handoutMasterIdLst>
  <p:sldIdLst>
    <p:sldId id="256" r:id="rId2"/>
    <p:sldId id="394" r:id="rId3"/>
    <p:sldId id="395" r:id="rId4"/>
    <p:sldId id="259" r:id="rId5"/>
    <p:sldId id="372" r:id="rId6"/>
    <p:sldId id="396" r:id="rId7"/>
    <p:sldId id="399" r:id="rId8"/>
    <p:sldId id="398" r:id="rId9"/>
    <p:sldId id="400" r:id="rId10"/>
    <p:sldId id="397" r:id="rId11"/>
    <p:sldId id="401" r:id="rId12"/>
    <p:sldId id="402" r:id="rId13"/>
    <p:sldId id="403" r:id="rId14"/>
    <p:sldId id="405" r:id="rId15"/>
    <p:sldId id="404" r:id="rId16"/>
    <p:sldId id="406" r:id="rId17"/>
    <p:sldId id="267" r:id="rId18"/>
    <p:sldId id="416" r:id="rId19"/>
    <p:sldId id="418" r:id="rId20"/>
    <p:sldId id="417" r:id="rId21"/>
    <p:sldId id="421" r:id="rId22"/>
    <p:sldId id="385" r:id="rId23"/>
    <p:sldId id="386" r:id="rId24"/>
    <p:sldId id="387" r:id="rId25"/>
    <p:sldId id="388" r:id="rId26"/>
    <p:sldId id="389" r:id="rId27"/>
    <p:sldId id="390" r:id="rId28"/>
    <p:sldId id="391" r:id="rId29"/>
    <p:sldId id="424" r:id="rId30"/>
  </p:sldIdLst>
  <p:sldSz cx="9144000" cy="6858000" type="screen4x3"/>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24" autoAdjust="0"/>
  </p:normalViewPr>
  <p:slideViewPr>
    <p:cSldViewPr>
      <p:cViewPr varScale="1">
        <p:scale>
          <a:sx n="67" d="100"/>
          <a:sy n="67" d="100"/>
        </p:scale>
        <p:origin x="1398" y="60"/>
      </p:cViewPr>
      <p:guideLst>
        <p:guide orient="horz" pos="2160"/>
        <p:guide pos="2880"/>
      </p:guideLst>
    </p:cSldViewPr>
  </p:slideViewPr>
  <p:outlineViewPr>
    <p:cViewPr>
      <p:scale>
        <a:sx n="33" d="100"/>
        <a:sy n="33" d="100"/>
      </p:scale>
      <p:origin x="48" y="35274"/>
    </p:cViewPr>
  </p:outlin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160520" cy="365760"/>
          </a:xfrm>
          <a:prstGeom prst="rect">
            <a:avLst/>
          </a:prstGeom>
        </p:spPr>
        <p:txBody>
          <a:bodyPr vert="horz" lIns="99066" tIns="49533" rIns="99066" bIns="49533" rtlCol="0"/>
          <a:lstStyle>
            <a:lvl1pPr algn="l">
              <a:defRPr sz="1300"/>
            </a:lvl1pPr>
          </a:lstStyle>
          <a:p>
            <a:endParaRPr lang="en-US"/>
          </a:p>
        </p:txBody>
      </p:sp>
      <p:sp>
        <p:nvSpPr>
          <p:cNvPr id="3" name="Date Placeholder 2"/>
          <p:cNvSpPr>
            <a:spLocks noGrp="1"/>
          </p:cNvSpPr>
          <p:nvPr>
            <p:ph type="dt" sz="quarter" idx="1"/>
          </p:nvPr>
        </p:nvSpPr>
        <p:spPr>
          <a:xfrm>
            <a:off x="5438459" y="0"/>
            <a:ext cx="4160520" cy="365760"/>
          </a:xfrm>
          <a:prstGeom prst="rect">
            <a:avLst/>
          </a:prstGeom>
        </p:spPr>
        <p:txBody>
          <a:bodyPr vert="horz" lIns="99066" tIns="49533" rIns="99066" bIns="49533" rtlCol="0"/>
          <a:lstStyle>
            <a:lvl1pPr algn="r">
              <a:defRPr sz="1300"/>
            </a:lvl1pPr>
          </a:lstStyle>
          <a:p>
            <a:fld id="{BD0DC6B1-4451-4B47-8800-CAD26A468EE2}" type="datetimeFigureOut">
              <a:rPr lang="en-US" smtClean="0"/>
              <a:pPr/>
              <a:t>4/5/2019</a:t>
            </a:fld>
            <a:endParaRPr lang="en-US"/>
          </a:p>
        </p:txBody>
      </p:sp>
      <p:sp>
        <p:nvSpPr>
          <p:cNvPr id="4" name="Footer Placeholder 3"/>
          <p:cNvSpPr>
            <a:spLocks noGrp="1"/>
          </p:cNvSpPr>
          <p:nvPr>
            <p:ph type="ftr" sz="quarter" idx="2"/>
          </p:nvPr>
        </p:nvSpPr>
        <p:spPr>
          <a:xfrm>
            <a:off x="1" y="6948171"/>
            <a:ext cx="4160520" cy="365760"/>
          </a:xfrm>
          <a:prstGeom prst="rect">
            <a:avLst/>
          </a:prstGeom>
        </p:spPr>
        <p:txBody>
          <a:bodyPr vert="horz" lIns="99066" tIns="49533" rIns="99066" bIns="49533" rtlCol="0" anchor="b"/>
          <a:lstStyle>
            <a:lvl1pPr algn="l">
              <a:defRPr sz="1300"/>
            </a:lvl1pPr>
          </a:lstStyle>
          <a:p>
            <a:endParaRPr lang="en-US"/>
          </a:p>
        </p:txBody>
      </p:sp>
      <p:sp>
        <p:nvSpPr>
          <p:cNvPr id="5" name="Slide Number Placeholder 4"/>
          <p:cNvSpPr>
            <a:spLocks noGrp="1"/>
          </p:cNvSpPr>
          <p:nvPr>
            <p:ph type="sldNum" sz="quarter" idx="3"/>
          </p:nvPr>
        </p:nvSpPr>
        <p:spPr>
          <a:xfrm>
            <a:off x="5438459" y="6948171"/>
            <a:ext cx="4160520" cy="365760"/>
          </a:xfrm>
          <a:prstGeom prst="rect">
            <a:avLst/>
          </a:prstGeom>
        </p:spPr>
        <p:txBody>
          <a:bodyPr vert="horz" lIns="99066" tIns="49533" rIns="99066" bIns="49533" rtlCol="0" anchor="b"/>
          <a:lstStyle>
            <a:lvl1pPr algn="r">
              <a:defRPr sz="1300"/>
            </a:lvl1pPr>
          </a:lstStyle>
          <a:p>
            <a:fld id="{4A4A3703-B02F-488D-A7CA-1C8C3B71A654}" type="slidenum">
              <a:rPr lang="en-US" smtClean="0"/>
              <a:pPr/>
              <a:t>‹#›</a:t>
            </a:fld>
            <a:endParaRPr lang="en-US"/>
          </a:p>
        </p:txBody>
      </p:sp>
    </p:spTree>
    <p:extLst>
      <p:ext uri="{BB962C8B-B14F-4D97-AF65-F5344CB8AC3E}">
        <p14:creationId xmlns:p14="http://schemas.microsoft.com/office/powerpoint/2010/main" val="1803660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67" cy="36625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44" y="0"/>
            <a:ext cx="4160967" cy="366251"/>
          </a:xfrm>
          <a:prstGeom prst="rect">
            <a:avLst/>
          </a:prstGeom>
        </p:spPr>
        <p:txBody>
          <a:bodyPr vert="horz" lIns="91440" tIns="45720" rIns="91440" bIns="45720" rtlCol="0"/>
          <a:lstStyle>
            <a:lvl1pPr algn="r">
              <a:defRPr sz="1200"/>
            </a:lvl1pPr>
          </a:lstStyle>
          <a:p>
            <a:fld id="{073FB386-218F-4B56-85C4-6042A6D2A74F}" type="datetimeFigureOut">
              <a:rPr lang="en-US" smtClean="0"/>
              <a:pPr/>
              <a:t>4/5/2019</a:t>
            </a:fld>
            <a:endParaRPr lang="en-US"/>
          </a:p>
        </p:txBody>
      </p:sp>
      <p:sp>
        <p:nvSpPr>
          <p:cNvPr id="4" name="Slide Image Placeholder 3"/>
          <p:cNvSpPr>
            <a:spLocks noGrp="1" noRot="1" noChangeAspect="1"/>
          </p:cNvSpPr>
          <p:nvPr>
            <p:ph type="sldImg" idx="2"/>
          </p:nvPr>
        </p:nvSpPr>
        <p:spPr>
          <a:xfrm>
            <a:off x="2974975" y="549275"/>
            <a:ext cx="3652838" cy="27416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567" y="3474476"/>
            <a:ext cx="7680066" cy="32913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950"/>
            <a:ext cx="4160967" cy="3646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44" y="6948950"/>
            <a:ext cx="4160967" cy="364616"/>
          </a:xfrm>
          <a:prstGeom prst="rect">
            <a:avLst/>
          </a:prstGeom>
        </p:spPr>
        <p:txBody>
          <a:bodyPr vert="horz" lIns="91440" tIns="45720" rIns="91440" bIns="45720" rtlCol="0" anchor="b"/>
          <a:lstStyle>
            <a:lvl1pPr algn="r">
              <a:defRPr sz="1200"/>
            </a:lvl1pPr>
          </a:lstStyle>
          <a:p>
            <a:fld id="{6266A6DF-6956-495F-85C1-13D7D7265C3C}" type="slidenum">
              <a:rPr lang="en-US" smtClean="0"/>
              <a:pPr/>
              <a:t>‹#›</a:t>
            </a:fld>
            <a:endParaRPr lang="en-US"/>
          </a:p>
        </p:txBody>
      </p:sp>
    </p:spTree>
    <p:extLst>
      <p:ext uri="{BB962C8B-B14F-4D97-AF65-F5344CB8AC3E}">
        <p14:creationId xmlns:p14="http://schemas.microsoft.com/office/powerpoint/2010/main" val="777930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sigle</a:t>
            </a:r>
            <a:r>
              <a:rPr lang="en-US" dirty="0"/>
              <a:t> user database supports one user at a time while multi-user </a:t>
            </a:r>
            <a:r>
              <a:rPr lang="en-US" dirty="0" err="1"/>
              <a:t>suppots</a:t>
            </a:r>
            <a:r>
              <a:rPr lang="en-US" dirty="0"/>
              <a:t> multiple users at a time.</a:t>
            </a:r>
            <a:endParaRPr lang="x-none" dirty="0"/>
          </a:p>
        </p:txBody>
      </p:sp>
      <p:sp>
        <p:nvSpPr>
          <p:cNvPr id="4" name="Slide Number Placeholder 3"/>
          <p:cNvSpPr>
            <a:spLocks noGrp="1"/>
          </p:cNvSpPr>
          <p:nvPr>
            <p:ph type="sldNum" sz="quarter" idx="10"/>
          </p:nvPr>
        </p:nvSpPr>
        <p:spPr/>
        <p:txBody>
          <a:bodyPr/>
          <a:lstStyle/>
          <a:p>
            <a:fld id="{6266A6DF-6956-495F-85C1-13D7D7265C3C}" type="slidenum">
              <a:rPr lang="en-US" smtClean="0"/>
              <a:pPr/>
              <a:t>14</a:t>
            </a:fld>
            <a:endParaRPr lang="en-US"/>
          </a:p>
        </p:txBody>
      </p:sp>
    </p:spTree>
    <p:extLst>
      <p:ext uri="{BB962C8B-B14F-4D97-AF65-F5344CB8AC3E}">
        <p14:creationId xmlns:p14="http://schemas.microsoft.com/office/powerpoint/2010/main" val="89932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266A6DF-6956-495F-85C1-13D7D7265C3C}" type="slidenum">
              <a:rPr lang="en-US" smtClean="0"/>
              <a:pPr/>
              <a:t>20</a:t>
            </a:fld>
            <a:endParaRPr lang="en-US"/>
          </a:p>
        </p:txBody>
      </p:sp>
    </p:spTree>
    <p:extLst>
      <p:ext uri="{BB962C8B-B14F-4D97-AF65-F5344CB8AC3E}">
        <p14:creationId xmlns:p14="http://schemas.microsoft.com/office/powerpoint/2010/main" val="225757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5A3EE1-2A2F-450B-A68D-BE777F1C2141}" type="datetime1">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3924605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1A517F-7626-4E9E-B695-0A24C111F818}" type="datetime1">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12160114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1A517F-7626-4E9E-B695-0A24C111F818}" type="datetime1">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1AB7395-A59D-472E-8F9E-D727C76AFD9E}"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990971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B1A517F-7626-4E9E-B695-0A24C111F818}" type="datetime1">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26459203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B1A517F-7626-4E9E-B695-0A24C111F818}" type="datetime1">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1AB7395-A59D-472E-8F9E-D727C76AFD9E}"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959731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B1A517F-7626-4E9E-B695-0A24C111F818}" type="datetime1">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418019502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54E857-5D53-411D-8B3E-A41A9DAA33E0}" type="datetime1">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2429262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3408E0-9850-4DD0-AB68-2EB2E8208AAC}" type="datetime1">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392518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normAutofit/>
          </a:bodyPr>
          <a:lstStyle>
            <a:lvl1pPr>
              <a:defRPr sz="3600" b="1"/>
            </a:lvl1pPr>
          </a:lstStyle>
          <a:p>
            <a:r>
              <a:rPr lang="en-US" dirty="0"/>
              <a:t>Click to edit Master title style</a:t>
            </a:r>
          </a:p>
        </p:txBody>
      </p:sp>
      <p:sp>
        <p:nvSpPr>
          <p:cNvPr id="3" name="Content Placeholder 2"/>
          <p:cNvSpPr>
            <a:spLocks noGrp="1"/>
          </p:cNvSpPr>
          <p:nvPr>
            <p:ph idx="1"/>
          </p:nvPr>
        </p:nvSpPr>
        <p:spPr>
          <a:xfrm>
            <a:off x="1763689" y="1988840"/>
            <a:ext cx="6770712" cy="3922382"/>
          </a:xfrm>
        </p:spPr>
        <p:txBody>
          <a:bodyPr/>
          <a:lstStyle>
            <a:lvl1pPr>
              <a:defRPr sz="2200"/>
            </a:lvl1pPr>
            <a:lvl2pPr marL="742950" indent="-285750">
              <a:buClr>
                <a:schemeClr val="accent2"/>
              </a:buClr>
              <a:buFont typeface="Wingdings 3" panose="05040102010807070707" pitchFamily="18" charset="2"/>
              <a:buChar char=""/>
              <a:defRPr sz="2000"/>
            </a:lvl2pPr>
            <a:lvl3pPr marL="1143000" indent="-228600">
              <a:buClr>
                <a:schemeClr val="accent3"/>
              </a:buClr>
              <a:buFont typeface="Wingdings 3" panose="05040102010807070707" pitchFamily="18" charset="2"/>
              <a:buChar char=""/>
              <a:defRPr sz="16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D3D3468-EE00-45EF-BB9A-8535740B664F}" type="datetime1">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255424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5C287A-37A4-4165-8210-43206231AF72}" type="datetime1">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190124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2D40E-931C-4271-A67C-389C1E6C7FBD}" type="datetime1">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200375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C13AB6-B534-4950-AC90-431E710DBBD8}" type="datetime1">
              <a:rPr lang="en-US" smtClean="0"/>
              <a:pPr/>
              <a:t>4/5/2019</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130866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5974F-4FC3-4AD0-90E0-FAA81D1019CD}" type="datetime1">
              <a:rPr lang="en-US" smtClean="0"/>
              <a:pPr/>
              <a:t>4/5/2019</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154131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4E1A4-8401-484C-885C-2776B451B283}" type="datetime1">
              <a:rPr lang="en-US" smtClean="0"/>
              <a:pPr/>
              <a:t>4/5/2019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341835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195A4B-6E80-426A-88F7-E2C43D227881}" type="datetime1">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346307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0AB1BF-7CCF-4B64-9710-C8B9502B7802}" type="datetime1">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1AB7395-A59D-472E-8F9E-D727C76AFD9E}" type="slidenum">
              <a:rPr lang="en-US" smtClean="0"/>
              <a:pPr/>
              <a:t>‹#›</a:t>
            </a:fld>
            <a:endParaRPr lang="en-US"/>
          </a:p>
        </p:txBody>
      </p:sp>
    </p:spTree>
    <p:extLst>
      <p:ext uri="{BB962C8B-B14F-4D97-AF65-F5344CB8AC3E}">
        <p14:creationId xmlns:p14="http://schemas.microsoft.com/office/powerpoint/2010/main" val="294914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B1A517F-7626-4E9E-B695-0A24C111F818}" type="datetime1">
              <a:rPr lang="en-US" smtClean="0"/>
              <a:pPr/>
              <a:t>4/5/2019</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1AB7395-A59D-472E-8F9E-D727C76AFD9E}" type="slidenum">
              <a:rPr lang="en-US" smtClean="0"/>
              <a:pPr/>
              <a:t>‹#›</a:t>
            </a:fld>
            <a:endParaRPr lang="en-US"/>
          </a:p>
        </p:txBody>
      </p:sp>
    </p:spTree>
    <p:extLst>
      <p:ext uri="{BB962C8B-B14F-4D97-AF65-F5344CB8AC3E}">
        <p14:creationId xmlns:p14="http://schemas.microsoft.com/office/powerpoint/2010/main" val="671984891"/>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4" r:id="rId13"/>
    <p:sldLayoutId id="2147484145" r:id="rId14"/>
    <p:sldLayoutId id="2147484146" r:id="rId15"/>
    <p:sldLayoutId id="2147484147"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computernotes.com/fundamental/what-is-a-database/advantages-and-disadvantages-of-dbm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iffen.com/difference/Deductive_vs_Inducti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611" y="2204864"/>
            <a:ext cx="8280920" cy="1830733"/>
          </a:xfrm>
        </p:spPr>
        <p:txBody>
          <a:bodyPr>
            <a:normAutofit/>
          </a:bodyPr>
          <a:lstStyle/>
          <a:p>
            <a:pPr algn="ctr"/>
            <a:r>
              <a:rPr lang="nl-BE" dirty="0" smtClean="0"/>
              <a:t>Introduction to Database</a:t>
            </a:r>
            <a:endParaRPr lang="en-US" dirty="0"/>
          </a:p>
        </p:txBody>
      </p:sp>
      <p:sp>
        <p:nvSpPr>
          <p:cNvPr id="3" name="Subtitle 2"/>
          <p:cNvSpPr>
            <a:spLocks noGrp="1"/>
          </p:cNvSpPr>
          <p:nvPr>
            <p:ph type="subTitle" idx="1"/>
          </p:nvPr>
        </p:nvSpPr>
        <p:spPr>
          <a:xfrm>
            <a:off x="1835696" y="4894666"/>
            <a:ext cx="6600451" cy="1316801"/>
          </a:xfrm>
        </p:spPr>
        <p:txBody>
          <a:bodyPr>
            <a:noAutofit/>
          </a:bodyPr>
          <a:lstStyle/>
          <a:p>
            <a:r>
              <a:rPr lang="nl-BE" sz="2000" b="1" dirty="0"/>
              <a:t>Module code: </a:t>
            </a:r>
            <a:r>
              <a:rPr lang="nl-BE" sz="2000" dirty="0" smtClean="0"/>
              <a:t>ESU 07414</a:t>
            </a:r>
            <a:endParaRPr lang="nl-BE" sz="2000" dirty="0"/>
          </a:p>
          <a:p>
            <a:r>
              <a:rPr lang="nl-BE" sz="2000" b="1" dirty="0"/>
              <a:t>Year:  </a:t>
            </a:r>
            <a:r>
              <a:rPr lang="nl-BE" sz="2000" dirty="0" smtClean="0"/>
              <a:t>2018/2019</a:t>
            </a:r>
            <a:endParaRPr lang="nl-BE" sz="2000" dirty="0"/>
          </a:p>
          <a:p>
            <a:r>
              <a:rPr lang="nl-BE" sz="2000" b="1" dirty="0"/>
              <a:t>Level: </a:t>
            </a:r>
            <a:r>
              <a:rPr lang="nl-BE" sz="2000" dirty="0" smtClean="0"/>
              <a:t>Non IT degree Students</a:t>
            </a:r>
            <a:endParaRPr lang="nl-BE" sz="2000" dirty="0"/>
          </a:p>
          <a:p>
            <a:r>
              <a:rPr lang="nl-BE" sz="2000" b="1" dirty="0"/>
              <a:t>Instructor: </a:t>
            </a:r>
            <a:r>
              <a:rPr lang="nl-BE" sz="2000" dirty="0" smtClean="0"/>
              <a:t>Kenneth Mlelwa (PhD)</a:t>
            </a:r>
            <a:endParaRPr lang="nl-BE" sz="2000" dirty="0"/>
          </a:p>
          <a:p>
            <a:endParaRPr lang="en-US" sz="2000" dirty="0"/>
          </a:p>
        </p:txBody>
      </p:sp>
      <p:sp>
        <p:nvSpPr>
          <p:cNvPr id="4" name="Slide Number Placeholder 3"/>
          <p:cNvSpPr>
            <a:spLocks noGrp="1"/>
          </p:cNvSpPr>
          <p:nvPr>
            <p:ph type="sldNum" sz="quarter" idx="12"/>
          </p:nvPr>
        </p:nvSpPr>
        <p:spPr/>
        <p:txBody>
          <a:bodyPr/>
          <a:lstStyle/>
          <a:p>
            <a:fld id="{91AB7395-A59D-472E-8F9E-D727C76AFD9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5F0807-15F8-46F5-91EE-085E59A64A8A}"/>
              </a:ext>
            </a:extLst>
          </p:cNvPr>
          <p:cNvSpPr>
            <a:spLocks noGrp="1"/>
          </p:cNvSpPr>
          <p:nvPr>
            <p:ph type="title"/>
          </p:nvPr>
        </p:nvSpPr>
        <p:spPr/>
        <p:txBody>
          <a:bodyPr/>
          <a:lstStyle/>
          <a:p>
            <a:r>
              <a:rPr lang="en-US" dirty="0"/>
              <a:t>Some differences between data and information</a:t>
            </a:r>
            <a:endParaRPr lang="x-none" dirty="0"/>
          </a:p>
        </p:txBody>
      </p:sp>
      <p:sp>
        <p:nvSpPr>
          <p:cNvPr id="3" name="Content Placeholder 2">
            <a:extLst>
              <a:ext uri="{FF2B5EF4-FFF2-40B4-BE49-F238E27FC236}">
                <a16:creationId xmlns="" xmlns:a16="http://schemas.microsoft.com/office/drawing/2014/main" id="{EB59CD65-D7E9-4CFC-976B-AE0DF4A1CA42}"/>
              </a:ext>
            </a:extLst>
          </p:cNvPr>
          <p:cNvSpPr>
            <a:spLocks noGrp="1"/>
          </p:cNvSpPr>
          <p:nvPr>
            <p:ph idx="1"/>
          </p:nvPr>
        </p:nvSpPr>
        <p:spPr>
          <a:xfrm>
            <a:off x="1475656" y="1988840"/>
            <a:ext cx="7058745" cy="4608512"/>
          </a:xfrm>
        </p:spPr>
        <p:txBody>
          <a:bodyPr>
            <a:normAutofit fontScale="92500"/>
          </a:bodyPr>
          <a:lstStyle/>
          <a:p>
            <a:pPr fontAlgn="base"/>
            <a:r>
              <a:rPr lang="en-US" dirty="0"/>
              <a:t>Data is used as input for the computer system. Information is the output of data.</a:t>
            </a:r>
          </a:p>
          <a:p>
            <a:pPr fontAlgn="base"/>
            <a:r>
              <a:rPr lang="en-US" dirty="0"/>
              <a:t>Data is unprocessed facts figures. Information is processed data.</a:t>
            </a:r>
          </a:p>
          <a:p>
            <a:pPr fontAlgn="base"/>
            <a:r>
              <a:rPr lang="en-US" dirty="0"/>
              <a:t>Data doesn’t depend on Information. Information depends on data.</a:t>
            </a:r>
          </a:p>
          <a:p>
            <a:pPr fontAlgn="base"/>
            <a:r>
              <a:rPr lang="en-US" dirty="0"/>
              <a:t>Data is not specific. Information is specific.</a:t>
            </a:r>
          </a:p>
          <a:p>
            <a:pPr fontAlgn="base"/>
            <a:r>
              <a:rPr lang="en-US" dirty="0"/>
              <a:t>Data is a single unit. A group of data which carries news and meaning is called Information.</a:t>
            </a:r>
          </a:p>
          <a:p>
            <a:pPr fontAlgn="base"/>
            <a:r>
              <a:rPr lang="en-US" dirty="0"/>
              <a:t>Data doesn’t carry a meaning. Information must carry a logical meaning.</a:t>
            </a:r>
          </a:p>
          <a:p>
            <a:pPr fontAlgn="base"/>
            <a:r>
              <a:rPr lang="en-US" dirty="0"/>
              <a:t>Data is the raw material. Information is the product.</a:t>
            </a:r>
          </a:p>
          <a:p>
            <a:endParaRPr lang="x-none" dirty="0"/>
          </a:p>
        </p:txBody>
      </p:sp>
      <p:sp>
        <p:nvSpPr>
          <p:cNvPr id="4" name="Slide Number Placeholder 3">
            <a:extLst>
              <a:ext uri="{FF2B5EF4-FFF2-40B4-BE49-F238E27FC236}">
                <a16:creationId xmlns="" xmlns:a16="http://schemas.microsoft.com/office/drawing/2014/main" id="{41131EB9-0297-48BC-A456-C4EAB05FE113}"/>
              </a:ext>
            </a:extLst>
          </p:cNvPr>
          <p:cNvSpPr>
            <a:spLocks noGrp="1"/>
          </p:cNvSpPr>
          <p:nvPr>
            <p:ph type="sldNum" sz="quarter" idx="12"/>
          </p:nvPr>
        </p:nvSpPr>
        <p:spPr/>
        <p:txBody>
          <a:bodyPr/>
          <a:lstStyle/>
          <a:p>
            <a:fld id="{91AB7395-A59D-472E-8F9E-D727C76AFD9E}" type="slidenum">
              <a:rPr lang="en-US" smtClean="0"/>
              <a:pPr/>
              <a:t>10</a:t>
            </a:fld>
            <a:endParaRPr lang="en-US"/>
          </a:p>
        </p:txBody>
      </p:sp>
    </p:spTree>
    <p:extLst>
      <p:ext uri="{BB962C8B-B14F-4D97-AF65-F5344CB8AC3E}">
        <p14:creationId xmlns:p14="http://schemas.microsoft.com/office/powerpoint/2010/main" val="367011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318F1732-B38F-4A17-B473-93EA59062871}"/>
              </a:ext>
            </a:extLst>
          </p:cNvPr>
          <p:cNvSpPr>
            <a:spLocks noGrp="1"/>
          </p:cNvSpPr>
          <p:nvPr>
            <p:ph type="sldNum" sz="quarter" idx="12"/>
          </p:nvPr>
        </p:nvSpPr>
        <p:spPr/>
        <p:txBody>
          <a:bodyPr/>
          <a:lstStyle/>
          <a:p>
            <a:fld id="{91AB7395-A59D-472E-8F9E-D727C76AFD9E}" type="slidenum">
              <a:rPr lang="en-US" smtClean="0"/>
              <a:pPr/>
              <a:t>11</a:t>
            </a:fld>
            <a:endParaRPr lang="en-US"/>
          </a:p>
        </p:txBody>
      </p:sp>
      <p:graphicFrame>
        <p:nvGraphicFramePr>
          <p:cNvPr id="5" name="Content Placeholder 4">
            <a:extLst>
              <a:ext uri="{FF2B5EF4-FFF2-40B4-BE49-F238E27FC236}">
                <a16:creationId xmlns="" xmlns:a16="http://schemas.microsoft.com/office/drawing/2014/main" id="{85C5DF12-A1B6-4B60-A348-B0B48CABADF3}"/>
              </a:ext>
            </a:extLst>
          </p:cNvPr>
          <p:cNvGraphicFramePr>
            <a:graphicFrameLocks noGrp="1"/>
          </p:cNvGraphicFramePr>
          <p:nvPr>
            <p:ph idx="4294967295"/>
            <p:extLst>
              <p:ext uri="{D42A27DB-BD31-4B8C-83A1-F6EECF244321}">
                <p14:modId xmlns:p14="http://schemas.microsoft.com/office/powerpoint/2010/main" val="1497883622"/>
              </p:ext>
            </p:extLst>
          </p:nvPr>
        </p:nvGraphicFramePr>
        <p:xfrm>
          <a:off x="1087822" y="304200"/>
          <a:ext cx="7660642" cy="6315566"/>
        </p:xfrm>
        <a:graphic>
          <a:graphicData uri="http://schemas.openxmlformats.org/drawingml/2006/table">
            <a:tbl>
              <a:tblPr/>
              <a:tblGrid>
                <a:gridCol w="3021514">
                  <a:extLst>
                    <a:ext uri="{9D8B030D-6E8A-4147-A177-3AD203B41FA5}">
                      <a16:colId xmlns="" xmlns:a16="http://schemas.microsoft.com/office/drawing/2014/main" val="2377496922"/>
                    </a:ext>
                  </a:extLst>
                </a:gridCol>
                <a:gridCol w="4639128">
                  <a:extLst>
                    <a:ext uri="{9D8B030D-6E8A-4147-A177-3AD203B41FA5}">
                      <a16:colId xmlns="" xmlns:a16="http://schemas.microsoft.com/office/drawing/2014/main" val="3605791988"/>
                    </a:ext>
                  </a:extLst>
                </a:gridCol>
              </a:tblGrid>
              <a:tr h="816564">
                <a:tc>
                  <a:txBody>
                    <a:bodyPr/>
                    <a:lstStyle/>
                    <a:p>
                      <a:pPr fontAlgn="t"/>
                      <a:r>
                        <a:rPr lang="en-US" sz="2000" b="1" dirty="0">
                          <a:effectLst/>
                        </a:rPr>
                        <a:t>Data</a:t>
                      </a:r>
                      <a:endParaRPr lang="en-US" sz="2000" dirty="0">
                        <a:effectLst/>
                      </a:endParaRP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000" b="1" dirty="0">
                          <a:effectLst/>
                        </a:rPr>
                        <a:t>Possible methods of converting data into information</a:t>
                      </a:r>
                      <a:endParaRPr lang="en-US" sz="2000" dirty="0">
                        <a:effectLst/>
                      </a:endParaRP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8550964"/>
                  </a:ext>
                </a:extLst>
              </a:tr>
              <a:tr h="566978">
                <a:tc>
                  <a:txBody>
                    <a:bodyPr/>
                    <a:lstStyle/>
                    <a:p>
                      <a:pPr fontAlgn="t"/>
                      <a:r>
                        <a:rPr lang="en-US" sz="2000" dirty="0">
                          <a:effectLst/>
                        </a:rPr>
                        <a:t>Sales figures</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000" dirty="0">
                          <a:effectLst/>
                        </a:rPr>
                        <a:t>Plot charts and identify trends</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21567352"/>
                  </a:ext>
                </a:extLst>
              </a:tr>
              <a:tr h="754693">
                <a:tc>
                  <a:txBody>
                    <a:bodyPr/>
                    <a:lstStyle/>
                    <a:p>
                      <a:pPr fontAlgn="t"/>
                      <a:r>
                        <a:rPr lang="en-US" sz="2000" dirty="0">
                          <a:effectLst/>
                        </a:rPr>
                        <a:t>Market and competition data</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000" dirty="0">
                          <a:effectLst/>
                        </a:rPr>
                        <a:t>Find average or typical values</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41362710"/>
                  </a:ext>
                </a:extLst>
              </a:tr>
              <a:tr h="754693">
                <a:tc>
                  <a:txBody>
                    <a:bodyPr/>
                    <a:lstStyle/>
                    <a:p>
                      <a:pPr fontAlgn="t"/>
                      <a:r>
                        <a:rPr lang="en-US" sz="2000" dirty="0">
                          <a:effectLst/>
                        </a:rPr>
                        <a:t>Financial performance</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000" dirty="0">
                          <a:effectLst/>
                        </a:rPr>
                        <a:t>Present complex data as a chart or graph</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253043000"/>
                  </a:ext>
                </a:extLst>
              </a:tr>
              <a:tr h="754693">
                <a:tc>
                  <a:txBody>
                    <a:bodyPr/>
                    <a:lstStyle/>
                    <a:p>
                      <a:pPr fontAlgn="t"/>
                      <a:r>
                        <a:rPr lang="en-US" sz="2000" dirty="0">
                          <a:effectLst/>
                        </a:rPr>
                        <a:t>Production output</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000" dirty="0">
                          <a:effectLst/>
                        </a:rPr>
                        <a:t>Monitor changes over time and forecast future values</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999300686"/>
                  </a:ext>
                </a:extLst>
              </a:tr>
              <a:tr h="809971">
                <a:tc>
                  <a:txBody>
                    <a:bodyPr/>
                    <a:lstStyle/>
                    <a:p>
                      <a:pPr fontAlgn="t"/>
                      <a:r>
                        <a:rPr lang="en-US" sz="2000" dirty="0">
                          <a:effectLst/>
                        </a:rPr>
                        <a:t>Costs of resources or other inputs</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000" dirty="0">
                          <a:effectLst/>
                        </a:rPr>
                        <a:t>Compare figures and identify similarities or differences</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91756657"/>
                  </a:ext>
                </a:extLst>
              </a:tr>
              <a:tr h="1103281">
                <a:tc>
                  <a:txBody>
                    <a:bodyPr/>
                    <a:lstStyle/>
                    <a:p>
                      <a:pPr fontAlgn="t"/>
                      <a:r>
                        <a:rPr lang="en-US" sz="2000">
                          <a:effectLst/>
                        </a:rPr>
                        <a:t>Staff absences, holidays or sick leave</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000" dirty="0">
                          <a:effectLst/>
                        </a:rPr>
                        <a:t>Assess whether a result is significant or occurred by chance</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79628602"/>
                  </a:ext>
                </a:extLst>
              </a:tr>
              <a:tr h="754693">
                <a:tc>
                  <a:txBody>
                    <a:bodyPr/>
                    <a:lstStyle/>
                    <a:p>
                      <a:pPr fontAlgn="t"/>
                      <a:r>
                        <a:rPr lang="en-US" sz="2000" dirty="0">
                          <a:effectLst/>
                        </a:rPr>
                        <a:t>Accident records</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2000" dirty="0">
                          <a:effectLst/>
                        </a:rPr>
                        <a:t>Assess whether one thing is related to another</a:t>
                      </a:r>
                    </a:p>
                  </a:txBody>
                  <a:tcPr marL="60349" marR="60349" marT="30175" marB="301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00568107"/>
                  </a:ext>
                </a:extLst>
              </a:tr>
            </a:tbl>
          </a:graphicData>
        </a:graphic>
      </p:graphicFrame>
    </p:spTree>
    <p:extLst>
      <p:ext uri="{BB962C8B-B14F-4D97-AF65-F5344CB8AC3E}">
        <p14:creationId xmlns:p14="http://schemas.microsoft.com/office/powerpoint/2010/main" val="205122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C6BB6D-CA15-4B51-98F8-AF105160126B}"/>
              </a:ext>
            </a:extLst>
          </p:cNvPr>
          <p:cNvSpPr>
            <a:spLocks noGrp="1"/>
          </p:cNvSpPr>
          <p:nvPr>
            <p:ph type="title"/>
          </p:nvPr>
        </p:nvSpPr>
        <p:spPr>
          <a:xfrm>
            <a:off x="1945201" y="624110"/>
            <a:ext cx="6589199" cy="788666"/>
          </a:xfrm>
        </p:spPr>
        <p:txBody>
          <a:bodyPr/>
          <a:lstStyle/>
          <a:p>
            <a:r>
              <a:rPr lang="en-US" dirty="0"/>
              <a:t>Introducing the database</a:t>
            </a:r>
            <a:endParaRPr lang="x-none" dirty="0"/>
          </a:p>
        </p:txBody>
      </p:sp>
      <p:sp>
        <p:nvSpPr>
          <p:cNvPr id="3" name="Content Placeholder 2">
            <a:extLst>
              <a:ext uri="{FF2B5EF4-FFF2-40B4-BE49-F238E27FC236}">
                <a16:creationId xmlns="" xmlns:a16="http://schemas.microsoft.com/office/drawing/2014/main" id="{559BA122-0F6C-4214-BF32-8F9E03F7F91D}"/>
              </a:ext>
            </a:extLst>
          </p:cNvPr>
          <p:cNvSpPr>
            <a:spLocks noGrp="1"/>
          </p:cNvSpPr>
          <p:nvPr>
            <p:ph idx="1"/>
          </p:nvPr>
        </p:nvSpPr>
        <p:spPr>
          <a:xfrm>
            <a:off x="1763689" y="1628800"/>
            <a:ext cx="6770712" cy="4464496"/>
          </a:xfrm>
        </p:spPr>
        <p:txBody>
          <a:bodyPr>
            <a:normAutofit fontScale="92500"/>
          </a:bodyPr>
          <a:lstStyle/>
          <a:p>
            <a:r>
              <a:rPr lang="en-US" dirty="0"/>
              <a:t>Timely and useful information requires accurate data. Such data must be generated properly and must be stored in the format that can be easy to access and process. </a:t>
            </a:r>
          </a:p>
          <a:p>
            <a:r>
              <a:rPr lang="en-US" b="1" dirty="0"/>
              <a:t>Data management </a:t>
            </a:r>
            <a:r>
              <a:rPr lang="en-US" dirty="0"/>
              <a:t>is the discipline that focuses on the proper generation, storage and retrieval of data.  </a:t>
            </a:r>
          </a:p>
          <a:p>
            <a:r>
              <a:rPr lang="en-US" dirty="0"/>
              <a:t>Given a crucial role played by data, it is obvious that data management is a core activity of any business, government agency, service organization, or charity.</a:t>
            </a:r>
          </a:p>
          <a:p>
            <a:r>
              <a:rPr lang="en-US" dirty="0"/>
              <a:t>Efficient data management requires the use of database. </a:t>
            </a:r>
            <a:endParaRPr lang="x-none" dirty="0"/>
          </a:p>
        </p:txBody>
      </p:sp>
      <p:sp>
        <p:nvSpPr>
          <p:cNvPr id="4" name="Slide Number Placeholder 3">
            <a:extLst>
              <a:ext uri="{FF2B5EF4-FFF2-40B4-BE49-F238E27FC236}">
                <a16:creationId xmlns="" xmlns:a16="http://schemas.microsoft.com/office/drawing/2014/main" id="{5726C5AF-80E4-46CD-9F20-A5C168ABD8D7}"/>
              </a:ext>
            </a:extLst>
          </p:cNvPr>
          <p:cNvSpPr>
            <a:spLocks noGrp="1"/>
          </p:cNvSpPr>
          <p:nvPr>
            <p:ph type="sldNum" sz="quarter" idx="12"/>
          </p:nvPr>
        </p:nvSpPr>
        <p:spPr/>
        <p:txBody>
          <a:bodyPr/>
          <a:lstStyle/>
          <a:p>
            <a:fld id="{91AB7395-A59D-472E-8F9E-D727C76AFD9E}" type="slidenum">
              <a:rPr lang="en-US" smtClean="0"/>
              <a:pPr/>
              <a:t>12</a:t>
            </a:fld>
            <a:endParaRPr lang="en-US"/>
          </a:p>
        </p:txBody>
      </p:sp>
    </p:spTree>
    <p:extLst>
      <p:ext uri="{BB962C8B-B14F-4D97-AF65-F5344CB8AC3E}">
        <p14:creationId xmlns:p14="http://schemas.microsoft.com/office/powerpoint/2010/main" val="228685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E97268-0A49-4FDA-9FB8-9CD947675EEB}"/>
              </a:ext>
            </a:extLst>
          </p:cNvPr>
          <p:cNvSpPr>
            <a:spLocks noGrp="1"/>
          </p:cNvSpPr>
          <p:nvPr>
            <p:ph type="title"/>
          </p:nvPr>
        </p:nvSpPr>
        <p:spPr>
          <a:xfrm>
            <a:off x="1945201" y="624110"/>
            <a:ext cx="7198799" cy="860674"/>
          </a:xfrm>
        </p:spPr>
        <p:txBody>
          <a:bodyPr/>
          <a:lstStyle/>
          <a:p>
            <a:r>
              <a:rPr lang="en-US" dirty="0"/>
              <a:t>Database Management system</a:t>
            </a:r>
            <a:endParaRPr lang="x-none" dirty="0"/>
          </a:p>
        </p:txBody>
      </p:sp>
      <p:sp>
        <p:nvSpPr>
          <p:cNvPr id="3" name="Content Placeholder 2">
            <a:extLst>
              <a:ext uri="{FF2B5EF4-FFF2-40B4-BE49-F238E27FC236}">
                <a16:creationId xmlns="" xmlns:a16="http://schemas.microsoft.com/office/drawing/2014/main" id="{01AF4E11-32DB-42D2-8C6C-A67CCB5E5D5F}"/>
              </a:ext>
            </a:extLst>
          </p:cNvPr>
          <p:cNvSpPr>
            <a:spLocks noGrp="1"/>
          </p:cNvSpPr>
          <p:nvPr>
            <p:ph idx="1"/>
          </p:nvPr>
        </p:nvSpPr>
        <p:spPr>
          <a:xfrm>
            <a:off x="1763689" y="1484784"/>
            <a:ext cx="6770712" cy="5373216"/>
          </a:xfrm>
        </p:spPr>
        <p:txBody>
          <a:bodyPr>
            <a:normAutofit fontScale="85000" lnSpcReduction="20000"/>
          </a:bodyPr>
          <a:lstStyle/>
          <a:p>
            <a:pPr algn="just"/>
            <a:r>
              <a:rPr lang="en-US" sz="2400" dirty="0"/>
              <a:t>A </a:t>
            </a:r>
            <a:r>
              <a:rPr lang="en-US" sz="2400" b="1" dirty="0"/>
              <a:t>database management system  (DBMS) </a:t>
            </a:r>
            <a:r>
              <a:rPr lang="en-US" sz="2400" dirty="0"/>
              <a:t> is a collection of programs that manages the database structure and controls access to the data stored in the database. </a:t>
            </a:r>
          </a:p>
          <a:p>
            <a:pPr lvl="1" algn="just"/>
            <a:r>
              <a:rPr lang="en-US" sz="2100" dirty="0"/>
              <a:t>It makes it possible to share the data in the database among multiple application users. </a:t>
            </a:r>
          </a:p>
          <a:p>
            <a:pPr lvl="1" algn="just"/>
            <a:r>
              <a:rPr lang="en-US" sz="2100" dirty="0"/>
              <a:t>It help create the environment in which end users have better access to more and better managed data  than they did before the DBMS became data management standards. </a:t>
            </a:r>
          </a:p>
          <a:p>
            <a:pPr lvl="1" algn="just"/>
            <a:r>
              <a:rPr lang="en-US" sz="2100" dirty="0"/>
              <a:t>The probability of data inconsistency is greatly reduced in a properly designed database that is managed through a DBMS. </a:t>
            </a:r>
          </a:p>
          <a:p>
            <a:pPr lvl="1" algn="just"/>
            <a:r>
              <a:rPr lang="en-US" sz="2100" dirty="0"/>
              <a:t>DBMS makes it possible to produce quick answers and ad hoc queries. </a:t>
            </a:r>
          </a:p>
          <a:p>
            <a:pPr algn="just"/>
            <a:r>
              <a:rPr lang="en-US" sz="2400" dirty="0"/>
              <a:t>A DBMS can support many different types of databases. </a:t>
            </a:r>
          </a:p>
          <a:p>
            <a:pPr marL="457200" lvl="1" indent="0" algn="just">
              <a:buNone/>
            </a:pPr>
            <a:r>
              <a:rPr lang="en-US" sz="2100" b="1" dirty="0"/>
              <a:t>Note: </a:t>
            </a:r>
            <a:r>
              <a:rPr lang="en-US" sz="2100" dirty="0"/>
              <a:t>Better data make it possible to generate better information, on which better decisions are made.</a:t>
            </a:r>
          </a:p>
          <a:p>
            <a:pPr marL="57150" indent="0" algn="just">
              <a:buNone/>
            </a:pPr>
            <a:endParaRPr lang="x-none" b="1" dirty="0"/>
          </a:p>
        </p:txBody>
      </p:sp>
      <p:sp>
        <p:nvSpPr>
          <p:cNvPr id="4" name="Slide Number Placeholder 3">
            <a:extLst>
              <a:ext uri="{FF2B5EF4-FFF2-40B4-BE49-F238E27FC236}">
                <a16:creationId xmlns="" xmlns:a16="http://schemas.microsoft.com/office/drawing/2014/main" id="{2899DED7-93C9-46ED-A1E1-9DF281421034}"/>
              </a:ext>
            </a:extLst>
          </p:cNvPr>
          <p:cNvSpPr>
            <a:spLocks noGrp="1"/>
          </p:cNvSpPr>
          <p:nvPr>
            <p:ph type="sldNum" sz="quarter" idx="12"/>
          </p:nvPr>
        </p:nvSpPr>
        <p:spPr/>
        <p:txBody>
          <a:bodyPr/>
          <a:lstStyle/>
          <a:p>
            <a:fld id="{91AB7395-A59D-472E-8F9E-D727C76AFD9E}" type="slidenum">
              <a:rPr lang="en-US" smtClean="0"/>
              <a:pPr/>
              <a:t>13</a:t>
            </a:fld>
            <a:endParaRPr lang="en-US"/>
          </a:p>
        </p:txBody>
      </p:sp>
    </p:spTree>
    <p:extLst>
      <p:ext uri="{BB962C8B-B14F-4D97-AF65-F5344CB8AC3E}">
        <p14:creationId xmlns:p14="http://schemas.microsoft.com/office/powerpoint/2010/main" val="291517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315682-0989-49A5-9D69-F2D893EFDF05}"/>
              </a:ext>
            </a:extLst>
          </p:cNvPr>
          <p:cNvSpPr>
            <a:spLocks noGrp="1"/>
          </p:cNvSpPr>
          <p:nvPr>
            <p:ph type="title"/>
          </p:nvPr>
        </p:nvSpPr>
        <p:spPr/>
        <p:txBody>
          <a:bodyPr/>
          <a:lstStyle/>
          <a:p>
            <a:r>
              <a:rPr lang="en-US" dirty="0"/>
              <a:t>Types of Database</a:t>
            </a:r>
            <a:endParaRPr lang="x-none" dirty="0"/>
          </a:p>
        </p:txBody>
      </p:sp>
      <p:sp>
        <p:nvSpPr>
          <p:cNvPr id="3" name="Content Placeholder 2">
            <a:extLst>
              <a:ext uri="{FF2B5EF4-FFF2-40B4-BE49-F238E27FC236}">
                <a16:creationId xmlns="" xmlns:a16="http://schemas.microsoft.com/office/drawing/2014/main" id="{37EBF9F7-F16E-40EE-9ACE-7A59BBF16822}"/>
              </a:ext>
            </a:extLst>
          </p:cNvPr>
          <p:cNvSpPr>
            <a:spLocks noGrp="1"/>
          </p:cNvSpPr>
          <p:nvPr>
            <p:ph idx="1"/>
          </p:nvPr>
        </p:nvSpPr>
        <p:spPr>
          <a:xfrm>
            <a:off x="1763689" y="1700808"/>
            <a:ext cx="6770712" cy="5040560"/>
          </a:xfrm>
        </p:spPr>
        <p:txBody>
          <a:bodyPr>
            <a:normAutofit lnSpcReduction="10000"/>
          </a:bodyPr>
          <a:lstStyle/>
          <a:p>
            <a:r>
              <a:rPr lang="en-US" dirty="0"/>
              <a:t>Database can be classified according to:</a:t>
            </a:r>
          </a:p>
          <a:p>
            <a:pPr lvl="1"/>
            <a:r>
              <a:rPr lang="en-US" dirty="0"/>
              <a:t>The number of users: this determines whether the database is classified as a </a:t>
            </a:r>
            <a:r>
              <a:rPr lang="en-US" b="1" dirty="0"/>
              <a:t>single user </a:t>
            </a:r>
            <a:r>
              <a:rPr lang="en-US" dirty="0"/>
              <a:t>or </a:t>
            </a:r>
            <a:r>
              <a:rPr lang="en-US" b="1" dirty="0"/>
              <a:t>multi-user. </a:t>
            </a:r>
          </a:p>
          <a:p>
            <a:pPr lvl="1"/>
            <a:r>
              <a:rPr lang="en-US" dirty="0"/>
              <a:t>The database site location(s): a database that is located at a single site is called a </a:t>
            </a:r>
            <a:r>
              <a:rPr lang="en-US" b="1" dirty="0"/>
              <a:t>centralized database </a:t>
            </a:r>
            <a:r>
              <a:rPr lang="en-US" dirty="0"/>
              <a:t>while the database that is support data distributed across several different sites is called a </a:t>
            </a:r>
            <a:r>
              <a:rPr lang="en-US" b="1" dirty="0"/>
              <a:t>distributed database</a:t>
            </a:r>
            <a:r>
              <a:rPr lang="en-US" dirty="0"/>
              <a:t>. </a:t>
            </a:r>
          </a:p>
          <a:p>
            <a:pPr lvl="1"/>
            <a:r>
              <a:rPr lang="en-US" dirty="0"/>
              <a:t>The extent of use: the database that support  a company’s day to day operations is classified as </a:t>
            </a:r>
            <a:r>
              <a:rPr lang="en-US" b="1" dirty="0"/>
              <a:t>transactional database </a:t>
            </a:r>
            <a:r>
              <a:rPr lang="en-US" dirty="0"/>
              <a:t>while that focuses primarily on the storage of data used to generate information required to make tactical or strategic decisions is called data </a:t>
            </a:r>
            <a:r>
              <a:rPr lang="en-US" b="1" dirty="0"/>
              <a:t>warehouse database</a:t>
            </a:r>
            <a:r>
              <a:rPr lang="en-US" dirty="0"/>
              <a:t>. </a:t>
            </a:r>
            <a:endParaRPr lang="x-none" dirty="0"/>
          </a:p>
        </p:txBody>
      </p:sp>
      <p:sp>
        <p:nvSpPr>
          <p:cNvPr id="4" name="Slide Number Placeholder 3">
            <a:extLst>
              <a:ext uri="{FF2B5EF4-FFF2-40B4-BE49-F238E27FC236}">
                <a16:creationId xmlns="" xmlns:a16="http://schemas.microsoft.com/office/drawing/2014/main" id="{90127B85-E8FD-44A0-8D8D-DAB45568C1F5}"/>
              </a:ext>
            </a:extLst>
          </p:cNvPr>
          <p:cNvSpPr>
            <a:spLocks noGrp="1"/>
          </p:cNvSpPr>
          <p:nvPr>
            <p:ph type="sldNum" sz="quarter" idx="12"/>
          </p:nvPr>
        </p:nvSpPr>
        <p:spPr/>
        <p:txBody>
          <a:bodyPr/>
          <a:lstStyle/>
          <a:p>
            <a:fld id="{91AB7395-A59D-472E-8F9E-D727C76AFD9E}" type="slidenum">
              <a:rPr lang="en-US" smtClean="0"/>
              <a:pPr/>
              <a:t>14</a:t>
            </a:fld>
            <a:endParaRPr lang="en-US"/>
          </a:p>
        </p:txBody>
      </p:sp>
    </p:spTree>
    <p:extLst>
      <p:ext uri="{BB962C8B-B14F-4D97-AF65-F5344CB8AC3E}">
        <p14:creationId xmlns:p14="http://schemas.microsoft.com/office/powerpoint/2010/main" val="339733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57F58-DAB7-410B-9477-A180466BCFE1}"/>
              </a:ext>
            </a:extLst>
          </p:cNvPr>
          <p:cNvSpPr>
            <a:spLocks noGrp="1"/>
          </p:cNvSpPr>
          <p:nvPr>
            <p:ph type="title"/>
          </p:nvPr>
        </p:nvSpPr>
        <p:spPr/>
        <p:txBody>
          <a:bodyPr>
            <a:normAutofit/>
          </a:bodyPr>
          <a:lstStyle/>
          <a:p>
            <a:r>
              <a:rPr lang="en-US" dirty="0"/>
              <a:t>The Historical Roots of the Database: </a:t>
            </a:r>
            <a:r>
              <a:rPr lang="en-US" sz="2400" dirty="0"/>
              <a:t>Files and File Systems</a:t>
            </a:r>
            <a:endParaRPr lang="x-none" dirty="0"/>
          </a:p>
        </p:txBody>
      </p:sp>
      <p:sp>
        <p:nvSpPr>
          <p:cNvPr id="3" name="Content Placeholder 2">
            <a:extLst>
              <a:ext uri="{FF2B5EF4-FFF2-40B4-BE49-F238E27FC236}">
                <a16:creationId xmlns="" xmlns:a16="http://schemas.microsoft.com/office/drawing/2014/main" id="{3FE52248-9620-42DD-8C2A-CE94203BC8F6}"/>
              </a:ext>
            </a:extLst>
          </p:cNvPr>
          <p:cNvSpPr>
            <a:spLocks noGrp="1"/>
          </p:cNvSpPr>
          <p:nvPr>
            <p:ph idx="1"/>
          </p:nvPr>
        </p:nvSpPr>
        <p:spPr/>
        <p:txBody>
          <a:bodyPr>
            <a:normAutofit/>
          </a:bodyPr>
          <a:lstStyle/>
          <a:p>
            <a:r>
              <a:rPr lang="en-US" dirty="0"/>
              <a:t>File system as a way of managing data are now largely out-of-date, there are several good  reasons for studying them in some details:</a:t>
            </a:r>
          </a:p>
          <a:p>
            <a:pPr lvl="1"/>
            <a:r>
              <a:rPr lang="en-US" dirty="0"/>
              <a:t>An understanding of the relatively simple </a:t>
            </a:r>
            <a:r>
              <a:rPr lang="en-US" b="1" dirty="0"/>
              <a:t>characteristics of file systems </a:t>
            </a:r>
            <a:r>
              <a:rPr lang="en-US" dirty="0"/>
              <a:t>makes the complexity of database design easier to understand</a:t>
            </a:r>
          </a:p>
          <a:p>
            <a:pPr lvl="1"/>
            <a:r>
              <a:rPr lang="en-US" dirty="0"/>
              <a:t>An awareness of the </a:t>
            </a:r>
            <a:r>
              <a:rPr lang="en-US" b="1" dirty="0"/>
              <a:t>problems/limitation</a:t>
            </a:r>
            <a:r>
              <a:rPr lang="en-US" dirty="0"/>
              <a:t> that plagued file system can help you avoid such pitfalls with DBMS software.</a:t>
            </a:r>
          </a:p>
        </p:txBody>
      </p:sp>
      <p:sp>
        <p:nvSpPr>
          <p:cNvPr id="4" name="Slide Number Placeholder 3">
            <a:extLst>
              <a:ext uri="{FF2B5EF4-FFF2-40B4-BE49-F238E27FC236}">
                <a16:creationId xmlns="" xmlns:a16="http://schemas.microsoft.com/office/drawing/2014/main" id="{D08531E3-6586-4895-A5C2-E2EAB1E48B5C}"/>
              </a:ext>
            </a:extLst>
          </p:cNvPr>
          <p:cNvSpPr>
            <a:spLocks noGrp="1"/>
          </p:cNvSpPr>
          <p:nvPr>
            <p:ph type="sldNum" sz="quarter" idx="12"/>
          </p:nvPr>
        </p:nvSpPr>
        <p:spPr/>
        <p:txBody>
          <a:bodyPr/>
          <a:lstStyle/>
          <a:p>
            <a:fld id="{91AB7395-A59D-472E-8F9E-D727C76AFD9E}" type="slidenum">
              <a:rPr lang="en-US" smtClean="0"/>
              <a:pPr/>
              <a:t>15</a:t>
            </a:fld>
            <a:endParaRPr lang="en-US"/>
          </a:p>
        </p:txBody>
      </p:sp>
    </p:spTree>
    <p:extLst>
      <p:ext uri="{BB962C8B-B14F-4D97-AF65-F5344CB8AC3E}">
        <p14:creationId xmlns:p14="http://schemas.microsoft.com/office/powerpoint/2010/main" val="311362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581995-778B-4CA8-836E-4B849C54E686}"/>
              </a:ext>
            </a:extLst>
          </p:cNvPr>
          <p:cNvSpPr>
            <a:spLocks noGrp="1"/>
          </p:cNvSpPr>
          <p:nvPr>
            <p:ph type="title"/>
          </p:nvPr>
        </p:nvSpPr>
        <p:spPr/>
        <p:txBody>
          <a:bodyPr/>
          <a:lstStyle/>
          <a:p>
            <a:r>
              <a:rPr lang="en-US" dirty="0"/>
              <a:t>Characteristics of File system</a:t>
            </a:r>
            <a:endParaRPr lang="x-none" dirty="0"/>
          </a:p>
        </p:txBody>
      </p:sp>
      <p:sp>
        <p:nvSpPr>
          <p:cNvPr id="3" name="Content Placeholder 2">
            <a:extLst>
              <a:ext uri="{FF2B5EF4-FFF2-40B4-BE49-F238E27FC236}">
                <a16:creationId xmlns="" xmlns:a16="http://schemas.microsoft.com/office/drawing/2014/main" id="{B1BB1A68-AEDD-4194-80BC-73F88F8AABD9}"/>
              </a:ext>
            </a:extLst>
          </p:cNvPr>
          <p:cNvSpPr>
            <a:spLocks noGrp="1"/>
          </p:cNvSpPr>
          <p:nvPr>
            <p:ph idx="1"/>
          </p:nvPr>
        </p:nvSpPr>
        <p:spPr>
          <a:xfrm>
            <a:off x="1763688" y="1484784"/>
            <a:ext cx="7056783" cy="5256584"/>
          </a:xfrm>
        </p:spPr>
        <p:txBody>
          <a:bodyPr>
            <a:normAutofit fontScale="92500" lnSpcReduction="10000"/>
          </a:bodyPr>
          <a:lstStyle/>
          <a:p>
            <a:r>
              <a:rPr lang="en-US" dirty="0"/>
              <a:t>It is a group of files storing data of an organization.</a:t>
            </a:r>
          </a:p>
          <a:p>
            <a:r>
              <a:rPr lang="en-US" dirty="0"/>
              <a:t>Each file is independent from one another.</a:t>
            </a:r>
          </a:p>
          <a:p>
            <a:r>
              <a:rPr lang="en-US" dirty="0"/>
              <a:t>Each file is called a flat file.</a:t>
            </a:r>
          </a:p>
          <a:p>
            <a:r>
              <a:rPr lang="en-US" dirty="0"/>
              <a:t>Each file contained and processed information for one specific function, such as accounting or inventory.</a:t>
            </a:r>
          </a:p>
          <a:p>
            <a:r>
              <a:rPr lang="en-US" dirty="0"/>
              <a:t>Files are designed by using programs written in programming languages such as COBOL, C, C++. </a:t>
            </a:r>
          </a:p>
          <a:p>
            <a:r>
              <a:rPr lang="en-US" dirty="0"/>
              <a:t>The physical implementation and access procedures are written into </a:t>
            </a:r>
            <a:r>
              <a:rPr lang="en-US" dirty="0">
                <a:hlinkClick r:id="rId2" tooltip="database"/>
              </a:rPr>
              <a:t>database</a:t>
            </a:r>
            <a:r>
              <a:rPr lang="en-US" dirty="0"/>
              <a:t> application; therefore, physical changes resulted in intensive rework on the part of the programmer. </a:t>
            </a:r>
          </a:p>
          <a:p>
            <a:r>
              <a:rPr lang="en-US" dirty="0"/>
              <a:t>As systems became more complex, file processing systems offered little flexibility, presented many limitations, and were difficult to maintain. </a:t>
            </a:r>
            <a:endParaRPr lang="x-none" dirty="0"/>
          </a:p>
        </p:txBody>
      </p:sp>
      <p:sp>
        <p:nvSpPr>
          <p:cNvPr id="4" name="Slide Number Placeholder 3">
            <a:extLst>
              <a:ext uri="{FF2B5EF4-FFF2-40B4-BE49-F238E27FC236}">
                <a16:creationId xmlns="" xmlns:a16="http://schemas.microsoft.com/office/drawing/2014/main" id="{9964864D-CE8A-441E-BFB3-68422E02F14E}"/>
              </a:ext>
            </a:extLst>
          </p:cNvPr>
          <p:cNvSpPr>
            <a:spLocks noGrp="1"/>
          </p:cNvSpPr>
          <p:nvPr>
            <p:ph type="sldNum" sz="quarter" idx="12"/>
          </p:nvPr>
        </p:nvSpPr>
        <p:spPr/>
        <p:txBody>
          <a:bodyPr/>
          <a:lstStyle/>
          <a:p>
            <a:fld id="{91AB7395-A59D-472E-8F9E-D727C76AFD9E}" type="slidenum">
              <a:rPr lang="en-US" smtClean="0"/>
              <a:pPr/>
              <a:t>16</a:t>
            </a:fld>
            <a:endParaRPr lang="en-US"/>
          </a:p>
        </p:txBody>
      </p:sp>
    </p:spTree>
    <p:extLst>
      <p:ext uri="{BB962C8B-B14F-4D97-AF65-F5344CB8AC3E}">
        <p14:creationId xmlns:p14="http://schemas.microsoft.com/office/powerpoint/2010/main" val="351985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a:t>
            </a:r>
          </a:p>
        </p:txBody>
      </p:sp>
      <p:sp>
        <p:nvSpPr>
          <p:cNvPr id="3" name="Content Placeholder 2"/>
          <p:cNvSpPr>
            <a:spLocks noGrp="1"/>
          </p:cNvSpPr>
          <p:nvPr>
            <p:ph idx="1"/>
          </p:nvPr>
        </p:nvSpPr>
        <p:spPr>
          <a:xfrm>
            <a:off x="1942415" y="1340768"/>
            <a:ext cx="6950065" cy="5328592"/>
          </a:xfrm>
        </p:spPr>
        <p:txBody>
          <a:bodyPr>
            <a:normAutofit fontScale="92500" lnSpcReduction="10000"/>
          </a:bodyPr>
          <a:lstStyle/>
          <a:p>
            <a:pPr marL="0" indent="0">
              <a:buNone/>
            </a:pPr>
            <a:r>
              <a:rPr lang="en-US" sz="1800" dirty="0"/>
              <a:t>There are a number of characteristics that distinguish the database approach with the file-based approach:</a:t>
            </a:r>
          </a:p>
          <a:p>
            <a:r>
              <a:rPr lang="en-US" sz="1800" b="1" dirty="0"/>
              <a:t>Self-Describing Nature of a Database System</a:t>
            </a:r>
            <a:br>
              <a:rPr lang="en-US" sz="1800" b="1" dirty="0"/>
            </a:br>
            <a:r>
              <a:rPr lang="en-US" sz="1800" dirty="0"/>
              <a:t/>
            </a:r>
            <a:br>
              <a:rPr lang="en-US" sz="1800" dirty="0"/>
            </a:br>
            <a:r>
              <a:rPr lang="en-US" sz="1800" dirty="0"/>
              <a:t>A fundamental feature of the database approach is that the database systems do not only contain the data but also the complete definition and description of these data. These descriptions are basically details about the extent, the structure, the type and the format of all data and, additionally, the relationship between the data. This kind of stored data is called metadata ("data about data"). </a:t>
            </a:r>
          </a:p>
          <a:p>
            <a:r>
              <a:rPr lang="en-US" sz="1800" b="1" dirty="0"/>
              <a:t>Isolation between Program and Data</a:t>
            </a:r>
            <a:br>
              <a:rPr lang="en-US" sz="1800" b="1" dirty="0"/>
            </a:br>
            <a:r>
              <a:rPr lang="en-US" sz="1800" dirty="0"/>
              <a:t/>
            </a:r>
            <a:br>
              <a:rPr lang="en-US" sz="1800" dirty="0"/>
            </a:br>
            <a:r>
              <a:rPr lang="en-US" sz="1800" dirty="0"/>
              <a:t>In the file based system, the structure of the data files is defined in the application programs so if a user wants to change the structure of a file, all the programs that access that file might need to be changed as well. On the other hand, in the database approach, the data structure is stored in the system catalog not in the programs.  Therefore, one change is all that’s needed.</a:t>
            </a:r>
          </a:p>
        </p:txBody>
      </p:sp>
      <p:sp>
        <p:nvSpPr>
          <p:cNvPr id="4" name="Slide Number Placeholder 3"/>
          <p:cNvSpPr>
            <a:spLocks noGrp="1"/>
          </p:cNvSpPr>
          <p:nvPr>
            <p:ph type="sldNum" sz="quarter" idx="12"/>
          </p:nvPr>
        </p:nvSpPr>
        <p:spPr/>
        <p:txBody>
          <a:bodyPr/>
          <a:lstStyle/>
          <a:p>
            <a:fld id="{91AB7395-A59D-472E-8F9E-D727C76AFD9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a:t>
            </a:r>
          </a:p>
        </p:txBody>
      </p:sp>
      <p:sp>
        <p:nvSpPr>
          <p:cNvPr id="3" name="Content Placeholder 2"/>
          <p:cNvSpPr>
            <a:spLocks noGrp="1"/>
          </p:cNvSpPr>
          <p:nvPr>
            <p:ph idx="1"/>
          </p:nvPr>
        </p:nvSpPr>
        <p:spPr>
          <a:xfrm>
            <a:off x="1942415" y="1700808"/>
            <a:ext cx="6591985" cy="4210414"/>
          </a:xfrm>
        </p:spPr>
        <p:txBody>
          <a:bodyPr>
            <a:normAutofit fontScale="85000" lnSpcReduction="20000"/>
          </a:bodyPr>
          <a:lstStyle/>
          <a:p>
            <a:r>
              <a:rPr lang="en-US" b="1" dirty="0"/>
              <a:t>Data Sharing</a:t>
            </a:r>
            <a:r>
              <a:rPr lang="en-US" dirty="0"/>
              <a:t/>
            </a:r>
            <a:br>
              <a:rPr lang="en-US" dirty="0"/>
            </a:br>
            <a:r>
              <a:rPr lang="en-US" dirty="0"/>
              <a:t/>
            </a:r>
            <a:br>
              <a:rPr lang="en-US" dirty="0"/>
            </a:br>
            <a:r>
              <a:rPr lang="en-US" dirty="0"/>
              <a:t>The integration of the whole data in an organization leads to the ability to produce more information from a given amount of data.</a:t>
            </a:r>
          </a:p>
          <a:p>
            <a:r>
              <a:rPr lang="en-US" b="1" dirty="0"/>
              <a:t>Enforcing data integrity </a:t>
            </a:r>
            <a:r>
              <a:rPr lang="en-US" dirty="0"/>
              <a:t/>
            </a:r>
            <a:br>
              <a:rPr lang="en-US" dirty="0"/>
            </a:br>
            <a:r>
              <a:rPr lang="en-US" dirty="0"/>
              <a:t/>
            </a:r>
            <a:br>
              <a:rPr lang="en-US" dirty="0"/>
            </a:br>
            <a:r>
              <a:rPr lang="en-US" dirty="0"/>
              <a:t>Data integrity is a byword for the quality and the reliability of the data of a database system. </a:t>
            </a:r>
          </a:p>
          <a:p>
            <a:pPr lvl="1"/>
            <a:r>
              <a:rPr lang="en-US" dirty="0"/>
              <a:t>In a broader sense data integrity includes also the protection of the database from </a:t>
            </a:r>
            <a:r>
              <a:rPr lang="en-US" dirty="0" err="1"/>
              <a:t>unauthorised</a:t>
            </a:r>
            <a:r>
              <a:rPr lang="en-US" dirty="0"/>
              <a:t> access (confidentiality) and </a:t>
            </a:r>
            <a:r>
              <a:rPr lang="en-US" dirty="0" err="1"/>
              <a:t>unauthorised</a:t>
            </a:r>
            <a:r>
              <a:rPr lang="en-US" dirty="0"/>
              <a:t> changes</a:t>
            </a:r>
            <a:br>
              <a:rPr lang="en-US" dirty="0"/>
            </a:br>
            <a:r>
              <a:rPr lang="en-US" dirty="0"/>
              <a:t/>
            </a:r>
            <a:br>
              <a:rPr lang="en-US" dirty="0"/>
            </a:br>
            <a:r>
              <a:rPr lang="en-US" dirty="0"/>
              <a:t>Not all users of the system have the same accessing privileges.  DBMSs should provide a security subsystem to create and control the user accounts.</a:t>
            </a:r>
          </a:p>
        </p:txBody>
      </p:sp>
      <p:sp>
        <p:nvSpPr>
          <p:cNvPr id="4" name="Slide Number Placeholder 3"/>
          <p:cNvSpPr>
            <a:spLocks noGrp="1"/>
          </p:cNvSpPr>
          <p:nvPr>
            <p:ph type="sldNum" sz="quarter" idx="12"/>
          </p:nvPr>
        </p:nvSpPr>
        <p:spPr/>
        <p:txBody>
          <a:bodyPr/>
          <a:lstStyle/>
          <a:p>
            <a:fld id="{91AB7395-A59D-472E-8F9E-D727C76AFD9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a:t>
            </a:r>
          </a:p>
        </p:txBody>
      </p:sp>
      <p:sp>
        <p:nvSpPr>
          <p:cNvPr id="3" name="Content Placeholder 2"/>
          <p:cNvSpPr>
            <a:spLocks noGrp="1"/>
          </p:cNvSpPr>
          <p:nvPr>
            <p:ph idx="1"/>
          </p:nvPr>
        </p:nvSpPr>
        <p:spPr>
          <a:xfrm>
            <a:off x="1403649" y="1700808"/>
            <a:ext cx="7488832" cy="5040560"/>
          </a:xfrm>
        </p:spPr>
        <p:txBody>
          <a:bodyPr>
            <a:normAutofit fontScale="55000" lnSpcReduction="20000"/>
          </a:bodyPr>
          <a:lstStyle/>
          <a:p>
            <a:pPr>
              <a:lnSpc>
                <a:spcPct val="120000"/>
              </a:lnSpc>
            </a:pPr>
            <a:r>
              <a:rPr lang="en-US" sz="3300" b="1" dirty="0"/>
              <a:t>Support multiple views of data</a:t>
            </a:r>
            <a:r>
              <a:rPr lang="en-US" sz="3300" dirty="0"/>
              <a:t/>
            </a:r>
            <a:br>
              <a:rPr lang="en-US" sz="3300" dirty="0"/>
            </a:br>
            <a:r>
              <a:rPr lang="en-US" sz="3300" dirty="0"/>
              <a:t>A view is a subset of the database which is defined and dedicated for particular users of the system. Multiple users in the system might have different views of the system. Each view might contain only the data of interest to a user or a group of users.</a:t>
            </a:r>
          </a:p>
          <a:p>
            <a:r>
              <a:rPr lang="en-US" sz="3300" b="1" dirty="0"/>
              <a:t>Sharing of data and Multiuser system</a:t>
            </a:r>
            <a:r>
              <a:rPr lang="en-US" sz="3300" dirty="0"/>
              <a:t/>
            </a:r>
            <a:br>
              <a:rPr lang="en-US" sz="3300" dirty="0"/>
            </a:br>
            <a:r>
              <a:rPr lang="en-US" sz="3300" dirty="0"/>
              <a:t>A multiuser database system must allow multiple users access to the database at the same time. As a result, the multiuser DBMS must have concurrency control strategies to ensure several users  access to the same data item at the same time, and to do so in a manner  that the data will always be correct</a:t>
            </a:r>
          </a:p>
          <a:p>
            <a:r>
              <a:rPr lang="en-US" sz="3300" b="1" dirty="0"/>
              <a:t>Control Data Redundancy</a:t>
            </a:r>
            <a:r>
              <a:rPr lang="en-US" sz="3300" dirty="0"/>
              <a:t/>
            </a:r>
            <a:br>
              <a:rPr lang="en-US" sz="3300" dirty="0"/>
            </a:br>
            <a:r>
              <a:rPr lang="en-US" sz="3300" dirty="0"/>
              <a:t>In the Database approach, ideally each data item is stored in only one place in the database.  In some cases redundancy still exists so as to improve system performance, but such redundancy is controlled and kept to minimum</a:t>
            </a:r>
            <a:r>
              <a:rPr lang="en-US" sz="2400" dirty="0"/>
              <a:t>.</a:t>
            </a:r>
          </a:p>
        </p:txBody>
      </p:sp>
      <p:sp>
        <p:nvSpPr>
          <p:cNvPr id="4" name="Slide Number Placeholder 3"/>
          <p:cNvSpPr>
            <a:spLocks noGrp="1"/>
          </p:cNvSpPr>
          <p:nvPr>
            <p:ph type="sldNum" sz="quarter" idx="12"/>
          </p:nvPr>
        </p:nvSpPr>
        <p:spPr/>
        <p:txBody>
          <a:bodyPr/>
          <a:lstStyle/>
          <a:p>
            <a:fld id="{91AB7395-A59D-472E-8F9E-D727C76AFD9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B23FF1-49BE-405D-AE29-B7D761DA6D15}"/>
              </a:ext>
            </a:extLst>
          </p:cNvPr>
          <p:cNvSpPr>
            <a:spLocks noGrp="1"/>
          </p:cNvSpPr>
          <p:nvPr>
            <p:ph type="title"/>
          </p:nvPr>
        </p:nvSpPr>
        <p:spPr/>
        <p:txBody>
          <a:bodyPr/>
          <a:lstStyle/>
          <a:p>
            <a:endParaRPr lang="x-none"/>
          </a:p>
        </p:txBody>
      </p:sp>
      <p:sp>
        <p:nvSpPr>
          <p:cNvPr id="4" name="Content Placeholder 3">
            <a:extLst>
              <a:ext uri="{FF2B5EF4-FFF2-40B4-BE49-F238E27FC236}">
                <a16:creationId xmlns="" xmlns:a16="http://schemas.microsoft.com/office/drawing/2014/main" id="{FC4EE148-965F-454B-A94A-4FF52B0FEB1E}"/>
              </a:ext>
            </a:extLst>
          </p:cNvPr>
          <p:cNvSpPr>
            <a:spLocks noGrp="1"/>
          </p:cNvSpPr>
          <p:nvPr>
            <p:ph idx="1"/>
          </p:nvPr>
        </p:nvSpPr>
        <p:spPr/>
        <p:txBody>
          <a:bodyPr>
            <a:normAutofit fontScale="92500"/>
          </a:bodyPr>
          <a:lstStyle/>
          <a:p>
            <a:pPr marL="0" indent="0">
              <a:buNone/>
            </a:pPr>
            <a:r>
              <a:rPr lang="en-US" b="1" dirty="0"/>
              <a:t>1:0 COURSE OBJECTIVES</a:t>
            </a:r>
            <a:endParaRPr lang="x-none" dirty="0"/>
          </a:p>
          <a:p>
            <a:r>
              <a:rPr lang="en-US" dirty="0"/>
              <a:t>This course intend to equip students’ knowledge and skills of Database Management</a:t>
            </a:r>
            <a:endParaRPr lang="x-none" dirty="0"/>
          </a:p>
          <a:p>
            <a:pPr marL="0" indent="0">
              <a:buNone/>
            </a:pPr>
            <a:r>
              <a:rPr lang="en-US" b="1" dirty="0"/>
              <a:t> </a:t>
            </a:r>
            <a:endParaRPr lang="x-none" dirty="0"/>
          </a:p>
          <a:p>
            <a:pPr marL="0" indent="0">
              <a:buNone/>
            </a:pPr>
            <a:r>
              <a:rPr lang="en-US" b="1" dirty="0"/>
              <a:t>2:0 Course Descriptions</a:t>
            </a:r>
            <a:endParaRPr lang="x-none" dirty="0"/>
          </a:p>
          <a:p>
            <a:r>
              <a:rPr lang="en-US" dirty="0"/>
              <a:t>This course introduces </a:t>
            </a:r>
            <a:r>
              <a:rPr lang="en-GB" dirty="0"/>
              <a:t>concept of database system, database management system and demonstrate the design of relational database.</a:t>
            </a:r>
            <a:endParaRPr lang="x-none" dirty="0"/>
          </a:p>
          <a:p>
            <a:pPr marL="0" indent="0">
              <a:buNone/>
            </a:pPr>
            <a:endParaRPr lang="x-none" dirty="0"/>
          </a:p>
          <a:p>
            <a:pPr marL="0" indent="0">
              <a:buNone/>
            </a:pPr>
            <a:r>
              <a:rPr lang="en-US" dirty="0"/>
              <a:t> </a:t>
            </a:r>
            <a:endParaRPr lang="x-none" dirty="0"/>
          </a:p>
          <a:p>
            <a:endParaRPr lang="x-none" dirty="0"/>
          </a:p>
        </p:txBody>
      </p:sp>
      <p:sp>
        <p:nvSpPr>
          <p:cNvPr id="3" name="Slide Number Placeholder 2">
            <a:extLst>
              <a:ext uri="{FF2B5EF4-FFF2-40B4-BE49-F238E27FC236}">
                <a16:creationId xmlns="" xmlns:a16="http://schemas.microsoft.com/office/drawing/2014/main" id="{201C4645-7B5B-43FA-83BE-7CDDC45F1A7E}"/>
              </a:ext>
            </a:extLst>
          </p:cNvPr>
          <p:cNvSpPr>
            <a:spLocks noGrp="1"/>
          </p:cNvSpPr>
          <p:nvPr>
            <p:ph type="sldNum" sz="quarter" idx="12"/>
          </p:nvPr>
        </p:nvSpPr>
        <p:spPr/>
        <p:txBody>
          <a:bodyPr/>
          <a:lstStyle/>
          <a:p>
            <a:fld id="{91AB7395-A59D-472E-8F9E-D727C76AFD9E}" type="slidenum">
              <a:rPr lang="en-US" smtClean="0"/>
              <a:pPr/>
              <a:t>2</a:t>
            </a:fld>
            <a:endParaRPr lang="en-US"/>
          </a:p>
        </p:txBody>
      </p:sp>
    </p:spTree>
    <p:extLst>
      <p:ext uri="{BB962C8B-B14F-4D97-AF65-F5344CB8AC3E}">
        <p14:creationId xmlns:p14="http://schemas.microsoft.com/office/powerpoint/2010/main" val="1874737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a:t>
            </a:r>
          </a:p>
        </p:txBody>
      </p:sp>
      <p:sp>
        <p:nvSpPr>
          <p:cNvPr id="3" name="Content Placeholder 2"/>
          <p:cNvSpPr>
            <a:spLocks noGrp="1"/>
          </p:cNvSpPr>
          <p:nvPr>
            <p:ph idx="1"/>
          </p:nvPr>
        </p:nvSpPr>
        <p:spPr>
          <a:xfrm>
            <a:off x="1942415" y="1340768"/>
            <a:ext cx="6591985" cy="5328592"/>
          </a:xfrm>
        </p:spPr>
        <p:txBody>
          <a:bodyPr>
            <a:noAutofit/>
          </a:bodyPr>
          <a:lstStyle/>
          <a:p>
            <a:r>
              <a:rPr lang="en-US" b="1" dirty="0"/>
              <a:t>Transaction Processing</a:t>
            </a:r>
            <a:r>
              <a:rPr lang="en-US" sz="1800" dirty="0"/>
              <a:t/>
            </a:r>
            <a:br>
              <a:rPr lang="en-US" sz="1800" dirty="0"/>
            </a:br>
            <a:r>
              <a:rPr lang="en-US" sz="1800" dirty="0"/>
              <a:t/>
            </a:r>
            <a:br>
              <a:rPr lang="en-US" sz="1800" dirty="0"/>
            </a:br>
            <a:r>
              <a:rPr lang="en-US" sz="2000" dirty="0"/>
              <a:t>The DBMS must include concurrency control subsystems to ensure that several users trying to update the same data do so in a controlled manner.  The results of any updates to the database must maintain consistency and validity.</a:t>
            </a:r>
          </a:p>
          <a:p>
            <a:pPr lvl="1"/>
            <a:r>
              <a:rPr lang="en-US" dirty="0"/>
              <a:t>A transaction is a bundle of actions which are done within a database to bring it from one consistent state to a new consistent state.</a:t>
            </a:r>
          </a:p>
          <a:p>
            <a:r>
              <a:rPr lang="en-US" sz="2000" dirty="0"/>
              <a:t>Within a transaction all or none of the actions need to be carried out. Doing only a part of the actions would lead to an inconsistent database state. </a:t>
            </a:r>
          </a:p>
          <a:p>
            <a:pPr marL="457200" lvl="1" indent="0">
              <a:buNone/>
            </a:pPr>
            <a:r>
              <a:rPr lang="en-US" dirty="0"/>
              <a:t/>
            </a:r>
            <a:br>
              <a:rPr lang="en-US" dirty="0"/>
            </a:br>
            <a:endParaRPr lang="en-US" b="1" dirty="0"/>
          </a:p>
        </p:txBody>
      </p:sp>
      <p:sp>
        <p:nvSpPr>
          <p:cNvPr id="4" name="Slide Number Placeholder 3"/>
          <p:cNvSpPr>
            <a:spLocks noGrp="1"/>
          </p:cNvSpPr>
          <p:nvPr>
            <p:ph type="sldNum" sz="quarter" idx="12"/>
          </p:nvPr>
        </p:nvSpPr>
        <p:spPr/>
        <p:txBody>
          <a:bodyPr/>
          <a:lstStyle/>
          <a:p>
            <a:fld id="{91AB7395-A59D-472E-8F9E-D727C76AFD9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147338"/>
            <a:ext cx="6589199" cy="799440"/>
          </a:xfrm>
        </p:spPr>
        <p:txBody>
          <a:bodyPr/>
          <a:lstStyle/>
          <a:p>
            <a:r>
              <a:rPr lang="en-US" dirty="0"/>
              <a:t>Characteristics of Database</a:t>
            </a:r>
          </a:p>
        </p:txBody>
      </p:sp>
      <p:sp>
        <p:nvSpPr>
          <p:cNvPr id="3" name="Content Placeholder 2"/>
          <p:cNvSpPr>
            <a:spLocks noGrp="1"/>
          </p:cNvSpPr>
          <p:nvPr>
            <p:ph idx="1"/>
          </p:nvPr>
        </p:nvSpPr>
        <p:spPr>
          <a:xfrm>
            <a:off x="1942415" y="1152908"/>
            <a:ext cx="6591985" cy="5084404"/>
          </a:xfrm>
        </p:spPr>
        <p:txBody>
          <a:bodyPr>
            <a:noAutofit/>
          </a:bodyPr>
          <a:lstStyle/>
          <a:p>
            <a:r>
              <a:rPr lang="en-US" b="1" dirty="0"/>
              <a:t>Providing multiple views of data</a:t>
            </a:r>
            <a:r>
              <a:rPr lang="en-US" dirty="0"/>
              <a:t/>
            </a:r>
            <a:br>
              <a:rPr lang="en-US" dirty="0"/>
            </a:br>
            <a:r>
              <a:rPr lang="en-US" dirty="0"/>
              <a:t>A view may be a subset of the database. Various users may have different views of the database itself.  Users may not need to be aware of how and where the data they refer to is stored.</a:t>
            </a:r>
          </a:p>
          <a:p>
            <a:pPr marL="0" indent="0">
              <a:buNone/>
            </a:pPr>
            <a:endParaRPr lang="en-US" dirty="0"/>
          </a:p>
          <a:p>
            <a:r>
              <a:rPr lang="en-US" b="1" dirty="0"/>
              <a:t>Providing backup and recovery facilities</a:t>
            </a:r>
            <a:r>
              <a:rPr lang="en-US" dirty="0"/>
              <a:t/>
            </a:r>
            <a:br>
              <a:rPr lang="en-US" dirty="0"/>
            </a:br>
            <a:r>
              <a:rPr lang="en-US" dirty="0"/>
              <a:t>If the computer system fails in the middle of a complex update process, the recovery subsystem is responsible for making sure that the database is restored to the stage it was in before the process started executing.</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1AB7395-A59D-472E-8F9E-D727C76AFD9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Components of the Database System Environment</a:t>
            </a:r>
            <a:endParaRPr lang="en-US" dirty="0"/>
          </a:p>
        </p:txBody>
      </p:sp>
      <p:sp>
        <p:nvSpPr>
          <p:cNvPr id="3" name="Content Placeholder 2"/>
          <p:cNvSpPr>
            <a:spLocks noGrp="1"/>
          </p:cNvSpPr>
          <p:nvPr>
            <p:ph idx="1"/>
          </p:nvPr>
        </p:nvSpPr>
        <p:spPr/>
        <p:txBody>
          <a:bodyPr>
            <a:normAutofit/>
          </a:bodyPr>
          <a:lstStyle/>
          <a:p>
            <a:r>
              <a:rPr lang="en-US" dirty="0"/>
              <a:t>There are five major components in the database system environment and their interrelationship which are.</a:t>
            </a:r>
          </a:p>
          <a:p>
            <a:pPr lvl="1"/>
            <a:r>
              <a:rPr lang="en-US" dirty="0"/>
              <a:t>Hardware</a:t>
            </a:r>
          </a:p>
          <a:p>
            <a:pPr lvl="1"/>
            <a:r>
              <a:rPr lang="en-US" dirty="0"/>
              <a:t>Software</a:t>
            </a:r>
          </a:p>
          <a:p>
            <a:pPr lvl="1"/>
            <a:r>
              <a:rPr lang="en-US" dirty="0"/>
              <a:t> Data</a:t>
            </a:r>
          </a:p>
          <a:p>
            <a:pPr lvl="1"/>
            <a:r>
              <a:rPr lang="en-US" dirty="0"/>
              <a:t>Users</a:t>
            </a:r>
          </a:p>
          <a:p>
            <a:pPr lvl="1"/>
            <a:r>
              <a:rPr lang="en-US" dirty="0"/>
              <a:t>Procedures</a:t>
            </a:r>
          </a:p>
          <a:p>
            <a:endParaRPr lang="en-US" dirty="0"/>
          </a:p>
        </p:txBody>
      </p:sp>
      <p:sp>
        <p:nvSpPr>
          <p:cNvPr id="4" name="Slide Number Placeholder 3"/>
          <p:cNvSpPr>
            <a:spLocks noGrp="1"/>
          </p:cNvSpPr>
          <p:nvPr>
            <p:ph type="sldNum" sz="quarter" idx="12"/>
          </p:nvPr>
        </p:nvSpPr>
        <p:spPr/>
        <p:txBody>
          <a:bodyPr/>
          <a:lstStyle/>
          <a:p>
            <a:fld id="{91AB7395-A59D-472E-8F9E-D727C76AFD9E}"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Hardware</a:t>
            </a:r>
            <a:endParaRPr lang="en-US" dirty="0"/>
          </a:p>
        </p:txBody>
      </p:sp>
      <p:sp>
        <p:nvSpPr>
          <p:cNvPr id="3" name="Content Placeholder 2"/>
          <p:cNvSpPr>
            <a:spLocks noGrp="1"/>
          </p:cNvSpPr>
          <p:nvPr>
            <p:ph idx="1"/>
          </p:nvPr>
        </p:nvSpPr>
        <p:spPr/>
        <p:txBody>
          <a:bodyPr>
            <a:normAutofit/>
          </a:bodyPr>
          <a:lstStyle/>
          <a:p>
            <a:r>
              <a:rPr lang="en-US" dirty="0"/>
              <a:t>The hardware is the actual computer system used for keeping and accessing the database.</a:t>
            </a:r>
          </a:p>
          <a:p>
            <a:r>
              <a:rPr lang="en-US" dirty="0"/>
              <a:t> Conventional DBMS hardware consists of secondary storage devices, usually hard disks, on which the database physically resides, together with the associated Input-Output devices, device controllers and· so forth. </a:t>
            </a:r>
          </a:p>
          <a:p>
            <a:r>
              <a:rPr lang="en-US" dirty="0"/>
              <a:t>Databases run on a' range of machines, from Microcomputers to large mainframes. </a:t>
            </a:r>
          </a:p>
        </p:txBody>
      </p:sp>
      <p:sp>
        <p:nvSpPr>
          <p:cNvPr id="4" name="Slide Number Placeholder 3"/>
          <p:cNvSpPr>
            <a:spLocks noGrp="1"/>
          </p:cNvSpPr>
          <p:nvPr>
            <p:ph type="sldNum" sz="quarter" idx="12"/>
          </p:nvPr>
        </p:nvSpPr>
        <p:spPr/>
        <p:txBody>
          <a:bodyPr/>
          <a:lstStyle/>
          <a:p>
            <a:fld id="{91AB7395-A59D-472E-8F9E-D727C76AFD9E}"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Software</a:t>
            </a:r>
            <a:endParaRPr lang="en-US" dirty="0"/>
          </a:p>
        </p:txBody>
      </p:sp>
      <p:sp>
        <p:nvSpPr>
          <p:cNvPr id="3" name="Content Placeholder 2"/>
          <p:cNvSpPr>
            <a:spLocks noGrp="1"/>
          </p:cNvSpPr>
          <p:nvPr>
            <p:ph idx="1"/>
          </p:nvPr>
        </p:nvSpPr>
        <p:spPr>
          <a:xfrm>
            <a:off x="1763689" y="1700808"/>
            <a:ext cx="6770712" cy="4896544"/>
          </a:xfrm>
        </p:spPr>
        <p:txBody>
          <a:bodyPr>
            <a:normAutofit fontScale="47500" lnSpcReduction="20000"/>
          </a:bodyPr>
          <a:lstStyle/>
          <a:p>
            <a:r>
              <a:rPr lang="en-US" sz="3800" dirty="0"/>
              <a:t>The software is the actual DBMS. </a:t>
            </a:r>
          </a:p>
          <a:p>
            <a:pPr lvl="1"/>
            <a:r>
              <a:rPr lang="en-US" sz="3600" dirty="0"/>
              <a:t>A </a:t>
            </a:r>
            <a:r>
              <a:rPr lang="en-US" sz="3600" b="1" dirty="0"/>
              <a:t>database management system</a:t>
            </a:r>
            <a:r>
              <a:rPr lang="en-US" sz="3600" dirty="0"/>
              <a:t> is the software system that allows users to define, create and maintain a database and provides controlled access to the data.</a:t>
            </a:r>
          </a:p>
          <a:p>
            <a:pPr lvl="1"/>
            <a:r>
              <a:rPr lang="en-US" sz="3600" dirty="0"/>
              <a:t>DBMS is basically a collection of programs that enables users to store, modify and extract </a:t>
            </a:r>
            <a:r>
              <a:rPr lang="en-US" sz="3600" b="1" dirty="0"/>
              <a:t>information</a:t>
            </a:r>
            <a:r>
              <a:rPr lang="en-US" sz="3600" dirty="0"/>
              <a:t> from a database as per the requirements</a:t>
            </a:r>
          </a:p>
          <a:p>
            <a:r>
              <a:rPr lang="en-US" sz="3800" dirty="0"/>
              <a:t>All requests from users for access to the database are handled by the DBMS. </a:t>
            </a:r>
          </a:p>
          <a:p>
            <a:r>
              <a:rPr lang="en-US" sz="3800" dirty="0"/>
              <a:t>The DBMS allows the users to communicate with the database. In a sense, it is the mediator between the database and the users. </a:t>
            </a:r>
          </a:p>
          <a:p>
            <a:r>
              <a:rPr lang="en-US" sz="3800" dirty="0"/>
              <a:t>The DBMS controls the access and helps to maintain the consistency of the data..</a:t>
            </a:r>
          </a:p>
          <a:p>
            <a:r>
              <a:rPr lang="en-US" sz="3800" dirty="0"/>
              <a:t>Database management systems in the market are MS Access, dbase, FoxPro, IMS and Oracle, </a:t>
            </a:r>
            <a:r>
              <a:rPr lang="en-US" sz="3800" dirty="0" err="1"/>
              <a:t>MySQL</a:t>
            </a:r>
            <a:r>
              <a:rPr lang="en-US" sz="3800" dirty="0"/>
              <a:t>, SQL Servers and DB2 etc</a:t>
            </a:r>
          </a:p>
          <a:p>
            <a:endParaRPr lang="en-US" dirty="0"/>
          </a:p>
        </p:txBody>
      </p:sp>
      <p:sp>
        <p:nvSpPr>
          <p:cNvPr id="4" name="Slide Number Placeholder 3"/>
          <p:cNvSpPr>
            <a:spLocks noGrp="1"/>
          </p:cNvSpPr>
          <p:nvPr>
            <p:ph type="sldNum" sz="quarter" idx="12"/>
          </p:nvPr>
        </p:nvSpPr>
        <p:spPr/>
        <p:txBody>
          <a:bodyPr/>
          <a:lstStyle/>
          <a:p>
            <a:fld id="{91AB7395-A59D-472E-8F9E-D727C76AFD9E}"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Data</a:t>
            </a:r>
            <a:endParaRPr lang="en-US" dirty="0"/>
          </a:p>
        </p:txBody>
      </p:sp>
      <p:sp>
        <p:nvSpPr>
          <p:cNvPr id="3" name="Content Placeholder 2"/>
          <p:cNvSpPr>
            <a:spLocks noGrp="1"/>
          </p:cNvSpPr>
          <p:nvPr>
            <p:ph idx="1"/>
          </p:nvPr>
        </p:nvSpPr>
        <p:spPr/>
        <p:txBody>
          <a:bodyPr>
            <a:normAutofit lnSpcReduction="10000"/>
          </a:bodyPr>
          <a:lstStyle/>
          <a:p>
            <a:r>
              <a:rPr lang="en-US" dirty="0"/>
              <a:t>It is the most important component of DBMS</a:t>
            </a:r>
          </a:p>
          <a:p>
            <a:r>
              <a:rPr lang="en-US" dirty="0"/>
              <a:t>The database should contain all the data needed by the organization. One of the major features of databases is that the actual data are separated from the programs that use the data. </a:t>
            </a:r>
          </a:p>
          <a:p>
            <a:r>
              <a:rPr lang="en-US" dirty="0"/>
              <a:t>A database should always be designed, built and populated for a particular audience and for a specific purpose.</a:t>
            </a:r>
          </a:p>
          <a:p>
            <a:r>
              <a:rPr lang="en-US" dirty="0"/>
              <a:t>The database contains the operational data and the meta-data, the 'data about data'.</a:t>
            </a:r>
          </a:p>
          <a:p>
            <a:endParaRPr lang="en-US" dirty="0"/>
          </a:p>
        </p:txBody>
      </p:sp>
      <p:sp>
        <p:nvSpPr>
          <p:cNvPr id="4" name="Slide Number Placeholder 3"/>
          <p:cNvSpPr>
            <a:spLocks noGrp="1"/>
          </p:cNvSpPr>
          <p:nvPr>
            <p:ph type="sldNum" sz="quarter" idx="12"/>
          </p:nvPr>
        </p:nvSpPr>
        <p:spPr/>
        <p:txBody>
          <a:bodyPr/>
          <a:lstStyle/>
          <a:p>
            <a:fld id="{91AB7395-A59D-472E-8F9E-D727C76AFD9E}"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Users</a:t>
            </a:r>
            <a:endParaRPr lang="en-US" b="1" dirty="0"/>
          </a:p>
        </p:txBody>
      </p:sp>
      <p:pic>
        <p:nvPicPr>
          <p:cNvPr id="5" name="Content Placeholder 4" descr="http://www.tutorialspoint.com/dbms/images/dbms_users.png"/>
          <p:cNvPicPr>
            <a:picLocks noGrp="1"/>
          </p:cNvPicPr>
          <p:nvPr>
            <p:ph idx="1"/>
          </p:nvPr>
        </p:nvPicPr>
        <p:blipFill>
          <a:blip r:embed="rId2" cstate="print"/>
          <a:srcRect/>
          <a:stretch>
            <a:fillRect/>
          </a:stretch>
        </p:blipFill>
        <p:spPr bwMode="auto">
          <a:xfrm>
            <a:off x="1187624" y="2060848"/>
            <a:ext cx="6336704" cy="3888432"/>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B2CCEDB7-46F5-46E3-8C6A-14F1243C4A29}"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Users</a:t>
            </a:r>
            <a:endParaRPr lang="en-US" dirty="0"/>
          </a:p>
        </p:txBody>
      </p:sp>
      <p:sp>
        <p:nvSpPr>
          <p:cNvPr id="4" name="Content Placeholder 3"/>
          <p:cNvSpPr>
            <a:spLocks noGrp="1"/>
          </p:cNvSpPr>
          <p:nvPr>
            <p:ph idx="1"/>
          </p:nvPr>
        </p:nvSpPr>
        <p:spPr>
          <a:xfrm>
            <a:off x="1763689" y="1484784"/>
            <a:ext cx="6770712" cy="4426438"/>
          </a:xfrm>
        </p:spPr>
        <p:txBody>
          <a:bodyPr>
            <a:normAutofit fontScale="70000" lnSpcReduction="20000"/>
          </a:bodyPr>
          <a:lstStyle/>
          <a:p>
            <a:pPr>
              <a:buNone/>
            </a:pPr>
            <a:r>
              <a:rPr lang="en-GB" dirty="0"/>
              <a:t>A typical DBMS has users with different rights and permissions who use it for different purposes. Some users retrieve data and some back it up. The users of a DBMS can be broadly categorized as follows: </a:t>
            </a:r>
            <a:endParaRPr lang="en-US" dirty="0"/>
          </a:p>
          <a:p>
            <a:pPr lvl="0"/>
            <a:r>
              <a:rPr lang="en-GB" b="1" dirty="0"/>
              <a:t>Administrators</a:t>
            </a:r>
            <a:r>
              <a:rPr lang="en-GB" dirty="0"/>
              <a:t> − Administrators maintain the DBMS and are responsible for administrating the database. They are responsible to look after its usage and by whom it should be used. They create access profiles for users and apply limitations to maintain isolation and force security. Administrators also look after DBMS resources like system license, required tools, and other software and hardware related maintenance.</a:t>
            </a:r>
            <a:endParaRPr lang="en-US" dirty="0"/>
          </a:p>
          <a:p>
            <a:pPr lvl="0"/>
            <a:r>
              <a:rPr lang="en-GB" b="1" dirty="0"/>
              <a:t>Designers</a:t>
            </a:r>
            <a:r>
              <a:rPr lang="en-GB" dirty="0"/>
              <a:t> − Designers are the group of people who actually work on the designing part of the database. They keep a close watch on what data should be kept and in what format. They identify and design the whole set of entities, relations, constraints, and views.</a:t>
            </a:r>
            <a:endParaRPr lang="en-US" dirty="0"/>
          </a:p>
          <a:p>
            <a:pPr lvl="0"/>
            <a:r>
              <a:rPr lang="en-GB" b="1" dirty="0"/>
              <a:t>End Users</a:t>
            </a:r>
            <a:r>
              <a:rPr lang="en-GB" dirty="0"/>
              <a:t> − End users are those who actually obtain the benefits of having a DBMS. End users can range from simple viewers who pay attention to the logs or market rates to sophisticated users such as business analysts.</a:t>
            </a:r>
            <a:endParaRPr lang="en-US" dirty="0"/>
          </a:p>
          <a:p>
            <a:endParaRPr lang="en-US" dirty="0"/>
          </a:p>
        </p:txBody>
      </p:sp>
      <p:sp>
        <p:nvSpPr>
          <p:cNvPr id="3" name="Slide Number Placeholder 2"/>
          <p:cNvSpPr>
            <a:spLocks noGrp="1"/>
          </p:cNvSpPr>
          <p:nvPr>
            <p:ph type="sldNum" sz="quarter" idx="12"/>
          </p:nvPr>
        </p:nvSpPr>
        <p:spPr/>
        <p:txBody>
          <a:bodyPr/>
          <a:lstStyle/>
          <a:p>
            <a:fld id="{B2CCEDB7-46F5-46E3-8C6A-14F1243C4A29}"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Procedures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Procedures refer to the instructions and rules that govern the design and use of the database. </a:t>
            </a:r>
          </a:p>
          <a:p>
            <a:r>
              <a:rPr lang="en-US" dirty="0"/>
              <a:t>The users of the system and the staff that manage the database require documented procedures on how to use or run the system.</a:t>
            </a:r>
          </a:p>
          <a:p>
            <a:r>
              <a:rPr lang="en-US" dirty="0"/>
              <a:t>These may consist of instructions on how to:</a:t>
            </a:r>
          </a:p>
          <a:p>
            <a:pPr lvl="1"/>
            <a:r>
              <a:rPr lang="en-US" dirty="0"/>
              <a:t>Log on to the DBMS.</a:t>
            </a:r>
          </a:p>
          <a:p>
            <a:pPr lvl="1"/>
            <a:r>
              <a:rPr lang="en-US" dirty="0"/>
              <a:t>Use a particular DBMS facility or application program.</a:t>
            </a:r>
          </a:p>
          <a:p>
            <a:pPr lvl="1"/>
            <a:r>
              <a:rPr lang="en-US" dirty="0"/>
              <a:t>Start and stop the DBMS.</a:t>
            </a:r>
          </a:p>
          <a:p>
            <a:pPr lvl="1"/>
            <a:r>
              <a:rPr lang="en-US" dirty="0"/>
              <a:t>Make backup copies of the database.</a:t>
            </a:r>
          </a:p>
          <a:p>
            <a:pPr lvl="1"/>
            <a:r>
              <a:rPr lang="en-US" dirty="0"/>
              <a:t>Handle hardware or software failures.</a:t>
            </a:r>
          </a:p>
          <a:p>
            <a:endParaRPr lang="en-US" dirty="0"/>
          </a:p>
        </p:txBody>
      </p:sp>
      <p:sp>
        <p:nvSpPr>
          <p:cNvPr id="4" name="Slide Number Placeholder 3"/>
          <p:cNvSpPr>
            <a:spLocks noGrp="1"/>
          </p:cNvSpPr>
          <p:nvPr>
            <p:ph type="sldNum" sz="quarter" idx="12"/>
          </p:nvPr>
        </p:nvSpPr>
        <p:spPr/>
        <p:txBody>
          <a:bodyPr/>
          <a:lstStyle/>
          <a:p>
            <a:fld id="{91AB7395-A59D-472E-8F9E-D727C76AFD9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63974E7-2F27-4E0E-9DC8-C96A6CD8F283}"/>
              </a:ext>
            </a:extLst>
          </p:cNvPr>
          <p:cNvSpPr>
            <a:spLocks noGrp="1"/>
          </p:cNvSpPr>
          <p:nvPr>
            <p:ph type="title"/>
          </p:nvPr>
        </p:nvSpPr>
        <p:spPr/>
        <p:txBody>
          <a:bodyPr/>
          <a:lstStyle/>
          <a:p>
            <a:r>
              <a:rPr lang="en-US" dirty="0"/>
              <a:t>END OF LECTURE 1</a:t>
            </a:r>
            <a:endParaRPr lang="x-none" dirty="0"/>
          </a:p>
        </p:txBody>
      </p:sp>
      <p:sp>
        <p:nvSpPr>
          <p:cNvPr id="6" name="Text Placeholder 5">
            <a:extLst>
              <a:ext uri="{FF2B5EF4-FFF2-40B4-BE49-F238E27FC236}">
                <a16:creationId xmlns="" xmlns:a16="http://schemas.microsoft.com/office/drawing/2014/main" id="{0E427D25-03B6-4789-B1DE-CDDD7DFA52EB}"/>
              </a:ext>
            </a:extLst>
          </p:cNvPr>
          <p:cNvSpPr>
            <a:spLocks noGrp="1"/>
          </p:cNvSpPr>
          <p:nvPr>
            <p:ph type="body" idx="1"/>
          </p:nvPr>
        </p:nvSpPr>
        <p:spPr/>
        <p:txBody>
          <a:bodyPr/>
          <a:lstStyle/>
          <a:p>
            <a:endParaRPr lang="x-none"/>
          </a:p>
        </p:txBody>
      </p:sp>
      <p:sp>
        <p:nvSpPr>
          <p:cNvPr id="4" name="Slide Number Placeholder 3">
            <a:extLst>
              <a:ext uri="{FF2B5EF4-FFF2-40B4-BE49-F238E27FC236}">
                <a16:creationId xmlns="" xmlns:a16="http://schemas.microsoft.com/office/drawing/2014/main" id="{7AF81AA1-58D0-4FC1-A430-E6576013BCF7}"/>
              </a:ext>
            </a:extLst>
          </p:cNvPr>
          <p:cNvSpPr>
            <a:spLocks noGrp="1"/>
          </p:cNvSpPr>
          <p:nvPr>
            <p:ph type="sldNum" sz="quarter" idx="12"/>
          </p:nvPr>
        </p:nvSpPr>
        <p:spPr/>
        <p:txBody>
          <a:bodyPr/>
          <a:lstStyle/>
          <a:p>
            <a:fld id="{91AB7395-A59D-472E-8F9E-D727C76AFD9E}" type="slidenum">
              <a:rPr lang="en-US" smtClean="0"/>
              <a:pPr/>
              <a:t>29</a:t>
            </a:fld>
            <a:endParaRPr lang="en-US"/>
          </a:p>
        </p:txBody>
      </p:sp>
    </p:spTree>
    <p:extLst>
      <p:ext uri="{BB962C8B-B14F-4D97-AF65-F5344CB8AC3E}">
        <p14:creationId xmlns:p14="http://schemas.microsoft.com/office/powerpoint/2010/main" val="282598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04B616E6-DDA6-4796-A835-FB1F3FCD6D74}"/>
              </a:ext>
            </a:extLst>
          </p:cNvPr>
          <p:cNvSpPr>
            <a:spLocks noGrp="1"/>
          </p:cNvSpPr>
          <p:nvPr>
            <p:ph idx="1"/>
          </p:nvPr>
        </p:nvSpPr>
        <p:spPr>
          <a:xfrm>
            <a:off x="1403649" y="1152908"/>
            <a:ext cx="7130752" cy="4758314"/>
          </a:xfrm>
        </p:spPr>
        <p:txBody>
          <a:bodyPr>
            <a:normAutofit fontScale="92500" lnSpcReduction="10000"/>
          </a:bodyPr>
          <a:lstStyle/>
          <a:p>
            <a:pPr marL="0" indent="0">
              <a:buNone/>
            </a:pPr>
            <a:r>
              <a:rPr lang="en-US" b="1" dirty="0"/>
              <a:t>3:0 Course assessment</a:t>
            </a:r>
            <a:endParaRPr lang="x-none" dirty="0"/>
          </a:p>
          <a:p>
            <a:pPr marL="0" indent="0">
              <a:buNone/>
            </a:pPr>
            <a:r>
              <a:rPr lang="en-US" dirty="0"/>
              <a:t>During the semester students taking this course will be assessed on individual basis and be awarded marks for works to be assigned during the semester.</a:t>
            </a:r>
          </a:p>
          <a:p>
            <a:r>
              <a:rPr lang="en-US" dirty="0"/>
              <a:t> Coursework (continuous assessment) will account 45% of the final examination aggregate marks.  Distribution of marks for this purpose will be on the following basis. </a:t>
            </a:r>
          </a:p>
          <a:p>
            <a:pPr lvl="1"/>
            <a:r>
              <a:rPr lang="en-US" dirty="0"/>
              <a:t>Test one </a:t>
            </a:r>
            <a:r>
              <a:rPr lang="en-US" dirty="0" smtClean="0"/>
              <a:t>10%, </a:t>
            </a:r>
            <a:endParaRPr lang="en-US" dirty="0"/>
          </a:p>
          <a:p>
            <a:pPr lvl="1"/>
            <a:r>
              <a:rPr lang="en-US" dirty="0"/>
              <a:t>Test two 15%, </a:t>
            </a:r>
          </a:p>
          <a:p>
            <a:pPr lvl="1"/>
            <a:r>
              <a:rPr lang="en-US" dirty="0"/>
              <a:t>Group Assignment 10%, </a:t>
            </a:r>
          </a:p>
          <a:p>
            <a:pPr lvl="1"/>
            <a:r>
              <a:rPr lang="en-US" dirty="0"/>
              <a:t>Class participation 5%</a:t>
            </a:r>
          </a:p>
          <a:p>
            <a:r>
              <a:rPr lang="en-US" dirty="0"/>
              <a:t> final examination </a:t>
            </a:r>
            <a:r>
              <a:rPr lang="en-US" dirty="0" smtClean="0"/>
              <a:t>60%.</a:t>
            </a:r>
            <a:endParaRPr lang="x-none" dirty="0"/>
          </a:p>
          <a:p>
            <a:endParaRPr lang="x-none" dirty="0"/>
          </a:p>
        </p:txBody>
      </p:sp>
      <p:sp>
        <p:nvSpPr>
          <p:cNvPr id="3" name="Slide Number Placeholder 2">
            <a:extLst>
              <a:ext uri="{FF2B5EF4-FFF2-40B4-BE49-F238E27FC236}">
                <a16:creationId xmlns="" xmlns:a16="http://schemas.microsoft.com/office/drawing/2014/main" id="{B81F00D7-F686-4BEF-B24E-D5C2F5206547}"/>
              </a:ext>
            </a:extLst>
          </p:cNvPr>
          <p:cNvSpPr>
            <a:spLocks noGrp="1"/>
          </p:cNvSpPr>
          <p:nvPr>
            <p:ph type="sldNum" sz="quarter" idx="12"/>
          </p:nvPr>
        </p:nvSpPr>
        <p:spPr/>
        <p:txBody>
          <a:bodyPr/>
          <a:lstStyle/>
          <a:p>
            <a:fld id="{91AB7395-A59D-472E-8F9E-D727C76AFD9E}" type="slidenum">
              <a:rPr lang="en-US" smtClean="0"/>
              <a:pPr/>
              <a:t>3</a:t>
            </a:fld>
            <a:endParaRPr lang="en-US"/>
          </a:p>
        </p:txBody>
      </p:sp>
    </p:spTree>
    <p:extLst>
      <p:ext uri="{BB962C8B-B14F-4D97-AF65-F5344CB8AC3E}">
        <p14:creationId xmlns:p14="http://schemas.microsoft.com/office/powerpoint/2010/main" val="368323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a:t>Contents/Topics</a:t>
            </a:r>
            <a:endParaRPr lang="en-US" dirty="0"/>
          </a:p>
        </p:txBody>
      </p:sp>
      <p:sp>
        <p:nvSpPr>
          <p:cNvPr id="3" name="Content Placeholder 2"/>
          <p:cNvSpPr>
            <a:spLocks noGrp="1"/>
          </p:cNvSpPr>
          <p:nvPr>
            <p:ph idx="1"/>
          </p:nvPr>
        </p:nvSpPr>
        <p:spPr>
          <a:xfrm>
            <a:off x="899592" y="1447800"/>
            <a:ext cx="7887250" cy="4786090"/>
          </a:xfrm>
        </p:spPr>
        <p:txBody>
          <a:bodyPr>
            <a:normAutofit/>
          </a:bodyPr>
          <a:lstStyle/>
          <a:p>
            <a:pPr marL="731520" lvl="1" indent="-457200">
              <a:buFont typeface="+mj-lt"/>
              <a:buAutoNum type="arabicPeriod"/>
            </a:pPr>
            <a:r>
              <a:rPr lang="en-US" b="1" dirty="0">
                <a:solidFill>
                  <a:schemeClr val="tx1">
                    <a:lumMod val="65000"/>
                    <a:lumOff val="35000"/>
                  </a:schemeClr>
                </a:solidFill>
              </a:rPr>
              <a:t>The concepts of database</a:t>
            </a:r>
          </a:p>
          <a:p>
            <a:pPr marL="731520" lvl="1" indent="-457200">
              <a:buFont typeface="+mj-lt"/>
              <a:buAutoNum type="arabicPeriod"/>
            </a:pPr>
            <a:r>
              <a:rPr lang="nl-BE" b="1" dirty="0">
                <a:solidFill>
                  <a:schemeClr val="tx1">
                    <a:lumMod val="65000"/>
                    <a:lumOff val="35000"/>
                  </a:schemeClr>
                </a:solidFill>
              </a:rPr>
              <a:t>Characteristics of database</a:t>
            </a:r>
            <a:endParaRPr lang="en-US" b="1" dirty="0">
              <a:solidFill>
                <a:schemeClr val="tx1">
                  <a:lumMod val="65000"/>
                  <a:lumOff val="35000"/>
                </a:schemeClr>
              </a:solidFill>
            </a:endParaRPr>
          </a:p>
          <a:p>
            <a:pPr marL="731520" lvl="1" indent="-457200">
              <a:buFont typeface="+mj-lt"/>
              <a:buAutoNum type="arabicPeriod"/>
            </a:pPr>
            <a:r>
              <a:rPr lang="nl-BE" b="1" dirty="0">
                <a:solidFill>
                  <a:schemeClr val="tx1">
                    <a:lumMod val="65000"/>
                    <a:lumOff val="35000"/>
                  </a:schemeClr>
                </a:solidFill>
              </a:rPr>
              <a:t>Database users (covered under </a:t>
            </a:r>
            <a:r>
              <a:rPr lang="nl-BE" b="1" dirty="0"/>
              <a:t>DBMS components)</a:t>
            </a:r>
            <a:endParaRPr lang="en-US" b="1" dirty="0"/>
          </a:p>
          <a:p>
            <a:pPr marL="731520" lvl="1" indent="-457200">
              <a:buFont typeface="+mj-lt"/>
              <a:buAutoNum type="arabicPeriod"/>
            </a:pPr>
            <a:r>
              <a:rPr lang="en-US" b="1" dirty="0"/>
              <a:t>Phases of database design</a:t>
            </a:r>
          </a:p>
          <a:p>
            <a:pPr marL="1108710" lvl="2" indent="-514350">
              <a:buFont typeface="+mj-lt"/>
              <a:buAutoNum type="romanLcPeriod"/>
            </a:pPr>
            <a:r>
              <a:rPr lang="en-US" dirty="0"/>
              <a:t>Entity-Relationship Modeling</a:t>
            </a:r>
            <a:endParaRPr lang="x-none" dirty="0"/>
          </a:p>
          <a:p>
            <a:pPr marL="1108710" lvl="2" indent="-514350">
              <a:buFont typeface="+mj-lt"/>
              <a:buAutoNum type="romanLcPeriod"/>
            </a:pPr>
            <a:r>
              <a:rPr lang="en-US" dirty="0"/>
              <a:t>The Relational Data Model</a:t>
            </a:r>
            <a:endParaRPr lang="x-none" dirty="0"/>
          </a:p>
          <a:p>
            <a:pPr marL="1108710" lvl="2" indent="-514350">
              <a:buFont typeface="+mj-lt"/>
              <a:buAutoNum type="romanLcPeriod"/>
            </a:pPr>
            <a:r>
              <a:rPr lang="en-US" dirty="0"/>
              <a:t>Creating Database</a:t>
            </a:r>
          </a:p>
          <a:p>
            <a:pPr marL="731520" lvl="1" indent="-457200">
              <a:buFont typeface="+mj-lt"/>
              <a:buAutoNum type="arabicPeriod"/>
            </a:pPr>
            <a:r>
              <a:rPr lang="en-US" b="1" dirty="0"/>
              <a:t>Database Manipulation</a:t>
            </a:r>
            <a:endParaRPr lang="x-none" b="1" dirty="0"/>
          </a:p>
          <a:p>
            <a:pPr marL="594360" lvl="2" indent="0">
              <a:buNone/>
            </a:pPr>
            <a:endParaRPr lang="en-US" b="1" dirty="0"/>
          </a:p>
          <a:p>
            <a:pPr>
              <a:buNone/>
            </a:pPr>
            <a:endParaRPr lang="en-US" dirty="0"/>
          </a:p>
        </p:txBody>
      </p:sp>
      <p:sp>
        <p:nvSpPr>
          <p:cNvPr id="4" name="Slide Number Placeholder 3"/>
          <p:cNvSpPr>
            <a:spLocks noGrp="1"/>
          </p:cNvSpPr>
          <p:nvPr>
            <p:ph type="sldNum" sz="quarter" idx="12"/>
          </p:nvPr>
        </p:nvSpPr>
        <p:spPr/>
        <p:txBody>
          <a:bodyPr/>
          <a:lstStyle/>
          <a:p>
            <a:fld id="{91AB7395-A59D-472E-8F9E-D727C76AFD9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Database</a:t>
            </a:r>
            <a:endParaRPr lang="en-US" dirty="0"/>
          </a:p>
        </p:txBody>
      </p:sp>
      <p:sp>
        <p:nvSpPr>
          <p:cNvPr id="3" name="Content Placeholder 2"/>
          <p:cNvSpPr>
            <a:spLocks noGrp="1"/>
          </p:cNvSpPr>
          <p:nvPr>
            <p:ph idx="1"/>
          </p:nvPr>
        </p:nvSpPr>
        <p:spPr>
          <a:xfrm>
            <a:off x="1691681" y="1628800"/>
            <a:ext cx="6842720" cy="4752528"/>
          </a:xfrm>
        </p:spPr>
        <p:txBody>
          <a:bodyPr>
            <a:normAutofit fontScale="92500" lnSpcReduction="20000"/>
          </a:bodyPr>
          <a:lstStyle/>
          <a:p>
            <a:r>
              <a:rPr lang="en-GB" b="1" dirty="0"/>
              <a:t>Database</a:t>
            </a:r>
            <a:r>
              <a:rPr lang="en-GB" dirty="0"/>
              <a:t> </a:t>
            </a:r>
          </a:p>
          <a:p>
            <a:pPr lvl="1"/>
            <a:r>
              <a:rPr lang="en-GB" sz="2400" dirty="0"/>
              <a:t>is a collection of related data </a:t>
            </a:r>
            <a:r>
              <a:rPr lang="en-US" sz="2400" dirty="0"/>
              <a:t>that is organized so that it can easily be accessed, managed, and updated. </a:t>
            </a:r>
            <a:r>
              <a:rPr lang="en-GB" sz="2400" dirty="0"/>
              <a:t> </a:t>
            </a:r>
            <a:endParaRPr lang="en-US" dirty="0"/>
          </a:p>
          <a:p>
            <a:r>
              <a:rPr lang="en-US" dirty="0"/>
              <a:t>It is the collection of:</a:t>
            </a:r>
          </a:p>
          <a:p>
            <a:pPr lvl="1"/>
            <a:r>
              <a:rPr lang="en-US" dirty="0"/>
              <a:t>End user data, that is, row fact of interest to the end user.</a:t>
            </a:r>
          </a:p>
          <a:p>
            <a:pPr lvl="1"/>
            <a:r>
              <a:rPr lang="en-US" dirty="0"/>
              <a:t>Metadata or data about data; this provides a description of data characteristics and set of relationship that link the data that found within the database. </a:t>
            </a:r>
          </a:p>
          <a:p>
            <a:r>
              <a:rPr lang="en-US" dirty="0"/>
              <a:t>A database resembles a very well organized electronic filing cabinet in which powerful software known as a </a:t>
            </a:r>
            <a:r>
              <a:rPr lang="en-US" b="1" dirty="0"/>
              <a:t>database management system </a:t>
            </a:r>
            <a:r>
              <a:rPr lang="en-US" dirty="0"/>
              <a:t>helps to manage the cabinet’s contents. </a:t>
            </a:r>
          </a:p>
          <a:p>
            <a:pPr lvl="2"/>
            <a:endParaRPr lang="en-US" dirty="0"/>
          </a:p>
        </p:txBody>
      </p:sp>
      <p:sp>
        <p:nvSpPr>
          <p:cNvPr id="4" name="Slide Number Placeholder 3"/>
          <p:cNvSpPr>
            <a:spLocks noGrp="1"/>
          </p:cNvSpPr>
          <p:nvPr>
            <p:ph type="sldNum" sz="quarter" idx="12"/>
          </p:nvPr>
        </p:nvSpPr>
        <p:spPr/>
        <p:txBody>
          <a:bodyPr/>
          <a:lstStyle/>
          <a:p>
            <a:fld id="{B2CCEDB7-46F5-46E3-8C6A-14F1243C4A2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003358-C27A-4A31-B694-D975440BE306}"/>
              </a:ext>
            </a:extLst>
          </p:cNvPr>
          <p:cNvSpPr>
            <a:spLocks noGrp="1"/>
          </p:cNvSpPr>
          <p:nvPr>
            <p:ph type="title"/>
          </p:nvPr>
        </p:nvSpPr>
        <p:spPr/>
        <p:txBody>
          <a:bodyPr/>
          <a:lstStyle/>
          <a:p>
            <a:r>
              <a:rPr lang="en-US" dirty="0"/>
              <a:t>Data and Information</a:t>
            </a:r>
            <a:endParaRPr lang="x-none" dirty="0"/>
          </a:p>
        </p:txBody>
      </p:sp>
      <p:sp>
        <p:nvSpPr>
          <p:cNvPr id="4" name="Content Placeholder 3">
            <a:extLst>
              <a:ext uri="{FF2B5EF4-FFF2-40B4-BE49-F238E27FC236}">
                <a16:creationId xmlns="" xmlns:a16="http://schemas.microsoft.com/office/drawing/2014/main" id="{6D539EB2-3086-4AF9-A476-7DF9F9F2D514}"/>
              </a:ext>
            </a:extLst>
          </p:cNvPr>
          <p:cNvSpPr>
            <a:spLocks noGrp="1"/>
          </p:cNvSpPr>
          <p:nvPr>
            <p:ph idx="1"/>
          </p:nvPr>
        </p:nvSpPr>
        <p:spPr>
          <a:xfrm>
            <a:off x="1942415" y="1700808"/>
            <a:ext cx="6591985" cy="4533082"/>
          </a:xfrm>
        </p:spPr>
        <p:txBody>
          <a:bodyPr>
            <a:normAutofit lnSpcReduction="10000"/>
          </a:bodyPr>
          <a:lstStyle/>
          <a:p>
            <a:r>
              <a:rPr lang="en-US" dirty="0"/>
              <a:t>To better understand what drives the design of a database, you must understand the difference between </a:t>
            </a:r>
            <a:r>
              <a:rPr lang="en-US" b="1" dirty="0"/>
              <a:t>data</a:t>
            </a:r>
            <a:r>
              <a:rPr lang="en-US" dirty="0"/>
              <a:t> and </a:t>
            </a:r>
            <a:r>
              <a:rPr lang="en-US" b="1" dirty="0"/>
              <a:t>information</a:t>
            </a:r>
            <a:r>
              <a:rPr lang="en-US" dirty="0"/>
              <a:t>. </a:t>
            </a:r>
          </a:p>
          <a:p>
            <a:pPr lvl="1">
              <a:buFont typeface="Wingdings" panose="05000000000000000000" pitchFamily="2" charset="2"/>
              <a:buChar char="ü"/>
            </a:pPr>
            <a:r>
              <a:rPr lang="en-US" b="1" dirty="0"/>
              <a:t>Data </a:t>
            </a:r>
            <a:r>
              <a:rPr lang="en-US" dirty="0"/>
              <a:t>means raw facts gathered about someone or something, which is simple and random.</a:t>
            </a:r>
          </a:p>
          <a:p>
            <a:pPr lvl="1">
              <a:buFont typeface="Wingdings" panose="05000000000000000000" pitchFamily="2" charset="2"/>
              <a:buChar char="ü"/>
            </a:pPr>
            <a:r>
              <a:rPr lang="en-US" b="1" dirty="0"/>
              <a:t>Information </a:t>
            </a:r>
            <a:r>
              <a:rPr lang="en-US" dirty="0"/>
              <a:t>is</a:t>
            </a:r>
            <a:r>
              <a:rPr lang="en-US" b="1" dirty="0"/>
              <a:t> </a:t>
            </a:r>
            <a:r>
              <a:rPr lang="en-US" dirty="0"/>
              <a:t>data that has been processed in such a way as to be meaningful to the person who receives it.</a:t>
            </a:r>
          </a:p>
          <a:p>
            <a:r>
              <a:rPr lang="en-US" dirty="0"/>
              <a:t>Each student's test score is one piece of </a:t>
            </a:r>
            <a:r>
              <a:rPr lang="en-US" b="1" dirty="0"/>
              <a:t>data.</a:t>
            </a:r>
            <a:r>
              <a:rPr lang="en-US" dirty="0"/>
              <a:t>	The average score of a class or of the entire school is </a:t>
            </a:r>
            <a:r>
              <a:rPr lang="en-US" b="1" dirty="0"/>
              <a:t>information</a:t>
            </a:r>
            <a:r>
              <a:rPr lang="en-US" dirty="0"/>
              <a:t> that can be derived from the given data.</a:t>
            </a:r>
          </a:p>
          <a:p>
            <a:pPr marL="457200" lvl="1" indent="0">
              <a:buNone/>
            </a:pPr>
            <a:endParaRPr lang="en-US" dirty="0"/>
          </a:p>
          <a:p>
            <a:pPr>
              <a:buFont typeface="Wingdings" panose="05000000000000000000" pitchFamily="2" charset="2"/>
              <a:buChar char="ü"/>
            </a:pPr>
            <a:endParaRPr lang="x-none" dirty="0"/>
          </a:p>
        </p:txBody>
      </p:sp>
      <p:sp>
        <p:nvSpPr>
          <p:cNvPr id="3" name="Slide Number Placeholder 2">
            <a:extLst>
              <a:ext uri="{FF2B5EF4-FFF2-40B4-BE49-F238E27FC236}">
                <a16:creationId xmlns="" xmlns:a16="http://schemas.microsoft.com/office/drawing/2014/main" id="{0E10602F-7BEA-4ECA-877F-595DFC529DA0}"/>
              </a:ext>
            </a:extLst>
          </p:cNvPr>
          <p:cNvSpPr>
            <a:spLocks noGrp="1"/>
          </p:cNvSpPr>
          <p:nvPr>
            <p:ph type="sldNum" sz="quarter" idx="12"/>
          </p:nvPr>
        </p:nvSpPr>
        <p:spPr/>
        <p:txBody>
          <a:bodyPr/>
          <a:lstStyle/>
          <a:p>
            <a:fld id="{91AB7395-A59D-472E-8F9E-D727C76AFD9E}" type="slidenum">
              <a:rPr lang="en-US" smtClean="0"/>
              <a:pPr/>
              <a:t>6</a:t>
            </a:fld>
            <a:endParaRPr lang="en-US"/>
          </a:p>
        </p:txBody>
      </p:sp>
    </p:spTree>
    <p:extLst>
      <p:ext uri="{BB962C8B-B14F-4D97-AF65-F5344CB8AC3E}">
        <p14:creationId xmlns:p14="http://schemas.microsoft.com/office/powerpoint/2010/main" val="238385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B795F-857B-41FB-A823-40A8ABAA6B61}"/>
              </a:ext>
            </a:extLst>
          </p:cNvPr>
          <p:cNvSpPr>
            <a:spLocks noGrp="1"/>
          </p:cNvSpPr>
          <p:nvPr>
            <p:ph type="title"/>
          </p:nvPr>
        </p:nvSpPr>
        <p:spPr/>
        <p:txBody>
          <a:bodyPr/>
          <a:lstStyle/>
          <a:p>
            <a:r>
              <a:rPr lang="en-US" b="1" dirty="0"/>
              <a:t>Examples of Data</a:t>
            </a:r>
            <a:br>
              <a:rPr lang="en-US" b="1" dirty="0"/>
            </a:br>
            <a:endParaRPr lang="x-none" dirty="0"/>
          </a:p>
        </p:txBody>
      </p:sp>
      <p:sp>
        <p:nvSpPr>
          <p:cNvPr id="3" name="Content Placeholder 2">
            <a:extLst>
              <a:ext uri="{FF2B5EF4-FFF2-40B4-BE49-F238E27FC236}">
                <a16:creationId xmlns="" xmlns:a16="http://schemas.microsoft.com/office/drawing/2014/main" id="{6210A85E-F63D-4E75-8FED-843E04C42A36}"/>
              </a:ext>
            </a:extLst>
          </p:cNvPr>
          <p:cNvSpPr>
            <a:spLocks noGrp="1"/>
          </p:cNvSpPr>
          <p:nvPr>
            <p:ph idx="1"/>
          </p:nvPr>
        </p:nvSpPr>
        <p:spPr/>
        <p:txBody>
          <a:bodyPr>
            <a:normAutofit fontScale="92500" lnSpcReduction="10000"/>
          </a:bodyPr>
          <a:lstStyle/>
          <a:p>
            <a:r>
              <a:rPr lang="en-US" b="1" dirty="0"/>
              <a:t>Student Data on Admission Forms:</a:t>
            </a:r>
            <a:r>
              <a:rPr lang="en-US" dirty="0"/>
              <a:t> When students get admission in a college. They fill admission form. This form contains raw facts (data of student) like name, father’s name, address of student etc.</a:t>
            </a:r>
          </a:p>
          <a:p>
            <a:r>
              <a:rPr lang="en-US" b="1" dirty="0"/>
              <a:t>Data of Citizens:</a:t>
            </a:r>
            <a:r>
              <a:rPr lang="en-US" dirty="0"/>
              <a:t> During census, data of all citizens is collected.</a:t>
            </a:r>
          </a:p>
          <a:p>
            <a:r>
              <a:rPr lang="en-US" b="1" dirty="0"/>
              <a:t>Survey Data:</a:t>
            </a:r>
            <a:r>
              <a:rPr lang="en-US" dirty="0"/>
              <a:t> Different companies collect data by survey to know the opinion of people about their product.</a:t>
            </a:r>
          </a:p>
          <a:p>
            <a:r>
              <a:rPr lang="en-US" b="1" dirty="0"/>
              <a:t>Students Examination data:</a:t>
            </a:r>
            <a:r>
              <a:rPr lang="en-US" dirty="0"/>
              <a:t> In examination data about obtained marks of different subjects for all students is collected.</a:t>
            </a:r>
          </a:p>
          <a:p>
            <a:endParaRPr lang="x-none" dirty="0"/>
          </a:p>
        </p:txBody>
      </p:sp>
      <p:sp>
        <p:nvSpPr>
          <p:cNvPr id="4" name="Slide Number Placeholder 3">
            <a:extLst>
              <a:ext uri="{FF2B5EF4-FFF2-40B4-BE49-F238E27FC236}">
                <a16:creationId xmlns="" xmlns:a16="http://schemas.microsoft.com/office/drawing/2014/main" id="{6BF66BBC-9D3C-4359-A1E6-5FB0C2CF3E0F}"/>
              </a:ext>
            </a:extLst>
          </p:cNvPr>
          <p:cNvSpPr>
            <a:spLocks noGrp="1"/>
          </p:cNvSpPr>
          <p:nvPr>
            <p:ph type="sldNum" sz="quarter" idx="12"/>
          </p:nvPr>
        </p:nvSpPr>
        <p:spPr/>
        <p:txBody>
          <a:bodyPr/>
          <a:lstStyle/>
          <a:p>
            <a:fld id="{91AB7395-A59D-472E-8F9E-D727C76AFD9E}" type="slidenum">
              <a:rPr lang="en-US" smtClean="0"/>
              <a:pPr/>
              <a:t>7</a:t>
            </a:fld>
            <a:endParaRPr lang="en-US"/>
          </a:p>
        </p:txBody>
      </p:sp>
    </p:spTree>
    <p:extLst>
      <p:ext uri="{BB962C8B-B14F-4D97-AF65-F5344CB8AC3E}">
        <p14:creationId xmlns:p14="http://schemas.microsoft.com/office/powerpoint/2010/main" val="334177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81A071-6EFD-491D-A9EE-EDBC23584ED4}"/>
              </a:ext>
            </a:extLst>
          </p:cNvPr>
          <p:cNvSpPr>
            <a:spLocks noGrp="1"/>
          </p:cNvSpPr>
          <p:nvPr>
            <p:ph type="title"/>
          </p:nvPr>
        </p:nvSpPr>
        <p:spPr>
          <a:xfrm>
            <a:off x="1945201" y="624110"/>
            <a:ext cx="6589199" cy="788666"/>
          </a:xfrm>
        </p:spPr>
        <p:txBody>
          <a:bodyPr/>
          <a:lstStyle/>
          <a:p>
            <a:r>
              <a:rPr lang="en-US" b="1" dirty="0"/>
              <a:t>Examples of Information</a:t>
            </a:r>
            <a:endParaRPr lang="x-none" dirty="0"/>
          </a:p>
        </p:txBody>
      </p:sp>
      <p:sp>
        <p:nvSpPr>
          <p:cNvPr id="3" name="Content Placeholder 2">
            <a:extLst>
              <a:ext uri="{FF2B5EF4-FFF2-40B4-BE49-F238E27FC236}">
                <a16:creationId xmlns="" xmlns:a16="http://schemas.microsoft.com/office/drawing/2014/main" id="{256E7E6F-823F-4474-9A78-7261411E7037}"/>
              </a:ext>
            </a:extLst>
          </p:cNvPr>
          <p:cNvSpPr>
            <a:spLocks noGrp="1"/>
          </p:cNvSpPr>
          <p:nvPr>
            <p:ph idx="1"/>
          </p:nvPr>
        </p:nvSpPr>
        <p:spPr>
          <a:xfrm>
            <a:off x="1547664" y="1412776"/>
            <a:ext cx="7416823" cy="5112568"/>
          </a:xfrm>
        </p:spPr>
        <p:txBody>
          <a:bodyPr>
            <a:normAutofit fontScale="92500"/>
          </a:bodyPr>
          <a:lstStyle/>
          <a:p>
            <a:r>
              <a:rPr lang="en-US" sz="1800" b="1" dirty="0"/>
              <a:t>Student Address Labels:</a:t>
            </a:r>
            <a:r>
              <a:rPr lang="en-US" sz="1800" dirty="0"/>
              <a:t> Stored data of students can be used to print address labels of students.</a:t>
            </a:r>
          </a:p>
          <a:p>
            <a:r>
              <a:rPr lang="en-US" sz="1800" b="1" dirty="0"/>
              <a:t>Census Report:</a:t>
            </a:r>
            <a:r>
              <a:rPr lang="en-US" sz="1800" dirty="0"/>
              <a:t> Census data is used to get report/information about total population of a country and literacy rate etc.</a:t>
            </a:r>
          </a:p>
          <a:p>
            <a:r>
              <a:rPr lang="en-US" sz="1800" b="1" dirty="0"/>
              <a:t>Survey Reports and Results:</a:t>
            </a:r>
            <a:r>
              <a:rPr lang="en-US" sz="1800" dirty="0"/>
              <a:t> Survey data is summarized into reports/information to present to management of the company.</a:t>
            </a:r>
          </a:p>
          <a:p>
            <a:r>
              <a:rPr lang="en-US" sz="1800" b="1" dirty="0"/>
              <a:t>Result Cards of Individual Students:</a:t>
            </a:r>
            <a:r>
              <a:rPr lang="en-US" sz="1800" dirty="0"/>
              <a:t> In examination system collected data (obtained marks in each subject) is processed to get total obtained marks of a student. Total obtained marks are Information. It is also used to prepare result card of a student.</a:t>
            </a:r>
          </a:p>
          <a:p>
            <a:r>
              <a:rPr lang="en-US" sz="1800" b="1" dirty="0"/>
              <a:t>Merit List:</a:t>
            </a:r>
            <a:r>
              <a:rPr lang="en-US" sz="1800" dirty="0"/>
              <a:t> After collecting admission forms from candidates, merit is calculated on the basis of obtained marks of each candidate. Normally, percentage of marks obtained is calculated for each candidate. Now all the candidates names are arranged in descending order by percentage. This makes a merit list. Merit list is used to decide whether a candidate will get admission in the college or not.</a:t>
            </a:r>
          </a:p>
          <a:p>
            <a:endParaRPr lang="x-none" sz="1800" dirty="0"/>
          </a:p>
        </p:txBody>
      </p:sp>
      <p:sp>
        <p:nvSpPr>
          <p:cNvPr id="4" name="Slide Number Placeholder 3">
            <a:extLst>
              <a:ext uri="{FF2B5EF4-FFF2-40B4-BE49-F238E27FC236}">
                <a16:creationId xmlns="" xmlns:a16="http://schemas.microsoft.com/office/drawing/2014/main" id="{3D12453C-F613-4AE1-8AE8-E228B0DACA57}"/>
              </a:ext>
            </a:extLst>
          </p:cNvPr>
          <p:cNvSpPr>
            <a:spLocks noGrp="1"/>
          </p:cNvSpPr>
          <p:nvPr>
            <p:ph type="sldNum" sz="quarter" idx="12"/>
          </p:nvPr>
        </p:nvSpPr>
        <p:spPr/>
        <p:txBody>
          <a:bodyPr/>
          <a:lstStyle/>
          <a:p>
            <a:fld id="{91AB7395-A59D-472E-8F9E-D727C76AFD9E}" type="slidenum">
              <a:rPr lang="en-US" smtClean="0"/>
              <a:pPr/>
              <a:t>8</a:t>
            </a:fld>
            <a:endParaRPr lang="en-US"/>
          </a:p>
        </p:txBody>
      </p:sp>
    </p:spTree>
    <p:extLst>
      <p:ext uri="{BB962C8B-B14F-4D97-AF65-F5344CB8AC3E}">
        <p14:creationId xmlns:p14="http://schemas.microsoft.com/office/powerpoint/2010/main" val="162245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07E1B6-55F0-4B3E-B09B-966A10FACC80}"/>
              </a:ext>
            </a:extLst>
          </p:cNvPr>
          <p:cNvSpPr>
            <a:spLocks noGrp="1"/>
          </p:cNvSpPr>
          <p:nvPr>
            <p:ph type="title"/>
          </p:nvPr>
        </p:nvSpPr>
        <p:spPr>
          <a:xfrm>
            <a:off x="1475657" y="624110"/>
            <a:ext cx="7058744" cy="1280890"/>
          </a:xfrm>
        </p:spPr>
        <p:txBody>
          <a:bodyPr>
            <a:normAutofit fontScale="90000"/>
          </a:bodyPr>
          <a:lstStyle/>
          <a:p>
            <a:r>
              <a:rPr lang="en-US" sz="4000" b="1" dirty="0"/>
              <a:t>Other examples of Data and Information</a:t>
            </a:r>
            <a:r>
              <a:rPr lang="en-US" b="1" dirty="0"/>
              <a:t/>
            </a:r>
            <a:br>
              <a:rPr lang="en-US" b="1" dirty="0"/>
            </a:br>
            <a:endParaRPr lang="x-none" dirty="0"/>
          </a:p>
        </p:txBody>
      </p:sp>
      <p:sp>
        <p:nvSpPr>
          <p:cNvPr id="3" name="Content Placeholder 2">
            <a:extLst>
              <a:ext uri="{FF2B5EF4-FFF2-40B4-BE49-F238E27FC236}">
                <a16:creationId xmlns="" xmlns:a16="http://schemas.microsoft.com/office/drawing/2014/main" id="{76AE66C1-0286-4EA8-8842-40FC020B9984}"/>
              </a:ext>
            </a:extLst>
          </p:cNvPr>
          <p:cNvSpPr>
            <a:spLocks noGrp="1"/>
          </p:cNvSpPr>
          <p:nvPr>
            <p:ph idx="1"/>
          </p:nvPr>
        </p:nvSpPr>
        <p:spPr>
          <a:xfrm>
            <a:off x="1763689" y="1988840"/>
            <a:ext cx="6770712" cy="4392488"/>
          </a:xfrm>
        </p:spPr>
        <p:txBody>
          <a:bodyPr>
            <a:normAutofit fontScale="92500" lnSpcReduction="10000"/>
          </a:bodyPr>
          <a:lstStyle/>
          <a:p>
            <a:r>
              <a:rPr lang="en-US" dirty="0"/>
              <a:t>The history of temperature readings all over the world for the past 100 years is data. If this data is organized and analyzed to find that global temperature is rising, then that is information.</a:t>
            </a:r>
          </a:p>
          <a:p>
            <a:r>
              <a:rPr lang="en-US" dirty="0"/>
              <a:t>The number of visitors to a website by country is an example of data. Finding out that traffic from the U.S. is increasing while that from Australia is decreasing is meaningful information.</a:t>
            </a:r>
          </a:p>
          <a:p>
            <a:r>
              <a:rPr lang="en-US" dirty="0"/>
              <a:t>Often data is required to back up a claim or conclusion (information) derived or </a:t>
            </a:r>
            <a:r>
              <a:rPr lang="en-US" dirty="0">
                <a:hlinkClick r:id="rId2" tooltip="Deductive vs Inductive"/>
              </a:rPr>
              <a:t>deduced</a:t>
            </a:r>
            <a:r>
              <a:rPr lang="en-US" dirty="0"/>
              <a:t> from it. For example, before a drug is approved by the FDA, the manufacturer must conduct clinical trials and present a lot of data to demonstrate that the drug is safe.</a:t>
            </a:r>
          </a:p>
          <a:p>
            <a:endParaRPr lang="x-none" dirty="0"/>
          </a:p>
        </p:txBody>
      </p:sp>
      <p:sp>
        <p:nvSpPr>
          <p:cNvPr id="4" name="Slide Number Placeholder 3">
            <a:extLst>
              <a:ext uri="{FF2B5EF4-FFF2-40B4-BE49-F238E27FC236}">
                <a16:creationId xmlns="" xmlns:a16="http://schemas.microsoft.com/office/drawing/2014/main" id="{39D6C197-2C62-4291-9A5B-F3A1D66C1302}"/>
              </a:ext>
            </a:extLst>
          </p:cNvPr>
          <p:cNvSpPr>
            <a:spLocks noGrp="1"/>
          </p:cNvSpPr>
          <p:nvPr>
            <p:ph type="sldNum" sz="quarter" idx="12"/>
          </p:nvPr>
        </p:nvSpPr>
        <p:spPr/>
        <p:txBody>
          <a:bodyPr/>
          <a:lstStyle/>
          <a:p>
            <a:fld id="{91AB7395-A59D-472E-8F9E-D727C76AFD9E}" type="slidenum">
              <a:rPr lang="en-US" smtClean="0"/>
              <a:pPr/>
              <a:t>9</a:t>
            </a:fld>
            <a:endParaRPr lang="en-US"/>
          </a:p>
        </p:txBody>
      </p:sp>
    </p:spTree>
    <p:extLst>
      <p:ext uri="{BB962C8B-B14F-4D97-AF65-F5344CB8AC3E}">
        <p14:creationId xmlns:p14="http://schemas.microsoft.com/office/powerpoint/2010/main" val="23197440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14282</TotalTime>
  <Words>1540</Words>
  <Application>Microsoft Office PowerPoint</Application>
  <PresentationFormat>On-screen Show (4:3)</PresentationFormat>
  <Paragraphs>203</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Wingdings</vt:lpstr>
      <vt:lpstr>Wingdings 3</vt:lpstr>
      <vt:lpstr>Wisp</vt:lpstr>
      <vt:lpstr>Introduction to Database</vt:lpstr>
      <vt:lpstr>PowerPoint Presentation</vt:lpstr>
      <vt:lpstr>PowerPoint Presentation</vt:lpstr>
      <vt:lpstr>Contents/Topics</vt:lpstr>
      <vt:lpstr>Database</vt:lpstr>
      <vt:lpstr>Data and Information</vt:lpstr>
      <vt:lpstr>Examples of Data </vt:lpstr>
      <vt:lpstr>Examples of Information</vt:lpstr>
      <vt:lpstr>Other examples of Data and Information </vt:lpstr>
      <vt:lpstr>Some differences between data and information</vt:lpstr>
      <vt:lpstr>PowerPoint Presentation</vt:lpstr>
      <vt:lpstr>Introducing the database</vt:lpstr>
      <vt:lpstr>Database Management system</vt:lpstr>
      <vt:lpstr>Types of Database</vt:lpstr>
      <vt:lpstr>The Historical Roots of the Database: Files and File Systems</vt:lpstr>
      <vt:lpstr>Characteristics of File system</vt:lpstr>
      <vt:lpstr>Characteristics of Database</vt:lpstr>
      <vt:lpstr>Characteristics of Database</vt:lpstr>
      <vt:lpstr>Characteristics of Database</vt:lpstr>
      <vt:lpstr>Characteristics of Database</vt:lpstr>
      <vt:lpstr>Characteristics of Database</vt:lpstr>
      <vt:lpstr>Components of the Database System Environment</vt:lpstr>
      <vt:lpstr>Hardware</vt:lpstr>
      <vt:lpstr>Software</vt:lpstr>
      <vt:lpstr>Data</vt:lpstr>
      <vt:lpstr>Users</vt:lpstr>
      <vt:lpstr>Users</vt:lpstr>
      <vt:lpstr>Procedures</vt:lpstr>
      <vt:lpstr>END OF LECTURE 1</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mkenda24223</dc:creator>
  <cp:lastModifiedBy>ICT</cp:lastModifiedBy>
  <cp:revision>313</cp:revision>
  <dcterms:created xsi:type="dcterms:W3CDTF">2014-03-12T20:27:25Z</dcterms:created>
  <dcterms:modified xsi:type="dcterms:W3CDTF">2019-04-05T05:53:14Z</dcterms:modified>
</cp:coreProperties>
</file>