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8" r:id="rId2"/>
    <p:sldId id="259" r:id="rId3"/>
  </p:sldIdLst>
  <p:sldSz cx="7559675" cy="10691813"/>
  <p:notesSz cx="6792913" cy="992505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3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BF9A"/>
    <a:srgbClr val="11D9D4"/>
    <a:srgbClr val="26C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3"/>
    <p:restoredTop sz="94661"/>
  </p:normalViewPr>
  <p:slideViewPr>
    <p:cSldViewPr snapToGrid="0" snapToObjects="1">
      <p:cViewPr>
        <p:scale>
          <a:sx n="75" d="100"/>
          <a:sy n="75" d="100"/>
        </p:scale>
        <p:origin x="2202" y="-1056"/>
      </p:cViewPr>
      <p:guideLst>
        <p:guide pos="2381"/>
        <p:guide orient="horz" pos="336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fr-FR"/>
              <a:t>Cliquez et modifiez le titre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C6A59535-5823-E949-AD34-DDB1ED512BAB}" type="datetimeFigureOut">
              <a:rPr lang="fr-FR" smtClean="0"/>
              <a:t>30/06/2020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7380F8B-C3C0-A749-B3D0-2D7EDBFF750C}"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A59535-5823-E949-AD34-DDB1ED512BAB}" type="datetimeFigureOut">
              <a:rPr lang="fr-FR" smtClean="0"/>
              <a:t>30/06/2020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7380F8B-C3C0-A749-B3D0-2D7EDBFF750C}"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A59535-5823-E949-AD34-DDB1ED512BAB}" type="datetimeFigureOut">
              <a:rPr lang="fr-FR" smtClean="0"/>
              <a:t>30/06/2020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7380F8B-C3C0-A749-B3D0-2D7EDBFF750C}" type="slidenum">
              <a:rPr lang="fr-FR" smtClean="0"/>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6/30/2020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10452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A59535-5823-E949-AD34-DDB1ED512BAB}" type="datetimeFigureOut">
              <a:rPr lang="fr-FR" smtClean="0"/>
              <a:t>30/06/2020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7380F8B-C3C0-A749-B3D0-2D7EDBFF750C}"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fr-FR"/>
              <a:t>Cliquez et modifiez le titre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6A59535-5823-E949-AD34-DDB1ED512BAB}" type="datetimeFigureOut">
              <a:rPr lang="fr-FR" smtClean="0"/>
              <a:t>30/06/2020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7380F8B-C3C0-A749-B3D0-2D7EDBFF750C}"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6A59535-5823-E949-AD34-DDB1ED512BAB}" type="datetimeFigureOut">
              <a:rPr lang="fr-FR" smtClean="0"/>
              <a:t>30/06/2020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7380F8B-C3C0-A749-B3D0-2D7EDBFF750C}"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fr-FR"/>
              <a:t>Cliquez et modifiez le titre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Cliquez pour modifier les styles du texte du masque</a:t>
            </a:r>
          </a:p>
        </p:txBody>
      </p:sp>
      <p:sp>
        <p:nvSpPr>
          <p:cNvPr id="4" name="Content Placeholder 3"/>
          <p:cNvSpPr>
            <a:spLocks noGrp="1"/>
          </p:cNvSpPr>
          <p:nvPr>
            <p:ph sz="half" idx="2"/>
          </p:nvPr>
        </p:nvSpPr>
        <p:spPr>
          <a:xfrm>
            <a:off x="520713" y="3905482"/>
            <a:ext cx="3198096"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Cliquez pour modifier les styles du texte du masque</a:t>
            </a:r>
          </a:p>
        </p:txBody>
      </p:sp>
      <p:sp>
        <p:nvSpPr>
          <p:cNvPr id="6" name="Content Placeholder 5"/>
          <p:cNvSpPr>
            <a:spLocks noGrp="1"/>
          </p:cNvSpPr>
          <p:nvPr>
            <p:ph sz="quarter" idx="4"/>
          </p:nvPr>
        </p:nvSpPr>
        <p:spPr>
          <a:xfrm>
            <a:off x="3827086" y="3905482"/>
            <a:ext cx="3213847"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6A59535-5823-E949-AD34-DDB1ED512BAB}" type="datetimeFigureOut">
              <a:rPr lang="fr-FR" smtClean="0"/>
              <a:t>30/06/2020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7380F8B-C3C0-A749-B3D0-2D7EDBFF750C}"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C6A59535-5823-E949-AD34-DDB1ED512BAB}" type="datetimeFigureOut">
              <a:rPr lang="fr-FR" smtClean="0"/>
              <a:t>30/06/2020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7380F8B-C3C0-A749-B3D0-2D7EDBFF750C}"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A59535-5823-E949-AD34-DDB1ED512BAB}" type="datetimeFigureOut">
              <a:rPr lang="fr-FR" smtClean="0"/>
              <a:t>30/06/2020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7380F8B-C3C0-A749-B3D0-2D7EDBFF750C}"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Cliquez et modifiez le titre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6A59535-5823-E949-AD34-DDB1ED512BAB}" type="datetimeFigureOut">
              <a:rPr lang="fr-FR" smtClean="0"/>
              <a:t>30/06/2020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7380F8B-C3C0-A749-B3D0-2D7EDBFF750C}"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Cliquez et modifiez le titre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6A59535-5823-E949-AD34-DDB1ED512BAB}" type="datetimeFigureOut">
              <a:rPr lang="fr-FR" smtClean="0"/>
              <a:t>30/06/2020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7380F8B-C3C0-A749-B3D0-2D7EDBFF750C}"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fr-FR"/>
              <a:t>Cliquez et modifiez le titre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C6A59535-5823-E949-AD34-DDB1ED512BAB}" type="datetimeFigureOut">
              <a:rPr lang="fr-FR" smtClean="0"/>
              <a:t>30/06/2020</a:t>
            </a:fld>
            <a:endParaRPr lang="fr-FR"/>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7380F8B-C3C0-A749-B3D0-2D7EDBFF750C}" type="slidenum">
              <a:rPr lang="fr-FR" smtClean="0"/>
              <a:t>‹N°›</a:t>
            </a:fld>
            <a:endParaRPr lang="fr-FR"/>
          </a:p>
        </p:txBody>
      </p:sp>
    </p:spTree>
    <p:extLst>
      <p:ext uri="{BB962C8B-B14F-4D97-AF65-F5344CB8AC3E}">
        <p14:creationId xmlns:p14="http://schemas.microsoft.com/office/powerpoint/2010/main" val="4082843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 20">
            <a:extLst>
              <a:ext uri="{FF2B5EF4-FFF2-40B4-BE49-F238E27FC236}">
                <a16:creationId xmlns:a16="http://schemas.microsoft.com/office/drawing/2014/main" id="{37EFA0D8-8B90-4B3E-BC83-44360B6FDF13}"/>
              </a:ext>
            </a:extLst>
          </p:cNvPr>
          <p:cNvPicPr>
            <a:picLocks noChangeAspect="1"/>
          </p:cNvPicPr>
          <p:nvPr/>
        </p:nvPicPr>
        <p:blipFill>
          <a:blip r:embed="rId2"/>
          <a:stretch>
            <a:fillRect/>
          </a:stretch>
        </p:blipFill>
        <p:spPr>
          <a:xfrm>
            <a:off x="6246073" y="1611935"/>
            <a:ext cx="859715" cy="937321"/>
          </a:xfrm>
          <a:prstGeom prst="rect">
            <a:avLst/>
          </a:prstGeom>
        </p:spPr>
      </p:pic>
      <p:pic>
        <p:nvPicPr>
          <p:cNvPr id="13" name="Image 12">
            <a:extLst>
              <a:ext uri="{FF2B5EF4-FFF2-40B4-BE49-F238E27FC236}">
                <a16:creationId xmlns:a16="http://schemas.microsoft.com/office/drawing/2014/main" id="{5FA23CBC-801D-43CA-9F5D-00D4A3F8A4B5}"/>
              </a:ext>
            </a:extLst>
          </p:cNvPr>
          <p:cNvPicPr>
            <a:picLocks noChangeAspect="1"/>
          </p:cNvPicPr>
          <p:nvPr/>
        </p:nvPicPr>
        <p:blipFill>
          <a:blip r:embed="rId3"/>
          <a:stretch>
            <a:fillRect/>
          </a:stretch>
        </p:blipFill>
        <p:spPr>
          <a:xfrm>
            <a:off x="4604941" y="833240"/>
            <a:ext cx="1572136" cy="884327"/>
          </a:xfrm>
          <a:prstGeom prst="rect">
            <a:avLst/>
          </a:prstGeom>
        </p:spPr>
      </p:pic>
      <p:sp>
        <p:nvSpPr>
          <p:cNvPr id="2" name="object 2"/>
          <p:cNvSpPr/>
          <p:nvPr/>
        </p:nvSpPr>
        <p:spPr>
          <a:xfrm>
            <a:off x="2957043" y="561486"/>
            <a:ext cx="45719" cy="9839805"/>
          </a:xfrm>
          <a:custGeom>
            <a:avLst/>
            <a:gdLst/>
            <a:ahLst/>
            <a:cxnLst/>
            <a:rect l="l" t="t" r="r" b="b"/>
            <a:pathLst>
              <a:path h="9703435">
                <a:moveTo>
                  <a:pt x="0" y="0"/>
                </a:moveTo>
                <a:lnTo>
                  <a:pt x="0" y="9702825"/>
                </a:lnTo>
              </a:path>
            </a:pathLst>
          </a:custGeom>
          <a:ln w="25400">
            <a:solidFill>
              <a:srgbClr val="414042"/>
            </a:solidFill>
          </a:ln>
        </p:spPr>
        <p:txBody>
          <a:bodyPr wrap="square" lIns="0" tIns="0" rIns="0" bIns="0" rtlCol="0"/>
          <a:lstStyle/>
          <a:p>
            <a:endParaRPr/>
          </a:p>
        </p:txBody>
      </p:sp>
      <p:sp>
        <p:nvSpPr>
          <p:cNvPr id="3" name="object 3"/>
          <p:cNvSpPr txBox="1"/>
          <p:nvPr/>
        </p:nvSpPr>
        <p:spPr>
          <a:xfrm>
            <a:off x="369389" y="2248480"/>
            <a:ext cx="2094412" cy="1698157"/>
          </a:xfrm>
          <a:prstGeom prst="rect">
            <a:avLst/>
          </a:prstGeom>
        </p:spPr>
        <p:txBody>
          <a:bodyPr vert="horz" wrap="square" lIns="0" tIns="0" rIns="0" bIns="0" rtlCol="0">
            <a:spAutoFit/>
          </a:bodyPr>
          <a:lstStyle/>
          <a:p>
            <a:pPr>
              <a:lnSpc>
                <a:spcPts val="1100"/>
              </a:lnSpc>
            </a:pPr>
            <a:r>
              <a:rPr lang="fr-FR" sz="1200" b="1" dirty="0">
                <a:solidFill>
                  <a:srgbClr val="231F20"/>
                </a:solidFill>
                <a:cs typeface="Proxima Nova Rg"/>
              </a:rPr>
              <a:t>Adresse</a:t>
            </a:r>
          </a:p>
          <a:p>
            <a:pPr>
              <a:lnSpc>
                <a:spcPts val="1100"/>
              </a:lnSpc>
            </a:pPr>
            <a:r>
              <a:rPr lang="fr-FR" sz="1200" dirty="0">
                <a:solidFill>
                  <a:srgbClr val="231F20"/>
                </a:solidFill>
                <a:cs typeface="Proxima Nova Rg"/>
              </a:rPr>
              <a:t>6 rue Pierre </a:t>
            </a:r>
            <a:r>
              <a:rPr lang="fr-FR" sz="1200" dirty="0" err="1">
                <a:solidFill>
                  <a:srgbClr val="231F20"/>
                </a:solidFill>
                <a:cs typeface="Proxima Nova Rg"/>
              </a:rPr>
              <a:t>Malardier</a:t>
            </a:r>
            <a:endParaRPr lang="fr-FR" sz="1200" dirty="0">
              <a:solidFill>
                <a:srgbClr val="231F20"/>
              </a:solidFill>
              <a:cs typeface="Proxima Nova Rg"/>
            </a:endParaRPr>
          </a:p>
          <a:p>
            <a:pPr>
              <a:lnSpc>
                <a:spcPts val="1100"/>
              </a:lnSpc>
            </a:pPr>
            <a:r>
              <a:rPr lang="fr-FR" sz="1200" dirty="0">
                <a:solidFill>
                  <a:srgbClr val="231F20"/>
                </a:solidFill>
                <a:cs typeface="Proxima Nova Rg"/>
              </a:rPr>
              <a:t>58000, Nevers</a:t>
            </a:r>
          </a:p>
          <a:p>
            <a:pPr>
              <a:lnSpc>
                <a:spcPts val="1100"/>
              </a:lnSpc>
            </a:pPr>
            <a:endParaRPr lang="fr-FR" sz="1200" b="1" dirty="0">
              <a:solidFill>
                <a:srgbClr val="231F20"/>
              </a:solidFill>
              <a:cs typeface="Proxima Nova Rg"/>
            </a:endParaRPr>
          </a:p>
          <a:p>
            <a:pPr>
              <a:lnSpc>
                <a:spcPts val="1100"/>
              </a:lnSpc>
            </a:pPr>
            <a:r>
              <a:rPr lang="fr-FR" sz="1200" b="1" dirty="0">
                <a:solidFill>
                  <a:srgbClr val="231F20"/>
                </a:solidFill>
                <a:cs typeface="Proxima Nova Rg"/>
              </a:rPr>
              <a:t>Mail</a:t>
            </a:r>
          </a:p>
          <a:p>
            <a:pPr>
              <a:lnSpc>
                <a:spcPts val="1100"/>
              </a:lnSpc>
            </a:pPr>
            <a:r>
              <a:rPr lang="fr-FR" sz="1200" dirty="0">
                <a:solidFill>
                  <a:srgbClr val="231F20"/>
                </a:solidFill>
                <a:cs typeface="Proxima Nova Rg"/>
              </a:rPr>
              <a:t>ikhayam000@protonmail.com</a:t>
            </a:r>
          </a:p>
          <a:p>
            <a:pPr>
              <a:lnSpc>
                <a:spcPts val="1100"/>
              </a:lnSpc>
            </a:pPr>
            <a:endParaRPr lang="fr-FR" sz="1200" b="1" dirty="0">
              <a:solidFill>
                <a:srgbClr val="231F20"/>
              </a:solidFill>
              <a:cs typeface="Proxima Nova Rg"/>
            </a:endParaRPr>
          </a:p>
          <a:p>
            <a:pPr>
              <a:lnSpc>
                <a:spcPts val="1100"/>
              </a:lnSpc>
            </a:pPr>
            <a:r>
              <a:rPr lang="fr-FR" sz="1200" b="1" dirty="0">
                <a:solidFill>
                  <a:srgbClr val="231F20"/>
                </a:solidFill>
                <a:cs typeface="Proxima Nova Rg"/>
              </a:rPr>
              <a:t>Tel</a:t>
            </a:r>
          </a:p>
          <a:p>
            <a:pPr>
              <a:lnSpc>
                <a:spcPts val="1100"/>
              </a:lnSpc>
            </a:pPr>
            <a:r>
              <a:rPr lang="fr-FR" sz="1200" dirty="0">
                <a:solidFill>
                  <a:srgbClr val="231F20"/>
                </a:solidFill>
                <a:cs typeface="Proxima Nova Rg"/>
              </a:rPr>
              <a:t>07 54 53 86 57</a:t>
            </a:r>
          </a:p>
          <a:p>
            <a:pPr>
              <a:lnSpc>
                <a:spcPts val="1100"/>
              </a:lnSpc>
            </a:pPr>
            <a:endParaRPr lang="fr-FR" sz="1200" b="1" dirty="0">
              <a:solidFill>
                <a:srgbClr val="231F20"/>
              </a:solidFill>
              <a:cs typeface="Proxima Nova Rg"/>
            </a:endParaRPr>
          </a:p>
          <a:p>
            <a:pPr>
              <a:lnSpc>
                <a:spcPts val="1100"/>
              </a:lnSpc>
            </a:pPr>
            <a:br>
              <a:rPr lang="fr-FR" sz="1200" dirty="0">
                <a:solidFill>
                  <a:srgbClr val="231F20"/>
                </a:solidFill>
                <a:cs typeface="Proxima Nova Rg"/>
              </a:rPr>
            </a:br>
            <a:endParaRPr sz="1200" dirty="0">
              <a:cs typeface="Proxima Nova Rg"/>
            </a:endParaRPr>
          </a:p>
        </p:txBody>
      </p:sp>
      <p:sp>
        <p:nvSpPr>
          <p:cNvPr id="10" name="object 10"/>
          <p:cNvSpPr/>
          <p:nvPr/>
        </p:nvSpPr>
        <p:spPr>
          <a:xfrm>
            <a:off x="3671" y="0"/>
            <a:ext cx="7559187" cy="215868"/>
          </a:xfrm>
          <a:custGeom>
            <a:avLst/>
            <a:gdLst/>
            <a:ahLst/>
            <a:cxnLst/>
            <a:rect l="l" t="t" r="r" b="b"/>
            <a:pathLst>
              <a:path w="7560309" h="215900">
                <a:moveTo>
                  <a:pt x="7560056" y="215315"/>
                </a:moveTo>
                <a:lnTo>
                  <a:pt x="0" y="215315"/>
                </a:lnTo>
                <a:lnTo>
                  <a:pt x="0" y="0"/>
                </a:lnTo>
                <a:lnTo>
                  <a:pt x="7560056" y="0"/>
                </a:lnTo>
                <a:lnTo>
                  <a:pt x="7560056" y="215315"/>
                </a:lnTo>
                <a:close/>
              </a:path>
            </a:pathLst>
          </a:custGeom>
          <a:solidFill>
            <a:schemeClr val="accent5">
              <a:lumMod val="75000"/>
            </a:schemeClr>
          </a:solidFill>
        </p:spPr>
        <p:txBody>
          <a:bodyPr wrap="square" lIns="0" tIns="0" rIns="0" bIns="0" rtlCol="0"/>
          <a:lstStyle/>
          <a:p>
            <a:endParaRPr/>
          </a:p>
        </p:txBody>
      </p:sp>
      <p:sp>
        <p:nvSpPr>
          <p:cNvPr id="11" name="object 11"/>
          <p:cNvSpPr txBox="1"/>
          <p:nvPr/>
        </p:nvSpPr>
        <p:spPr>
          <a:xfrm>
            <a:off x="369389" y="5413573"/>
            <a:ext cx="2108366" cy="369332"/>
          </a:xfrm>
          <a:prstGeom prst="rect">
            <a:avLst/>
          </a:prstGeom>
        </p:spPr>
        <p:txBody>
          <a:bodyPr vert="horz" wrap="square" lIns="0" tIns="0" rIns="0" bIns="0" rtlCol="0">
            <a:spAutoFit/>
          </a:bodyPr>
          <a:lstStyle/>
          <a:p>
            <a:pPr defTabSz="685800">
              <a:defRPr/>
            </a:pPr>
            <a:r>
              <a:rPr lang="en-US" sz="1200" dirty="0" err="1"/>
              <a:t>Italien</a:t>
            </a:r>
            <a:r>
              <a:rPr lang="en-US" sz="1200" dirty="0"/>
              <a:t> (</a:t>
            </a:r>
            <a:r>
              <a:rPr lang="en-US" sz="1200" dirty="0" err="1"/>
              <a:t>maternelle</a:t>
            </a:r>
            <a:r>
              <a:rPr lang="en-US" sz="1200" dirty="0"/>
              <a:t>)  -  </a:t>
            </a:r>
            <a:r>
              <a:rPr lang="en-US" sz="1200" dirty="0" err="1"/>
              <a:t>Anglais</a:t>
            </a:r>
            <a:r>
              <a:rPr lang="en-US" sz="1200" dirty="0"/>
              <a:t> (C1)  </a:t>
            </a:r>
          </a:p>
          <a:p>
            <a:pPr defTabSz="685800">
              <a:defRPr/>
            </a:pPr>
            <a:r>
              <a:rPr lang="en-US" sz="1200" dirty="0" err="1"/>
              <a:t>Francais</a:t>
            </a:r>
            <a:r>
              <a:rPr lang="en-US" sz="1200" dirty="0"/>
              <a:t> (B1)  -  </a:t>
            </a:r>
            <a:r>
              <a:rPr lang="en-US" sz="1200" dirty="0" err="1"/>
              <a:t>Arabe</a:t>
            </a:r>
            <a:endParaRPr lang="fr-FR" sz="1200" dirty="0"/>
          </a:p>
        </p:txBody>
      </p:sp>
      <p:sp>
        <p:nvSpPr>
          <p:cNvPr id="43" name="object 43"/>
          <p:cNvSpPr txBox="1"/>
          <p:nvPr/>
        </p:nvSpPr>
        <p:spPr>
          <a:xfrm>
            <a:off x="3671" y="556813"/>
            <a:ext cx="2937389" cy="677108"/>
          </a:xfrm>
          <a:prstGeom prst="rect">
            <a:avLst/>
          </a:prstGeom>
        </p:spPr>
        <p:txBody>
          <a:bodyPr vert="horz" wrap="square" lIns="0" tIns="0" rIns="0" bIns="0" rtlCol="0">
            <a:spAutoFit/>
          </a:bodyPr>
          <a:lstStyle/>
          <a:p>
            <a:pPr algn="ctr">
              <a:lnSpc>
                <a:spcPct val="100000"/>
              </a:lnSpc>
            </a:pPr>
            <a:r>
              <a:rPr lang="fr-FR" sz="3300" spc="-25" dirty="0">
                <a:solidFill>
                  <a:srgbClr val="231F20"/>
                </a:solidFill>
                <a:cs typeface="Lucida Sans Unicode"/>
              </a:rPr>
              <a:t>Ismail </a:t>
            </a:r>
            <a:r>
              <a:rPr lang="fr-FR" sz="3300" spc="-75" dirty="0">
                <a:solidFill>
                  <a:srgbClr val="231F20"/>
                </a:solidFill>
                <a:cs typeface="Lucida Sans"/>
              </a:rPr>
              <a:t>KHAYAM</a:t>
            </a:r>
          </a:p>
          <a:p>
            <a:pPr algn="ctr"/>
            <a:r>
              <a:rPr lang="fr-FR" sz="1000" b="1" dirty="0"/>
              <a:t>Développeur d’application web &amp; web mobile</a:t>
            </a:r>
            <a:endParaRPr lang="fr-FR" sz="2800" spc="-75" dirty="0">
              <a:solidFill>
                <a:srgbClr val="231F20"/>
              </a:solidFill>
              <a:cs typeface="Lucida Sans"/>
            </a:endParaRPr>
          </a:p>
        </p:txBody>
      </p:sp>
      <p:sp>
        <p:nvSpPr>
          <p:cNvPr id="76" name="object 76"/>
          <p:cNvSpPr txBox="1"/>
          <p:nvPr/>
        </p:nvSpPr>
        <p:spPr>
          <a:xfrm>
            <a:off x="-12312" y="1864391"/>
            <a:ext cx="2937389" cy="184666"/>
          </a:xfrm>
          <a:prstGeom prst="rect">
            <a:avLst/>
          </a:prstGeom>
        </p:spPr>
        <p:txBody>
          <a:bodyPr vert="horz" wrap="square" lIns="0" tIns="0" rIns="0" bIns="0" rtlCol="0">
            <a:spAutoFit/>
          </a:bodyPr>
          <a:lstStyle/>
          <a:p>
            <a:pPr marL="12699" algn="ctr"/>
            <a:r>
              <a:rPr lang="en-US" sz="1200" b="1" spc="140" dirty="0">
                <a:solidFill>
                  <a:schemeClr val="accent1">
                    <a:lumMod val="75000"/>
                  </a:schemeClr>
                </a:solidFill>
                <a:cs typeface="Proxima Nova Rg"/>
              </a:rPr>
              <a:t>CONTACT</a:t>
            </a:r>
            <a:endParaRPr sz="1200" dirty="0">
              <a:solidFill>
                <a:schemeClr val="accent1">
                  <a:lumMod val="75000"/>
                </a:schemeClr>
              </a:solidFill>
              <a:cs typeface="Proxima Nova Rg"/>
            </a:endParaRPr>
          </a:p>
        </p:txBody>
      </p:sp>
      <p:sp>
        <p:nvSpPr>
          <p:cNvPr id="91" name="object 91"/>
          <p:cNvSpPr/>
          <p:nvPr/>
        </p:nvSpPr>
        <p:spPr>
          <a:xfrm>
            <a:off x="3790478" y="2781846"/>
            <a:ext cx="3037275" cy="0"/>
          </a:xfrm>
          <a:custGeom>
            <a:avLst/>
            <a:gdLst/>
            <a:ahLst/>
            <a:cxnLst/>
            <a:rect l="l" t="t" r="r" b="b"/>
            <a:pathLst>
              <a:path w="2868929">
                <a:moveTo>
                  <a:pt x="0" y="0"/>
                </a:moveTo>
                <a:lnTo>
                  <a:pt x="2868841" y="0"/>
                </a:lnTo>
              </a:path>
            </a:pathLst>
          </a:custGeom>
          <a:ln w="6350">
            <a:solidFill>
              <a:schemeClr val="accent1"/>
            </a:solidFill>
          </a:ln>
        </p:spPr>
        <p:txBody>
          <a:bodyPr wrap="square" lIns="0" tIns="0" rIns="0" bIns="0" rtlCol="0"/>
          <a:lstStyle/>
          <a:p>
            <a:endParaRPr/>
          </a:p>
        </p:txBody>
      </p:sp>
      <p:sp>
        <p:nvSpPr>
          <p:cNvPr id="41" name="ZoneTexte 40">
            <a:extLst>
              <a:ext uri="{FF2B5EF4-FFF2-40B4-BE49-F238E27FC236}">
                <a16:creationId xmlns:a16="http://schemas.microsoft.com/office/drawing/2014/main" id="{66318AD9-FB48-4361-966F-0C8ACAE69136}"/>
              </a:ext>
            </a:extLst>
          </p:cNvPr>
          <p:cNvSpPr txBox="1"/>
          <p:nvPr/>
        </p:nvSpPr>
        <p:spPr>
          <a:xfrm>
            <a:off x="258398" y="1259921"/>
            <a:ext cx="2694974" cy="400110"/>
          </a:xfrm>
          <a:prstGeom prst="rect">
            <a:avLst/>
          </a:prstGeom>
          <a:noFill/>
        </p:spPr>
        <p:txBody>
          <a:bodyPr wrap="square" rtlCol="0">
            <a:spAutoFit/>
          </a:bodyPr>
          <a:lstStyle/>
          <a:p>
            <a:r>
              <a:rPr lang="en-US" sz="1000" dirty="0" err="1"/>
              <a:t>Nationalité</a:t>
            </a:r>
            <a:r>
              <a:rPr lang="en-US" sz="1000" dirty="0"/>
              <a:t> : </a:t>
            </a:r>
            <a:r>
              <a:rPr lang="en-US" sz="1000" b="1" dirty="0" err="1"/>
              <a:t>Italienne</a:t>
            </a:r>
            <a:endParaRPr lang="en-US" sz="1000" b="1" dirty="0"/>
          </a:p>
          <a:p>
            <a:r>
              <a:rPr lang="en-US" sz="1000" dirty="0"/>
              <a:t>Date de naissance : </a:t>
            </a:r>
            <a:r>
              <a:rPr lang="en-US" sz="1000" b="1" dirty="0"/>
              <a:t>28/10/2000</a:t>
            </a:r>
            <a:endParaRPr lang="fr-FR" sz="1000" b="1" dirty="0"/>
          </a:p>
        </p:txBody>
      </p:sp>
      <p:sp>
        <p:nvSpPr>
          <p:cNvPr id="110" name="object 92">
            <a:extLst>
              <a:ext uri="{FF2B5EF4-FFF2-40B4-BE49-F238E27FC236}">
                <a16:creationId xmlns:a16="http://schemas.microsoft.com/office/drawing/2014/main" id="{0EC3171D-4D61-4FA6-A4E9-F7E9DE443B54}"/>
              </a:ext>
            </a:extLst>
          </p:cNvPr>
          <p:cNvSpPr txBox="1"/>
          <p:nvPr/>
        </p:nvSpPr>
        <p:spPr>
          <a:xfrm>
            <a:off x="4193382" y="2541487"/>
            <a:ext cx="2238453" cy="246221"/>
          </a:xfrm>
          <a:prstGeom prst="rect">
            <a:avLst/>
          </a:prstGeom>
        </p:spPr>
        <p:txBody>
          <a:bodyPr vert="horz" wrap="square" lIns="0" tIns="0" rIns="0" bIns="0" rtlCol="0">
            <a:spAutoFit/>
          </a:bodyPr>
          <a:lstStyle/>
          <a:p>
            <a:pPr marL="12699" algn="ctr"/>
            <a:r>
              <a:rPr lang="fr-FR" sz="1600" b="1" spc="125" dirty="0">
                <a:solidFill>
                  <a:schemeClr val="accent1">
                    <a:lumMod val="75000"/>
                  </a:schemeClr>
                </a:solidFill>
                <a:cs typeface="Proxima Nova Rg"/>
              </a:rPr>
              <a:t>COMPÉTENCES</a:t>
            </a:r>
            <a:endParaRPr sz="1600" dirty="0">
              <a:solidFill>
                <a:schemeClr val="accent1">
                  <a:lumMod val="75000"/>
                </a:schemeClr>
              </a:solidFill>
              <a:cs typeface="Proxima Nova Rg"/>
            </a:endParaRPr>
          </a:p>
        </p:txBody>
      </p:sp>
      <p:sp>
        <p:nvSpPr>
          <p:cNvPr id="120" name="object 91">
            <a:extLst>
              <a:ext uri="{FF2B5EF4-FFF2-40B4-BE49-F238E27FC236}">
                <a16:creationId xmlns:a16="http://schemas.microsoft.com/office/drawing/2014/main" id="{8A59E074-7122-420A-92CF-F5CF36C118E5}"/>
              </a:ext>
            </a:extLst>
          </p:cNvPr>
          <p:cNvSpPr/>
          <p:nvPr/>
        </p:nvSpPr>
        <p:spPr>
          <a:xfrm flipV="1">
            <a:off x="175684" y="2070383"/>
            <a:ext cx="2647327" cy="45719"/>
          </a:xfrm>
          <a:custGeom>
            <a:avLst/>
            <a:gdLst/>
            <a:ahLst/>
            <a:cxnLst/>
            <a:rect l="l" t="t" r="r" b="b"/>
            <a:pathLst>
              <a:path w="2868929">
                <a:moveTo>
                  <a:pt x="0" y="0"/>
                </a:moveTo>
                <a:lnTo>
                  <a:pt x="2868841" y="0"/>
                </a:lnTo>
              </a:path>
            </a:pathLst>
          </a:custGeom>
          <a:ln w="6350">
            <a:solidFill>
              <a:schemeClr val="accent1"/>
            </a:solidFill>
          </a:ln>
        </p:spPr>
        <p:txBody>
          <a:bodyPr wrap="square" lIns="0" tIns="0" rIns="0" bIns="0" rtlCol="0"/>
          <a:lstStyle/>
          <a:p>
            <a:endParaRPr/>
          </a:p>
        </p:txBody>
      </p:sp>
      <p:sp>
        <p:nvSpPr>
          <p:cNvPr id="127" name="object 40">
            <a:extLst>
              <a:ext uri="{FF2B5EF4-FFF2-40B4-BE49-F238E27FC236}">
                <a16:creationId xmlns:a16="http://schemas.microsoft.com/office/drawing/2014/main" id="{FF377063-DC01-4853-B350-8232D63F9418}"/>
              </a:ext>
            </a:extLst>
          </p:cNvPr>
          <p:cNvSpPr txBox="1"/>
          <p:nvPr/>
        </p:nvSpPr>
        <p:spPr>
          <a:xfrm>
            <a:off x="3179675" y="2929226"/>
            <a:ext cx="4258140" cy="7386638"/>
          </a:xfrm>
          <a:prstGeom prst="rect">
            <a:avLst/>
          </a:prstGeom>
        </p:spPr>
        <p:txBody>
          <a:bodyPr vert="horz" wrap="square" lIns="0" tIns="0" rIns="0" bIns="0" rtlCol="0">
            <a:spAutoFit/>
          </a:bodyPr>
          <a:lstStyle/>
          <a:p>
            <a:pPr defTabSz="685800">
              <a:defRPr/>
            </a:pPr>
            <a:r>
              <a:rPr lang="fr-FR" sz="1000" b="1" dirty="0"/>
              <a:t>Développement</a:t>
            </a:r>
            <a:r>
              <a:rPr lang="fr-FR" sz="1000" b="1" i="1" dirty="0"/>
              <a:t> </a:t>
            </a:r>
            <a:r>
              <a:rPr lang="fr-FR" sz="1000" b="1" i="1" dirty="0" err="1"/>
              <a:t>back-end</a:t>
            </a:r>
            <a:r>
              <a:rPr lang="fr-FR" sz="1000" b="1" i="1" dirty="0"/>
              <a:t> :</a:t>
            </a:r>
          </a:p>
          <a:p>
            <a:pPr defTabSz="685800">
              <a:defRPr/>
            </a:pPr>
            <a:endParaRPr lang="fr-FR" sz="1000" b="1" i="1" dirty="0"/>
          </a:p>
          <a:p>
            <a:pPr marL="171450" indent="-171450" defTabSz="685800">
              <a:buFont typeface="Courier New" panose="02070309020205020404" pitchFamily="49" charset="0"/>
              <a:buChar char="o"/>
              <a:defRPr/>
            </a:pPr>
            <a:r>
              <a:rPr lang="fr-FR" sz="1000" dirty="0"/>
              <a:t>Création de base de données MySQL :</a:t>
            </a:r>
          </a:p>
          <a:p>
            <a:pPr marL="628650" lvl="1" indent="-171450" defTabSz="685800">
              <a:buFont typeface="Wingdings" panose="05000000000000000000" pitchFamily="2" charset="2"/>
              <a:buChar char="ü"/>
              <a:defRPr/>
            </a:pPr>
            <a:r>
              <a:rPr lang="fr-FR" sz="1000" dirty="0"/>
              <a:t>Conformité de la base de données au schéma physique ;</a:t>
            </a:r>
          </a:p>
          <a:p>
            <a:pPr marL="628650" lvl="1" indent="-171450" defTabSz="685800">
              <a:buFont typeface="Wingdings" panose="05000000000000000000" pitchFamily="2" charset="2"/>
              <a:buChar char="ü"/>
              <a:defRPr/>
            </a:pPr>
            <a:r>
              <a:rPr lang="fr-FR" sz="1000" dirty="0"/>
              <a:t>Développement de scripts de création de bases de données ; </a:t>
            </a:r>
          </a:p>
          <a:p>
            <a:pPr marL="628650" lvl="1" indent="-171450" defTabSz="685800">
              <a:buFont typeface="Wingdings" panose="05000000000000000000" pitchFamily="2" charset="2"/>
              <a:buChar char="ü"/>
              <a:defRPr/>
            </a:pPr>
            <a:r>
              <a:rPr lang="fr-FR" sz="1000" dirty="0"/>
              <a:t>Développement de scripts d’insertion des données de test ;</a:t>
            </a:r>
          </a:p>
          <a:p>
            <a:pPr marL="171450" indent="-171450" defTabSz="685800">
              <a:buFont typeface="Courier New" panose="02070309020205020404" pitchFamily="49" charset="0"/>
              <a:buChar char="o"/>
              <a:defRPr/>
            </a:pPr>
            <a:r>
              <a:rPr lang="fr-FR" sz="1000" dirty="0"/>
              <a:t>Développement des composants d’accès aux données en PHP :</a:t>
            </a:r>
          </a:p>
          <a:p>
            <a:pPr marL="628650" lvl="1" indent="-171450" defTabSz="685800">
              <a:buFont typeface="Wingdings" panose="05000000000000000000" pitchFamily="2" charset="2"/>
              <a:buChar char="ü"/>
              <a:defRPr/>
            </a:pPr>
            <a:r>
              <a:rPr lang="fr-FR" sz="1000" dirty="0"/>
              <a:t>Développement de scripts de traitements manipulant des données ;</a:t>
            </a:r>
          </a:p>
          <a:p>
            <a:pPr marL="628650" lvl="1" indent="-171450" defTabSz="685800">
              <a:buFont typeface="Wingdings" panose="05000000000000000000" pitchFamily="2" charset="2"/>
              <a:buChar char="ü"/>
              <a:defRPr/>
            </a:pPr>
            <a:r>
              <a:rPr lang="fr-FR" sz="1000" dirty="0"/>
              <a:t>Élaboration de tests unitaires pour chaque composant ;</a:t>
            </a:r>
          </a:p>
          <a:p>
            <a:pPr marL="171450" indent="-171450" defTabSz="685800">
              <a:buFont typeface="Courier New" panose="02070309020205020404" pitchFamily="49" charset="0"/>
              <a:buChar char="o"/>
              <a:defRPr/>
            </a:pPr>
            <a:r>
              <a:rPr lang="fr-FR" sz="1000" dirty="0"/>
              <a:t>Développement de la partie </a:t>
            </a:r>
            <a:r>
              <a:rPr lang="fr-FR" sz="1000" i="1" dirty="0" err="1"/>
              <a:t>back-end</a:t>
            </a:r>
            <a:r>
              <a:rPr lang="fr-FR" sz="1000" i="1" dirty="0"/>
              <a:t> </a:t>
            </a:r>
            <a:r>
              <a:rPr lang="fr-FR" sz="1000" dirty="0"/>
              <a:t>d’une application web ou web mobile avec Symfony :</a:t>
            </a:r>
          </a:p>
          <a:p>
            <a:pPr marL="628650" lvl="1" indent="-171450" defTabSz="685800">
              <a:buFont typeface="Wingdings" panose="05000000000000000000" pitchFamily="2" charset="2"/>
              <a:buChar char="ü"/>
              <a:defRPr/>
            </a:pPr>
            <a:r>
              <a:rPr lang="fr-FR" sz="1000" dirty="0"/>
              <a:t>Respect des préconisations de sécurité ;</a:t>
            </a:r>
          </a:p>
          <a:p>
            <a:pPr marL="628650" lvl="1" indent="-171450" defTabSz="685800">
              <a:buFont typeface="Wingdings" panose="05000000000000000000" pitchFamily="2" charset="2"/>
              <a:buChar char="ü"/>
              <a:defRPr/>
            </a:pPr>
            <a:r>
              <a:rPr lang="fr-FR" sz="1000" dirty="0"/>
              <a:t>Optimisation du temps de chargement  ;</a:t>
            </a:r>
          </a:p>
          <a:p>
            <a:pPr marL="628650" lvl="1" indent="-171450" defTabSz="685800">
              <a:buFont typeface="Wingdings" panose="05000000000000000000" pitchFamily="2" charset="2"/>
              <a:buChar char="ü"/>
              <a:defRPr/>
            </a:pPr>
            <a:r>
              <a:rPr lang="fr-FR" sz="1000" dirty="0"/>
              <a:t>Documentation du code source des composants ;</a:t>
            </a:r>
          </a:p>
          <a:p>
            <a:pPr marL="171450" indent="-171450" defTabSz="685800">
              <a:buFont typeface="Wingdings" panose="05000000000000000000" pitchFamily="2" charset="2"/>
              <a:buChar char="§"/>
              <a:defRPr/>
            </a:pPr>
            <a:endParaRPr lang="fr-FR" sz="1000" b="1" dirty="0"/>
          </a:p>
          <a:p>
            <a:pPr marL="171450" indent="-171450" defTabSz="685800">
              <a:buFont typeface="Wingdings" panose="05000000000000000000" pitchFamily="2" charset="2"/>
              <a:buChar char="§"/>
              <a:defRPr/>
            </a:pPr>
            <a:endParaRPr lang="fr-FR" sz="1000" b="1" dirty="0"/>
          </a:p>
          <a:p>
            <a:pPr defTabSz="685800">
              <a:defRPr/>
            </a:pPr>
            <a:r>
              <a:rPr lang="fr-FR" sz="1000" b="1" dirty="0"/>
              <a:t>Développement</a:t>
            </a:r>
            <a:r>
              <a:rPr lang="fr-FR" sz="1000" b="1" i="1" dirty="0"/>
              <a:t> </a:t>
            </a:r>
            <a:r>
              <a:rPr lang="fr-FR" sz="1000" b="1" i="1" dirty="0" err="1"/>
              <a:t>front-end</a:t>
            </a:r>
            <a:r>
              <a:rPr lang="fr-FR" sz="1000" b="1" i="1" dirty="0"/>
              <a:t> :</a:t>
            </a:r>
          </a:p>
          <a:p>
            <a:pPr defTabSz="685800">
              <a:defRPr/>
            </a:pPr>
            <a:endParaRPr lang="fr-FR" sz="1000" b="1" i="1" dirty="0"/>
          </a:p>
          <a:p>
            <a:pPr marL="171450" indent="-171450" defTabSz="685800">
              <a:buFont typeface="Courier New" panose="02070309020205020404" pitchFamily="49" charset="0"/>
              <a:buChar char="o"/>
              <a:defRPr/>
            </a:pPr>
            <a:r>
              <a:rPr lang="fr-FR" sz="1000" dirty="0"/>
              <a:t>Intégration HTML/CSS des pages Web en tenant compte des standards, du référencement, de l'accessibilité et de l'ergonomie :</a:t>
            </a:r>
          </a:p>
          <a:p>
            <a:pPr marL="628650" lvl="1" indent="-171450" defTabSz="685800">
              <a:buFont typeface="Wingdings" panose="05000000000000000000" pitchFamily="2" charset="2"/>
              <a:buChar char="ü"/>
              <a:defRPr/>
            </a:pPr>
            <a:r>
              <a:rPr lang="fr-FR" sz="1000" dirty="0"/>
              <a:t>Respect des standards du W3C ;</a:t>
            </a:r>
          </a:p>
          <a:p>
            <a:pPr marL="628650" lvl="1" indent="-171450" defTabSz="685800">
              <a:buFont typeface="Wingdings" panose="05000000000000000000" pitchFamily="2" charset="2"/>
              <a:buChar char="ü"/>
              <a:defRPr/>
            </a:pPr>
            <a:r>
              <a:rPr lang="fr-FR" sz="1000" dirty="0"/>
              <a:t>Optimisation des pages pour les navigateurs cibles ;</a:t>
            </a:r>
          </a:p>
          <a:p>
            <a:pPr marL="628650" lvl="1" indent="-171450" defTabSz="685800">
              <a:buFont typeface="Wingdings" panose="05000000000000000000" pitchFamily="2" charset="2"/>
              <a:buChar char="ü"/>
              <a:defRPr/>
            </a:pPr>
            <a:r>
              <a:rPr lang="fr-FR" sz="1000" dirty="0"/>
              <a:t>Adaptabilité des pages aux périphériques cibles ;</a:t>
            </a:r>
          </a:p>
          <a:p>
            <a:pPr marL="628650" lvl="1" indent="-171450" defTabSz="685800">
              <a:buFont typeface="Wingdings" panose="05000000000000000000" pitchFamily="2" charset="2"/>
              <a:buChar char="ü"/>
              <a:defRPr/>
            </a:pPr>
            <a:r>
              <a:rPr lang="fr-FR" sz="1000" dirty="0"/>
              <a:t>Code optimisé pour le référencement naturel ;</a:t>
            </a:r>
          </a:p>
          <a:p>
            <a:pPr marL="628650" lvl="1" indent="-171450" defTabSz="685800">
              <a:buFont typeface="Wingdings" panose="05000000000000000000" pitchFamily="2" charset="2"/>
              <a:buChar char="ü"/>
              <a:defRPr/>
            </a:pPr>
            <a:r>
              <a:rPr lang="fr-FR" sz="1000" dirty="0"/>
              <a:t>Prise en compte des retours d'expérience utilisateur pour améliorer l'ergonomie ;</a:t>
            </a:r>
          </a:p>
          <a:p>
            <a:pPr marL="171450" indent="-171450" defTabSz="685800">
              <a:buFont typeface="Courier New" panose="02070309020205020404" pitchFamily="49" charset="0"/>
              <a:buChar char="o"/>
              <a:defRPr/>
            </a:pPr>
            <a:r>
              <a:rPr lang="fr-FR" sz="1000" dirty="0"/>
              <a:t>Développement d’interfaces utilisateur web adaptables et dynamiques (HTML/CSS/JavaScript – </a:t>
            </a:r>
            <a:r>
              <a:rPr lang="fr-FR" sz="1000" dirty="0" err="1"/>
              <a:t>React</a:t>
            </a:r>
            <a:r>
              <a:rPr lang="fr-FR" sz="1000" dirty="0"/>
              <a:t> &amp; </a:t>
            </a:r>
            <a:r>
              <a:rPr lang="fr-FR" sz="1000" dirty="0" err="1"/>
              <a:t>React</a:t>
            </a:r>
            <a:r>
              <a:rPr lang="fr-FR" sz="1000" dirty="0"/>
              <a:t> Native) :</a:t>
            </a:r>
          </a:p>
          <a:p>
            <a:pPr marL="628650" lvl="1" indent="-171450" defTabSz="685800">
              <a:buFont typeface="Wingdings" panose="05000000000000000000" pitchFamily="2" charset="2"/>
              <a:buChar char="ü"/>
              <a:defRPr/>
            </a:pPr>
            <a:r>
              <a:rPr lang="fr-FR" sz="1000" dirty="0" err="1"/>
              <a:t>Flexbox</a:t>
            </a:r>
            <a:r>
              <a:rPr lang="fr-FR" sz="1000" dirty="0"/>
              <a:t>, Media </a:t>
            </a:r>
            <a:r>
              <a:rPr lang="fr-FR" sz="1000" dirty="0" err="1"/>
              <a:t>Queries</a:t>
            </a:r>
            <a:r>
              <a:rPr lang="fr-FR" sz="1000" dirty="0"/>
              <a:t> ; </a:t>
            </a:r>
          </a:p>
          <a:p>
            <a:pPr marL="628650" lvl="1" indent="-171450" defTabSz="685800">
              <a:buFont typeface="Wingdings" panose="05000000000000000000" pitchFamily="2" charset="2"/>
              <a:buChar char="ü"/>
              <a:defRPr/>
            </a:pPr>
            <a:r>
              <a:rPr lang="fr-FR" sz="1000" dirty="0"/>
              <a:t>Utilisation de </a:t>
            </a:r>
            <a:r>
              <a:rPr lang="fr-FR" sz="1000" i="1" dirty="0" err="1"/>
              <a:t>frameworks</a:t>
            </a:r>
            <a:r>
              <a:rPr lang="fr-FR" sz="1000" dirty="0"/>
              <a:t> </a:t>
            </a:r>
            <a:r>
              <a:rPr lang="fr-FR" sz="1000" i="1" dirty="0"/>
              <a:t>front </a:t>
            </a:r>
            <a:r>
              <a:rPr lang="fr-FR" sz="1000" dirty="0"/>
              <a:t>(</a:t>
            </a:r>
            <a:r>
              <a:rPr lang="fr-FR" sz="1000" dirty="0" err="1"/>
              <a:t>Bootrstrap</a:t>
            </a:r>
            <a:r>
              <a:rPr lang="fr-FR" sz="1000" dirty="0"/>
              <a:t>) ;</a:t>
            </a:r>
          </a:p>
          <a:p>
            <a:pPr lvl="2" defTabSz="685800">
              <a:defRPr/>
            </a:pPr>
            <a:endParaRPr lang="fr-FR" sz="1000" dirty="0"/>
          </a:p>
          <a:p>
            <a:pPr lvl="2" defTabSz="685800">
              <a:defRPr/>
            </a:pPr>
            <a:endParaRPr lang="fr-FR" sz="1000" dirty="0"/>
          </a:p>
          <a:p>
            <a:pPr defTabSz="685800">
              <a:defRPr/>
            </a:pPr>
            <a:r>
              <a:rPr lang="fr-FR" sz="1000" b="1" dirty="0"/>
              <a:t>Gestion de projet / Conception / Design :</a:t>
            </a:r>
          </a:p>
          <a:p>
            <a:pPr defTabSz="685800">
              <a:defRPr/>
            </a:pPr>
            <a:endParaRPr lang="fr-FR" sz="1000" b="1" dirty="0"/>
          </a:p>
          <a:p>
            <a:pPr marL="171450" indent="-171450" defTabSz="685800">
              <a:buFont typeface="Courier New" panose="02070309020205020404" pitchFamily="49" charset="0"/>
              <a:buChar char="o"/>
              <a:defRPr/>
            </a:pPr>
            <a:r>
              <a:rPr lang="fr-FR" sz="1000" dirty="0"/>
              <a:t>Élaboration du design graphique (charte graphique, maquette) d'un outil de communication numérique : </a:t>
            </a:r>
          </a:p>
          <a:p>
            <a:pPr marL="685800" lvl="1" indent="-228600" defTabSz="685800">
              <a:buFont typeface="Wingdings" panose="05000000000000000000" pitchFamily="2" charset="2"/>
              <a:buChar char="ü"/>
              <a:defRPr/>
            </a:pPr>
            <a:r>
              <a:rPr lang="fr-FR" sz="1000" dirty="0"/>
              <a:t>conformité de la mise en page à la demande, </a:t>
            </a:r>
          </a:p>
          <a:p>
            <a:pPr marL="628650" lvl="1" indent="-171450" defTabSz="685800">
              <a:buFont typeface="Wingdings" panose="05000000000000000000" pitchFamily="2" charset="2"/>
              <a:buChar char="ü"/>
              <a:defRPr/>
            </a:pPr>
            <a:r>
              <a:rPr lang="fr-FR" sz="1000" dirty="0"/>
              <a:t>typographies sélectionnées en fonction de la nature du projet, </a:t>
            </a:r>
          </a:p>
          <a:p>
            <a:pPr marL="628650" lvl="1" indent="-171450" defTabSz="685800">
              <a:buFont typeface="Wingdings" panose="05000000000000000000" pitchFamily="2" charset="2"/>
              <a:buChar char="ü"/>
              <a:defRPr/>
            </a:pPr>
            <a:r>
              <a:rPr lang="fr-FR" sz="1000" dirty="0"/>
              <a:t>adaptation du format des images et du mode colorimétrique au support, </a:t>
            </a:r>
          </a:p>
          <a:p>
            <a:pPr marL="628650" lvl="1" indent="-171450" defTabSz="685800">
              <a:buFont typeface="Wingdings" panose="05000000000000000000" pitchFamily="2" charset="2"/>
              <a:buChar char="ü"/>
              <a:defRPr/>
            </a:pPr>
            <a:r>
              <a:rPr lang="fr-FR" sz="1000" dirty="0"/>
              <a:t>adaptation des formats d’enregistrements au support ;</a:t>
            </a:r>
          </a:p>
          <a:p>
            <a:pPr marL="171450" indent="-171450" defTabSz="685800">
              <a:buFont typeface="Courier New" panose="02070309020205020404" pitchFamily="49" charset="0"/>
              <a:buChar char="o"/>
              <a:defRPr/>
            </a:pPr>
            <a:r>
              <a:rPr lang="fr-FR" sz="1000" dirty="0"/>
              <a:t>Réalisation de maquettes et d’interfaces de sites et d’applications (ergonomie, hiérarchisation de l'information, arborescence) avec Photoshop, </a:t>
            </a:r>
            <a:r>
              <a:rPr lang="fr-FR" sz="1000" dirty="0" err="1"/>
              <a:t>Krita</a:t>
            </a:r>
            <a:r>
              <a:rPr lang="fr-FR" sz="1000" dirty="0"/>
              <a:t> ou The </a:t>
            </a:r>
            <a:r>
              <a:rPr lang="fr-FR" sz="1000" dirty="0" err="1"/>
              <a:t>Gimp</a:t>
            </a:r>
            <a:r>
              <a:rPr lang="fr-FR" sz="1000" dirty="0"/>
              <a:t> ;</a:t>
            </a:r>
          </a:p>
          <a:p>
            <a:pPr marL="171450" indent="-171450" defTabSz="685800">
              <a:buFont typeface="Courier New" panose="02070309020205020404" pitchFamily="49" charset="0"/>
              <a:buChar char="o"/>
              <a:defRPr/>
            </a:pPr>
            <a:r>
              <a:rPr lang="fr-FR" sz="1000" dirty="0"/>
              <a:t>Contribution à l'élaboration de cahiers des charges : respect de la législation,  prise en compte des recommandations de sécurité ;</a:t>
            </a:r>
          </a:p>
          <a:p>
            <a:pPr marL="171450" indent="-171450" defTabSz="685800">
              <a:buFont typeface="Courier New" panose="02070309020205020404" pitchFamily="49" charset="0"/>
              <a:buChar char="o"/>
              <a:defRPr/>
            </a:pPr>
            <a:r>
              <a:rPr lang="fr-FR" sz="1000" dirty="0"/>
              <a:t>Optimisation continue des sites ou une applications Web ;</a:t>
            </a:r>
          </a:p>
          <a:p>
            <a:pPr marL="171450" indent="-171450" defTabSz="685800">
              <a:buFont typeface="Courier New" panose="02070309020205020404" pitchFamily="49" charset="0"/>
              <a:buChar char="o"/>
              <a:defRPr/>
            </a:pPr>
            <a:r>
              <a:rPr lang="fr-FR" sz="1000" dirty="0"/>
              <a:t>Travail collaboratif avec </a:t>
            </a:r>
            <a:r>
              <a:rPr lang="fr-FR" sz="1000" dirty="0" err="1"/>
              <a:t>Github</a:t>
            </a:r>
            <a:r>
              <a:rPr lang="fr-FR" sz="1000" dirty="0"/>
              <a:t>, gestion de version avec Git.</a:t>
            </a:r>
          </a:p>
        </p:txBody>
      </p:sp>
      <p:pic>
        <p:nvPicPr>
          <p:cNvPr id="5" name="Image 4">
            <a:extLst>
              <a:ext uri="{FF2B5EF4-FFF2-40B4-BE49-F238E27FC236}">
                <a16:creationId xmlns:a16="http://schemas.microsoft.com/office/drawing/2014/main" id="{10766322-F3F5-4777-BB5D-2F94341CCA8D}"/>
              </a:ext>
            </a:extLst>
          </p:cNvPr>
          <p:cNvPicPr>
            <a:picLocks noChangeAspect="1"/>
          </p:cNvPicPr>
          <p:nvPr/>
        </p:nvPicPr>
        <p:blipFill>
          <a:blip r:embed="rId4"/>
          <a:stretch>
            <a:fillRect/>
          </a:stretch>
        </p:blipFill>
        <p:spPr>
          <a:xfrm>
            <a:off x="1542534" y="3665194"/>
            <a:ext cx="1199381" cy="1206664"/>
          </a:xfrm>
          <a:prstGeom prst="rect">
            <a:avLst/>
          </a:prstGeom>
        </p:spPr>
      </p:pic>
      <p:pic>
        <p:nvPicPr>
          <p:cNvPr id="7" name="Image 6">
            <a:extLst>
              <a:ext uri="{FF2B5EF4-FFF2-40B4-BE49-F238E27FC236}">
                <a16:creationId xmlns:a16="http://schemas.microsoft.com/office/drawing/2014/main" id="{D979BF24-15AE-4907-8D04-E6F1628259C5}"/>
              </a:ext>
            </a:extLst>
          </p:cNvPr>
          <p:cNvPicPr>
            <a:picLocks noChangeAspect="1"/>
          </p:cNvPicPr>
          <p:nvPr/>
        </p:nvPicPr>
        <p:blipFill>
          <a:blip r:embed="rId5"/>
          <a:stretch>
            <a:fillRect/>
          </a:stretch>
        </p:blipFill>
        <p:spPr>
          <a:xfrm>
            <a:off x="175684" y="3665194"/>
            <a:ext cx="1228000" cy="1206664"/>
          </a:xfrm>
          <a:prstGeom prst="rect">
            <a:avLst/>
          </a:prstGeom>
        </p:spPr>
      </p:pic>
      <p:sp>
        <p:nvSpPr>
          <p:cNvPr id="39" name="object 15">
            <a:extLst>
              <a:ext uri="{FF2B5EF4-FFF2-40B4-BE49-F238E27FC236}">
                <a16:creationId xmlns:a16="http://schemas.microsoft.com/office/drawing/2014/main" id="{ED534864-5526-439C-B6B6-58860A6971B2}"/>
              </a:ext>
            </a:extLst>
          </p:cNvPr>
          <p:cNvSpPr/>
          <p:nvPr/>
        </p:nvSpPr>
        <p:spPr>
          <a:xfrm>
            <a:off x="165240" y="6252683"/>
            <a:ext cx="2662485" cy="45719"/>
          </a:xfrm>
          <a:custGeom>
            <a:avLst/>
            <a:gdLst/>
            <a:ahLst/>
            <a:cxnLst/>
            <a:rect l="l" t="t" r="r" b="b"/>
            <a:pathLst>
              <a:path w="2620009">
                <a:moveTo>
                  <a:pt x="0" y="0"/>
                </a:moveTo>
                <a:lnTo>
                  <a:pt x="2619616" y="0"/>
                </a:lnTo>
              </a:path>
            </a:pathLst>
          </a:custGeom>
          <a:ln w="6350">
            <a:solidFill>
              <a:schemeClr val="accent1"/>
            </a:solidFill>
          </a:ln>
        </p:spPr>
        <p:txBody>
          <a:bodyPr wrap="square" lIns="0" tIns="0" rIns="0" bIns="0" rtlCol="0"/>
          <a:lstStyle/>
          <a:p>
            <a:endParaRPr/>
          </a:p>
        </p:txBody>
      </p:sp>
      <p:sp>
        <p:nvSpPr>
          <p:cNvPr id="44" name="object 16">
            <a:extLst>
              <a:ext uri="{FF2B5EF4-FFF2-40B4-BE49-F238E27FC236}">
                <a16:creationId xmlns:a16="http://schemas.microsoft.com/office/drawing/2014/main" id="{DEABB6FF-E41E-4B30-A286-F66EC9B5E512}"/>
              </a:ext>
            </a:extLst>
          </p:cNvPr>
          <p:cNvSpPr txBox="1"/>
          <p:nvPr/>
        </p:nvSpPr>
        <p:spPr>
          <a:xfrm>
            <a:off x="864456" y="5990277"/>
            <a:ext cx="1386093" cy="184666"/>
          </a:xfrm>
          <a:prstGeom prst="rect">
            <a:avLst/>
          </a:prstGeom>
        </p:spPr>
        <p:txBody>
          <a:bodyPr vert="horz" wrap="square" lIns="0" tIns="0" rIns="0" bIns="0" rtlCol="0">
            <a:spAutoFit/>
          </a:bodyPr>
          <a:lstStyle/>
          <a:p>
            <a:pPr marL="12699" algn="ctr"/>
            <a:r>
              <a:rPr lang="fr-FR" sz="1200" b="1" spc="125" dirty="0">
                <a:solidFill>
                  <a:schemeClr val="accent1">
                    <a:lumMod val="75000"/>
                  </a:schemeClr>
                </a:solidFill>
                <a:cs typeface="Proxima Nova Rg"/>
              </a:rPr>
              <a:t>FORMATION</a:t>
            </a:r>
            <a:endParaRPr sz="1200" dirty="0">
              <a:solidFill>
                <a:schemeClr val="accent1">
                  <a:lumMod val="75000"/>
                </a:schemeClr>
              </a:solidFill>
              <a:cs typeface="Proxima Nova Rg"/>
            </a:endParaRPr>
          </a:p>
        </p:txBody>
      </p:sp>
      <p:sp>
        <p:nvSpPr>
          <p:cNvPr id="45" name="object 98">
            <a:extLst>
              <a:ext uri="{FF2B5EF4-FFF2-40B4-BE49-F238E27FC236}">
                <a16:creationId xmlns:a16="http://schemas.microsoft.com/office/drawing/2014/main" id="{6132C550-1E5C-4D36-BBFB-4F0009E19FBF}"/>
              </a:ext>
            </a:extLst>
          </p:cNvPr>
          <p:cNvSpPr/>
          <p:nvPr/>
        </p:nvSpPr>
        <p:spPr>
          <a:xfrm flipH="1">
            <a:off x="441005" y="6336350"/>
            <a:ext cx="45719" cy="2089074"/>
          </a:xfrm>
          <a:custGeom>
            <a:avLst/>
            <a:gdLst/>
            <a:ahLst/>
            <a:cxnLst/>
            <a:rect l="l" t="t" r="r" b="b"/>
            <a:pathLst>
              <a:path h="1612264">
                <a:moveTo>
                  <a:pt x="0" y="0"/>
                </a:moveTo>
                <a:lnTo>
                  <a:pt x="0" y="1612074"/>
                </a:lnTo>
              </a:path>
            </a:pathLst>
          </a:custGeom>
          <a:ln w="12700">
            <a:solidFill>
              <a:srgbClr val="231F20"/>
            </a:solidFill>
          </a:ln>
        </p:spPr>
        <p:txBody>
          <a:bodyPr wrap="square" lIns="0" tIns="0" rIns="0" bIns="0" rtlCol="0"/>
          <a:lstStyle/>
          <a:p>
            <a:endParaRPr/>
          </a:p>
        </p:txBody>
      </p:sp>
      <p:grpSp>
        <p:nvGrpSpPr>
          <p:cNvPr id="4" name="Groupe 3">
            <a:extLst>
              <a:ext uri="{FF2B5EF4-FFF2-40B4-BE49-F238E27FC236}">
                <a16:creationId xmlns:a16="http://schemas.microsoft.com/office/drawing/2014/main" id="{7E8BB84D-09B6-4DFB-8905-E57DF708A846}"/>
              </a:ext>
            </a:extLst>
          </p:cNvPr>
          <p:cNvGrpSpPr/>
          <p:nvPr/>
        </p:nvGrpSpPr>
        <p:grpSpPr>
          <a:xfrm>
            <a:off x="193652" y="6308980"/>
            <a:ext cx="2992026" cy="2116444"/>
            <a:chOff x="168954" y="6789475"/>
            <a:chExt cx="2992026" cy="2116444"/>
          </a:xfrm>
        </p:grpSpPr>
        <p:sp>
          <p:nvSpPr>
            <p:cNvPr id="46" name="object 99">
              <a:extLst>
                <a:ext uri="{FF2B5EF4-FFF2-40B4-BE49-F238E27FC236}">
                  <a16:creationId xmlns:a16="http://schemas.microsoft.com/office/drawing/2014/main" id="{753DE279-32E0-4BEC-BA18-C9457D8D4E33}"/>
                </a:ext>
              </a:extLst>
            </p:cNvPr>
            <p:cNvSpPr txBox="1"/>
            <p:nvPr/>
          </p:nvSpPr>
          <p:spPr>
            <a:xfrm>
              <a:off x="168956" y="7328555"/>
              <a:ext cx="737571" cy="276999"/>
            </a:xfrm>
            <a:prstGeom prst="rect">
              <a:avLst/>
            </a:prstGeom>
          </p:spPr>
          <p:txBody>
            <a:bodyPr vert="horz" wrap="square" lIns="0" tIns="0" rIns="0" bIns="0" rtlCol="0">
              <a:spAutoFit/>
            </a:bodyPr>
            <a:lstStyle/>
            <a:p>
              <a:pPr marL="12699"/>
              <a:r>
                <a:rPr lang="en-US" sz="900" b="1" dirty="0">
                  <a:solidFill>
                    <a:srgbClr val="231F20"/>
                  </a:solidFill>
                  <a:cs typeface="Proxima Nova Rg"/>
                </a:rPr>
                <a:t>2018</a:t>
              </a:r>
            </a:p>
            <a:p>
              <a:pPr marL="12699"/>
              <a:r>
                <a:rPr lang="en-US" sz="900" b="1" dirty="0">
                  <a:solidFill>
                    <a:srgbClr val="231F20"/>
                  </a:solidFill>
                  <a:cs typeface="Proxima Nova Rg"/>
                </a:rPr>
                <a:t>2019</a:t>
              </a:r>
            </a:p>
          </p:txBody>
        </p:sp>
        <p:sp>
          <p:nvSpPr>
            <p:cNvPr id="47" name="object 99">
              <a:extLst>
                <a:ext uri="{FF2B5EF4-FFF2-40B4-BE49-F238E27FC236}">
                  <a16:creationId xmlns:a16="http://schemas.microsoft.com/office/drawing/2014/main" id="{02F94A5A-A7BA-468D-8F87-2DD868870391}"/>
                </a:ext>
              </a:extLst>
            </p:cNvPr>
            <p:cNvSpPr txBox="1"/>
            <p:nvPr/>
          </p:nvSpPr>
          <p:spPr>
            <a:xfrm>
              <a:off x="168955" y="7776523"/>
              <a:ext cx="737571" cy="276999"/>
            </a:xfrm>
            <a:prstGeom prst="rect">
              <a:avLst/>
            </a:prstGeom>
          </p:spPr>
          <p:txBody>
            <a:bodyPr vert="horz" wrap="square" lIns="0" tIns="0" rIns="0" bIns="0" rtlCol="0">
              <a:spAutoFit/>
            </a:bodyPr>
            <a:lstStyle/>
            <a:p>
              <a:pPr marL="12699"/>
              <a:r>
                <a:rPr lang="en-US" sz="900" b="1" dirty="0">
                  <a:solidFill>
                    <a:srgbClr val="231F20"/>
                  </a:solidFill>
                  <a:cs typeface="Proxima Nova Rg"/>
                </a:rPr>
                <a:t>2017</a:t>
              </a:r>
            </a:p>
            <a:p>
              <a:pPr marL="12699"/>
              <a:r>
                <a:rPr lang="en-US" sz="900" b="1" dirty="0">
                  <a:solidFill>
                    <a:srgbClr val="231F20"/>
                  </a:solidFill>
                  <a:cs typeface="Proxima Nova Rg"/>
                </a:rPr>
                <a:t>2018</a:t>
              </a:r>
              <a:endParaRPr sz="900" dirty="0">
                <a:cs typeface="Proxima Nova Rg"/>
              </a:endParaRPr>
            </a:p>
          </p:txBody>
        </p:sp>
        <p:sp>
          <p:nvSpPr>
            <p:cNvPr id="48" name="object 99">
              <a:extLst>
                <a:ext uri="{FF2B5EF4-FFF2-40B4-BE49-F238E27FC236}">
                  <a16:creationId xmlns:a16="http://schemas.microsoft.com/office/drawing/2014/main" id="{8F96679A-9DDE-474C-92C8-CCA55BB12643}"/>
                </a:ext>
              </a:extLst>
            </p:cNvPr>
            <p:cNvSpPr txBox="1"/>
            <p:nvPr/>
          </p:nvSpPr>
          <p:spPr>
            <a:xfrm>
              <a:off x="168954" y="8221594"/>
              <a:ext cx="737571" cy="276999"/>
            </a:xfrm>
            <a:prstGeom prst="rect">
              <a:avLst/>
            </a:prstGeom>
          </p:spPr>
          <p:txBody>
            <a:bodyPr vert="horz" wrap="square" lIns="0" tIns="0" rIns="0" bIns="0" rtlCol="0">
              <a:spAutoFit/>
            </a:bodyPr>
            <a:lstStyle/>
            <a:p>
              <a:pPr marL="12699"/>
              <a:r>
                <a:rPr lang="en-US" sz="900" b="1" dirty="0">
                  <a:solidFill>
                    <a:srgbClr val="231F20"/>
                  </a:solidFill>
                  <a:cs typeface="Proxima Nova Rg"/>
                </a:rPr>
                <a:t>2016</a:t>
              </a:r>
            </a:p>
            <a:p>
              <a:pPr marL="12699"/>
              <a:r>
                <a:rPr lang="en-US" sz="900" b="1" dirty="0">
                  <a:solidFill>
                    <a:srgbClr val="231F20"/>
                  </a:solidFill>
                  <a:cs typeface="Proxima Nova Rg"/>
                </a:rPr>
                <a:t>2017</a:t>
              </a:r>
              <a:endParaRPr sz="900" dirty="0">
                <a:cs typeface="Proxima Nova Rg"/>
              </a:endParaRPr>
            </a:p>
          </p:txBody>
        </p:sp>
        <p:sp>
          <p:nvSpPr>
            <p:cNvPr id="49" name="object 99">
              <a:extLst>
                <a:ext uri="{FF2B5EF4-FFF2-40B4-BE49-F238E27FC236}">
                  <a16:creationId xmlns:a16="http://schemas.microsoft.com/office/drawing/2014/main" id="{EDF25819-C856-43B3-9A8B-63F8634BB76D}"/>
                </a:ext>
              </a:extLst>
            </p:cNvPr>
            <p:cNvSpPr txBox="1"/>
            <p:nvPr/>
          </p:nvSpPr>
          <p:spPr>
            <a:xfrm>
              <a:off x="168956" y="8682711"/>
              <a:ext cx="737571" cy="138499"/>
            </a:xfrm>
            <a:prstGeom prst="rect">
              <a:avLst/>
            </a:prstGeom>
          </p:spPr>
          <p:txBody>
            <a:bodyPr vert="horz" wrap="square" lIns="0" tIns="0" rIns="0" bIns="0" rtlCol="0">
              <a:spAutoFit/>
            </a:bodyPr>
            <a:lstStyle/>
            <a:p>
              <a:pPr marL="12699"/>
              <a:r>
                <a:rPr lang="en-US" sz="900" b="1" dirty="0">
                  <a:solidFill>
                    <a:srgbClr val="231F20"/>
                  </a:solidFill>
                  <a:cs typeface="Proxima Nova Rg"/>
                </a:rPr>
                <a:t>2015</a:t>
              </a:r>
              <a:endParaRPr sz="900" dirty="0">
                <a:cs typeface="Proxima Nova Rg"/>
              </a:endParaRPr>
            </a:p>
          </p:txBody>
        </p:sp>
        <p:sp>
          <p:nvSpPr>
            <p:cNvPr id="50" name="ZoneTexte 49">
              <a:extLst>
                <a:ext uri="{FF2B5EF4-FFF2-40B4-BE49-F238E27FC236}">
                  <a16:creationId xmlns:a16="http://schemas.microsoft.com/office/drawing/2014/main" id="{A0155178-78DA-4024-9D84-EA1D6E097F40}"/>
                </a:ext>
              </a:extLst>
            </p:cNvPr>
            <p:cNvSpPr txBox="1"/>
            <p:nvPr/>
          </p:nvSpPr>
          <p:spPr>
            <a:xfrm>
              <a:off x="466530" y="7698773"/>
              <a:ext cx="2662486" cy="461665"/>
            </a:xfrm>
            <a:prstGeom prst="rect">
              <a:avLst/>
            </a:prstGeom>
            <a:noFill/>
          </p:spPr>
          <p:txBody>
            <a:bodyPr wrap="square" rtlCol="0">
              <a:spAutoFit/>
            </a:bodyPr>
            <a:lstStyle/>
            <a:p>
              <a:r>
                <a:rPr lang="fr-FR" sz="800" b="1" dirty="0"/>
                <a:t>Lycée Pierre </a:t>
              </a:r>
              <a:r>
                <a:rPr lang="fr-FR" sz="800" b="1" dirty="0" err="1"/>
                <a:t>Beregovoy</a:t>
              </a:r>
              <a:r>
                <a:rPr lang="fr-FR" sz="800" b="1" dirty="0"/>
                <a:t>, </a:t>
              </a:r>
              <a:r>
                <a:rPr lang="fr-FR" sz="800" b="1" dirty="0" err="1"/>
                <a:t>Forchambault</a:t>
              </a:r>
              <a:r>
                <a:rPr lang="fr-FR" sz="800" b="1" dirty="0"/>
                <a:t>  (France) </a:t>
              </a:r>
              <a:r>
                <a:rPr lang="fr-FR" sz="800" dirty="0"/>
                <a:t>Intégration et études des matières générales et professionnelles.</a:t>
              </a:r>
            </a:p>
          </p:txBody>
        </p:sp>
        <p:sp>
          <p:nvSpPr>
            <p:cNvPr id="51" name="ZoneTexte 50">
              <a:extLst>
                <a:ext uri="{FF2B5EF4-FFF2-40B4-BE49-F238E27FC236}">
                  <a16:creationId xmlns:a16="http://schemas.microsoft.com/office/drawing/2014/main" id="{3C8E93AE-448E-4EE9-83B4-66064AD3DCAD}"/>
                </a:ext>
              </a:extLst>
            </p:cNvPr>
            <p:cNvSpPr txBox="1"/>
            <p:nvPr/>
          </p:nvSpPr>
          <p:spPr>
            <a:xfrm>
              <a:off x="472005" y="8137284"/>
              <a:ext cx="2662486" cy="461665"/>
            </a:xfrm>
            <a:prstGeom prst="rect">
              <a:avLst/>
            </a:prstGeom>
            <a:noFill/>
          </p:spPr>
          <p:txBody>
            <a:bodyPr wrap="square" rtlCol="0">
              <a:spAutoFit/>
            </a:bodyPr>
            <a:lstStyle/>
            <a:p>
              <a:r>
                <a:rPr lang="fr-FR" sz="800" b="1" dirty="0"/>
                <a:t>Lycée Pierre </a:t>
              </a:r>
              <a:r>
                <a:rPr lang="fr-FR" sz="800" b="1" dirty="0" err="1"/>
                <a:t>Beregovoy</a:t>
              </a:r>
              <a:r>
                <a:rPr lang="fr-FR" sz="800" b="1" dirty="0"/>
                <a:t>, Nevers  (France)</a:t>
              </a:r>
            </a:p>
            <a:p>
              <a:r>
                <a:rPr lang="fr-FR" sz="800" b="1" dirty="0"/>
                <a:t>UPE2A, diplôme DELF A2/B1</a:t>
              </a:r>
            </a:p>
            <a:p>
              <a:r>
                <a:rPr lang="fr-FR" sz="800" dirty="0"/>
                <a:t>Intégration et études des matières générales. </a:t>
              </a:r>
            </a:p>
          </p:txBody>
        </p:sp>
        <p:sp>
          <p:nvSpPr>
            <p:cNvPr id="52" name="ZoneTexte 51">
              <a:extLst>
                <a:ext uri="{FF2B5EF4-FFF2-40B4-BE49-F238E27FC236}">
                  <a16:creationId xmlns:a16="http://schemas.microsoft.com/office/drawing/2014/main" id="{15EBC01C-BB26-42E6-B741-A6BF29681FC1}"/>
                </a:ext>
              </a:extLst>
            </p:cNvPr>
            <p:cNvSpPr txBox="1"/>
            <p:nvPr/>
          </p:nvSpPr>
          <p:spPr>
            <a:xfrm>
              <a:off x="450025" y="7244124"/>
              <a:ext cx="2694973" cy="461665"/>
            </a:xfrm>
            <a:prstGeom prst="rect">
              <a:avLst/>
            </a:prstGeom>
            <a:noFill/>
          </p:spPr>
          <p:txBody>
            <a:bodyPr wrap="square" rtlCol="0">
              <a:spAutoFit/>
            </a:bodyPr>
            <a:lstStyle/>
            <a:p>
              <a:r>
                <a:rPr lang="fr-FR" sz="800" b="1" dirty="0"/>
                <a:t>SAUVETEUR SECOURISTE DU TRAVAIL (SST)</a:t>
              </a:r>
            </a:p>
            <a:p>
              <a:r>
                <a:rPr lang="fr-FR" sz="800" dirty="0"/>
                <a:t>Certificat obtenu a </a:t>
              </a:r>
              <a:r>
                <a:rPr lang="fr-FR" sz="800" dirty="0" err="1"/>
                <a:t>varennes-vauzelles</a:t>
              </a:r>
              <a:r>
                <a:rPr lang="fr-FR" sz="800" dirty="0"/>
                <a:t>, le 21/11/2019</a:t>
              </a:r>
            </a:p>
            <a:p>
              <a:r>
                <a:rPr lang="fr-FR" sz="800" dirty="0"/>
                <a:t>Pour une </a:t>
              </a:r>
              <a:r>
                <a:rPr lang="fr-FR" sz="800" dirty="0" err="1"/>
                <a:t>validite</a:t>
              </a:r>
              <a:r>
                <a:rPr lang="fr-FR" sz="800" dirty="0"/>
                <a:t> de 2 ans.</a:t>
              </a:r>
            </a:p>
          </p:txBody>
        </p:sp>
        <p:sp>
          <p:nvSpPr>
            <p:cNvPr id="53" name="ZoneTexte 52">
              <a:extLst>
                <a:ext uri="{FF2B5EF4-FFF2-40B4-BE49-F238E27FC236}">
                  <a16:creationId xmlns:a16="http://schemas.microsoft.com/office/drawing/2014/main" id="{85C21DEF-86D5-4B38-B023-1E3A6F92838B}"/>
                </a:ext>
              </a:extLst>
            </p:cNvPr>
            <p:cNvSpPr txBox="1"/>
            <p:nvPr/>
          </p:nvSpPr>
          <p:spPr>
            <a:xfrm>
              <a:off x="466530" y="8567365"/>
              <a:ext cx="2662486" cy="338554"/>
            </a:xfrm>
            <a:prstGeom prst="rect">
              <a:avLst/>
            </a:prstGeom>
            <a:noFill/>
          </p:spPr>
          <p:txBody>
            <a:bodyPr wrap="square" rtlCol="0">
              <a:spAutoFit/>
            </a:bodyPr>
            <a:lstStyle/>
            <a:p>
              <a:r>
                <a:rPr lang="fr-FR" sz="800" b="1" dirty="0"/>
                <a:t>Licence finale du premier cicle d’</a:t>
              </a:r>
              <a:r>
                <a:rPr lang="fr-FR" sz="800" b="1" dirty="0" err="1"/>
                <a:t>ensegnement</a:t>
              </a:r>
              <a:r>
                <a:rPr lang="fr-FR" sz="800" b="1" dirty="0"/>
                <a:t> (Italie) </a:t>
              </a:r>
            </a:p>
            <a:p>
              <a:r>
                <a:rPr lang="fr-FR" sz="800" dirty="0"/>
                <a:t>I.C AZZANO S. PAOLO, </a:t>
              </a:r>
              <a:r>
                <a:rPr lang="fr-FR" sz="800" dirty="0" err="1"/>
                <a:t>Bergamo</a:t>
              </a:r>
              <a:r>
                <a:rPr lang="fr-FR" sz="800" dirty="0"/>
                <a:t>.</a:t>
              </a:r>
            </a:p>
          </p:txBody>
        </p:sp>
        <p:sp>
          <p:nvSpPr>
            <p:cNvPr id="54" name="object 99">
              <a:extLst>
                <a:ext uri="{FF2B5EF4-FFF2-40B4-BE49-F238E27FC236}">
                  <a16:creationId xmlns:a16="http://schemas.microsoft.com/office/drawing/2014/main" id="{69953F68-BBAC-4C72-949D-AAD6D9A899BA}"/>
                </a:ext>
              </a:extLst>
            </p:cNvPr>
            <p:cNvSpPr txBox="1"/>
            <p:nvPr/>
          </p:nvSpPr>
          <p:spPr>
            <a:xfrm>
              <a:off x="168956" y="6897289"/>
              <a:ext cx="737571" cy="276999"/>
            </a:xfrm>
            <a:prstGeom prst="rect">
              <a:avLst/>
            </a:prstGeom>
          </p:spPr>
          <p:txBody>
            <a:bodyPr vert="horz" wrap="square" lIns="0" tIns="0" rIns="0" bIns="0" rtlCol="0">
              <a:spAutoFit/>
            </a:bodyPr>
            <a:lstStyle/>
            <a:p>
              <a:pPr marL="12699"/>
              <a:r>
                <a:rPr lang="en-US" sz="900" b="1" dirty="0">
                  <a:solidFill>
                    <a:srgbClr val="231F20"/>
                  </a:solidFill>
                  <a:cs typeface="Proxima Nova Rg"/>
                </a:rPr>
                <a:t>2020</a:t>
              </a:r>
            </a:p>
            <a:p>
              <a:pPr marL="12699"/>
              <a:r>
                <a:rPr lang="en-US" sz="900" b="1" dirty="0">
                  <a:solidFill>
                    <a:srgbClr val="231F20"/>
                  </a:solidFill>
                  <a:cs typeface="Proxima Nova Rg"/>
                </a:rPr>
                <a:t>2021</a:t>
              </a:r>
            </a:p>
          </p:txBody>
        </p:sp>
        <p:sp>
          <p:nvSpPr>
            <p:cNvPr id="55" name="ZoneTexte 54">
              <a:extLst>
                <a:ext uri="{FF2B5EF4-FFF2-40B4-BE49-F238E27FC236}">
                  <a16:creationId xmlns:a16="http://schemas.microsoft.com/office/drawing/2014/main" id="{92AEC70E-C19F-4497-9365-13795DF670CF}"/>
                </a:ext>
              </a:extLst>
            </p:cNvPr>
            <p:cNvSpPr txBox="1"/>
            <p:nvPr/>
          </p:nvSpPr>
          <p:spPr>
            <a:xfrm>
              <a:off x="466007" y="6789475"/>
              <a:ext cx="2694973" cy="461665"/>
            </a:xfrm>
            <a:prstGeom prst="rect">
              <a:avLst/>
            </a:prstGeom>
            <a:noFill/>
          </p:spPr>
          <p:txBody>
            <a:bodyPr wrap="square" rtlCol="0">
              <a:spAutoFit/>
            </a:bodyPr>
            <a:lstStyle/>
            <a:p>
              <a:r>
                <a:rPr lang="fr-FR" sz="800" b="1" dirty="0"/>
                <a:t>ACCESS CODE SCHOOL (France)</a:t>
              </a:r>
            </a:p>
            <a:p>
              <a:r>
                <a:rPr lang="fr-FR" sz="800" dirty="0"/>
                <a:t>Formation en développement web / app mobile, </a:t>
              </a:r>
              <a:r>
                <a:rPr lang="fr-FR" sz="800" dirty="0" err="1"/>
                <a:t>Onlineformapro</a:t>
              </a:r>
              <a:r>
                <a:rPr lang="fr-FR" sz="800" dirty="0"/>
                <a:t>.</a:t>
              </a:r>
            </a:p>
          </p:txBody>
        </p:sp>
      </p:grpSp>
      <p:sp>
        <p:nvSpPr>
          <p:cNvPr id="56" name="object 15">
            <a:extLst>
              <a:ext uri="{FF2B5EF4-FFF2-40B4-BE49-F238E27FC236}">
                <a16:creationId xmlns:a16="http://schemas.microsoft.com/office/drawing/2014/main" id="{B566E915-626E-43F0-8F63-F901C5AD6D30}"/>
              </a:ext>
            </a:extLst>
          </p:cNvPr>
          <p:cNvSpPr/>
          <p:nvPr/>
        </p:nvSpPr>
        <p:spPr>
          <a:xfrm>
            <a:off x="193654" y="5351058"/>
            <a:ext cx="2619621" cy="0"/>
          </a:xfrm>
          <a:custGeom>
            <a:avLst/>
            <a:gdLst/>
            <a:ahLst/>
            <a:cxnLst/>
            <a:rect l="l" t="t" r="r" b="b"/>
            <a:pathLst>
              <a:path w="2620009">
                <a:moveTo>
                  <a:pt x="0" y="0"/>
                </a:moveTo>
                <a:lnTo>
                  <a:pt x="2619616" y="0"/>
                </a:lnTo>
              </a:path>
            </a:pathLst>
          </a:custGeom>
          <a:ln w="6350">
            <a:solidFill>
              <a:schemeClr val="accent1"/>
            </a:solidFill>
          </a:ln>
        </p:spPr>
        <p:txBody>
          <a:bodyPr wrap="square" lIns="0" tIns="0" rIns="0" bIns="0" rtlCol="0"/>
          <a:lstStyle/>
          <a:p>
            <a:endParaRPr/>
          </a:p>
        </p:txBody>
      </p:sp>
      <p:sp>
        <p:nvSpPr>
          <p:cNvPr id="57" name="object 16">
            <a:extLst>
              <a:ext uri="{FF2B5EF4-FFF2-40B4-BE49-F238E27FC236}">
                <a16:creationId xmlns:a16="http://schemas.microsoft.com/office/drawing/2014/main" id="{758EF2A2-D559-4396-B9B5-B90473402995}"/>
              </a:ext>
            </a:extLst>
          </p:cNvPr>
          <p:cNvSpPr txBox="1"/>
          <p:nvPr/>
        </p:nvSpPr>
        <p:spPr>
          <a:xfrm>
            <a:off x="872321" y="5088651"/>
            <a:ext cx="1363778" cy="184666"/>
          </a:xfrm>
          <a:prstGeom prst="rect">
            <a:avLst/>
          </a:prstGeom>
        </p:spPr>
        <p:txBody>
          <a:bodyPr vert="horz" wrap="square" lIns="0" tIns="0" rIns="0" bIns="0" rtlCol="0">
            <a:spAutoFit/>
          </a:bodyPr>
          <a:lstStyle/>
          <a:p>
            <a:pPr marL="12699" algn="ctr"/>
            <a:r>
              <a:rPr lang="fr-FR" sz="1200" b="1" spc="125" dirty="0">
                <a:solidFill>
                  <a:schemeClr val="accent1">
                    <a:lumMod val="75000"/>
                  </a:schemeClr>
                </a:solidFill>
                <a:cs typeface="Proxima Nova Rg"/>
              </a:rPr>
              <a:t>LANGUES</a:t>
            </a:r>
            <a:endParaRPr sz="1200" dirty="0">
              <a:solidFill>
                <a:schemeClr val="accent1">
                  <a:lumMod val="75000"/>
                </a:schemeClr>
              </a:solidFill>
              <a:cs typeface="Proxima Nova Rg"/>
            </a:endParaRPr>
          </a:p>
        </p:txBody>
      </p:sp>
      <p:sp>
        <p:nvSpPr>
          <p:cNvPr id="58" name="object 15">
            <a:extLst>
              <a:ext uri="{FF2B5EF4-FFF2-40B4-BE49-F238E27FC236}">
                <a16:creationId xmlns:a16="http://schemas.microsoft.com/office/drawing/2014/main" id="{BC077AC7-7454-4AC6-88C9-A55C8ED121F5}"/>
              </a:ext>
            </a:extLst>
          </p:cNvPr>
          <p:cNvSpPr/>
          <p:nvPr/>
        </p:nvSpPr>
        <p:spPr>
          <a:xfrm>
            <a:off x="138880" y="8910092"/>
            <a:ext cx="2619621" cy="0"/>
          </a:xfrm>
          <a:custGeom>
            <a:avLst/>
            <a:gdLst/>
            <a:ahLst/>
            <a:cxnLst/>
            <a:rect l="l" t="t" r="r" b="b"/>
            <a:pathLst>
              <a:path w="2620009">
                <a:moveTo>
                  <a:pt x="0" y="0"/>
                </a:moveTo>
                <a:lnTo>
                  <a:pt x="2619616" y="0"/>
                </a:lnTo>
              </a:path>
            </a:pathLst>
          </a:custGeom>
          <a:ln w="6350">
            <a:solidFill>
              <a:schemeClr val="accent1"/>
            </a:solidFill>
          </a:ln>
        </p:spPr>
        <p:txBody>
          <a:bodyPr wrap="square" lIns="0" tIns="0" rIns="0" bIns="0" rtlCol="0"/>
          <a:lstStyle/>
          <a:p>
            <a:endParaRPr/>
          </a:p>
        </p:txBody>
      </p:sp>
      <p:sp>
        <p:nvSpPr>
          <p:cNvPr id="59" name="object 16">
            <a:extLst>
              <a:ext uri="{FF2B5EF4-FFF2-40B4-BE49-F238E27FC236}">
                <a16:creationId xmlns:a16="http://schemas.microsoft.com/office/drawing/2014/main" id="{9F5259F8-75FF-41A2-A584-5EB55CE6F287}"/>
              </a:ext>
            </a:extLst>
          </p:cNvPr>
          <p:cNvSpPr txBox="1"/>
          <p:nvPr/>
        </p:nvSpPr>
        <p:spPr>
          <a:xfrm>
            <a:off x="89847" y="8647685"/>
            <a:ext cx="2668654" cy="184666"/>
          </a:xfrm>
          <a:prstGeom prst="rect">
            <a:avLst/>
          </a:prstGeom>
        </p:spPr>
        <p:txBody>
          <a:bodyPr vert="horz" wrap="square" lIns="0" tIns="0" rIns="0" bIns="0" rtlCol="0">
            <a:spAutoFit/>
          </a:bodyPr>
          <a:lstStyle/>
          <a:p>
            <a:pPr marL="12699" algn="ctr"/>
            <a:r>
              <a:rPr lang="fr-FR" sz="1200" b="1" spc="125" dirty="0">
                <a:solidFill>
                  <a:schemeClr val="accent1">
                    <a:lumMod val="75000"/>
                  </a:schemeClr>
                </a:solidFill>
                <a:cs typeface="Proxima Nova Rg"/>
              </a:rPr>
              <a:t>EXPÉRIENCES PROFESSIONNELLE</a:t>
            </a:r>
            <a:endParaRPr sz="1200" dirty="0">
              <a:solidFill>
                <a:schemeClr val="accent1">
                  <a:lumMod val="75000"/>
                </a:schemeClr>
              </a:solidFill>
              <a:cs typeface="Proxima Nova Rg"/>
            </a:endParaRPr>
          </a:p>
        </p:txBody>
      </p:sp>
      <p:sp>
        <p:nvSpPr>
          <p:cNvPr id="62" name="ZoneTexte 61">
            <a:extLst>
              <a:ext uri="{FF2B5EF4-FFF2-40B4-BE49-F238E27FC236}">
                <a16:creationId xmlns:a16="http://schemas.microsoft.com/office/drawing/2014/main" id="{CBC0199C-5097-4E61-9BD2-64F92AD547F6}"/>
              </a:ext>
            </a:extLst>
          </p:cNvPr>
          <p:cNvSpPr txBox="1"/>
          <p:nvPr/>
        </p:nvSpPr>
        <p:spPr>
          <a:xfrm>
            <a:off x="114545" y="8951704"/>
            <a:ext cx="2662486" cy="1554272"/>
          </a:xfrm>
          <a:prstGeom prst="rect">
            <a:avLst/>
          </a:prstGeom>
          <a:noFill/>
        </p:spPr>
        <p:txBody>
          <a:bodyPr wrap="square" rtlCol="0">
            <a:spAutoFit/>
          </a:bodyPr>
          <a:lstStyle/>
          <a:p>
            <a:r>
              <a:rPr lang="fr-FR" sz="900" b="1" dirty="0" err="1"/>
              <a:t>Onlineformapro</a:t>
            </a:r>
            <a:r>
              <a:rPr lang="fr-FR" sz="900" b="1" dirty="0"/>
              <a:t> – Stage en entreprise</a:t>
            </a:r>
          </a:p>
          <a:p>
            <a:r>
              <a:rPr lang="fr-FR" sz="700" i="1" dirty="0"/>
              <a:t>Du 24/02/2020 au 14/03/2020 et du 27/01/2020-08/02/2020 </a:t>
            </a:r>
          </a:p>
          <a:p>
            <a:r>
              <a:rPr lang="fr-FR" sz="900" dirty="0"/>
              <a:t>Réalisation de contenu multimédia, utilisation de HTML / CSS, première introduction à Bootstrap,  langage Javascript et recherche sur la création de bots (API Discord / </a:t>
            </a:r>
            <a:r>
              <a:rPr lang="fr-FR" sz="900" dirty="0" err="1"/>
              <a:t>Telegram</a:t>
            </a:r>
            <a:r>
              <a:rPr lang="fr-FR" sz="900" dirty="0"/>
              <a:t>), utilisations des outils de versionnage Git et </a:t>
            </a:r>
            <a:r>
              <a:rPr lang="fr-FR" sz="900" dirty="0" err="1"/>
              <a:t>Github</a:t>
            </a:r>
            <a:r>
              <a:rPr lang="fr-FR" sz="900" dirty="0"/>
              <a:t>.</a:t>
            </a:r>
          </a:p>
          <a:p>
            <a:endParaRPr lang="fr-FR" sz="900" dirty="0"/>
          </a:p>
          <a:p>
            <a:r>
              <a:rPr lang="fr-FR" sz="900" b="1" dirty="0"/>
              <a:t>USON Tennis – Stage en entreprise</a:t>
            </a:r>
          </a:p>
          <a:p>
            <a:r>
              <a:rPr lang="fr-FR" sz="700" i="1" dirty="0"/>
              <a:t>Du 06/01/2020 au 17/01/2020</a:t>
            </a:r>
          </a:p>
          <a:p>
            <a:r>
              <a:rPr lang="fr-FR" sz="900" dirty="0"/>
              <a:t>Animateur sportif polyvalent </a:t>
            </a:r>
          </a:p>
        </p:txBody>
      </p:sp>
      <p:sp>
        <p:nvSpPr>
          <p:cNvPr id="63" name="object 91">
            <a:extLst>
              <a:ext uri="{FF2B5EF4-FFF2-40B4-BE49-F238E27FC236}">
                <a16:creationId xmlns:a16="http://schemas.microsoft.com/office/drawing/2014/main" id="{0E667787-B4F6-40D4-BDBA-ED6F9CEDD80C}"/>
              </a:ext>
            </a:extLst>
          </p:cNvPr>
          <p:cNvSpPr/>
          <p:nvPr/>
        </p:nvSpPr>
        <p:spPr>
          <a:xfrm>
            <a:off x="3807529" y="740981"/>
            <a:ext cx="3037275" cy="0"/>
          </a:xfrm>
          <a:custGeom>
            <a:avLst/>
            <a:gdLst/>
            <a:ahLst/>
            <a:cxnLst/>
            <a:rect l="l" t="t" r="r" b="b"/>
            <a:pathLst>
              <a:path w="2868929">
                <a:moveTo>
                  <a:pt x="0" y="0"/>
                </a:moveTo>
                <a:lnTo>
                  <a:pt x="2868841" y="0"/>
                </a:lnTo>
              </a:path>
            </a:pathLst>
          </a:custGeom>
          <a:ln w="6350">
            <a:solidFill>
              <a:schemeClr val="accent1"/>
            </a:solidFill>
          </a:ln>
        </p:spPr>
        <p:txBody>
          <a:bodyPr wrap="square" lIns="0" tIns="0" rIns="0" bIns="0" rtlCol="0"/>
          <a:lstStyle/>
          <a:p>
            <a:endParaRPr/>
          </a:p>
        </p:txBody>
      </p:sp>
      <p:sp>
        <p:nvSpPr>
          <p:cNvPr id="64" name="object 92">
            <a:extLst>
              <a:ext uri="{FF2B5EF4-FFF2-40B4-BE49-F238E27FC236}">
                <a16:creationId xmlns:a16="http://schemas.microsoft.com/office/drawing/2014/main" id="{1B8BD236-4E28-4007-803E-573D8043CF8E}"/>
              </a:ext>
            </a:extLst>
          </p:cNvPr>
          <p:cNvSpPr txBox="1"/>
          <p:nvPr/>
        </p:nvSpPr>
        <p:spPr>
          <a:xfrm>
            <a:off x="4210433" y="500622"/>
            <a:ext cx="2238453" cy="246221"/>
          </a:xfrm>
          <a:prstGeom prst="rect">
            <a:avLst/>
          </a:prstGeom>
        </p:spPr>
        <p:txBody>
          <a:bodyPr vert="horz" wrap="square" lIns="0" tIns="0" rIns="0" bIns="0" rtlCol="0">
            <a:spAutoFit/>
          </a:bodyPr>
          <a:lstStyle/>
          <a:p>
            <a:pPr marL="12699" algn="ctr"/>
            <a:r>
              <a:rPr lang="fr-FR" sz="1600" b="1" spc="125" dirty="0">
                <a:solidFill>
                  <a:schemeClr val="accent1">
                    <a:lumMod val="75000"/>
                  </a:schemeClr>
                </a:solidFill>
                <a:cs typeface="Proxima Nova Rg"/>
              </a:rPr>
              <a:t>TECHNOLOGIES</a:t>
            </a:r>
            <a:endParaRPr sz="1600" dirty="0">
              <a:solidFill>
                <a:schemeClr val="accent1">
                  <a:lumMod val="75000"/>
                </a:schemeClr>
              </a:solidFill>
              <a:cs typeface="Proxima Nova Rg"/>
            </a:endParaRPr>
          </a:p>
        </p:txBody>
      </p:sp>
      <p:pic>
        <p:nvPicPr>
          <p:cNvPr id="1026" name="Picture 2" descr="JavaScript — Wikipédia">
            <a:extLst>
              <a:ext uri="{FF2B5EF4-FFF2-40B4-BE49-F238E27FC236}">
                <a16:creationId xmlns:a16="http://schemas.microsoft.com/office/drawing/2014/main" id="{1B1F9B73-ACFA-4DE2-807D-532FC9DCEC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4950" y="1023147"/>
            <a:ext cx="510358" cy="51035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2E6A6F3B-A636-4209-BFCB-8488DD3149D1}"/>
              </a:ext>
            </a:extLst>
          </p:cNvPr>
          <p:cNvPicPr>
            <a:picLocks noChangeAspect="1"/>
          </p:cNvPicPr>
          <p:nvPr/>
        </p:nvPicPr>
        <p:blipFill>
          <a:blip r:embed="rId7"/>
          <a:stretch>
            <a:fillRect/>
          </a:stretch>
        </p:blipFill>
        <p:spPr>
          <a:xfrm>
            <a:off x="5044007" y="1557326"/>
            <a:ext cx="675952" cy="675952"/>
          </a:xfrm>
          <a:prstGeom prst="rect">
            <a:avLst/>
          </a:prstGeom>
        </p:spPr>
      </p:pic>
      <p:pic>
        <p:nvPicPr>
          <p:cNvPr id="9" name="Image 8">
            <a:extLst>
              <a:ext uri="{FF2B5EF4-FFF2-40B4-BE49-F238E27FC236}">
                <a16:creationId xmlns:a16="http://schemas.microsoft.com/office/drawing/2014/main" id="{CED36129-B019-4AED-A8B5-E14B88FAB0FA}"/>
              </a:ext>
            </a:extLst>
          </p:cNvPr>
          <p:cNvPicPr>
            <a:picLocks noChangeAspect="1"/>
          </p:cNvPicPr>
          <p:nvPr/>
        </p:nvPicPr>
        <p:blipFill>
          <a:blip r:embed="rId8"/>
          <a:stretch>
            <a:fillRect/>
          </a:stretch>
        </p:blipFill>
        <p:spPr>
          <a:xfrm>
            <a:off x="5700125" y="1557327"/>
            <a:ext cx="1003066" cy="584286"/>
          </a:xfrm>
          <a:prstGeom prst="rect">
            <a:avLst/>
          </a:prstGeom>
        </p:spPr>
      </p:pic>
      <p:pic>
        <p:nvPicPr>
          <p:cNvPr id="15" name="Image 14">
            <a:extLst>
              <a:ext uri="{FF2B5EF4-FFF2-40B4-BE49-F238E27FC236}">
                <a16:creationId xmlns:a16="http://schemas.microsoft.com/office/drawing/2014/main" id="{6618A9A4-07E1-4B8F-8A3F-DCD0E2B02732}"/>
              </a:ext>
            </a:extLst>
          </p:cNvPr>
          <p:cNvPicPr>
            <a:picLocks noChangeAspect="1"/>
          </p:cNvPicPr>
          <p:nvPr/>
        </p:nvPicPr>
        <p:blipFill>
          <a:blip r:embed="rId9"/>
          <a:stretch>
            <a:fillRect/>
          </a:stretch>
        </p:blipFill>
        <p:spPr>
          <a:xfrm>
            <a:off x="5802241" y="1148647"/>
            <a:ext cx="568920" cy="568920"/>
          </a:xfrm>
          <a:prstGeom prst="rect">
            <a:avLst/>
          </a:prstGeom>
        </p:spPr>
      </p:pic>
      <p:pic>
        <p:nvPicPr>
          <p:cNvPr id="17" name="Image 16">
            <a:extLst>
              <a:ext uri="{FF2B5EF4-FFF2-40B4-BE49-F238E27FC236}">
                <a16:creationId xmlns:a16="http://schemas.microsoft.com/office/drawing/2014/main" id="{B4D4EAA7-D8EB-430B-86D9-B35E48FADA12}"/>
              </a:ext>
            </a:extLst>
          </p:cNvPr>
          <p:cNvPicPr>
            <a:picLocks noChangeAspect="1"/>
          </p:cNvPicPr>
          <p:nvPr/>
        </p:nvPicPr>
        <p:blipFill>
          <a:blip r:embed="rId10"/>
          <a:stretch>
            <a:fillRect/>
          </a:stretch>
        </p:blipFill>
        <p:spPr>
          <a:xfrm>
            <a:off x="4286441" y="1550876"/>
            <a:ext cx="675953" cy="675953"/>
          </a:xfrm>
          <a:prstGeom prst="rect">
            <a:avLst/>
          </a:prstGeom>
        </p:spPr>
      </p:pic>
      <p:pic>
        <p:nvPicPr>
          <p:cNvPr id="19" name="Image 18">
            <a:extLst>
              <a:ext uri="{FF2B5EF4-FFF2-40B4-BE49-F238E27FC236}">
                <a16:creationId xmlns:a16="http://schemas.microsoft.com/office/drawing/2014/main" id="{4CAF6BB4-DC91-47D2-8D2A-16CD9AB6DF2F}"/>
              </a:ext>
            </a:extLst>
          </p:cNvPr>
          <p:cNvPicPr>
            <a:picLocks noChangeAspect="1"/>
          </p:cNvPicPr>
          <p:nvPr/>
        </p:nvPicPr>
        <p:blipFill>
          <a:blip r:embed="rId11"/>
          <a:stretch>
            <a:fillRect/>
          </a:stretch>
        </p:blipFill>
        <p:spPr>
          <a:xfrm>
            <a:off x="6409394" y="1076530"/>
            <a:ext cx="510359" cy="510359"/>
          </a:xfrm>
          <a:prstGeom prst="rect">
            <a:avLst/>
          </a:prstGeom>
        </p:spPr>
      </p:pic>
      <p:pic>
        <p:nvPicPr>
          <p:cNvPr id="23" name="Image 22">
            <a:extLst>
              <a:ext uri="{FF2B5EF4-FFF2-40B4-BE49-F238E27FC236}">
                <a16:creationId xmlns:a16="http://schemas.microsoft.com/office/drawing/2014/main" id="{AACE78A8-2C9B-45BD-B588-233FE177C337}"/>
              </a:ext>
            </a:extLst>
          </p:cNvPr>
          <p:cNvPicPr>
            <a:picLocks noChangeAspect="1"/>
          </p:cNvPicPr>
          <p:nvPr/>
        </p:nvPicPr>
        <p:blipFill>
          <a:blip r:embed="rId12"/>
          <a:stretch>
            <a:fillRect/>
          </a:stretch>
        </p:blipFill>
        <p:spPr>
          <a:xfrm>
            <a:off x="3522228" y="956941"/>
            <a:ext cx="984492" cy="695708"/>
          </a:xfrm>
          <a:prstGeom prst="rect">
            <a:avLst/>
          </a:prstGeom>
        </p:spPr>
      </p:pic>
      <p:pic>
        <p:nvPicPr>
          <p:cNvPr id="26" name="Image 25">
            <a:extLst>
              <a:ext uri="{FF2B5EF4-FFF2-40B4-BE49-F238E27FC236}">
                <a16:creationId xmlns:a16="http://schemas.microsoft.com/office/drawing/2014/main" id="{C0FED4C4-46A1-49BB-AC66-8AF4FD996D39}"/>
              </a:ext>
            </a:extLst>
          </p:cNvPr>
          <p:cNvPicPr>
            <a:picLocks noChangeAspect="1"/>
          </p:cNvPicPr>
          <p:nvPr/>
        </p:nvPicPr>
        <p:blipFill>
          <a:blip r:embed="rId13"/>
          <a:stretch>
            <a:fillRect/>
          </a:stretch>
        </p:blipFill>
        <p:spPr>
          <a:xfrm>
            <a:off x="3537173" y="1524685"/>
            <a:ext cx="833206" cy="973877"/>
          </a:xfrm>
          <a:prstGeom prst="rect">
            <a:avLst/>
          </a:prstGeom>
        </p:spPr>
      </p:pic>
    </p:spTree>
    <p:extLst>
      <p:ext uri="{BB962C8B-B14F-4D97-AF65-F5344CB8AC3E}">
        <p14:creationId xmlns:p14="http://schemas.microsoft.com/office/powerpoint/2010/main" val="241995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2443" y="1661160"/>
            <a:ext cx="45719" cy="8600429"/>
          </a:xfrm>
          <a:custGeom>
            <a:avLst/>
            <a:gdLst/>
            <a:ahLst/>
            <a:cxnLst/>
            <a:rect l="l" t="t" r="r" b="b"/>
            <a:pathLst>
              <a:path h="9703435">
                <a:moveTo>
                  <a:pt x="0" y="0"/>
                </a:moveTo>
                <a:lnTo>
                  <a:pt x="0" y="9702825"/>
                </a:lnTo>
              </a:path>
            </a:pathLst>
          </a:custGeom>
          <a:ln w="25400">
            <a:solidFill>
              <a:srgbClr val="414042"/>
            </a:solidFill>
          </a:ln>
        </p:spPr>
        <p:txBody>
          <a:bodyPr wrap="square" lIns="0" tIns="0" rIns="0" bIns="0" rtlCol="0"/>
          <a:lstStyle/>
          <a:p>
            <a:endParaRPr/>
          </a:p>
        </p:txBody>
      </p:sp>
      <p:sp>
        <p:nvSpPr>
          <p:cNvPr id="10" name="object 10"/>
          <p:cNvSpPr/>
          <p:nvPr/>
        </p:nvSpPr>
        <p:spPr>
          <a:xfrm>
            <a:off x="3671" y="0"/>
            <a:ext cx="7559187" cy="215868"/>
          </a:xfrm>
          <a:custGeom>
            <a:avLst/>
            <a:gdLst/>
            <a:ahLst/>
            <a:cxnLst/>
            <a:rect l="l" t="t" r="r" b="b"/>
            <a:pathLst>
              <a:path w="7560309" h="215900">
                <a:moveTo>
                  <a:pt x="7560056" y="215315"/>
                </a:moveTo>
                <a:lnTo>
                  <a:pt x="0" y="215315"/>
                </a:lnTo>
                <a:lnTo>
                  <a:pt x="0" y="0"/>
                </a:lnTo>
                <a:lnTo>
                  <a:pt x="7560056" y="0"/>
                </a:lnTo>
                <a:lnTo>
                  <a:pt x="7560056" y="215315"/>
                </a:lnTo>
                <a:close/>
              </a:path>
            </a:pathLst>
          </a:custGeom>
          <a:solidFill>
            <a:schemeClr val="accent5">
              <a:lumMod val="75000"/>
            </a:schemeClr>
          </a:solidFill>
        </p:spPr>
        <p:txBody>
          <a:bodyPr wrap="square" lIns="0" tIns="0" rIns="0" bIns="0" rtlCol="0"/>
          <a:lstStyle/>
          <a:p>
            <a:endParaRPr/>
          </a:p>
        </p:txBody>
      </p:sp>
      <p:sp>
        <p:nvSpPr>
          <p:cNvPr id="43" name="object 43"/>
          <p:cNvSpPr txBox="1"/>
          <p:nvPr/>
        </p:nvSpPr>
        <p:spPr>
          <a:xfrm>
            <a:off x="3671" y="556813"/>
            <a:ext cx="2937389" cy="677108"/>
          </a:xfrm>
          <a:prstGeom prst="rect">
            <a:avLst/>
          </a:prstGeom>
        </p:spPr>
        <p:txBody>
          <a:bodyPr vert="horz" wrap="square" lIns="0" tIns="0" rIns="0" bIns="0" rtlCol="0">
            <a:spAutoFit/>
          </a:bodyPr>
          <a:lstStyle/>
          <a:p>
            <a:pPr algn="ctr">
              <a:lnSpc>
                <a:spcPct val="100000"/>
              </a:lnSpc>
            </a:pPr>
            <a:r>
              <a:rPr lang="fr-FR" sz="3300" spc="-25" dirty="0">
                <a:solidFill>
                  <a:srgbClr val="231F20"/>
                </a:solidFill>
                <a:cs typeface="Lucida Sans Unicode"/>
              </a:rPr>
              <a:t>Ismail </a:t>
            </a:r>
            <a:r>
              <a:rPr lang="fr-FR" sz="3300" spc="-75" dirty="0">
                <a:solidFill>
                  <a:srgbClr val="231F20"/>
                </a:solidFill>
                <a:cs typeface="Lucida Sans"/>
              </a:rPr>
              <a:t>KHAYAM</a:t>
            </a:r>
          </a:p>
          <a:p>
            <a:pPr algn="ctr"/>
            <a:r>
              <a:rPr lang="fr-FR" sz="1000" b="1" dirty="0"/>
              <a:t>Développeur d’application web &amp; web mobile</a:t>
            </a:r>
            <a:endParaRPr lang="fr-FR" sz="2800" spc="-75" dirty="0">
              <a:solidFill>
                <a:srgbClr val="231F20"/>
              </a:solidFill>
              <a:cs typeface="Lucida Sans"/>
            </a:endParaRPr>
          </a:p>
        </p:txBody>
      </p:sp>
      <p:sp>
        <p:nvSpPr>
          <p:cNvPr id="63" name="object 91">
            <a:extLst>
              <a:ext uri="{FF2B5EF4-FFF2-40B4-BE49-F238E27FC236}">
                <a16:creationId xmlns:a16="http://schemas.microsoft.com/office/drawing/2014/main" id="{0E667787-B4F6-40D4-BDBA-ED6F9CEDD80C}"/>
              </a:ext>
            </a:extLst>
          </p:cNvPr>
          <p:cNvSpPr/>
          <p:nvPr/>
        </p:nvSpPr>
        <p:spPr>
          <a:xfrm>
            <a:off x="954042" y="1901519"/>
            <a:ext cx="3037275" cy="0"/>
          </a:xfrm>
          <a:custGeom>
            <a:avLst/>
            <a:gdLst/>
            <a:ahLst/>
            <a:cxnLst/>
            <a:rect l="l" t="t" r="r" b="b"/>
            <a:pathLst>
              <a:path w="2868929">
                <a:moveTo>
                  <a:pt x="0" y="0"/>
                </a:moveTo>
                <a:lnTo>
                  <a:pt x="2868841" y="0"/>
                </a:lnTo>
              </a:path>
            </a:pathLst>
          </a:custGeom>
          <a:ln w="6350">
            <a:solidFill>
              <a:schemeClr val="accent1"/>
            </a:solidFill>
          </a:ln>
        </p:spPr>
        <p:txBody>
          <a:bodyPr wrap="square" lIns="0" tIns="0" rIns="0" bIns="0" rtlCol="0"/>
          <a:lstStyle/>
          <a:p>
            <a:endParaRPr/>
          </a:p>
        </p:txBody>
      </p:sp>
      <p:sp>
        <p:nvSpPr>
          <p:cNvPr id="64" name="object 92">
            <a:extLst>
              <a:ext uri="{FF2B5EF4-FFF2-40B4-BE49-F238E27FC236}">
                <a16:creationId xmlns:a16="http://schemas.microsoft.com/office/drawing/2014/main" id="{1B8BD236-4E28-4007-803E-573D8043CF8E}"/>
              </a:ext>
            </a:extLst>
          </p:cNvPr>
          <p:cNvSpPr txBox="1"/>
          <p:nvPr/>
        </p:nvSpPr>
        <p:spPr>
          <a:xfrm>
            <a:off x="1356946" y="1661160"/>
            <a:ext cx="2238453" cy="246221"/>
          </a:xfrm>
          <a:prstGeom prst="rect">
            <a:avLst/>
          </a:prstGeom>
        </p:spPr>
        <p:txBody>
          <a:bodyPr vert="horz" wrap="square" lIns="0" tIns="0" rIns="0" bIns="0" rtlCol="0">
            <a:spAutoFit/>
          </a:bodyPr>
          <a:lstStyle/>
          <a:p>
            <a:pPr marL="12699" algn="ctr"/>
            <a:r>
              <a:rPr lang="fr-FR" sz="1600" b="1" spc="125" dirty="0">
                <a:solidFill>
                  <a:schemeClr val="accent1">
                    <a:lumMod val="75000"/>
                  </a:schemeClr>
                </a:solidFill>
                <a:cs typeface="Proxima Nova Rg"/>
              </a:rPr>
              <a:t>Lettre de motivation</a:t>
            </a:r>
            <a:endParaRPr sz="1600" dirty="0">
              <a:solidFill>
                <a:schemeClr val="accent1">
                  <a:lumMod val="75000"/>
                </a:schemeClr>
              </a:solidFill>
              <a:cs typeface="Proxima Nova Rg"/>
            </a:endParaRPr>
          </a:p>
        </p:txBody>
      </p:sp>
      <p:sp>
        <p:nvSpPr>
          <p:cNvPr id="60" name="object 40">
            <a:extLst>
              <a:ext uri="{FF2B5EF4-FFF2-40B4-BE49-F238E27FC236}">
                <a16:creationId xmlns:a16="http://schemas.microsoft.com/office/drawing/2014/main" id="{E9CA8ADB-B8DC-470E-B89F-3F496A717EB5}"/>
              </a:ext>
            </a:extLst>
          </p:cNvPr>
          <p:cNvSpPr txBox="1"/>
          <p:nvPr/>
        </p:nvSpPr>
        <p:spPr>
          <a:xfrm>
            <a:off x="909722" y="2700102"/>
            <a:ext cx="6163190" cy="7602081"/>
          </a:xfrm>
          <a:prstGeom prst="rect">
            <a:avLst/>
          </a:prstGeom>
        </p:spPr>
        <p:txBody>
          <a:bodyPr vert="horz" wrap="square" lIns="0" tIns="0" rIns="0" bIns="0" rtlCol="0">
            <a:spAutoFit/>
          </a:bodyPr>
          <a:lstStyle/>
          <a:p>
            <a:pPr algn="r" defTabSz="685800">
              <a:defRPr/>
            </a:pPr>
            <a:r>
              <a:rPr lang="fr-FR" sz="1300" b="1" dirty="0"/>
              <a:t>À Nevers, le </a:t>
            </a:r>
            <a:fld id="{B88613B7-B6B0-4AD4-8941-46AE2F86A88C}" type="datetime2">
              <a:rPr lang="fr-FR" sz="1300" b="1" smtClean="0"/>
              <a:pPr algn="r" defTabSz="685800">
                <a:defRPr/>
              </a:pPr>
              <a:t>mardi 30 juin 2020</a:t>
            </a:fld>
            <a:endParaRPr lang="fr-FR" sz="1300" b="1" dirty="0"/>
          </a:p>
          <a:p>
            <a:pPr algn="r" defTabSz="685800">
              <a:defRPr/>
            </a:pPr>
            <a:endParaRPr lang="fr-FR" sz="1300" b="1" dirty="0"/>
          </a:p>
          <a:p>
            <a:pPr defTabSz="685800">
              <a:defRPr/>
            </a:pPr>
            <a:r>
              <a:rPr lang="fr-FR" sz="1300" dirty="0"/>
              <a:t>À l’attention du dirigeant de Values Associates,</a:t>
            </a:r>
          </a:p>
          <a:p>
            <a:pPr defTabSz="685800">
              <a:defRPr/>
            </a:pPr>
            <a:r>
              <a:rPr lang="fr-FR" sz="1300" dirty="0"/>
              <a:t>     </a:t>
            </a:r>
          </a:p>
          <a:p>
            <a:pPr defTabSz="685800">
              <a:defRPr/>
            </a:pPr>
            <a:r>
              <a:rPr lang="fr-FR" sz="1300" dirty="0"/>
              <a:t>	Monsieur,</a:t>
            </a:r>
          </a:p>
          <a:p>
            <a:pPr defTabSz="685800">
              <a:defRPr/>
            </a:pPr>
            <a:endParaRPr lang="fr-FR" sz="1300" dirty="0"/>
          </a:p>
          <a:p>
            <a:pPr defTabSz="685800">
              <a:defRPr/>
            </a:pPr>
            <a:r>
              <a:rPr lang="fr-FR" sz="1300" dirty="0"/>
              <a:t>     Je me forme à la programmation informatique à l’Access Code </a:t>
            </a:r>
            <a:r>
              <a:rPr lang="fr-FR" sz="1300" dirty="0" err="1"/>
              <a:t>School</a:t>
            </a:r>
            <a:r>
              <a:rPr lang="fr-FR" sz="1300" dirty="0"/>
              <a:t> de Nevers et je suis à la recherche d’un stage (non rémunéré) en entreprise du 30/10/2020 au 08/01/2021 afin de préparer un titre professionnel de « Développeur Web et Web Mobile » de niveau 5 (équivalent à un bac+2) : je prends aujourd’hui contact avec vous afin de vous proposer mes services durant ma période de stage.</a:t>
            </a:r>
          </a:p>
          <a:p>
            <a:pPr defTabSz="685800">
              <a:defRPr/>
            </a:pPr>
            <a:endParaRPr lang="fr-FR" sz="1300" dirty="0"/>
          </a:p>
          <a:p>
            <a:pPr defTabSz="685800">
              <a:defRPr/>
            </a:pPr>
            <a:r>
              <a:rPr lang="fr-FR" sz="1300" dirty="0"/>
              <a:t>     J’ai par ailleurs la possibilité de continuer avec l’Access Code </a:t>
            </a:r>
            <a:r>
              <a:rPr lang="fr-FR" sz="1300" dirty="0" err="1"/>
              <a:t>School</a:t>
            </a:r>
            <a:r>
              <a:rPr lang="fr-FR" sz="1300" dirty="0"/>
              <a:t> sur une année d’alternance en contrat d'apprentissage ou de professionnalisation au rythme de 3 semaines en entreprise et une semaine en centre de formation, pour préparer le titre professionnel de « Concepteur Développeur d’Applications » de niveau 6 (bac+3) : je peux donc vous proposer mes services si mon profil vous intéresse et que vous souhaitez poursuivre avec moi sur ce type de dispositif.</a:t>
            </a:r>
          </a:p>
          <a:p>
            <a:pPr defTabSz="685800">
              <a:defRPr/>
            </a:pPr>
            <a:endParaRPr lang="fr-FR" sz="1300" dirty="0"/>
          </a:p>
          <a:p>
            <a:pPr defTabSz="685800">
              <a:defRPr/>
            </a:pPr>
            <a:r>
              <a:rPr lang="fr-FR" sz="1300" dirty="0"/>
              <a:t>     Dans le cadre de ma formation, j’ai appris à réaliser des intégrations de maquette en HTML/CSS/JS prenant en compte la responsivité et les recommandations de sécurisation des interfaces. J’ai développé un explorateur de fichiers en PHP et un jeu de type </a:t>
            </a:r>
            <a:r>
              <a:rPr lang="fr-FR" sz="1300" dirty="0" err="1"/>
              <a:t>Bomberman</a:t>
            </a:r>
            <a:r>
              <a:rPr lang="fr-FR" sz="1300" dirty="0"/>
              <a:t> en JavaScript (</a:t>
            </a:r>
            <a:r>
              <a:rPr lang="fr-FR" sz="1300" dirty="0" err="1"/>
              <a:t>Vanilla</a:t>
            </a:r>
            <a:r>
              <a:rPr lang="fr-FR" sz="1300" dirty="0"/>
              <a:t> JS). Je vais évoluer sur des </a:t>
            </a:r>
            <a:r>
              <a:rPr lang="fr-FR" sz="1300" i="1" dirty="0" err="1"/>
              <a:t>frameworks</a:t>
            </a:r>
            <a:r>
              <a:rPr lang="fr-FR" sz="1300" i="1" dirty="0"/>
              <a:t> </a:t>
            </a:r>
            <a:r>
              <a:rPr lang="fr-FR" sz="1300" i="1" dirty="0" err="1"/>
              <a:t>back-end</a:t>
            </a:r>
            <a:r>
              <a:rPr lang="fr-FR" sz="1300" i="1" dirty="0"/>
              <a:t> </a:t>
            </a:r>
            <a:r>
              <a:rPr lang="fr-FR" sz="1300" dirty="0"/>
              <a:t>et</a:t>
            </a:r>
            <a:r>
              <a:rPr lang="fr-FR" sz="1300" i="1" dirty="0"/>
              <a:t> </a:t>
            </a:r>
            <a:r>
              <a:rPr lang="fr-FR" sz="1300" i="1" dirty="0" err="1"/>
              <a:t>front-end</a:t>
            </a:r>
            <a:r>
              <a:rPr lang="fr-FR" sz="1300" i="1" dirty="0"/>
              <a:t> : Symfony 5 et </a:t>
            </a:r>
            <a:r>
              <a:rPr lang="fr-FR" sz="1300" i="1" dirty="0" err="1"/>
              <a:t>React</a:t>
            </a:r>
            <a:r>
              <a:rPr lang="fr-FR" sz="1300" i="1" dirty="0"/>
              <a:t>, </a:t>
            </a:r>
            <a:r>
              <a:rPr lang="fr-FR" sz="1300" dirty="0"/>
              <a:t>ainsi que</a:t>
            </a:r>
            <a:r>
              <a:rPr lang="fr-FR" sz="1300" i="1" dirty="0"/>
              <a:t> </a:t>
            </a:r>
            <a:r>
              <a:rPr lang="fr-FR" sz="1300" i="1" dirty="0" err="1"/>
              <a:t>React</a:t>
            </a:r>
            <a:r>
              <a:rPr lang="fr-FR" sz="1300" i="1" dirty="0"/>
              <a:t> Native</a:t>
            </a:r>
            <a:r>
              <a:rPr lang="fr-FR" sz="1300" dirty="0"/>
              <a:t> pour le développement web mobile</a:t>
            </a:r>
            <a:r>
              <a:rPr lang="fr-FR" sz="1300" i="1" dirty="0"/>
              <a:t>. </a:t>
            </a:r>
          </a:p>
          <a:p>
            <a:pPr defTabSz="685800">
              <a:defRPr/>
            </a:pPr>
            <a:endParaRPr lang="fr-FR" sz="1300" i="1" dirty="0"/>
          </a:p>
          <a:p>
            <a:pPr defTabSz="685800">
              <a:defRPr/>
            </a:pPr>
            <a:r>
              <a:rPr lang="fr-FR" sz="1300" dirty="0"/>
              <a:t>     J’ai appris à programmer en travaillant en mode projet, en utilisant des outils de gestion de version et des outils collaboratifs. Par ailleurs, je développe mes projets en suivant l’état de l’art de la sécurité informatique à toutes les étapes.</a:t>
            </a:r>
          </a:p>
          <a:p>
            <a:pPr defTabSz="685800">
              <a:defRPr/>
            </a:pPr>
            <a:endParaRPr lang="fr-FR" sz="1300" dirty="0"/>
          </a:p>
          <a:p>
            <a:pPr defTabSz="685800">
              <a:defRPr/>
            </a:pPr>
            <a:r>
              <a:rPr lang="fr-FR" sz="1300" dirty="0"/>
              <a:t>     Si vous m’offrez l’opportunité de travailler chez Values Associates, je saurai m’intégrer à l’équipe et m’adapter aux technologies que vous utilisez. Je suis autonome et je saurai être encadré par un chef de projet ou un lead </a:t>
            </a:r>
            <a:r>
              <a:rPr lang="fr-FR" sz="1300" dirty="0" err="1"/>
              <a:t>developper</a:t>
            </a:r>
            <a:r>
              <a:rPr lang="fr-FR" sz="1300" dirty="0"/>
              <a:t>. </a:t>
            </a:r>
          </a:p>
          <a:p>
            <a:pPr defTabSz="685800">
              <a:defRPr/>
            </a:pPr>
            <a:endParaRPr lang="fr-FR" sz="1300" dirty="0"/>
          </a:p>
          <a:p>
            <a:pPr defTabSz="685800">
              <a:defRPr/>
            </a:pPr>
            <a:r>
              <a:rPr lang="fr-FR" sz="1300" dirty="0"/>
              <a:t>     Je me tiens à votre disposition pour un entretien afin de vous faire part de ma motivation, et je vous présente, Monsieur, l’expression de mes meilleures salutations.</a:t>
            </a:r>
          </a:p>
          <a:p>
            <a:pPr defTabSz="685800">
              <a:defRPr/>
            </a:pPr>
            <a:endParaRPr lang="fr-FR" sz="1300" dirty="0"/>
          </a:p>
          <a:p>
            <a:pPr defTabSz="685800">
              <a:defRPr/>
            </a:pPr>
            <a:r>
              <a:rPr lang="fr-FR" sz="1300" dirty="0"/>
              <a:t>		Ismail KHAYAM</a:t>
            </a:r>
          </a:p>
        </p:txBody>
      </p:sp>
    </p:spTree>
    <p:extLst>
      <p:ext uri="{BB962C8B-B14F-4D97-AF65-F5344CB8AC3E}">
        <p14:creationId xmlns:p14="http://schemas.microsoft.com/office/powerpoint/2010/main" val="3305998993"/>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1604</TotalTime>
  <Words>942</Words>
  <Application>Microsoft Office PowerPoint</Application>
  <PresentationFormat>Personnalisé</PresentationFormat>
  <Paragraphs>111</Paragraphs>
  <Slides>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vt:i4>
      </vt:variant>
    </vt:vector>
  </HeadingPairs>
  <TitlesOfParts>
    <vt:vector size="8" baseType="lpstr">
      <vt:lpstr>Arial</vt:lpstr>
      <vt:lpstr>Calibri</vt:lpstr>
      <vt:lpstr>Calibri Light</vt:lpstr>
      <vt:lpstr>Courier New</vt:lpstr>
      <vt:lpstr>Wingdings</vt:lpstr>
      <vt:lpstr>Thème Office</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Maille</dc:creator>
  <cp:lastModifiedBy>acs</cp:lastModifiedBy>
  <cp:revision>66</cp:revision>
  <cp:lastPrinted>2020-06-30T14:49:40Z</cp:lastPrinted>
  <dcterms:created xsi:type="dcterms:W3CDTF">2017-09-29T15:38:21Z</dcterms:created>
  <dcterms:modified xsi:type="dcterms:W3CDTF">2020-06-30T14:52:57Z</dcterms:modified>
</cp:coreProperties>
</file>